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3" d="100"/>
          <a:sy n="63" d="100"/>
        </p:scale>
        <p:origin x="-138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8043" y="1347497"/>
            <a:ext cx="7315200" cy="9144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OOP </a:t>
            </a:r>
            <a:r>
              <a:rPr lang="en-US" sz="3600" b="1" dirty="0" smtClean="0">
                <a:solidFill>
                  <a:srgbClr val="FF0000"/>
                </a:solidFill>
              </a:rPr>
              <a:t>Concepts </a:t>
            </a:r>
            <a:r>
              <a:rPr lang="en-US" sz="3600" b="1" smtClean="0">
                <a:solidFill>
                  <a:srgbClr val="FF0000"/>
                </a:solidFill>
              </a:rPr>
              <a:t>&amp; implementation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81323" y="943118"/>
            <a:ext cx="204083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Classes</a:t>
            </a:r>
          </a:p>
          <a:p>
            <a:endParaRPr lang="en-US" sz="2000" b="1" dirty="0"/>
          </a:p>
          <a:p>
            <a:r>
              <a:rPr lang="en-US" sz="2000" b="1" dirty="0" smtClean="0"/>
              <a:t>Objects</a:t>
            </a:r>
          </a:p>
          <a:p>
            <a:endParaRPr lang="en-US" sz="2000" b="1" dirty="0"/>
          </a:p>
          <a:p>
            <a:r>
              <a:rPr lang="en-US" sz="2000" b="1" dirty="0" smtClean="0"/>
              <a:t>Identity</a:t>
            </a:r>
          </a:p>
          <a:p>
            <a:endParaRPr lang="en-US" sz="2000" b="1" dirty="0"/>
          </a:p>
          <a:p>
            <a:r>
              <a:rPr lang="en-US" sz="2000" b="1" dirty="0" smtClean="0"/>
              <a:t>States </a:t>
            </a:r>
          </a:p>
          <a:p>
            <a:endParaRPr lang="en-US" sz="2000" b="1" dirty="0"/>
          </a:p>
          <a:p>
            <a:r>
              <a:rPr lang="en-US" sz="2000" b="1" dirty="0" smtClean="0"/>
              <a:t>Behaviors</a:t>
            </a:r>
          </a:p>
          <a:p>
            <a:endParaRPr lang="en-US" sz="2000" b="1" dirty="0"/>
          </a:p>
          <a:p>
            <a:r>
              <a:rPr lang="en-US" sz="2000" b="1" dirty="0" smtClean="0"/>
              <a:t>Methods</a:t>
            </a:r>
          </a:p>
          <a:p>
            <a:endParaRPr lang="en-US" sz="2000" b="1" dirty="0"/>
          </a:p>
          <a:p>
            <a:r>
              <a:rPr lang="en-US" sz="2000" b="1" dirty="0" smtClean="0"/>
              <a:t>Message Passing</a:t>
            </a:r>
          </a:p>
          <a:p>
            <a:endParaRPr lang="en-US" sz="2000" b="1" dirty="0"/>
          </a:p>
          <a:p>
            <a:r>
              <a:rPr lang="en-US" sz="2000" b="1" dirty="0" smtClean="0"/>
              <a:t>Constructors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8633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4591" y="925961"/>
            <a:ext cx="8686800" cy="5256584"/>
          </a:xfrm>
        </p:spPr>
        <p:txBody>
          <a:bodyPr/>
          <a:lstStyle/>
          <a:p>
            <a:r>
              <a:rPr lang="en-GB" b="1" dirty="0" smtClean="0">
                <a:solidFill>
                  <a:srgbClr val="800000"/>
                </a:solidFill>
              </a:rPr>
              <a:t>void</a:t>
            </a:r>
            <a:r>
              <a:rPr lang="en-GB" dirty="0" smtClean="0"/>
              <a:t> – does something but no data value is returned</a:t>
            </a:r>
          </a:p>
          <a:p>
            <a:pPr lvl="1"/>
            <a:r>
              <a:rPr lang="en-GB" dirty="0" smtClean="0"/>
              <a:t>Example:</a:t>
            </a:r>
            <a:br>
              <a:rPr lang="en-GB" dirty="0" smtClean="0"/>
            </a:br>
            <a:r>
              <a:rPr lang="en-GB" sz="2200" b="1" dirty="0">
                <a:solidFill>
                  <a:srgbClr val="003300"/>
                </a:solidFill>
                <a:latin typeface="Lucida Console" pitchFamily="49" charset="0"/>
              </a:rPr>
              <a:t>void </a:t>
            </a:r>
            <a:r>
              <a:rPr lang="en-GB" sz="2200" b="1" dirty="0" err="1">
                <a:solidFill>
                  <a:srgbClr val="003300"/>
                </a:solidFill>
                <a:latin typeface="Lucida Console" pitchFamily="49" charset="0"/>
              </a:rPr>
              <a:t>blankLines</a:t>
            </a:r>
            <a:r>
              <a:rPr lang="en-GB" sz="2200" b="1" dirty="0">
                <a:solidFill>
                  <a:srgbClr val="003300"/>
                </a:solidFill>
                <a:latin typeface="Lucida Console" pitchFamily="49" charset="0"/>
              </a:rPr>
              <a:t>(</a:t>
            </a:r>
            <a:r>
              <a:rPr lang="en-GB" sz="2200" b="1" dirty="0" err="1">
                <a:solidFill>
                  <a:srgbClr val="003300"/>
                </a:solidFill>
                <a:latin typeface="Lucida Console" pitchFamily="49" charset="0"/>
              </a:rPr>
              <a:t>int</a:t>
            </a:r>
            <a:r>
              <a:rPr lang="en-GB" sz="2200" b="1" dirty="0">
                <a:solidFill>
                  <a:srgbClr val="003300"/>
                </a:solidFill>
                <a:latin typeface="Lucida Console" pitchFamily="49" charset="0"/>
              </a:rPr>
              <a:t> count) {</a:t>
            </a:r>
            <a:br>
              <a:rPr lang="en-GB" sz="2200" b="1" dirty="0">
                <a:solidFill>
                  <a:srgbClr val="003300"/>
                </a:solidFill>
                <a:latin typeface="Lucida Console" pitchFamily="49" charset="0"/>
              </a:rPr>
            </a:br>
            <a:r>
              <a:rPr lang="en-GB" sz="2200" b="1" dirty="0">
                <a:solidFill>
                  <a:srgbClr val="003300"/>
                </a:solidFill>
                <a:latin typeface="Lucida Console" pitchFamily="49" charset="0"/>
              </a:rPr>
              <a:t>    for (</a:t>
            </a:r>
            <a:r>
              <a:rPr lang="en-GB" sz="2200" b="1" dirty="0" err="1">
                <a:solidFill>
                  <a:srgbClr val="003300"/>
                </a:solidFill>
                <a:latin typeface="Lucida Console" pitchFamily="49" charset="0"/>
              </a:rPr>
              <a:t>int</a:t>
            </a:r>
            <a:r>
              <a:rPr lang="en-GB" sz="2200" b="1" dirty="0">
                <a:solidFill>
                  <a:srgbClr val="003300"/>
                </a:solidFill>
                <a:latin typeface="Lucida Console" pitchFamily="49" charset="0"/>
              </a:rPr>
              <a:t> line = 0; line &lt; count; line ++)</a:t>
            </a:r>
            <a:br>
              <a:rPr lang="en-GB" sz="2200" b="1" dirty="0">
                <a:solidFill>
                  <a:srgbClr val="003300"/>
                </a:solidFill>
                <a:latin typeface="Lucida Console" pitchFamily="49" charset="0"/>
              </a:rPr>
            </a:br>
            <a:r>
              <a:rPr lang="en-GB" sz="2200" b="1" dirty="0">
                <a:solidFill>
                  <a:srgbClr val="003300"/>
                </a:solidFill>
                <a:latin typeface="Lucida Console" pitchFamily="49" charset="0"/>
              </a:rPr>
              <a:t>        </a:t>
            </a:r>
            <a:r>
              <a:rPr lang="en-GB" sz="2200" b="1" dirty="0" err="1">
                <a:solidFill>
                  <a:srgbClr val="003300"/>
                </a:solidFill>
                <a:latin typeface="Lucida Console" pitchFamily="49" charset="0"/>
              </a:rPr>
              <a:t>System.out.println</a:t>
            </a:r>
            <a:r>
              <a:rPr lang="en-GB" sz="2200" b="1" dirty="0">
                <a:solidFill>
                  <a:srgbClr val="003300"/>
                </a:solidFill>
                <a:latin typeface="Lucida Console" pitchFamily="49" charset="0"/>
              </a:rPr>
              <a:t>();</a:t>
            </a:r>
            <a:br>
              <a:rPr lang="en-GB" sz="2200" b="1" dirty="0">
                <a:solidFill>
                  <a:srgbClr val="003300"/>
                </a:solidFill>
                <a:latin typeface="Lucida Console" pitchFamily="49" charset="0"/>
              </a:rPr>
            </a:br>
            <a:r>
              <a:rPr lang="en-GB" sz="2200" b="1" dirty="0">
                <a:solidFill>
                  <a:srgbClr val="003300"/>
                </a:solidFill>
                <a:latin typeface="Lucida Console" pitchFamily="49" charset="0"/>
              </a:rPr>
              <a:t>}</a:t>
            </a:r>
          </a:p>
          <a:p>
            <a:r>
              <a:rPr lang="en-GB" b="1" dirty="0" smtClean="0">
                <a:solidFill>
                  <a:srgbClr val="800000"/>
                </a:solidFill>
              </a:rPr>
              <a:t>any Java type</a:t>
            </a:r>
            <a:r>
              <a:rPr lang="en-GB" dirty="0" smtClean="0">
                <a:solidFill>
                  <a:srgbClr val="800000"/>
                </a:solidFill>
              </a:rPr>
              <a:t> </a:t>
            </a:r>
            <a:r>
              <a:rPr lang="en-GB" dirty="0" smtClean="0"/>
              <a:t>(including an object) – does something that needs to hand back data</a:t>
            </a:r>
          </a:p>
          <a:p>
            <a:pPr lvl="1"/>
            <a:r>
              <a:rPr lang="en-GB" dirty="0" smtClean="0"/>
              <a:t>Example:</a:t>
            </a:r>
            <a:br>
              <a:rPr lang="en-GB" dirty="0" smtClean="0"/>
            </a:br>
            <a:r>
              <a:rPr lang="en-GB" sz="2200" b="1" dirty="0" err="1">
                <a:solidFill>
                  <a:srgbClr val="003300"/>
                </a:solidFill>
                <a:latin typeface="Lucida Console" pitchFamily="49" charset="0"/>
              </a:rPr>
              <a:t>int</a:t>
            </a:r>
            <a:r>
              <a:rPr lang="en-GB" sz="2200" b="1" dirty="0">
                <a:solidFill>
                  <a:srgbClr val="003300"/>
                </a:solidFill>
                <a:latin typeface="Lucida Console" pitchFamily="49" charset="0"/>
              </a:rPr>
              <a:t> </a:t>
            </a:r>
            <a:r>
              <a:rPr lang="en-GB" sz="2200" b="1" dirty="0" err="1">
                <a:solidFill>
                  <a:srgbClr val="003300"/>
                </a:solidFill>
                <a:latin typeface="Lucida Console" pitchFamily="49" charset="0"/>
              </a:rPr>
              <a:t>squareOf</a:t>
            </a:r>
            <a:r>
              <a:rPr lang="en-GB" sz="2200" b="1" dirty="0">
                <a:solidFill>
                  <a:srgbClr val="003300"/>
                </a:solidFill>
                <a:latin typeface="Lucida Console" pitchFamily="49" charset="0"/>
              </a:rPr>
              <a:t>(</a:t>
            </a:r>
            <a:r>
              <a:rPr lang="en-GB" sz="2200" b="1" dirty="0" err="1">
                <a:solidFill>
                  <a:srgbClr val="003300"/>
                </a:solidFill>
                <a:latin typeface="Lucida Console" pitchFamily="49" charset="0"/>
              </a:rPr>
              <a:t>int</a:t>
            </a:r>
            <a:r>
              <a:rPr lang="en-GB" sz="2200" b="1" dirty="0">
                <a:solidFill>
                  <a:srgbClr val="003300"/>
                </a:solidFill>
                <a:latin typeface="Lucida Console" pitchFamily="49" charset="0"/>
              </a:rPr>
              <a:t> num) {</a:t>
            </a:r>
            <a:br>
              <a:rPr lang="en-GB" sz="2200" b="1" dirty="0">
                <a:solidFill>
                  <a:srgbClr val="003300"/>
                </a:solidFill>
                <a:latin typeface="Lucida Console" pitchFamily="49" charset="0"/>
              </a:rPr>
            </a:br>
            <a:r>
              <a:rPr lang="en-GB" sz="2200" b="1" dirty="0">
                <a:solidFill>
                  <a:srgbClr val="003300"/>
                </a:solidFill>
                <a:latin typeface="Lucida Console" pitchFamily="49" charset="0"/>
              </a:rPr>
              <a:t>    return num * num;</a:t>
            </a:r>
            <a:br>
              <a:rPr lang="en-GB" sz="2200" b="1" dirty="0">
                <a:solidFill>
                  <a:srgbClr val="003300"/>
                </a:solidFill>
                <a:latin typeface="Lucida Console" pitchFamily="49" charset="0"/>
              </a:rPr>
            </a:br>
            <a:r>
              <a:rPr lang="en-GB" sz="2200" b="1" dirty="0">
                <a:solidFill>
                  <a:srgbClr val="003300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</a:rPr>
              <a:t>Function return types can be ...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04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If no parameters are used, the </a:t>
            </a:r>
            <a:r>
              <a:rPr lang="en-GB" b="1" dirty="0" smtClean="0">
                <a:solidFill>
                  <a:schemeClr val="tx1"/>
                </a:solidFill>
              </a:rPr>
              <a:t>brackets</a:t>
            </a:r>
            <a:r>
              <a:rPr lang="en-GB" dirty="0" smtClean="0">
                <a:solidFill>
                  <a:schemeClr val="tx1"/>
                </a:solidFill>
              </a:rPr>
              <a:t> are required but they are </a:t>
            </a:r>
            <a:r>
              <a:rPr lang="en-GB" b="1" dirty="0" smtClean="0">
                <a:solidFill>
                  <a:schemeClr val="tx1"/>
                </a:solidFill>
              </a:rPr>
              <a:t>left empty</a:t>
            </a:r>
            <a:r>
              <a:rPr lang="en-GB" dirty="0" smtClean="0">
                <a:solidFill>
                  <a:schemeClr val="tx1"/>
                </a:solidFill>
              </a:rPr>
              <a:t>; e.g.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sz="2600" b="1" dirty="0">
                <a:solidFill>
                  <a:schemeClr val="tx1"/>
                </a:solidFill>
                <a:latin typeface="Lucida Console" pitchFamily="49" charset="0"/>
              </a:rPr>
              <a:t>double </a:t>
            </a:r>
            <a:r>
              <a:rPr lang="en-GB" sz="2600" b="1" dirty="0" err="1">
                <a:solidFill>
                  <a:schemeClr val="tx1"/>
                </a:solidFill>
                <a:latin typeface="Lucida Console" pitchFamily="49" charset="0"/>
              </a:rPr>
              <a:t>getPrice</a:t>
            </a:r>
            <a:r>
              <a:rPr lang="en-GB" sz="2600" b="1" dirty="0" smtClean="0">
                <a:solidFill>
                  <a:schemeClr val="tx1"/>
                </a:solidFill>
                <a:latin typeface="Lucida Console" pitchFamily="49" charset="0"/>
              </a:rPr>
              <a:t>()</a:t>
            </a:r>
          </a:p>
          <a:p>
            <a:pPr marL="0" indent="0">
              <a:buNone/>
            </a:pPr>
            <a:endParaRPr lang="en-GB" sz="2600" b="1" dirty="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When calling a function with no parameters, the brackets must be used, but are left empty - </a:t>
            </a:r>
            <a:r>
              <a:rPr lang="en-GB" b="1" dirty="0" smtClean="0">
                <a:solidFill>
                  <a:schemeClr val="tx1"/>
                </a:solidFill>
              </a:rPr>
              <a:t>()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If there is </a:t>
            </a:r>
            <a:r>
              <a:rPr lang="en-GB" b="1" dirty="0" smtClean="0">
                <a:solidFill>
                  <a:schemeClr val="tx1"/>
                </a:solidFill>
              </a:rPr>
              <a:t>more than one parameter</a:t>
            </a:r>
            <a:r>
              <a:rPr lang="en-GB" dirty="0" smtClean="0">
                <a:solidFill>
                  <a:schemeClr val="tx1"/>
                </a:solidFill>
              </a:rPr>
              <a:t>, in the definition use a comma as a separator, include the type for each one, e.g.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sz="2600" b="1" dirty="0" err="1">
                <a:solidFill>
                  <a:schemeClr val="tx1"/>
                </a:solidFill>
                <a:latin typeface="Lucida Console" pitchFamily="49" charset="0"/>
              </a:rPr>
              <a:t>int</a:t>
            </a:r>
            <a:r>
              <a:rPr lang="en-GB" sz="2600" b="1" dirty="0">
                <a:solidFill>
                  <a:schemeClr val="tx1"/>
                </a:solidFill>
                <a:latin typeface="Lucida Console" pitchFamily="49" charset="0"/>
              </a:rPr>
              <a:t> lower(</a:t>
            </a:r>
            <a:r>
              <a:rPr lang="en-GB" sz="2600" b="1" dirty="0" err="1">
                <a:solidFill>
                  <a:schemeClr val="tx1"/>
                </a:solidFill>
                <a:latin typeface="Lucida Console" pitchFamily="49" charset="0"/>
              </a:rPr>
              <a:t>int</a:t>
            </a:r>
            <a:r>
              <a:rPr lang="en-GB" sz="2600" b="1" dirty="0">
                <a:solidFill>
                  <a:schemeClr val="tx1"/>
                </a:solidFill>
                <a:latin typeface="Lucida Console" pitchFamily="49" charset="0"/>
              </a:rPr>
              <a:t> num1, </a:t>
            </a:r>
            <a:r>
              <a:rPr lang="en-GB" sz="2600" b="1" dirty="0" err="1">
                <a:solidFill>
                  <a:schemeClr val="tx1"/>
                </a:solidFill>
                <a:latin typeface="Lucida Console" pitchFamily="49" charset="0"/>
              </a:rPr>
              <a:t>int</a:t>
            </a:r>
            <a:r>
              <a:rPr lang="en-GB" sz="2600" b="1" dirty="0">
                <a:solidFill>
                  <a:schemeClr val="tx1"/>
                </a:solidFill>
                <a:latin typeface="Lucida Console" pitchFamily="49" charset="0"/>
              </a:rPr>
              <a:t> num2) { …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</a:rPr>
              <a:t>Function parameters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43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Some objects are different from each other, some are similar.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Each </a:t>
            </a:r>
            <a:r>
              <a:rPr lang="en-US" sz="2800" b="1" dirty="0" smtClean="0"/>
              <a:t>type of object</a:t>
            </a:r>
            <a:r>
              <a:rPr lang="en-US" sz="2800" dirty="0" smtClean="0"/>
              <a:t> has particular attributes and </a:t>
            </a:r>
            <a:r>
              <a:rPr lang="en-US" sz="2800" dirty="0" err="1" smtClean="0"/>
              <a:t>behaviour</a:t>
            </a:r>
            <a:r>
              <a:rPr lang="en-US" sz="28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 </a:t>
            </a:r>
            <a:r>
              <a:rPr lang="en-US" sz="2800" b="1" dirty="0" smtClean="0"/>
              <a:t>class</a:t>
            </a:r>
            <a:r>
              <a:rPr lang="en-US" sz="2800" dirty="0" smtClean="0"/>
              <a:t> is a </a:t>
            </a:r>
            <a:r>
              <a:rPr lang="en-US" sz="2800" u="sng" dirty="0" smtClean="0"/>
              <a:t>specification</a:t>
            </a:r>
            <a:r>
              <a:rPr lang="en-US" sz="2800" dirty="0" smtClean="0"/>
              <a:t> of the attributes and </a:t>
            </a:r>
            <a:r>
              <a:rPr lang="en-US" sz="2800" dirty="0" err="1" smtClean="0"/>
              <a:t>behaviour</a:t>
            </a:r>
            <a:r>
              <a:rPr lang="en-US" sz="2800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Classes - revisited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07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89755" y="604380"/>
            <a:ext cx="7315200" cy="5120640"/>
          </a:xfrm>
        </p:spPr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</a:rPr>
              <a:t>Class: </a:t>
            </a:r>
            <a:r>
              <a:rPr lang="en-GB" dirty="0" smtClean="0">
                <a:solidFill>
                  <a:schemeClr val="tx1"/>
                </a:solidFill>
              </a:rPr>
              <a:t>create a source file and then type in the class definition.</a:t>
            </a:r>
          </a:p>
          <a:p>
            <a:pPr marL="0" indent="0">
              <a:buNone/>
            </a:pPr>
            <a:endParaRPr lang="en-GB" dirty="0" smtClean="0">
              <a:solidFill>
                <a:schemeClr val="tx1"/>
              </a:solidFill>
            </a:endParaRPr>
          </a:p>
          <a:p>
            <a:r>
              <a:rPr lang="en-GB" b="1" dirty="0" smtClean="0">
                <a:solidFill>
                  <a:schemeClr val="tx1"/>
                </a:solidFill>
              </a:rPr>
              <a:t>Object:</a:t>
            </a:r>
            <a:r>
              <a:rPr lang="en-GB" dirty="0" smtClean="0">
                <a:solidFill>
                  <a:schemeClr val="tx1"/>
                </a:solidFill>
              </a:rPr>
              <a:t> in an application that needs to use the object, use </a:t>
            </a:r>
            <a:r>
              <a:rPr lang="en-GB" b="1" dirty="0" smtClean="0">
                <a:solidFill>
                  <a:schemeClr val="tx1"/>
                </a:solidFill>
              </a:rPr>
              <a:t>new</a:t>
            </a:r>
            <a:r>
              <a:rPr lang="en-GB" dirty="0" smtClean="0">
                <a:solidFill>
                  <a:schemeClr val="tx1"/>
                </a:solidFill>
              </a:rPr>
              <a:t> to create the object.</a:t>
            </a:r>
          </a:p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For example, to create an object of a class called </a:t>
            </a:r>
            <a:r>
              <a:rPr lang="en-GB" b="1" dirty="0" smtClean="0">
                <a:solidFill>
                  <a:schemeClr val="tx1"/>
                </a:solidFill>
              </a:rPr>
              <a:t>Rectangle</a:t>
            </a:r>
            <a:r>
              <a:rPr lang="en-GB" dirty="0" smtClean="0">
                <a:solidFill>
                  <a:schemeClr val="tx1"/>
                </a:solidFill>
              </a:rPr>
              <a:t>: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sz="2800" b="1" dirty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Rectangle shape;</a:t>
            </a:r>
            <a:br>
              <a:rPr lang="en-GB" sz="2800" b="1" dirty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</a:br>
            <a:r>
              <a:rPr lang="en-GB" sz="2800" b="1" dirty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shape = new Rectangle();</a:t>
            </a:r>
            <a:endParaRPr lang="en-GB" b="1" dirty="0" smtClean="0">
              <a:solidFill>
                <a:schemeClr val="tx1"/>
              </a:solidFill>
              <a:effectLst/>
              <a:latin typeface="Lucida Console" pitchFamily="49" charset="0"/>
              <a:cs typeface="Courier New" pitchFamily="49" charset="0"/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</a:rPr>
              <a:t>Creating classes and objects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" name="AutoShape 7"/>
          <p:cNvSpPr>
            <a:spLocks/>
          </p:cNvSpPr>
          <p:nvPr/>
        </p:nvSpPr>
        <p:spPr bwMode="auto">
          <a:xfrm>
            <a:off x="8210377" y="2582259"/>
            <a:ext cx="3817257" cy="843666"/>
          </a:xfrm>
          <a:prstGeom prst="borderCallout2">
            <a:avLst>
              <a:gd name="adj1" fmla="val 9375"/>
              <a:gd name="adj2" fmla="val -4653"/>
              <a:gd name="adj3" fmla="val 9375"/>
              <a:gd name="adj4" fmla="val -9787"/>
              <a:gd name="adj5" fmla="val 153202"/>
              <a:gd name="adj6" fmla="val -23345"/>
            </a:avLst>
          </a:prstGeom>
          <a:noFill/>
          <a:ln w="19050">
            <a:solidFill>
              <a:schemeClr val="accent1"/>
            </a:solidFill>
            <a:miter lim="800000"/>
            <a:headEnd/>
            <a:tailEnd type="arrow" w="lg" len="lg"/>
          </a:ln>
        </p:spPr>
        <p:txBody>
          <a:bodyPr/>
          <a:lstStyle/>
          <a:p>
            <a:pPr algn="ctr"/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Declare a variable of type </a:t>
            </a:r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Rectangle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, called shape. </a:t>
            </a:r>
          </a:p>
        </p:txBody>
      </p:sp>
      <p:sp>
        <p:nvSpPr>
          <p:cNvPr id="5" name="AutoShape 7"/>
          <p:cNvSpPr>
            <a:spLocks/>
          </p:cNvSpPr>
          <p:nvPr/>
        </p:nvSpPr>
        <p:spPr bwMode="auto">
          <a:xfrm>
            <a:off x="7629174" y="4963887"/>
            <a:ext cx="2859315" cy="1605901"/>
          </a:xfrm>
          <a:prstGeom prst="borderCallout2">
            <a:avLst>
              <a:gd name="adj1" fmla="val 61796"/>
              <a:gd name="adj2" fmla="val -3638"/>
              <a:gd name="adj3" fmla="val 59988"/>
              <a:gd name="adj4" fmla="val -19939"/>
              <a:gd name="adj5" fmla="val -31514"/>
              <a:gd name="adj6" fmla="val -52535"/>
            </a:avLst>
          </a:prstGeom>
          <a:noFill/>
          <a:ln w="19050">
            <a:solidFill>
              <a:schemeClr val="accent1"/>
            </a:solidFill>
            <a:miter lim="800000"/>
            <a:headEnd/>
            <a:tailEnd type="arrow" w="lg" len="lg"/>
          </a:ln>
        </p:spPr>
        <p:txBody>
          <a:bodyPr/>
          <a:lstStyle/>
          <a:p>
            <a:pPr algn="ctr"/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Create a </a:t>
            </a:r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Rectangle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 object and place it in the variable called shape</a:t>
            </a:r>
          </a:p>
        </p:txBody>
      </p:sp>
    </p:spTree>
    <p:extLst>
      <p:ext uri="{BB962C8B-B14F-4D97-AF65-F5344CB8AC3E}">
        <p14:creationId xmlns:p14="http://schemas.microsoft.com/office/powerpoint/2010/main" val="249455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Three characteristics:</a:t>
            </a:r>
          </a:p>
          <a:p>
            <a:pPr lvl="1"/>
            <a:r>
              <a:rPr lang="en-GB" sz="2800" b="1" dirty="0" smtClean="0">
                <a:solidFill>
                  <a:srgbClr val="800000"/>
                </a:solidFill>
              </a:rPr>
              <a:t>identity</a:t>
            </a:r>
          </a:p>
          <a:p>
            <a:pPr lvl="1"/>
            <a:r>
              <a:rPr lang="en-GB" sz="2800" b="1" dirty="0" smtClean="0">
                <a:solidFill>
                  <a:srgbClr val="800000"/>
                </a:solidFill>
              </a:rPr>
              <a:t>state</a:t>
            </a:r>
          </a:p>
          <a:p>
            <a:pPr lvl="1"/>
            <a:r>
              <a:rPr lang="en-GB" sz="2800" b="1" dirty="0" smtClean="0">
                <a:solidFill>
                  <a:srgbClr val="800000"/>
                </a:solidFill>
              </a:rPr>
              <a:t>behaviour</a:t>
            </a:r>
          </a:p>
          <a:p>
            <a:endParaRPr lang="en-GB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</a:rPr>
              <a:t>Three characteristics of objects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64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Identity – not connected with the </a:t>
            </a:r>
            <a:r>
              <a:rPr lang="en-GB" b="1" dirty="0" smtClean="0">
                <a:solidFill>
                  <a:srgbClr val="800000"/>
                </a:solidFill>
              </a:rPr>
              <a:t>data values</a:t>
            </a:r>
            <a:r>
              <a:rPr lang="en-GB" dirty="0" smtClean="0"/>
              <a:t>, but a way of uniquely identifying an object.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Usually use the </a:t>
            </a:r>
            <a:r>
              <a:rPr lang="en-GB" b="1" dirty="0" smtClean="0">
                <a:solidFill>
                  <a:srgbClr val="800000"/>
                </a:solidFill>
              </a:rPr>
              <a:t>address</a:t>
            </a:r>
            <a:r>
              <a:rPr lang="en-GB" dirty="0" smtClean="0"/>
              <a:t> of the memory location that </a:t>
            </a:r>
            <a:r>
              <a:rPr lang="en-GB" b="1" dirty="0" smtClean="0">
                <a:solidFill>
                  <a:srgbClr val="800000"/>
                </a:solidFill>
              </a:rPr>
              <a:t>references</a:t>
            </a:r>
            <a:r>
              <a:rPr lang="en-GB" dirty="0" smtClean="0"/>
              <a:t> the object.</a:t>
            </a:r>
          </a:p>
          <a:p>
            <a:endParaRPr lang="en-GB" dirty="0" smtClean="0"/>
          </a:p>
          <a:p>
            <a:r>
              <a:rPr lang="en-GB" dirty="0" smtClean="0"/>
              <a:t>For example:</a:t>
            </a:r>
            <a:br>
              <a:rPr lang="en-GB" dirty="0" smtClean="0"/>
            </a:br>
            <a:r>
              <a:rPr lang="en-GB" sz="2600" b="1" dirty="0">
                <a:solidFill>
                  <a:srgbClr val="003300"/>
                </a:solidFill>
                <a:latin typeface="Lucida Console" pitchFamily="49" charset="0"/>
              </a:rPr>
              <a:t>Rectangle shape;</a:t>
            </a:r>
            <a:br>
              <a:rPr lang="en-GB" sz="2600" b="1" dirty="0">
                <a:solidFill>
                  <a:srgbClr val="003300"/>
                </a:solidFill>
                <a:latin typeface="Lucida Console" pitchFamily="49" charset="0"/>
              </a:rPr>
            </a:br>
            <a:r>
              <a:rPr lang="en-GB" sz="2600" b="1" dirty="0">
                <a:solidFill>
                  <a:srgbClr val="003300"/>
                </a:solidFill>
                <a:latin typeface="Lucida Console" pitchFamily="49" charset="0"/>
              </a:rPr>
              <a:t>shape = new Rectangle(20, 40);</a:t>
            </a:r>
            <a:endParaRPr lang="en-US" sz="2600" dirty="0">
              <a:solidFill>
                <a:srgbClr val="003300"/>
              </a:solidFill>
              <a:latin typeface="Lucida Console" pitchFamily="49" charset="0"/>
            </a:endParaRP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</a:rPr>
              <a:t>Object identity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>
            <a:off x="6964238" y="5517406"/>
            <a:ext cx="3524250" cy="1223962"/>
          </a:xfrm>
          <a:prstGeom prst="borderCallout2">
            <a:avLst>
              <a:gd name="adj1" fmla="val 64312"/>
              <a:gd name="adj2" fmla="val -167"/>
              <a:gd name="adj3" fmla="val 53036"/>
              <a:gd name="adj4" fmla="val -10456"/>
              <a:gd name="adj5" fmla="val -60047"/>
              <a:gd name="adj6" fmla="val -55282"/>
            </a:avLst>
          </a:prstGeom>
          <a:noFill/>
          <a:ln w="19050">
            <a:solidFill>
              <a:schemeClr val="accent1"/>
            </a:solidFill>
            <a:miter lim="800000"/>
            <a:headEnd/>
            <a:tailEnd type="arrow" w="lg" len="lg"/>
          </a:ln>
        </p:spPr>
        <p:txBody>
          <a:bodyPr/>
          <a:lstStyle/>
          <a:p>
            <a:pPr algn="ctr"/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the variable </a:t>
            </a: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shape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 contains the </a:t>
            </a: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identity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 of the object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0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5200" y="1123837"/>
            <a:ext cx="8686800" cy="5328592"/>
          </a:xfrm>
        </p:spPr>
        <p:txBody>
          <a:bodyPr/>
          <a:lstStyle/>
          <a:p>
            <a:r>
              <a:rPr lang="en-GB" dirty="0" smtClean="0">
                <a:cs typeface="Tahoma" pitchFamily="34" charset="0"/>
              </a:rPr>
              <a:t>An object will have a </a:t>
            </a:r>
            <a:r>
              <a:rPr lang="en-GB" b="1" dirty="0" smtClean="0">
                <a:solidFill>
                  <a:srgbClr val="800000"/>
                </a:solidFill>
                <a:cs typeface="Tahoma" pitchFamily="34" charset="0"/>
              </a:rPr>
              <a:t>state</a:t>
            </a:r>
            <a:r>
              <a:rPr lang="en-GB" dirty="0" smtClean="0">
                <a:cs typeface="Tahoma" pitchFamily="34" charset="0"/>
              </a:rPr>
              <a:t>, recorded by </a:t>
            </a:r>
            <a:r>
              <a:rPr lang="en-GB" b="1" dirty="0" smtClean="0">
                <a:cs typeface="Tahoma" pitchFamily="34" charset="0"/>
              </a:rPr>
              <a:t>variables</a:t>
            </a:r>
            <a:r>
              <a:rPr lang="en-GB" dirty="0" smtClean="0">
                <a:cs typeface="Tahoma" pitchFamily="34" charset="0"/>
              </a:rPr>
              <a:t> defined for that class of object.</a:t>
            </a:r>
          </a:p>
          <a:p>
            <a:r>
              <a:rPr lang="en-GB" dirty="0" smtClean="0">
                <a:cs typeface="Tahoma" pitchFamily="34" charset="0"/>
              </a:rPr>
              <a:t>An object has </a:t>
            </a:r>
            <a:r>
              <a:rPr lang="en-GB" b="1" dirty="0" smtClean="0">
                <a:cs typeface="Tahoma" pitchFamily="34" charset="0"/>
              </a:rPr>
              <a:t>responsibilities</a:t>
            </a:r>
            <a:r>
              <a:rPr lang="en-GB" dirty="0" smtClean="0">
                <a:cs typeface="Tahoma" pitchFamily="34" charset="0"/>
              </a:rPr>
              <a:t> - it needs to obey requests made of it, sent as </a:t>
            </a:r>
            <a:r>
              <a:rPr lang="en-GB" b="1" dirty="0" smtClean="0">
                <a:cs typeface="Tahoma" pitchFamily="34" charset="0"/>
              </a:rPr>
              <a:t>messages</a:t>
            </a:r>
            <a:r>
              <a:rPr lang="en-GB" dirty="0" smtClean="0">
                <a:cs typeface="Tahoma" pitchFamily="34" charset="0"/>
              </a:rPr>
              <a:t>. </a:t>
            </a:r>
          </a:p>
          <a:p>
            <a:r>
              <a:rPr lang="en-GB" dirty="0" smtClean="0">
                <a:cs typeface="Tahoma" pitchFamily="34" charset="0"/>
              </a:rPr>
              <a:t>An object's </a:t>
            </a:r>
            <a:r>
              <a:rPr lang="en-GB" b="1" dirty="0" smtClean="0">
                <a:solidFill>
                  <a:srgbClr val="800000"/>
                </a:solidFill>
                <a:cs typeface="Tahoma" pitchFamily="34" charset="0"/>
              </a:rPr>
              <a:t>behaviour</a:t>
            </a:r>
            <a:r>
              <a:rPr lang="en-GB" dirty="0" smtClean="0">
                <a:cs typeface="Tahoma" pitchFamily="34" charset="0"/>
              </a:rPr>
              <a:t> in response to a message is defined in a </a:t>
            </a:r>
            <a:r>
              <a:rPr lang="en-GB" b="1" dirty="0" smtClean="0">
                <a:cs typeface="Tahoma" pitchFamily="34" charset="0"/>
              </a:rPr>
              <a:t>method.</a:t>
            </a:r>
            <a:endParaRPr lang="en-GB" dirty="0" smtClean="0">
              <a:cs typeface="Tahoma" pitchFamily="34" charset="0"/>
            </a:endParaRPr>
          </a:p>
          <a:p>
            <a:r>
              <a:rPr lang="en-GB" dirty="0" smtClean="0">
                <a:cs typeface="Tahoma" pitchFamily="34" charset="0"/>
              </a:rPr>
              <a:t>So … an object has </a:t>
            </a:r>
          </a:p>
          <a:p>
            <a:pPr lvl="1"/>
            <a:r>
              <a:rPr lang="en-GB" b="1" dirty="0" smtClean="0">
                <a:solidFill>
                  <a:srgbClr val="800000"/>
                </a:solidFill>
                <a:cs typeface="Tahoma" pitchFamily="34" charset="0"/>
              </a:rPr>
              <a:t>identity</a:t>
            </a:r>
            <a:r>
              <a:rPr lang="en-GB" b="1" dirty="0" smtClean="0">
                <a:solidFill>
                  <a:srgbClr val="000066"/>
                </a:solidFill>
                <a:cs typeface="Tahoma" pitchFamily="34" charset="0"/>
              </a:rPr>
              <a:t> </a:t>
            </a:r>
            <a:r>
              <a:rPr lang="en-GB" b="1" dirty="0" smtClean="0">
                <a:cs typeface="Tahoma" pitchFamily="34" charset="0"/>
              </a:rPr>
              <a:t>…</a:t>
            </a:r>
            <a:r>
              <a:rPr lang="en-GB" dirty="0" smtClean="0">
                <a:cs typeface="Tahoma" pitchFamily="34" charset="0"/>
              </a:rPr>
              <a:t> a unique address, </a:t>
            </a:r>
          </a:p>
          <a:p>
            <a:pPr lvl="1"/>
            <a:r>
              <a:rPr lang="en-GB" b="1" dirty="0" smtClean="0">
                <a:solidFill>
                  <a:srgbClr val="800000"/>
                </a:solidFill>
                <a:cs typeface="Tahoma" pitchFamily="34" charset="0"/>
              </a:rPr>
              <a:t>state</a:t>
            </a:r>
            <a:r>
              <a:rPr lang="en-GB" b="1" dirty="0" smtClean="0">
                <a:solidFill>
                  <a:srgbClr val="000066"/>
                </a:solidFill>
                <a:cs typeface="Tahoma" pitchFamily="34" charset="0"/>
              </a:rPr>
              <a:t> </a:t>
            </a:r>
            <a:r>
              <a:rPr lang="en-GB" b="1" dirty="0" smtClean="0">
                <a:cs typeface="Tahoma" pitchFamily="34" charset="0"/>
              </a:rPr>
              <a:t>…</a:t>
            </a:r>
            <a:r>
              <a:rPr lang="en-GB" dirty="0" smtClean="0">
                <a:cs typeface="Tahoma" pitchFamily="34" charset="0"/>
              </a:rPr>
              <a:t> recorded in a set of variables, </a:t>
            </a:r>
          </a:p>
          <a:p>
            <a:pPr lvl="1"/>
            <a:r>
              <a:rPr lang="en-GB" b="1" dirty="0" smtClean="0">
                <a:solidFill>
                  <a:srgbClr val="800000"/>
                </a:solidFill>
                <a:cs typeface="Tahoma" pitchFamily="34" charset="0"/>
              </a:rPr>
              <a:t>behaviour</a:t>
            </a:r>
            <a:r>
              <a:rPr lang="en-GB" b="1" dirty="0" smtClean="0">
                <a:solidFill>
                  <a:srgbClr val="000066"/>
                </a:solidFill>
                <a:cs typeface="Tahoma" pitchFamily="34" charset="0"/>
              </a:rPr>
              <a:t> </a:t>
            </a:r>
            <a:r>
              <a:rPr lang="en-GB" b="1" dirty="0" smtClean="0">
                <a:cs typeface="Tahoma" pitchFamily="34" charset="0"/>
              </a:rPr>
              <a:t>…</a:t>
            </a:r>
            <a:r>
              <a:rPr lang="en-GB" dirty="0" smtClean="0">
                <a:cs typeface="Tahoma" pitchFamily="34" charset="0"/>
              </a:rPr>
              <a:t> defined as operations or messages.</a:t>
            </a:r>
            <a:endParaRPr lang="en-US" dirty="0" smtClean="0">
              <a:cs typeface="Tahoma" pitchFamily="34" charset="0"/>
            </a:endParaRP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</a:rPr>
              <a:t>Object state and behaviour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13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An object's class defines the </a:t>
            </a:r>
            <a:r>
              <a:rPr lang="en-GB" sz="2400" b="1" dirty="0" smtClean="0"/>
              <a:t>attributes</a:t>
            </a:r>
            <a:r>
              <a:rPr lang="en-GB" sz="2400" dirty="0" smtClean="0"/>
              <a:t> by defining </a:t>
            </a:r>
            <a:r>
              <a:rPr lang="en-GB" sz="2400" b="1" dirty="0" smtClean="0"/>
              <a:t>suitable variables</a:t>
            </a:r>
            <a:r>
              <a:rPr lang="en-GB" sz="2400" dirty="0" smtClean="0"/>
              <a:t>.</a:t>
            </a:r>
          </a:p>
          <a:p>
            <a:r>
              <a:rPr lang="en-GB" sz="2400" dirty="0" smtClean="0"/>
              <a:t>Attributes are also known as </a:t>
            </a:r>
            <a:r>
              <a:rPr lang="en-GB" sz="2400" b="1" dirty="0" smtClean="0"/>
              <a:t>instance variables</a:t>
            </a:r>
            <a:r>
              <a:rPr lang="en-GB" sz="2400" dirty="0" smtClean="0"/>
              <a:t> – each instance (object) of the class has its own copy of the variables.</a:t>
            </a:r>
          </a:p>
          <a:p>
            <a:r>
              <a:rPr lang="en-GB" sz="2400" dirty="0" smtClean="0"/>
              <a:t>For example, a class that records module marks might have </a:t>
            </a:r>
            <a:r>
              <a:rPr lang="en-GB" sz="2400" b="1" dirty="0" smtClean="0"/>
              <a:t>two attributes</a:t>
            </a:r>
            <a:r>
              <a:rPr lang="en-GB" sz="2400" dirty="0" smtClean="0"/>
              <a:t>:</a:t>
            </a:r>
          </a:p>
          <a:p>
            <a:pPr lvl="1"/>
            <a:r>
              <a:rPr lang="en-GB" sz="2000" b="1" dirty="0" err="1" smtClean="0">
                <a:solidFill>
                  <a:srgbClr val="800000"/>
                </a:solidFill>
              </a:rPr>
              <a:t>courseworkMark</a:t>
            </a:r>
            <a:endParaRPr lang="en-GB" sz="2000" b="1" dirty="0" smtClean="0">
              <a:solidFill>
                <a:srgbClr val="800000"/>
              </a:solidFill>
            </a:endParaRPr>
          </a:p>
          <a:p>
            <a:pPr lvl="1"/>
            <a:r>
              <a:rPr lang="en-GB" sz="2000" b="1" dirty="0" err="1" smtClean="0">
                <a:solidFill>
                  <a:srgbClr val="800000"/>
                </a:solidFill>
              </a:rPr>
              <a:t>examMark</a:t>
            </a:r>
            <a:r>
              <a:rPr lang="en-GB" sz="2000" dirty="0" smtClean="0"/>
              <a:t>.</a:t>
            </a:r>
            <a:endParaRPr lang="en-GB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</a:rPr>
              <a:t>Attributes in a class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08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b="1" dirty="0" smtClean="0"/>
              <a:t>attributes</a:t>
            </a:r>
            <a:r>
              <a:rPr lang="en-GB" dirty="0" smtClean="0"/>
              <a:t> for the module marks could be stored in </a:t>
            </a:r>
            <a:r>
              <a:rPr lang="en-GB" b="1" dirty="0" smtClean="0"/>
              <a:t>variables declared as</a:t>
            </a:r>
            <a:r>
              <a:rPr lang="en-GB" dirty="0" smtClean="0"/>
              <a:t>:</a:t>
            </a:r>
            <a:br>
              <a:rPr lang="en-GB" dirty="0" smtClean="0"/>
            </a:br>
            <a:endParaRPr lang="en-GB" dirty="0" smtClean="0"/>
          </a:p>
          <a:p>
            <a:r>
              <a:rPr lang="en-GB" sz="2600" b="1" dirty="0" smtClean="0">
                <a:solidFill>
                  <a:srgbClr val="003300"/>
                </a:solidFill>
                <a:latin typeface="Lucida Console" pitchFamily="49" charset="0"/>
              </a:rPr>
              <a:t>private </a:t>
            </a:r>
            <a:r>
              <a:rPr lang="en-GB" sz="2600" b="1" dirty="0" err="1">
                <a:solidFill>
                  <a:srgbClr val="003300"/>
                </a:solidFill>
                <a:latin typeface="Lucida Console" pitchFamily="49" charset="0"/>
              </a:rPr>
              <a:t>int</a:t>
            </a:r>
            <a:r>
              <a:rPr lang="en-GB" sz="2600" b="1" dirty="0">
                <a:solidFill>
                  <a:srgbClr val="003300"/>
                </a:solidFill>
                <a:latin typeface="Lucida Console" pitchFamily="49" charset="0"/>
              </a:rPr>
              <a:t> coursework;</a:t>
            </a:r>
            <a:br>
              <a:rPr lang="en-GB" sz="2600" b="1" dirty="0">
                <a:solidFill>
                  <a:srgbClr val="003300"/>
                </a:solidFill>
                <a:latin typeface="Lucida Console" pitchFamily="49" charset="0"/>
              </a:rPr>
            </a:br>
            <a:r>
              <a:rPr lang="en-GB" sz="2600" b="1" dirty="0">
                <a:solidFill>
                  <a:srgbClr val="003300"/>
                </a:solidFill>
                <a:latin typeface="Lucida Console" pitchFamily="49" charset="0"/>
              </a:rPr>
              <a:t>private </a:t>
            </a:r>
            <a:r>
              <a:rPr lang="en-GB" sz="2600" b="1" dirty="0" err="1">
                <a:solidFill>
                  <a:srgbClr val="003300"/>
                </a:solidFill>
                <a:latin typeface="Lucida Console" pitchFamily="49" charset="0"/>
              </a:rPr>
              <a:t>int</a:t>
            </a:r>
            <a:r>
              <a:rPr lang="en-GB" sz="2600" b="1" dirty="0">
                <a:solidFill>
                  <a:srgbClr val="003300"/>
                </a:solidFill>
                <a:latin typeface="Lucida Console" pitchFamily="49" charset="0"/>
              </a:rPr>
              <a:t> exam;</a:t>
            </a:r>
            <a:br>
              <a:rPr lang="en-GB" sz="2600" b="1" dirty="0">
                <a:solidFill>
                  <a:srgbClr val="003300"/>
                </a:solidFill>
                <a:latin typeface="Lucida Console" pitchFamily="49" charset="0"/>
              </a:rPr>
            </a:br>
            <a:endParaRPr lang="en-GB" sz="2600" b="1" dirty="0">
              <a:solidFill>
                <a:srgbClr val="003300"/>
              </a:solidFill>
              <a:latin typeface="Lucida Console" pitchFamily="49" charset="0"/>
            </a:endParaRPr>
          </a:p>
          <a:p>
            <a:r>
              <a:rPr lang="en-GB" b="1" dirty="0" smtClean="0"/>
              <a:t>Each object</a:t>
            </a:r>
            <a:r>
              <a:rPr lang="en-GB" dirty="0" smtClean="0"/>
              <a:t> (or instance) of the class would own two variables as declared above.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The variables are usually initialised by a special method called a </a:t>
            </a:r>
            <a:r>
              <a:rPr lang="en-GB" b="1" dirty="0" smtClean="0">
                <a:solidFill>
                  <a:srgbClr val="800000"/>
                </a:solidFill>
              </a:rPr>
              <a:t>constructor</a:t>
            </a:r>
            <a:r>
              <a:rPr lang="en-GB" dirty="0" smtClean="0"/>
              <a:t>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</a:rPr>
              <a:t>Declaration of variables for attributes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929396" y="2416316"/>
            <a:ext cx="2699792" cy="10081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 dirty="0">
                <a:solidFill>
                  <a:srgbClr val="800000"/>
                </a:solidFill>
              </a:rPr>
              <a:t>These record an object's </a:t>
            </a:r>
            <a:r>
              <a:rPr lang="en-GB" sz="2400" b="1" dirty="0">
                <a:solidFill>
                  <a:srgbClr val="800000"/>
                </a:solidFill>
              </a:rPr>
              <a:t>state </a:t>
            </a:r>
          </a:p>
        </p:txBody>
      </p:sp>
    </p:spTree>
    <p:extLst>
      <p:ext uri="{BB962C8B-B14F-4D97-AF65-F5344CB8AC3E}">
        <p14:creationId xmlns:p14="http://schemas.microsoft.com/office/powerpoint/2010/main" val="55576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5200" y="540444"/>
            <a:ext cx="8686800" cy="5184576"/>
          </a:xfrm>
        </p:spPr>
        <p:txBody>
          <a:bodyPr>
            <a:normAutofit/>
          </a:bodyPr>
          <a:lstStyle/>
          <a:p>
            <a:pPr marL="449263" indent="-449263"/>
            <a:r>
              <a:rPr lang="en-GB" dirty="0" smtClean="0"/>
              <a:t>Example:</a:t>
            </a:r>
            <a:br>
              <a:rPr lang="en-GB" dirty="0" smtClean="0"/>
            </a:br>
            <a:r>
              <a:rPr lang="en-GB" sz="2600" b="1" dirty="0" err="1">
                <a:solidFill>
                  <a:srgbClr val="003300"/>
                </a:solidFill>
                <a:latin typeface="Lucida Console" pitchFamily="49" charset="0"/>
              </a:rPr>
              <a:t>till.addItemPrice</a:t>
            </a:r>
            <a:r>
              <a:rPr lang="en-GB" sz="2600" b="1" dirty="0">
                <a:solidFill>
                  <a:srgbClr val="003300"/>
                </a:solidFill>
                <a:latin typeface="Lucida Console" pitchFamily="49" charset="0"/>
              </a:rPr>
              <a:t>(item)</a:t>
            </a:r>
          </a:p>
          <a:p>
            <a:pPr marL="476250" indent="-476250"/>
            <a:r>
              <a:rPr lang="en-GB" dirty="0" smtClean="0"/>
              <a:t>The format of a </a:t>
            </a:r>
            <a:r>
              <a:rPr lang="en-GB" b="1" dirty="0" smtClean="0"/>
              <a:t>message</a:t>
            </a:r>
            <a:r>
              <a:rPr lang="en-GB" dirty="0" smtClean="0"/>
              <a:t> is:</a:t>
            </a:r>
            <a:br>
              <a:rPr lang="en-GB" dirty="0" smtClean="0"/>
            </a:br>
            <a:r>
              <a:rPr lang="en-GB" sz="2800" b="1" dirty="0" err="1">
                <a:solidFill>
                  <a:srgbClr val="800000"/>
                </a:solidFill>
              </a:rPr>
              <a:t>receiver.selector</a:t>
            </a:r>
            <a:r>
              <a:rPr lang="en-GB" sz="2800" b="1" dirty="0">
                <a:solidFill>
                  <a:srgbClr val="800000"/>
                </a:solidFill>
              </a:rPr>
              <a:t>(arguments)</a:t>
            </a:r>
            <a:endParaRPr lang="en-GB" b="1" dirty="0" smtClean="0">
              <a:solidFill>
                <a:srgbClr val="800000"/>
              </a:solidFill>
            </a:endParaRPr>
          </a:p>
          <a:p>
            <a:pPr marL="1028700" lvl="1" indent="-361950"/>
            <a:r>
              <a:rPr lang="en-GB" dirty="0" smtClean="0">
                <a:solidFill>
                  <a:srgbClr val="800000"/>
                </a:solidFill>
              </a:rPr>
              <a:t>receiver: </a:t>
            </a:r>
            <a:r>
              <a:rPr lang="en-GB" dirty="0" smtClean="0"/>
              <a:t>the name of the variable containing the object (</a:t>
            </a:r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till</a:t>
            </a:r>
            <a:r>
              <a:rPr lang="en-GB" dirty="0" smtClean="0"/>
              <a:t>)</a:t>
            </a:r>
          </a:p>
          <a:p>
            <a:pPr marL="1028700" lvl="1" indent="-361950"/>
            <a:r>
              <a:rPr lang="en-GB" dirty="0" smtClean="0">
                <a:solidFill>
                  <a:srgbClr val="800000"/>
                </a:solidFill>
              </a:rPr>
              <a:t>selector:</a:t>
            </a:r>
            <a:r>
              <a:rPr lang="en-GB" dirty="0" smtClean="0"/>
              <a:t> the name of the message being sent (</a:t>
            </a:r>
            <a:r>
              <a:rPr lang="en-GB" sz="2400" b="1" dirty="0" err="1">
                <a:solidFill>
                  <a:srgbClr val="003300"/>
                </a:solidFill>
                <a:latin typeface="Lucida Console" pitchFamily="49" charset="0"/>
              </a:rPr>
              <a:t>addItemPrice</a:t>
            </a:r>
            <a:r>
              <a:rPr lang="en-GB" dirty="0" smtClean="0"/>
              <a:t>)</a:t>
            </a:r>
          </a:p>
          <a:p>
            <a:pPr marL="1028700" lvl="1" indent="-361950"/>
            <a:r>
              <a:rPr lang="en-GB" dirty="0" smtClean="0">
                <a:solidFill>
                  <a:srgbClr val="800000"/>
                </a:solidFill>
              </a:rPr>
              <a:t>arguments:</a:t>
            </a:r>
            <a:r>
              <a:rPr lang="en-GB" dirty="0" smtClean="0"/>
              <a:t> if further data is required, the arguments pass this on (</a:t>
            </a:r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item</a:t>
            </a:r>
            <a:r>
              <a:rPr lang="en-GB" dirty="0" smtClean="0"/>
              <a:t>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</a:rPr>
              <a:t>Message format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5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93142" y="252576"/>
            <a:ext cx="7315200" cy="51206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Some objects are different from each other, some are similar.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Each </a:t>
            </a:r>
            <a:r>
              <a:rPr lang="en-US" sz="2800" b="1" dirty="0"/>
              <a:t>type of object</a:t>
            </a:r>
            <a:r>
              <a:rPr lang="en-US" sz="2800" dirty="0"/>
              <a:t> has particular attributes and </a:t>
            </a:r>
            <a:r>
              <a:rPr lang="en-US" sz="2800" dirty="0" smtClean="0"/>
              <a:t>behavior.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The </a:t>
            </a:r>
            <a:r>
              <a:rPr lang="en-US" sz="2800" b="1" dirty="0"/>
              <a:t>class</a:t>
            </a:r>
            <a:r>
              <a:rPr lang="en-US" sz="2800" dirty="0"/>
              <a:t> is a </a:t>
            </a:r>
            <a:r>
              <a:rPr lang="en-US" sz="2800" u="sng" dirty="0"/>
              <a:t>specification</a:t>
            </a:r>
            <a:r>
              <a:rPr lang="en-US" sz="2800" dirty="0"/>
              <a:t> of the attributes and </a:t>
            </a:r>
            <a:r>
              <a:rPr lang="en-US" sz="2800" dirty="0" smtClean="0"/>
              <a:t>behavior.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Example:</a:t>
            </a:r>
          </a:p>
          <a:p>
            <a:endParaRPr lang="en-GB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 smtClean="0">
                <a:solidFill>
                  <a:schemeClr val="tx1"/>
                </a:solidFill>
              </a:rPr>
              <a:t>Classes</a:t>
            </a:r>
            <a:endParaRPr lang="en-GB" sz="4800" b="1" dirty="0">
              <a:solidFill>
                <a:schemeClr val="tx1"/>
              </a:solidFill>
            </a:endParaRPr>
          </a:p>
        </p:txBody>
      </p:sp>
      <p:sp>
        <p:nvSpPr>
          <p:cNvPr id="5" name="Cloud 4"/>
          <p:cNvSpPr/>
          <p:nvPr/>
        </p:nvSpPr>
        <p:spPr>
          <a:xfrm>
            <a:off x="4571418" y="5409665"/>
            <a:ext cx="1775011" cy="1237130"/>
          </a:xfrm>
          <a:prstGeom prst="cloud">
            <a:avLst/>
          </a:prstGeom>
          <a:solidFill>
            <a:srgbClr val="FAA950"/>
          </a:solidFill>
          <a:ln>
            <a:solidFill>
              <a:srgbClr val="FAA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800000"/>
                </a:solidFill>
              </a:rPr>
              <a:t>Type? </a:t>
            </a:r>
            <a:r>
              <a:rPr lang="en-GB" b="1" i="1" dirty="0">
                <a:solidFill>
                  <a:srgbClr val="800000"/>
                </a:solidFill>
              </a:rPr>
              <a:t>Button</a:t>
            </a:r>
          </a:p>
        </p:txBody>
      </p:sp>
      <p:sp>
        <p:nvSpPr>
          <p:cNvPr id="6" name="Cloud 5"/>
          <p:cNvSpPr/>
          <p:nvPr/>
        </p:nvSpPr>
        <p:spPr>
          <a:xfrm>
            <a:off x="5850128" y="3332584"/>
            <a:ext cx="2597044" cy="2259296"/>
          </a:xfrm>
          <a:prstGeom prst="cloud">
            <a:avLst/>
          </a:prstGeom>
          <a:solidFill>
            <a:srgbClr val="FAA950"/>
          </a:solidFill>
          <a:ln>
            <a:solidFill>
              <a:srgbClr val="FAA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800000"/>
                </a:solidFill>
              </a:rPr>
              <a:t>Properties?</a:t>
            </a:r>
          </a:p>
          <a:p>
            <a:pPr algn="ctr"/>
            <a:r>
              <a:rPr lang="en-GB" b="1" i="1" dirty="0">
                <a:solidFill>
                  <a:srgbClr val="800000"/>
                </a:solidFill>
              </a:rPr>
              <a:t>caption</a:t>
            </a:r>
          </a:p>
          <a:p>
            <a:pPr algn="ctr"/>
            <a:r>
              <a:rPr lang="en-GB" b="1" i="1" dirty="0">
                <a:solidFill>
                  <a:srgbClr val="800000"/>
                </a:solidFill>
              </a:rPr>
              <a:t>position</a:t>
            </a:r>
          </a:p>
          <a:p>
            <a:pPr algn="ctr"/>
            <a:r>
              <a:rPr lang="en-GB" b="1" i="1" dirty="0">
                <a:solidFill>
                  <a:srgbClr val="800000"/>
                </a:solidFill>
              </a:rPr>
              <a:t>size</a:t>
            </a:r>
          </a:p>
          <a:p>
            <a:pPr algn="ctr"/>
            <a:r>
              <a:rPr lang="en-GB" b="1" i="1" dirty="0">
                <a:solidFill>
                  <a:srgbClr val="800000"/>
                </a:solidFill>
              </a:rPr>
              <a:t>font </a:t>
            </a:r>
          </a:p>
          <a:p>
            <a:pPr algn="ctr"/>
            <a:r>
              <a:rPr lang="en-GB" b="1" i="1" dirty="0">
                <a:solidFill>
                  <a:srgbClr val="800000"/>
                </a:solidFill>
              </a:rPr>
              <a:t>...</a:t>
            </a:r>
          </a:p>
        </p:txBody>
      </p:sp>
      <p:sp>
        <p:nvSpPr>
          <p:cNvPr id="7" name="Cloud 6"/>
          <p:cNvSpPr/>
          <p:nvPr/>
        </p:nvSpPr>
        <p:spPr>
          <a:xfrm>
            <a:off x="9229582" y="3412902"/>
            <a:ext cx="2904627" cy="2098660"/>
          </a:xfrm>
          <a:prstGeom prst="cloud">
            <a:avLst/>
          </a:prstGeom>
          <a:solidFill>
            <a:srgbClr val="FAA950"/>
          </a:solidFill>
          <a:ln>
            <a:solidFill>
              <a:srgbClr val="FAA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800000"/>
                </a:solidFill>
              </a:rPr>
              <a:t>Actions?</a:t>
            </a:r>
          </a:p>
          <a:p>
            <a:pPr algn="ctr"/>
            <a:r>
              <a:rPr lang="en-GB" b="1" i="1" dirty="0">
                <a:solidFill>
                  <a:srgbClr val="800000"/>
                </a:solidFill>
              </a:rPr>
              <a:t> set caption</a:t>
            </a:r>
          </a:p>
          <a:p>
            <a:pPr algn="ctr"/>
            <a:r>
              <a:rPr lang="en-GB" b="1" i="1" dirty="0">
                <a:solidFill>
                  <a:srgbClr val="800000"/>
                </a:solidFill>
              </a:rPr>
              <a:t>set position</a:t>
            </a:r>
          </a:p>
          <a:p>
            <a:pPr algn="ctr"/>
            <a:r>
              <a:rPr lang="en-GB" b="1" i="1" dirty="0">
                <a:solidFill>
                  <a:srgbClr val="800000"/>
                </a:solidFill>
              </a:rPr>
              <a:t>set size</a:t>
            </a:r>
          </a:p>
          <a:p>
            <a:pPr algn="ctr"/>
            <a:r>
              <a:rPr lang="en-GB" b="1" i="1" dirty="0">
                <a:solidFill>
                  <a:srgbClr val="800000"/>
                </a:solidFill>
              </a:rPr>
              <a:t>set font </a:t>
            </a:r>
          </a:p>
          <a:p>
            <a:pPr algn="ctr"/>
            <a:r>
              <a:rPr lang="en-GB" b="1" i="1" dirty="0">
                <a:solidFill>
                  <a:srgbClr val="800000"/>
                </a:solidFill>
              </a:rPr>
              <a:t>...</a:t>
            </a:r>
          </a:p>
        </p:txBody>
      </p:sp>
      <p:sp>
        <p:nvSpPr>
          <p:cNvPr id="4" name="Bevel 3"/>
          <p:cNvSpPr/>
          <p:nvPr/>
        </p:nvSpPr>
        <p:spPr>
          <a:xfrm>
            <a:off x="7823947" y="5371624"/>
            <a:ext cx="1707776" cy="1183340"/>
          </a:xfrm>
          <a:prstGeom prst="bevel">
            <a:avLst>
              <a:gd name="adj" fmla="val 7955"/>
            </a:avLst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01756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Earlier, you saw two </a:t>
            </a:r>
            <a:r>
              <a:rPr lang="en-GB" sz="2400" b="1" dirty="0" smtClean="0"/>
              <a:t>attributes</a:t>
            </a:r>
            <a:r>
              <a:rPr lang="en-GB" sz="2400" dirty="0" smtClean="0"/>
              <a:t> declared for module marks.</a:t>
            </a:r>
          </a:p>
          <a:p>
            <a:pPr marL="0" indent="0">
              <a:buNone/>
            </a:pPr>
            <a:endParaRPr lang="en-GB" sz="2400" dirty="0" smtClean="0"/>
          </a:p>
          <a:p>
            <a:r>
              <a:rPr lang="en-GB" sz="2400" b="1" dirty="0" smtClean="0"/>
              <a:t>Some possible methods</a:t>
            </a:r>
            <a:r>
              <a:rPr lang="en-GB" sz="2400" dirty="0" smtClean="0"/>
              <a:t>:</a:t>
            </a:r>
          </a:p>
          <a:p>
            <a:pPr lvl="1"/>
            <a:r>
              <a:rPr lang="en-GB" sz="2000" dirty="0" smtClean="0"/>
              <a:t>find out the coursework mark</a:t>
            </a:r>
          </a:p>
          <a:p>
            <a:pPr lvl="1"/>
            <a:r>
              <a:rPr lang="en-GB" sz="2000" dirty="0" smtClean="0"/>
              <a:t>change the coursework mark</a:t>
            </a:r>
          </a:p>
          <a:p>
            <a:pPr lvl="1"/>
            <a:r>
              <a:rPr lang="en-GB" sz="2000" dirty="0" smtClean="0"/>
              <a:t>find out the overall mark, given the weighting of the two marks.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</a:rPr>
              <a:t>Methods for the marks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81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58817" y="1741849"/>
            <a:ext cx="8282609" cy="5256584"/>
          </a:xfrm>
        </p:spPr>
        <p:txBody>
          <a:bodyPr/>
          <a:lstStyle/>
          <a:p>
            <a:r>
              <a:rPr lang="en-GB" sz="2800" dirty="0"/>
              <a:t>Find out the coursework mark:</a:t>
            </a:r>
            <a:br>
              <a:rPr lang="en-GB" sz="2800" dirty="0"/>
            </a:br>
            <a:r>
              <a:rPr lang="en-GB" sz="2400" b="1" dirty="0" err="1">
                <a:solidFill>
                  <a:srgbClr val="003300"/>
                </a:solidFill>
                <a:latin typeface="Lucida Console" pitchFamily="49" charset="0"/>
              </a:rPr>
              <a:t>int</a:t>
            </a:r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 </a:t>
            </a:r>
            <a:r>
              <a:rPr lang="en-GB" sz="2400" b="1" dirty="0" err="1">
                <a:solidFill>
                  <a:srgbClr val="003300"/>
                </a:solidFill>
                <a:latin typeface="Lucida Console" pitchFamily="49" charset="0"/>
              </a:rPr>
              <a:t>getCoursework</a:t>
            </a:r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(){</a:t>
            </a:r>
            <a:b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</a:br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  return coursework;</a:t>
            </a:r>
            <a:b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</a:br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}</a:t>
            </a:r>
          </a:p>
          <a:p>
            <a:r>
              <a:rPr lang="en-GB" sz="2800" dirty="0"/>
              <a:t>Change the coursework mark:</a:t>
            </a:r>
            <a:br>
              <a:rPr lang="en-GB" sz="2800" dirty="0"/>
            </a:br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void </a:t>
            </a:r>
            <a:r>
              <a:rPr lang="en-GB" sz="2400" b="1" dirty="0" err="1">
                <a:solidFill>
                  <a:srgbClr val="003300"/>
                </a:solidFill>
                <a:latin typeface="Lucida Console" pitchFamily="49" charset="0"/>
              </a:rPr>
              <a:t>setCoursework</a:t>
            </a:r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(</a:t>
            </a:r>
            <a:r>
              <a:rPr lang="en-GB" sz="2400" b="1" dirty="0" err="1">
                <a:solidFill>
                  <a:srgbClr val="003300"/>
                </a:solidFill>
                <a:latin typeface="Lucida Console" pitchFamily="49" charset="0"/>
              </a:rPr>
              <a:t>int</a:t>
            </a:r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 coursework){</a:t>
            </a:r>
            <a:b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</a:br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  </a:t>
            </a:r>
            <a:r>
              <a:rPr lang="en-GB" sz="2400" b="1" dirty="0" err="1">
                <a:solidFill>
                  <a:srgbClr val="003300"/>
                </a:solidFill>
                <a:latin typeface="Lucida Console" pitchFamily="49" charset="0"/>
              </a:rPr>
              <a:t>this.coursework</a:t>
            </a:r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 = coursework;</a:t>
            </a:r>
            <a:b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</a:br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}</a:t>
            </a:r>
          </a:p>
          <a:p>
            <a:r>
              <a:rPr lang="en-GB" sz="2800" dirty="0"/>
              <a:t>Find out the overall result:</a:t>
            </a:r>
            <a:br>
              <a:rPr lang="en-GB" sz="2800" dirty="0"/>
            </a:br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double </a:t>
            </a:r>
            <a:r>
              <a:rPr lang="en-GB" sz="2400" b="1" dirty="0" err="1">
                <a:solidFill>
                  <a:srgbClr val="003300"/>
                </a:solidFill>
                <a:latin typeface="Lucida Console" pitchFamily="49" charset="0"/>
              </a:rPr>
              <a:t>getResult</a:t>
            </a:r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(</a:t>
            </a:r>
            <a:r>
              <a:rPr lang="en-GB" sz="2400" b="1" dirty="0" err="1">
                <a:solidFill>
                  <a:srgbClr val="003300"/>
                </a:solidFill>
                <a:latin typeface="Lucida Console" pitchFamily="49" charset="0"/>
              </a:rPr>
              <a:t>int</a:t>
            </a:r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 </a:t>
            </a:r>
            <a:r>
              <a:rPr lang="en-GB" sz="2400" b="1" dirty="0" err="1">
                <a:solidFill>
                  <a:srgbClr val="003300"/>
                </a:solidFill>
                <a:latin typeface="Lucida Console" pitchFamily="49" charset="0"/>
              </a:rPr>
              <a:t>cWeight</a:t>
            </a:r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, </a:t>
            </a:r>
            <a:r>
              <a:rPr lang="en-GB" sz="2400" b="1" dirty="0" err="1">
                <a:solidFill>
                  <a:srgbClr val="003300"/>
                </a:solidFill>
                <a:latin typeface="Lucida Console" pitchFamily="49" charset="0"/>
              </a:rPr>
              <a:t>int</a:t>
            </a:r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 </a:t>
            </a:r>
            <a:r>
              <a:rPr lang="en-GB" sz="2400" b="1" dirty="0" err="1">
                <a:solidFill>
                  <a:srgbClr val="003300"/>
                </a:solidFill>
                <a:latin typeface="Lucida Console" pitchFamily="49" charset="0"/>
              </a:rPr>
              <a:t>eWeight</a:t>
            </a:r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) {</a:t>
            </a:r>
            <a:b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</a:br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  return (coursework * </a:t>
            </a:r>
            <a:r>
              <a:rPr lang="en-GB" sz="2400" b="1" dirty="0" err="1">
                <a:solidFill>
                  <a:srgbClr val="003300"/>
                </a:solidFill>
                <a:latin typeface="Lucida Console" pitchFamily="49" charset="0"/>
              </a:rPr>
              <a:t>cWeight</a:t>
            </a:r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 / 100.0 </a:t>
            </a:r>
            <a:b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</a:br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      + exam * </a:t>
            </a:r>
            <a:r>
              <a:rPr lang="en-GB" sz="2400" b="1" dirty="0" err="1">
                <a:solidFill>
                  <a:srgbClr val="003300"/>
                </a:solidFill>
                <a:latin typeface="Lucida Console" pitchFamily="49" charset="0"/>
              </a:rPr>
              <a:t>eWeight</a:t>
            </a:r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 / 100.0);</a:t>
            </a:r>
            <a:b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</a:br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}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sz="2600" b="1" dirty="0">
              <a:solidFill>
                <a:srgbClr val="003300"/>
              </a:solidFill>
              <a:latin typeface="Lucida Console" pitchFamily="49" charset="0"/>
            </a:endParaRP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function definitions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9281492" y="1080354"/>
            <a:ext cx="2073275" cy="5826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800" dirty="0">
                <a:solidFill>
                  <a:srgbClr val="800000"/>
                </a:solidFill>
              </a:rPr>
              <a:t>behaviour</a:t>
            </a:r>
          </a:p>
        </p:txBody>
      </p:sp>
    </p:spTree>
    <p:extLst>
      <p:ext uri="{BB962C8B-B14F-4D97-AF65-F5344CB8AC3E}">
        <p14:creationId xmlns:p14="http://schemas.microsoft.com/office/powerpoint/2010/main" val="327228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Three main visibility modifiers:</a:t>
            </a:r>
          </a:p>
          <a:p>
            <a:pPr lvl="1"/>
            <a:r>
              <a:rPr lang="en-GB" sz="2400" b="1" dirty="0" smtClean="0">
                <a:solidFill>
                  <a:srgbClr val="800000"/>
                </a:solidFill>
              </a:rPr>
              <a:t>private</a:t>
            </a:r>
            <a:r>
              <a:rPr lang="en-GB" sz="2400" dirty="0" smtClean="0"/>
              <a:t> – element only available within its class (usually attributes)</a:t>
            </a:r>
          </a:p>
          <a:p>
            <a:pPr lvl="1"/>
            <a:r>
              <a:rPr lang="en-GB" sz="2400" b="1" dirty="0" smtClean="0">
                <a:solidFill>
                  <a:srgbClr val="800000"/>
                </a:solidFill>
              </a:rPr>
              <a:t>public</a:t>
            </a:r>
            <a:r>
              <a:rPr lang="en-GB" sz="2400" dirty="0" smtClean="0"/>
              <a:t> – element freely available outside its class (usually methods)</a:t>
            </a:r>
          </a:p>
          <a:p>
            <a:pPr lvl="1"/>
            <a:r>
              <a:rPr lang="en-GB" sz="2400" b="1" dirty="0" smtClean="0">
                <a:solidFill>
                  <a:srgbClr val="800000"/>
                </a:solidFill>
              </a:rPr>
              <a:t>protected</a:t>
            </a:r>
            <a:r>
              <a:rPr lang="en-GB" sz="2400" dirty="0" smtClean="0"/>
              <a:t> – used in sub-classes (later)</a:t>
            </a:r>
          </a:p>
          <a:p>
            <a:endParaRPr lang="en-GB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public</a:t>
            </a:r>
            <a:r>
              <a:rPr lang="en-GB" b="1" dirty="0" smtClean="0">
                <a:solidFill>
                  <a:schemeClr val="tx1"/>
                </a:solidFill>
              </a:rPr>
              <a:t> or </a:t>
            </a:r>
            <a:r>
              <a:rPr lang="en-GB" b="1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private</a:t>
            </a:r>
            <a:endParaRPr lang="en-GB" b="1" dirty="0">
              <a:solidFill>
                <a:schemeClr val="tx1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92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17842" y="332203"/>
            <a:ext cx="8812088" cy="5040560"/>
          </a:xfrm>
        </p:spPr>
        <p:txBody>
          <a:bodyPr/>
          <a:lstStyle/>
          <a:p>
            <a:r>
              <a:rPr lang="en-GB" dirty="0" smtClean="0"/>
              <a:t>Consider this:</a:t>
            </a:r>
            <a:br>
              <a:rPr lang="en-GB" dirty="0" smtClean="0"/>
            </a:br>
            <a:r>
              <a:rPr lang="en-GB" sz="2600" b="1" dirty="0">
                <a:solidFill>
                  <a:srgbClr val="003300"/>
                </a:solidFill>
                <a:latin typeface="Lucida Console" pitchFamily="49" charset="0"/>
                <a:cs typeface="Courier New" pitchFamily="49" charset="0"/>
              </a:rPr>
              <a:t>Marks module1</a:t>
            </a:r>
            <a:r>
              <a:rPr lang="en-GB" sz="2600" b="1" dirty="0" smtClean="0">
                <a:solidFill>
                  <a:srgbClr val="003300"/>
                </a:solidFill>
                <a:latin typeface="Lucida Console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GB" sz="2600" dirty="0">
                <a:solidFill>
                  <a:srgbClr val="003300"/>
                </a:solidFill>
                <a:latin typeface="Lucida Console" pitchFamily="49" charset="0"/>
              </a:rPr>
              <a:t/>
            </a:r>
            <a:br>
              <a:rPr lang="en-GB" sz="2600" dirty="0">
                <a:solidFill>
                  <a:srgbClr val="003300"/>
                </a:solidFill>
                <a:latin typeface="Lucida Console" pitchFamily="49" charset="0"/>
              </a:rPr>
            </a:br>
            <a:r>
              <a:rPr lang="en-GB" dirty="0" smtClean="0"/>
              <a:t>It declares a variable to hold a Marks object.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To initialise the two instance variables it holds:</a:t>
            </a:r>
            <a:br>
              <a:rPr lang="en-GB" dirty="0" smtClean="0"/>
            </a:br>
            <a:r>
              <a:rPr lang="en-GB" dirty="0" smtClean="0"/>
              <a:t>		</a:t>
            </a:r>
            <a:r>
              <a:rPr lang="en-GB" sz="2600" b="1" dirty="0">
                <a:solidFill>
                  <a:srgbClr val="003300"/>
                </a:solidFill>
                <a:latin typeface="Lucida Console" pitchFamily="49" charset="0"/>
                <a:cs typeface="Courier New" pitchFamily="49" charset="0"/>
              </a:rPr>
              <a:t>module1 = new Marks(65, 60);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</a:rPr>
              <a:t>Initialising the attributes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" name="Line Callout 2 3"/>
          <p:cNvSpPr/>
          <p:nvPr/>
        </p:nvSpPr>
        <p:spPr>
          <a:xfrm>
            <a:off x="3875088" y="3978770"/>
            <a:ext cx="3154363" cy="1746250"/>
          </a:xfrm>
          <a:prstGeom prst="borderCallout2">
            <a:avLst>
              <a:gd name="adj1" fmla="val 20389"/>
              <a:gd name="adj2" fmla="val 100439"/>
              <a:gd name="adj3" fmla="val 16196"/>
              <a:gd name="adj4" fmla="val 115087"/>
              <a:gd name="adj5" fmla="val -13685"/>
              <a:gd name="adj6" fmla="val 125887"/>
            </a:avLst>
          </a:prstGeom>
          <a:noFill/>
          <a:ln>
            <a:solidFill>
              <a:srgbClr val="8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 dirty="0">
                <a:solidFill>
                  <a:schemeClr val="tx1"/>
                </a:solidFill>
              </a:rPr>
              <a:t>creates a new Mark object, stores its identity in variable module1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8514810" y="4363347"/>
            <a:ext cx="3259138" cy="1652588"/>
          </a:xfrm>
          <a:prstGeom prst="borderCallout2">
            <a:avLst>
              <a:gd name="adj1" fmla="val 29388"/>
              <a:gd name="adj2" fmla="val -1498"/>
              <a:gd name="adj3" fmla="val 18041"/>
              <a:gd name="adj4" fmla="val -10912"/>
              <a:gd name="adj5" fmla="val -35938"/>
              <a:gd name="adj6" fmla="val 3838"/>
            </a:avLst>
          </a:prstGeom>
          <a:noFill/>
          <a:ln>
            <a:solidFill>
              <a:srgbClr val="8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 dirty="0">
                <a:solidFill>
                  <a:schemeClr val="tx1"/>
                </a:solidFill>
              </a:rPr>
              <a:t>this tells it to use the constructor to initialise the instance variables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434264" y="1232936"/>
            <a:ext cx="1628775" cy="4921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 dirty="0">
                <a:solidFill>
                  <a:srgbClr val="800000"/>
                </a:solidFill>
              </a:rPr>
              <a:t>identity</a:t>
            </a:r>
          </a:p>
        </p:txBody>
      </p:sp>
    </p:spTree>
    <p:extLst>
      <p:ext uri="{BB962C8B-B14F-4D97-AF65-F5344CB8AC3E}">
        <p14:creationId xmlns:p14="http://schemas.microsoft.com/office/powerpoint/2010/main" val="187905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51920" y="388370"/>
            <a:ext cx="8991600" cy="5112568"/>
          </a:xfrm>
        </p:spPr>
        <p:txBody>
          <a:bodyPr/>
          <a:lstStyle/>
          <a:p>
            <a:r>
              <a:rPr lang="en-GB" sz="2400" dirty="0" smtClean="0"/>
              <a:t>The constructor needs </a:t>
            </a:r>
            <a:r>
              <a:rPr lang="en-GB" sz="2400" b="1" dirty="0" smtClean="0"/>
              <a:t>two</a:t>
            </a:r>
            <a:r>
              <a:rPr lang="en-GB" sz="2400" dirty="0" smtClean="0"/>
              <a:t> </a:t>
            </a:r>
            <a:r>
              <a:rPr lang="en-GB" sz="2400" b="1" dirty="0" err="1" smtClean="0"/>
              <a:t>int</a:t>
            </a:r>
            <a:r>
              <a:rPr lang="en-GB" sz="2400" dirty="0" smtClean="0"/>
              <a:t> parameters.</a:t>
            </a:r>
          </a:p>
          <a:p>
            <a:r>
              <a:rPr lang="en-GB" sz="2800" dirty="0" smtClean="0"/>
              <a:t>It would be coded like this: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600" b="1" dirty="0">
                <a:solidFill>
                  <a:srgbClr val="003300"/>
                </a:solidFill>
                <a:latin typeface="Lucida Console" pitchFamily="49" charset="0"/>
                <a:cs typeface="Courier New" pitchFamily="49" charset="0"/>
              </a:rPr>
              <a:t>public class Marks {</a:t>
            </a:r>
            <a:br>
              <a:rPr lang="en-GB" sz="2600" b="1" dirty="0">
                <a:solidFill>
                  <a:srgbClr val="003300"/>
                </a:solidFill>
                <a:latin typeface="Lucida Console" pitchFamily="49" charset="0"/>
                <a:cs typeface="Courier New" pitchFamily="49" charset="0"/>
              </a:rPr>
            </a:br>
            <a:r>
              <a:rPr lang="en-GB" sz="2600" b="1" dirty="0">
                <a:solidFill>
                  <a:srgbClr val="003300"/>
                </a:solidFill>
                <a:latin typeface="Lucida Console" pitchFamily="49" charset="0"/>
                <a:cs typeface="Courier New" pitchFamily="49" charset="0"/>
              </a:rPr>
              <a:t>  private </a:t>
            </a:r>
            <a:r>
              <a:rPr lang="en-GB" sz="2600" b="1" dirty="0" err="1">
                <a:solidFill>
                  <a:srgbClr val="003300"/>
                </a:solidFill>
                <a:latin typeface="Lucida Console" pitchFamily="49" charset="0"/>
                <a:cs typeface="Courier New" pitchFamily="49" charset="0"/>
              </a:rPr>
              <a:t>int</a:t>
            </a:r>
            <a:r>
              <a:rPr lang="en-GB" sz="2600" b="1" dirty="0">
                <a:solidFill>
                  <a:srgbClr val="003300"/>
                </a:solidFill>
                <a:latin typeface="Lucida Console" pitchFamily="49" charset="0"/>
                <a:cs typeface="Courier New" pitchFamily="49" charset="0"/>
              </a:rPr>
              <a:t> coursework;</a:t>
            </a:r>
            <a:br>
              <a:rPr lang="en-GB" sz="2600" b="1" dirty="0">
                <a:solidFill>
                  <a:srgbClr val="003300"/>
                </a:solidFill>
                <a:latin typeface="Lucida Console" pitchFamily="49" charset="0"/>
                <a:cs typeface="Courier New" pitchFamily="49" charset="0"/>
              </a:rPr>
            </a:br>
            <a:r>
              <a:rPr lang="en-GB" sz="2600" b="1" dirty="0">
                <a:solidFill>
                  <a:srgbClr val="003300"/>
                </a:solidFill>
                <a:latin typeface="Lucida Console" pitchFamily="49" charset="0"/>
                <a:cs typeface="Courier New" pitchFamily="49" charset="0"/>
              </a:rPr>
              <a:t>  private </a:t>
            </a:r>
            <a:r>
              <a:rPr lang="en-GB" sz="2600" b="1" dirty="0" err="1">
                <a:solidFill>
                  <a:srgbClr val="003300"/>
                </a:solidFill>
                <a:latin typeface="Lucida Console" pitchFamily="49" charset="0"/>
                <a:cs typeface="Courier New" pitchFamily="49" charset="0"/>
              </a:rPr>
              <a:t>int</a:t>
            </a:r>
            <a:r>
              <a:rPr lang="en-GB" sz="2600" b="1" dirty="0">
                <a:solidFill>
                  <a:srgbClr val="003300"/>
                </a:solidFill>
                <a:latin typeface="Lucida Console" pitchFamily="49" charset="0"/>
                <a:cs typeface="Courier New" pitchFamily="49" charset="0"/>
              </a:rPr>
              <a:t> exam;</a:t>
            </a:r>
            <a:r>
              <a:rPr lang="en-GB" sz="2600" dirty="0">
                <a:solidFill>
                  <a:srgbClr val="003300"/>
                </a:solidFill>
                <a:latin typeface="Lucida Console" pitchFamily="49" charset="0"/>
              </a:rPr>
              <a:t/>
            </a:r>
            <a:br>
              <a:rPr lang="en-GB" sz="2600" dirty="0">
                <a:solidFill>
                  <a:srgbClr val="003300"/>
                </a:solidFill>
                <a:latin typeface="Lucida Console" pitchFamily="49" charset="0"/>
              </a:rPr>
            </a:br>
            <a:r>
              <a:rPr lang="en-GB" sz="2600" dirty="0">
                <a:solidFill>
                  <a:srgbClr val="003300"/>
                </a:solidFill>
                <a:latin typeface="Lucida Console" pitchFamily="49" charset="0"/>
              </a:rPr>
              <a:t>  </a:t>
            </a:r>
            <a:r>
              <a:rPr lang="en-GB" sz="2600" b="1" dirty="0">
                <a:solidFill>
                  <a:srgbClr val="003300"/>
                </a:solidFill>
                <a:latin typeface="Lucida Console" pitchFamily="49" charset="0"/>
                <a:cs typeface="Courier New" pitchFamily="49" charset="0"/>
              </a:rPr>
              <a:t>public Marks(</a:t>
            </a:r>
            <a:r>
              <a:rPr lang="en-GB" sz="2600" b="1" dirty="0" err="1">
                <a:solidFill>
                  <a:srgbClr val="003300"/>
                </a:solidFill>
                <a:latin typeface="Lucida Console" pitchFamily="49" charset="0"/>
                <a:cs typeface="Courier New" pitchFamily="49" charset="0"/>
              </a:rPr>
              <a:t>int</a:t>
            </a:r>
            <a:r>
              <a:rPr lang="en-GB" sz="2600" b="1" dirty="0">
                <a:solidFill>
                  <a:srgbClr val="003300"/>
                </a:solidFill>
                <a:latin typeface="Lucida Console" pitchFamily="49" charset="0"/>
                <a:cs typeface="Courier New" pitchFamily="49" charset="0"/>
              </a:rPr>
              <a:t> coursework, </a:t>
            </a:r>
            <a:r>
              <a:rPr lang="en-GB" sz="2600" b="1" dirty="0" err="1">
                <a:solidFill>
                  <a:srgbClr val="003300"/>
                </a:solidFill>
                <a:latin typeface="Lucida Console" pitchFamily="49" charset="0"/>
                <a:cs typeface="Courier New" pitchFamily="49" charset="0"/>
              </a:rPr>
              <a:t>int</a:t>
            </a:r>
            <a:r>
              <a:rPr lang="en-GB" sz="2600" b="1" dirty="0">
                <a:solidFill>
                  <a:srgbClr val="003300"/>
                </a:solidFill>
                <a:latin typeface="Lucida Console" pitchFamily="49" charset="0"/>
                <a:cs typeface="Courier New" pitchFamily="49" charset="0"/>
              </a:rPr>
              <a:t> exam) {</a:t>
            </a:r>
            <a:br>
              <a:rPr lang="en-GB" sz="2600" b="1" dirty="0">
                <a:solidFill>
                  <a:srgbClr val="003300"/>
                </a:solidFill>
                <a:latin typeface="Lucida Console" pitchFamily="49" charset="0"/>
                <a:cs typeface="Courier New" pitchFamily="49" charset="0"/>
              </a:rPr>
            </a:br>
            <a:r>
              <a:rPr lang="en-GB" sz="2600" b="1" dirty="0">
                <a:solidFill>
                  <a:srgbClr val="003300"/>
                </a:solidFill>
                <a:latin typeface="Lucida Console" pitchFamily="49" charset="0"/>
                <a:cs typeface="Courier New" pitchFamily="49" charset="0"/>
              </a:rPr>
              <a:t>    </a:t>
            </a:r>
            <a:r>
              <a:rPr lang="en-GB" sz="2600" b="1" dirty="0" err="1">
                <a:solidFill>
                  <a:srgbClr val="003300"/>
                </a:solidFill>
                <a:latin typeface="Lucida Console" pitchFamily="49" charset="0"/>
                <a:cs typeface="Courier New" pitchFamily="49" charset="0"/>
              </a:rPr>
              <a:t>this.coursework</a:t>
            </a:r>
            <a:r>
              <a:rPr lang="en-GB" sz="2600" b="1" dirty="0">
                <a:solidFill>
                  <a:srgbClr val="003300"/>
                </a:solidFill>
                <a:latin typeface="Lucida Console" pitchFamily="49" charset="0"/>
                <a:cs typeface="Courier New" pitchFamily="49" charset="0"/>
              </a:rPr>
              <a:t> = coursework;</a:t>
            </a:r>
            <a:br>
              <a:rPr lang="en-GB" sz="2600" b="1" dirty="0">
                <a:solidFill>
                  <a:srgbClr val="003300"/>
                </a:solidFill>
                <a:latin typeface="Lucida Console" pitchFamily="49" charset="0"/>
                <a:cs typeface="Courier New" pitchFamily="49" charset="0"/>
              </a:rPr>
            </a:br>
            <a:r>
              <a:rPr lang="en-GB" sz="2600" b="1" dirty="0">
                <a:solidFill>
                  <a:srgbClr val="003300"/>
                </a:solidFill>
                <a:latin typeface="Lucida Console" pitchFamily="49" charset="0"/>
                <a:cs typeface="Courier New" pitchFamily="49" charset="0"/>
              </a:rPr>
              <a:t>    </a:t>
            </a:r>
            <a:r>
              <a:rPr lang="en-GB" sz="2600" b="1" dirty="0" err="1">
                <a:solidFill>
                  <a:srgbClr val="003300"/>
                </a:solidFill>
                <a:latin typeface="Lucida Console" pitchFamily="49" charset="0"/>
                <a:cs typeface="Courier New" pitchFamily="49" charset="0"/>
              </a:rPr>
              <a:t>this.exam</a:t>
            </a:r>
            <a:r>
              <a:rPr lang="en-GB" sz="2600" b="1" dirty="0">
                <a:solidFill>
                  <a:srgbClr val="003300"/>
                </a:solidFill>
                <a:latin typeface="Lucida Console" pitchFamily="49" charset="0"/>
                <a:cs typeface="Courier New" pitchFamily="49" charset="0"/>
              </a:rPr>
              <a:t> = exam ;</a:t>
            </a:r>
            <a:br>
              <a:rPr lang="en-GB" sz="2600" b="1" dirty="0">
                <a:solidFill>
                  <a:srgbClr val="003300"/>
                </a:solidFill>
                <a:latin typeface="Lucida Console" pitchFamily="49" charset="0"/>
                <a:cs typeface="Courier New" pitchFamily="49" charset="0"/>
              </a:rPr>
            </a:br>
            <a:r>
              <a:rPr lang="en-GB" sz="2600" b="1" dirty="0">
                <a:solidFill>
                  <a:srgbClr val="003300"/>
                </a:solidFill>
                <a:latin typeface="Lucida Console" pitchFamily="49" charset="0"/>
                <a:cs typeface="Courier New" pitchFamily="49" charset="0"/>
              </a:rPr>
              <a:t>}</a:t>
            </a:r>
            <a:endParaRPr lang="en-GB" sz="2600" dirty="0">
              <a:solidFill>
                <a:srgbClr val="003300"/>
              </a:solidFill>
              <a:latin typeface="Lucida Console" pitchFamily="49" charset="0"/>
            </a:endParaRP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</a:rPr>
              <a:t>The constructor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" name="Line Callout 1 3"/>
          <p:cNvSpPr/>
          <p:nvPr/>
        </p:nvSpPr>
        <p:spPr>
          <a:xfrm>
            <a:off x="3085074" y="4635098"/>
            <a:ext cx="3275855" cy="864096"/>
          </a:xfrm>
          <a:prstGeom prst="borderCallout1">
            <a:avLst>
              <a:gd name="adj1" fmla="val -2788"/>
              <a:gd name="adj2" fmla="val 67768"/>
              <a:gd name="adj3" fmla="val -69615"/>
              <a:gd name="adj4" fmla="val 76099"/>
            </a:avLst>
          </a:prstGeom>
          <a:noFill/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200" dirty="0">
                <a:solidFill>
                  <a:schemeClr val="accent1">
                    <a:lumMod val="50000"/>
                  </a:schemeClr>
                </a:solidFill>
              </a:rPr>
              <a:t>refers to the </a:t>
            </a:r>
            <a:r>
              <a:rPr lang="en-GB" sz="2200" b="1" dirty="0">
                <a:solidFill>
                  <a:schemeClr val="accent1">
                    <a:lumMod val="50000"/>
                  </a:schemeClr>
                </a:solidFill>
              </a:rPr>
              <a:t>exam</a:t>
            </a:r>
            <a:r>
              <a:rPr lang="en-GB" sz="2200" dirty="0">
                <a:solidFill>
                  <a:schemeClr val="accent1">
                    <a:lumMod val="50000"/>
                  </a:schemeClr>
                </a:solidFill>
              </a:rPr>
              <a:t> attribute of </a:t>
            </a:r>
            <a:r>
              <a:rPr lang="en-GB" sz="2200" b="1" u="sng" dirty="0">
                <a:solidFill>
                  <a:schemeClr val="accent1">
                    <a:lumMod val="50000"/>
                  </a:schemeClr>
                </a:solidFill>
              </a:rPr>
              <a:t>this</a:t>
            </a:r>
            <a:r>
              <a:rPr lang="en-GB" sz="2200" dirty="0">
                <a:solidFill>
                  <a:schemeClr val="accent1">
                    <a:lumMod val="50000"/>
                  </a:schemeClr>
                </a:solidFill>
              </a:rPr>
              <a:t> object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469834" y="3583493"/>
            <a:ext cx="1944216" cy="43204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" name="Line Callout 1 5"/>
          <p:cNvSpPr/>
          <p:nvPr/>
        </p:nvSpPr>
        <p:spPr>
          <a:xfrm>
            <a:off x="6763997" y="4644632"/>
            <a:ext cx="3775075" cy="1242259"/>
          </a:xfrm>
          <a:prstGeom prst="borderCallout1">
            <a:avLst>
              <a:gd name="adj1" fmla="val -1948"/>
              <a:gd name="adj2" fmla="val 22426"/>
              <a:gd name="adj3" fmla="val -51776"/>
              <a:gd name="adj4" fmla="val 13770"/>
            </a:avLst>
          </a:prstGeom>
          <a:noFill/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sz="2200" dirty="0">
                <a:solidFill>
                  <a:schemeClr val="accent1">
                    <a:lumMod val="50000"/>
                  </a:schemeClr>
                </a:solidFill>
              </a:rPr>
              <a:t>refers to the value passed by the parameter called exam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86280" y="3603809"/>
            <a:ext cx="856233" cy="41173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9950350" y="3565722"/>
            <a:ext cx="1436893" cy="678193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32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</a:rPr>
              <a:t>The constructor - how it works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898167" y="776523"/>
            <a:ext cx="27655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b="1" dirty="0">
                <a:latin typeface="Courier New" pitchFamily="49" charset="0"/>
                <a:cs typeface="Courier New" pitchFamily="49" charset="0"/>
              </a:rPr>
              <a:t>Marks module1;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909500" y="1495364"/>
            <a:ext cx="53463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b="1" dirty="0">
                <a:latin typeface="Courier New" pitchFamily="49" charset="0"/>
                <a:cs typeface="Courier New" pitchFamily="49" charset="0"/>
              </a:rPr>
              <a:t>module1 = new Marks(65, 60);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797595" y="2714676"/>
            <a:ext cx="5521325" cy="2930525"/>
          </a:xfrm>
          <a:prstGeom prst="roundRect">
            <a:avLst>
              <a:gd name="adj" fmla="val 110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400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254055" y="5266086"/>
            <a:ext cx="26084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Computer memory</a:t>
            </a:r>
          </a:p>
        </p:txBody>
      </p:sp>
      <p:sp>
        <p:nvSpPr>
          <p:cNvPr id="8" name="Rectangle 7"/>
          <p:cNvSpPr/>
          <p:nvPr/>
        </p:nvSpPr>
        <p:spPr>
          <a:xfrm>
            <a:off x="5280918" y="3027710"/>
            <a:ext cx="1103312" cy="374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40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211068" y="3332511"/>
            <a:ext cx="1371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 dirty="0"/>
              <a:t>module1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78056" y="3753199"/>
            <a:ext cx="1114425" cy="3762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400"/>
          </a:p>
        </p:txBody>
      </p:sp>
      <p:sp>
        <p:nvSpPr>
          <p:cNvPr id="11" name="Rectangle 10"/>
          <p:cNvSpPr/>
          <p:nvPr/>
        </p:nvSpPr>
        <p:spPr>
          <a:xfrm>
            <a:off x="7778056" y="4129435"/>
            <a:ext cx="1114425" cy="374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40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927030" y="3718274"/>
            <a:ext cx="17922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GB" sz="2400"/>
              <a:t>coursework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835744" y="4057999"/>
            <a:ext cx="8835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sz="2400"/>
              <a:t>exam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916293" y="3742086"/>
            <a:ext cx="7909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0021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8916294" y="4069111"/>
            <a:ext cx="791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0025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8071744" y="3718274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65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8071744" y="4105624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60</a:t>
            </a:r>
          </a:p>
        </p:txBody>
      </p:sp>
      <p:sp>
        <p:nvSpPr>
          <p:cNvPr id="20" name="Bent Arrow 19"/>
          <p:cNvSpPr/>
          <p:nvPr/>
        </p:nvSpPr>
        <p:spPr>
          <a:xfrm flipH="1">
            <a:off x="6395343" y="3049935"/>
            <a:ext cx="2895600" cy="750888"/>
          </a:xfrm>
          <a:prstGeom prst="bentArrow">
            <a:avLst>
              <a:gd name="adj1" fmla="val 7813"/>
              <a:gd name="adj2" fmla="val 21094"/>
              <a:gd name="adj3" fmla="val 18750"/>
              <a:gd name="adj4" fmla="val 43750"/>
            </a:avLst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526980" y="2991199"/>
            <a:ext cx="7909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/>
              <a:t>0021</a:t>
            </a:r>
          </a:p>
        </p:txBody>
      </p:sp>
      <p:sp>
        <p:nvSpPr>
          <p:cNvPr id="23" name="Line Callout 1 22"/>
          <p:cNvSpPr/>
          <p:nvPr/>
        </p:nvSpPr>
        <p:spPr>
          <a:xfrm>
            <a:off x="2983318" y="3891859"/>
            <a:ext cx="2884974" cy="2748454"/>
          </a:xfrm>
          <a:prstGeom prst="borderCallout1">
            <a:avLst>
              <a:gd name="adj1" fmla="val 6945"/>
              <a:gd name="adj2" fmla="val 100850"/>
              <a:gd name="adj3" fmla="val 5320"/>
              <a:gd name="adj4" fmla="val 125366"/>
            </a:avLst>
          </a:prstGeom>
          <a:noFill/>
          <a:ln w="12700">
            <a:solidFill>
              <a:srgbClr val="8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200" dirty="0">
                <a:ln>
                  <a:solidFill>
                    <a:srgbClr val="800000"/>
                  </a:solidFill>
                </a:ln>
                <a:solidFill>
                  <a:srgbClr val="800000"/>
                </a:solidFill>
              </a:rPr>
              <a:t>0021 is the </a:t>
            </a:r>
            <a:r>
              <a:rPr lang="en-GB" sz="2200" b="1" u="sng" dirty="0">
                <a:ln>
                  <a:solidFill>
                    <a:srgbClr val="800000"/>
                  </a:solidFill>
                </a:ln>
                <a:solidFill>
                  <a:srgbClr val="800000"/>
                </a:solidFill>
              </a:rPr>
              <a:t>identity</a:t>
            </a:r>
            <a:r>
              <a:rPr lang="en-GB" sz="2200" b="1" dirty="0">
                <a:ln>
                  <a:solidFill>
                    <a:srgbClr val="800000"/>
                  </a:solidFill>
                </a:ln>
                <a:solidFill>
                  <a:srgbClr val="800000"/>
                </a:solidFill>
              </a:rPr>
              <a:t> </a:t>
            </a:r>
            <a:r>
              <a:rPr lang="en-GB" sz="2200" dirty="0">
                <a:ln>
                  <a:solidFill>
                    <a:srgbClr val="800000"/>
                  </a:solidFill>
                </a:ln>
                <a:solidFill>
                  <a:srgbClr val="800000"/>
                </a:solidFill>
              </a:rPr>
              <a:t>of the object, i.e. the first memory location of its data storage. This identity is stored in the variable  </a:t>
            </a:r>
            <a:r>
              <a:rPr lang="en-GB" sz="2200" b="1" u="sng" dirty="0">
                <a:ln>
                  <a:solidFill>
                    <a:srgbClr val="800000"/>
                  </a:solidFill>
                </a:ln>
                <a:solidFill>
                  <a:srgbClr val="800000"/>
                </a:solidFill>
              </a:rPr>
              <a:t>module1</a:t>
            </a:r>
            <a:r>
              <a:rPr lang="en-GB" sz="2200" b="1" dirty="0">
                <a:ln>
                  <a:solidFill>
                    <a:srgbClr val="800000"/>
                  </a:solidFill>
                </a:ln>
                <a:solidFill>
                  <a:srgbClr val="800000"/>
                </a:solidFill>
              </a:rPr>
              <a:t>.</a:t>
            </a:r>
            <a:endParaRPr lang="en-GB" sz="2200" dirty="0">
              <a:ln>
                <a:solidFill>
                  <a:srgbClr val="800000"/>
                </a:solidFill>
              </a:ln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87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5200" y="760132"/>
            <a:ext cx="8686800" cy="5328592"/>
          </a:xfrm>
        </p:spPr>
        <p:txBody>
          <a:bodyPr>
            <a:normAutofit/>
          </a:bodyPr>
          <a:lstStyle/>
          <a:p>
            <a:r>
              <a:rPr lang="en-GB" sz="2400" dirty="0" smtClean="0"/>
              <a:t>Must:</a:t>
            </a:r>
          </a:p>
          <a:p>
            <a:pPr lvl="1"/>
            <a:r>
              <a:rPr lang="en-GB" sz="2400" dirty="0" smtClean="0"/>
              <a:t>have the </a:t>
            </a:r>
            <a:r>
              <a:rPr lang="en-GB" sz="2400" b="1" dirty="0" smtClean="0"/>
              <a:t>same name</a:t>
            </a:r>
            <a:r>
              <a:rPr lang="en-GB" sz="2400" dirty="0" smtClean="0"/>
              <a:t> as the </a:t>
            </a:r>
            <a:r>
              <a:rPr lang="en-GB" sz="2400" b="1" dirty="0" smtClean="0">
                <a:solidFill>
                  <a:srgbClr val="800000"/>
                </a:solidFill>
              </a:rPr>
              <a:t>class</a:t>
            </a:r>
            <a:r>
              <a:rPr lang="en-GB" sz="2400" dirty="0"/>
              <a:t>,</a:t>
            </a:r>
            <a:endParaRPr lang="en-GB" sz="2400" dirty="0" smtClean="0"/>
          </a:p>
          <a:p>
            <a:pPr lvl="1"/>
            <a:r>
              <a:rPr lang="en-GB" sz="2400" b="1" dirty="0" smtClean="0">
                <a:solidFill>
                  <a:srgbClr val="800000"/>
                </a:solidFill>
              </a:rPr>
              <a:t>not</a:t>
            </a:r>
            <a:r>
              <a:rPr lang="en-GB" sz="2400" dirty="0" smtClean="0"/>
              <a:t> have a return type.</a:t>
            </a:r>
          </a:p>
          <a:p>
            <a:pPr marL="502920" lvl="1" indent="0">
              <a:buNone/>
            </a:pPr>
            <a:endParaRPr lang="en-GB" sz="2000" dirty="0" smtClean="0"/>
          </a:p>
          <a:p>
            <a:r>
              <a:rPr lang="en-GB" sz="2400" dirty="0" smtClean="0"/>
              <a:t>It carries out any processing required to </a:t>
            </a:r>
            <a:r>
              <a:rPr lang="en-GB" sz="2400" b="1" dirty="0" smtClean="0">
                <a:solidFill>
                  <a:srgbClr val="800000"/>
                </a:solidFill>
              </a:rPr>
              <a:t>initialise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smtClean="0">
                <a:solidFill>
                  <a:srgbClr val="800000"/>
                </a:solidFill>
              </a:rPr>
              <a:t>the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smtClean="0">
                <a:solidFill>
                  <a:srgbClr val="800000"/>
                </a:solidFill>
              </a:rPr>
              <a:t>attributes</a:t>
            </a:r>
            <a:r>
              <a:rPr lang="en-GB" sz="2400" dirty="0" smtClean="0"/>
              <a:t> of the object.</a:t>
            </a:r>
          </a:p>
          <a:p>
            <a:pPr marL="0" indent="0">
              <a:buNone/>
            </a:pPr>
            <a:endParaRPr lang="en-GB" sz="2400" dirty="0" smtClean="0"/>
          </a:p>
          <a:p>
            <a:r>
              <a:rPr lang="en-GB" sz="2400" dirty="0" smtClean="0"/>
              <a:t>If you wanted to create a Marks object but didn't know the actual marks at the time, your constructor would use </a:t>
            </a:r>
            <a:r>
              <a:rPr lang="en-GB" sz="2400" dirty="0" smtClean="0">
                <a:solidFill>
                  <a:srgbClr val="800000"/>
                </a:solidFill>
              </a:rPr>
              <a:t>default values</a:t>
            </a:r>
            <a:r>
              <a:rPr lang="en-GB" sz="2400" dirty="0" smtClean="0"/>
              <a:t>:</a:t>
            </a:r>
            <a:br>
              <a:rPr lang="en-GB" sz="2400" dirty="0" smtClean="0"/>
            </a:br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public Marks() {</a:t>
            </a:r>
            <a:b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</a:br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    coursework = -1;</a:t>
            </a:r>
            <a:b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</a:br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    exam = -1;</a:t>
            </a:r>
            <a:b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</a:br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}</a:t>
            </a:r>
            <a:endParaRPr lang="en-GB" sz="2400" dirty="0">
              <a:solidFill>
                <a:srgbClr val="003300"/>
              </a:solidFill>
              <a:latin typeface="Lucida Console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Constructor - the rules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986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79912" y="971465"/>
            <a:ext cx="8812088" cy="5112568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800000"/>
              </a:buClr>
            </a:pPr>
            <a:r>
              <a:rPr lang="en-GB" dirty="0" smtClean="0">
                <a:solidFill>
                  <a:schemeClr val="tx1"/>
                </a:solidFill>
              </a:rPr>
              <a:t>The system:</a:t>
            </a:r>
          </a:p>
          <a:p>
            <a:pPr marL="809625" lvl="1" indent="-352425">
              <a:buClr>
                <a:schemeClr val="accent1">
                  <a:lumMod val="75000"/>
                </a:schemeClr>
              </a:buClr>
              <a:buSzPct val="100000"/>
              <a:buFont typeface="Wingdings 2" pitchFamily="18" charset="2"/>
              <a:buChar char=""/>
            </a:pPr>
            <a:r>
              <a:rPr lang="en-GB" sz="3000" dirty="0">
                <a:solidFill>
                  <a:schemeClr val="tx1"/>
                </a:solidFill>
              </a:rPr>
              <a:t>checks the </a:t>
            </a:r>
            <a:r>
              <a:rPr lang="en-GB" sz="3000" b="1" dirty="0">
                <a:solidFill>
                  <a:schemeClr val="tx1"/>
                </a:solidFill>
              </a:rPr>
              <a:t>class</a:t>
            </a:r>
            <a:r>
              <a:rPr lang="en-GB" sz="3000" dirty="0">
                <a:solidFill>
                  <a:schemeClr val="tx1"/>
                </a:solidFill>
              </a:rPr>
              <a:t> of object and determines its </a:t>
            </a:r>
            <a:r>
              <a:rPr lang="en-GB" sz="3000" b="1" dirty="0">
                <a:solidFill>
                  <a:schemeClr val="tx1"/>
                </a:solidFill>
              </a:rPr>
              <a:t>storage requirements</a:t>
            </a:r>
            <a:r>
              <a:rPr lang="en-GB" sz="3000" dirty="0">
                <a:solidFill>
                  <a:schemeClr val="tx1"/>
                </a:solidFill>
              </a:rPr>
              <a:t>,</a:t>
            </a:r>
          </a:p>
          <a:p>
            <a:pPr marL="809625" lvl="1" indent="-352425">
              <a:buClr>
                <a:schemeClr val="accent1">
                  <a:lumMod val="75000"/>
                </a:schemeClr>
              </a:buClr>
              <a:buSzPct val="100000"/>
              <a:buFont typeface="Wingdings 2" pitchFamily="18" charset="2"/>
              <a:buChar char=""/>
            </a:pPr>
            <a:r>
              <a:rPr lang="en-GB" sz="3000" b="1" dirty="0">
                <a:solidFill>
                  <a:schemeClr val="tx1"/>
                </a:solidFill>
              </a:rPr>
              <a:t>requests</a:t>
            </a:r>
            <a:r>
              <a:rPr lang="en-GB" sz="3000" dirty="0">
                <a:solidFill>
                  <a:schemeClr val="tx1"/>
                </a:solidFill>
              </a:rPr>
              <a:t> the necessary </a:t>
            </a:r>
            <a:r>
              <a:rPr lang="en-GB" sz="3000" b="1" dirty="0">
                <a:solidFill>
                  <a:schemeClr val="tx1"/>
                </a:solidFill>
              </a:rPr>
              <a:t>memory</a:t>
            </a:r>
            <a:r>
              <a:rPr lang="en-GB" sz="3000" dirty="0">
                <a:solidFill>
                  <a:schemeClr val="tx1"/>
                </a:solidFill>
              </a:rPr>
              <a:t> from the OS</a:t>
            </a:r>
          </a:p>
          <a:p>
            <a:pPr marL="809625" lvl="1" indent="-352425">
              <a:buClr>
                <a:schemeClr val="accent1">
                  <a:lumMod val="75000"/>
                </a:schemeClr>
              </a:buClr>
              <a:buSzPct val="100000"/>
              <a:buFont typeface="Wingdings 2" pitchFamily="18" charset="2"/>
              <a:buChar char=""/>
            </a:pPr>
            <a:r>
              <a:rPr lang="en-GB" sz="3000" b="1" dirty="0">
                <a:solidFill>
                  <a:schemeClr val="tx1"/>
                </a:solidFill>
              </a:rPr>
              <a:t>allocates</a:t>
            </a:r>
            <a:r>
              <a:rPr lang="en-GB" sz="3000" dirty="0">
                <a:solidFill>
                  <a:schemeClr val="tx1"/>
                </a:solidFill>
              </a:rPr>
              <a:t> the memory for the attributes</a:t>
            </a:r>
          </a:p>
          <a:p>
            <a:pPr marL="809625" lvl="1" indent="-352425">
              <a:buClr>
                <a:schemeClr val="accent1">
                  <a:lumMod val="75000"/>
                </a:schemeClr>
              </a:buClr>
              <a:buSzPct val="100000"/>
              <a:buFont typeface="Wingdings 2" pitchFamily="18" charset="2"/>
              <a:buChar char=""/>
            </a:pPr>
            <a:r>
              <a:rPr lang="en-GB" sz="3000" dirty="0">
                <a:solidFill>
                  <a:schemeClr val="tx1"/>
                </a:solidFill>
              </a:rPr>
              <a:t>calls the </a:t>
            </a:r>
            <a:r>
              <a:rPr lang="en-GB" sz="3000" b="1" dirty="0">
                <a:solidFill>
                  <a:schemeClr val="tx1"/>
                </a:solidFill>
              </a:rPr>
              <a:t>constructor</a:t>
            </a:r>
            <a:r>
              <a:rPr lang="en-GB" sz="3000" dirty="0">
                <a:solidFill>
                  <a:schemeClr val="tx1"/>
                </a:solidFill>
              </a:rPr>
              <a:t> to initialise the attributes as required</a:t>
            </a:r>
          </a:p>
          <a:p>
            <a:pPr marL="809625" lvl="1" indent="-352425">
              <a:buClr>
                <a:schemeClr val="accent1">
                  <a:lumMod val="75000"/>
                </a:schemeClr>
              </a:buClr>
              <a:buSzPct val="100000"/>
              <a:buFont typeface="Wingdings 2" pitchFamily="18" charset="2"/>
              <a:buChar char=""/>
            </a:pPr>
            <a:r>
              <a:rPr lang="en-GB" sz="3000" b="1" dirty="0">
                <a:solidFill>
                  <a:schemeClr val="tx1"/>
                </a:solidFill>
              </a:rPr>
              <a:t>returns the address</a:t>
            </a:r>
            <a:r>
              <a:rPr lang="en-GB" sz="3000" dirty="0">
                <a:solidFill>
                  <a:schemeClr val="tx1"/>
                </a:solidFill>
              </a:rPr>
              <a:t> of the memory, this is placed in the variable to which the object is assigned </a:t>
            </a:r>
            <a:r>
              <a:rPr lang="en-GB" sz="3000" i="1" dirty="0">
                <a:solidFill>
                  <a:schemeClr val="tx1"/>
                </a:solidFill>
              </a:rPr>
              <a:t>(in case of insufficient memory the value 'null' is returned instead).</a:t>
            </a:r>
            <a:endParaRPr lang="en-GB" sz="3000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</a:rPr>
              <a:t>When an object is created using </a:t>
            </a:r>
            <a:r>
              <a:rPr lang="en-GB" b="1" i="1" dirty="0" smtClean="0">
                <a:solidFill>
                  <a:schemeClr val="tx1"/>
                </a:solidFill>
              </a:rPr>
              <a:t>new</a:t>
            </a:r>
            <a:r>
              <a:rPr lang="en-GB" b="1" dirty="0" smtClean="0">
                <a:solidFill>
                  <a:schemeClr val="tx1"/>
                </a:solidFill>
              </a:rPr>
              <a:t> …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6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04498" y="980728"/>
            <a:ext cx="8740080" cy="51845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200" b="1" dirty="0">
                <a:solidFill>
                  <a:srgbClr val="003300"/>
                </a:solidFill>
                <a:latin typeface="Lucida Console" pitchFamily="49" charset="0"/>
              </a:rPr>
              <a:t>public class Marks</a:t>
            </a:r>
            <a:br>
              <a:rPr lang="en-GB" sz="2200" b="1" dirty="0">
                <a:solidFill>
                  <a:srgbClr val="003300"/>
                </a:solidFill>
                <a:latin typeface="Lucida Console" pitchFamily="49" charset="0"/>
              </a:rPr>
            </a:br>
            <a:r>
              <a:rPr lang="en-GB" sz="2200" b="1" dirty="0">
                <a:solidFill>
                  <a:srgbClr val="003300"/>
                </a:solidFill>
                <a:latin typeface="Lucida Console" pitchFamily="49" charset="0"/>
              </a:rPr>
              <a:t>{</a:t>
            </a:r>
            <a:br>
              <a:rPr lang="en-GB" sz="2200" b="1" dirty="0">
                <a:solidFill>
                  <a:srgbClr val="003300"/>
                </a:solidFill>
                <a:latin typeface="Lucida Console" pitchFamily="49" charset="0"/>
              </a:rPr>
            </a:br>
            <a:endParaRPr lang="en-GB" sz="2200" b="1" dirty="0">
              <a:solidFill>
                <a:srgbClr val="003300"/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GB" sz="2200" b="1" dirty="0">
              <a:solidFill>
                <a:srgbClr val="003300"/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GB" sz="2200" b="1" dirty="0">
              <a:solidFill>
                <a:srgbClr val="003300"/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GB" sz="2200" b="1" dirty="0">
              <a:solidFill>
                <a:srgbClr val="003300"/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GB" sz="2200" b="1" dirty="0">
              <a:solidFill>
                <a:srgbClr val="00330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GB" sz="2200" b="1" dirty="0">
                <a:solidFill>
                  <a:srgbClr val="003300"/>
                </a:solidFill>
                <a:latin typeface="Lucida Console" pitchFamily="49" charset="0"/>
              </a:rPr>
              <a:t/>
            </a:r>
            <a:br>
              <a:rPr lang="en-GB" sz="2200" b="1" dirty="0">
                <a:solidFill>
                  <a:srgbClr val="003300"/>
                </a:solidFill>
                <a:latin typeface="Lucida Console" pitchFamily="49" charset="0"/>
              </a:rPr>
            </a:br>
            <a:endParaRPr lang="en-GB" sz="2200" b="1" dirty="0">
              <a:solidFill>
                <a:srgbClr val="003300"/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GB" sz="2200" b="1" dirty="0">
              <a:solidFill>
                <a:srgbClr val="00330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GB" sz="2200" b="1" dirty="0">
                <a:solidFill>
                  <a:srgbClr val="003300"/>
                </a:solidFill>
                <a:latin typeface="Lucida Console" pitchFamily="49" charset="0"/>
              </a:rPr>
              <a:t/>
            </a:r>
            <a:br>
              <a:rPr lang="en-GB" sz="2200" b="1" dirty="0">
                <a:solidFill>
                  <a:srgbClr val="003300"/>
                </a:solidFill>
                <a:latin typeface="Lucida Console" pitchFamily="49" charset="0"/>
              </a:rPr>
            </a:br>
            <a:endParaRPr lang="en-GB" sz="2200" b="1" dirty="0">
              <a:solidFill>
                <a:srgbClr val="003300"/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GB" sz="2200" b="1" dirty="0">
              <a:solidFill>
                <a:srgbClr val="00330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GB" sz="2200" b="1" dirty="0">
                <a:solidFill>
                  <a:srgbClr val="003300"/>
                </a:solidFill>
                <a:latin typeface="Lucida Console" pitchFamily="49" charset="0"/>
              </a:rPr>
              <a:t>}</a:t>
            </a:r>
            <a:endParaRPr lang="en-GB" sz="2200" dirty="0">
              <a:solidFill>
                <a:srgbClr val="003300"/>
              </a:solidFill>
              <a:latin typeface="Lucida Console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Putting it together: the class</a:t>
            </a:r>
            <a:endParaRPr lang="en-GB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3681751" y="1559042"/>
            <a:ext cx="409278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200" b="1" dirty="0">
                <a:solidFill>
                  <a:srgbClr val="003300"/>
                </a:solidFill>
                <a:latin typeface="Lucida Console" pitchFamily="49" charset="0"/>
              </a:rPr>
              <a:t>private </a:t>
            </a:r>
            <a:r>
              <a:rPr lang="en-GB" sz="2200" b="1" dirty="0" err="1">
                <a:solidFill>
                  <a:srgbClr val="003300"/>
                </a:solidFill>
                <a:latin typeface="Lucida Console" pitchFamily="49" charset="0"/>
              </a:rPr>
              <a:t>int</a:t>
            </a:r>
            <a:r>
              <a:rPr lang="en-GB" sz="2200" b="1" dirty="0">
                <a:solidFill>
                  <a:srgbClr val="003300"/>
                </a:solidFill>
                <a:latin typeface="Lucida Console" pitchFamily="49" charset="0"/>
              </a:rPr>
              <a:t> coursework;</a:t>
            </a:r>
            <a:br>
              <a:rPr lang="en-GB" sz="2200" b="1" dirty="0">
                <a:solidFill>
                  <a:srgbClr val="003300"/>
                </a:solidFill>
                <a:latin typeface="Lucida Console" pitchFamily="49" charset="0"/>
              </a:rPr>
            </a:br>
            <a:r>
              <a:rPr lang="en-GB" sz="2200" b="1" dirty="0">
                <a:solidFill>
                  <a:srgbClr val="003300"/>
                </a:solidFill>
                <a:latin typeface="Lucida Console" pitchFamily="49" charset="0"/>
              </a:rPr>
              <a:t>private </a:t>
            </a:r>
            <a:r>
              <a:rPr lang="en-GB" sz="2200" b="1" dirty="0" err="1">
                <a:solidFill>
                  <a:srgbClr val="003300"/>
                </a:solidFill>
                <a:latin typeface="Lucida Console" pitchFamily="49" charset="0"/>
              </a:rPr>
              <a:t>int</a:t>
            </a:r>
            <a:r>
              <a:rPr lang="en-GB" sz="2200" b="1" dirty="0">
                <a:solidFill>
                  <a:srgbClr val="003300"/>
                </a:solidFill>
                <a:latin typeface="Lucida Console" pitchFamily="49" charset="0"/>
              </a:rPr>
              <a:t> exam;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681751" y="2456929"/>
            <a:ext cx="7706568" cy="160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800000"/>
              </a:buClr>
              <a:buFont typeface="Wingdings 2" pitchFamily="18" charset="2"/>
              <a:buNone/>
            </a:pPr>
            <a:r>
              <a:rPr lang="en-GB" sz="2200" b="1" dirty="0">
                <a:solidFill>
                  <a:srgbClr val="003300"/>
                </a:solidFill>
                <a:latin typeface="Lucida Console" pitchFamily="49" charset="0"/>
              </a:rPr>
              <a:t>public Marks() {</a:t>
            </a:r>
            <a:br>
              <a:rPr lang="en-GB" sz="2200" b="1" dirty="0">
                <a:solidFill>
                  <a:srgbClr val="003300"/>
                </a:solidFill>
                <a:latin typeface="Lucida Console" pitchFamily="49" charset="0"/>
              </a:rPr>
            </a:br>
            <a:r>
              <a:rPr lang="en-GB" sz="2200" b="1" dirty="0">
                <a:solidFill>
                  <a:srgbClr val="003300"/>
                </a:solidFill>
                <a:latin typeface="Lucida Console" pitchFamily="49" charset="0"/>
              </a:rPr>
              <a:t>  coursework = -1;</a:t>
            </a:r>
            <a:br>
              <a:rPr lang="en-GB" sz="2200" b="1" dirty="0">
                <a:solidFill>
                  <a:srgbClr val="003300"/>
                </a:solidFill>
                <a:latin typeface="Lucida Console" pitchFamily="49" charset="0"/>
              </a:rPr>
            </a:br>
            <a:r>
              <a:rPr lang="en-GB" sz="2200" b="1" dirty="0">
                <a:solidFill>
                  <a:srgbClr val="003300"/>
                </a:solidFill>
                <a:latin typeface="Lucida Console" pitchFamily="49" charset="0"/>
              </a:rPr>
              <a:t>  exam = -1;</a:t>
            </a:r>
          </a:p>
          <a:p>
            <a:pPr>
              <a:spcBef>
                <a:spcPct val="20000"/>
              </a:spcBef>
              <a:buClr>
                <a:srgbClr val="800000"/>
              </a:buClr>
              <a:buFont typeface="Wingdings 2" pitchFamily="18" charset="2"/>
              <a:buNone/>
            </a:pPr>
            <a:r>
              <a:rPr lang="en-GB" sz="2200" b="1" dirty="0">
                <a:solidFill>
                  <a:srgbClr val="003300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681751" y="3951734"/>
            <a:ext cx="6613872" cy="219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800000"/>
              </a:buClr>
              <a:buFont typeface="Wingdings 2" pitchFamily="18" charset="2"/>
              <a:buNone/>
            </a:pPr>
            <a:r>
              <a:rPr lang="en-GB" sz="2200" b="1" dirty="0">
                <a:solidFill>
                  <a:srgbClr val="003300"/>
                </a:solidFill>
                <a:latin typeface="Lucida Console" pitchFamily="49" charset="0"/>
              </a:rPr>
              <a:t>public </a:t>
            </a:r>
            <a:r>
              <a:rPr lang="en-GB" sz="2200" b="1" dirty="0" err="1">
                <a:solidFill>
                  <a:srgbClr val="003300"/>
                </a:solidFill>
                <a:latin typeface="Lucida Console" pitchFamily="49" charset="0"/>
              </a:rPr>
              <a:t>int</a:t>
            </a:r>
            <a:r>
              <a:rPr lang="en-GB" sz="2200" b="1" dirty="0">
                <a:solidFill>
                  <a:srgbClr val="003300"/>
                </a:solidFill>
                <a:latin typeface="Lucida Console" pitchFamily="49" charset="0"/>
              </a:rPr>
              <a:t> </a:t>
            </a:r>
            <a:r>
              <a:rPr lang="en-GB" sz="2200" b="1" dirty="0" err="1">
                <a:solidFill>
                  <a:srgbClr val="003300"/>
                </a:solidFill>
                <a:latin typeface="Lucida Console" pitchFamily="49" charset="0"/>
              </a:rPr>
              <a:t>getCoursework</a:t>
            </a:r>
            <a:r>
              <a:rPr lang="en-GB" sz="2200" b="1" dirty="0">
                <a:solidFill>
                  <a:srgbClr val="003300"/>
                </a:solidFill>
                <a:latin typeface="Lucida Console" pitchFamily="49" charset="0"/>
              </a:rPr>
              <a:t>()</a:t>
            </a:r>
            <a:br>
              <a:rPr lang="en-GB" sz="2200" b="1" dirty="0">
                <a:solidFill>
                  <a:srgbClr val="003300"/>
                </a:solidFill>
                <a:latin typeface="Lucida Console" pitchFamily="49" charset="0"/>
              </a:rPr>
            </a:br>
            <a:r>
              <a:rPr lang="en-GB" sz="2200" b="1" dirty="0">
                <a:solidFill>
                  <a:srgbClr val="003300"/>
                </a:solidFill>
                <a:latin typeface="Lucida Console" pitchFamily="49" charset="0"/>
              </a:rPr>
              <a:t> 	:		:</a:t>
            </a:r>
          </a:p>
          <a:p>
            <a:pPr>
              <a:spcBef>
                <a:spcPct val="20000"/>
              </a:spcBef>
              <a:buClr>
                <a:srgbClr val="800000"/>
              </a:buClr>
              <a:buFont typeface="Wingdings 2" pitchFamily="18" charset="2"/>
              <a:buNone/>
            </a:pPr>
            <a:r>
              <a:rPr lang="en-GB" sz="2200" b="1" dirty="0">
                <a:solidFill>
                  <a:srgbClr val="003300"/>
                </a:solidFill>
                <a:latin typeface="Lucida Console" pitchFamily="49" charset="0"/>
              </a:rPr>
              <a:t>public void </a:t>
            </a:r>
            <a:r>
              <a:rPr lang="en-GB" sz="2200" b="1" dirty="0" err="1">
                <a:solidFill>
                  <a:srgbClr val="003300"/>
                </a:solidFill>
                <a:latin typeface="Lucida Console" pitchFamily="49" charset="0"/>
              </a:rPr>
              <a:t>setCoursework</a:t>
            </a:r>
            <a:r>
              <a:rPr lang="en-GB" sz="2200" b="1" dirty="0">
                <a:solidFill>
                  <a:srgbClr val="003300"/>
                </a:solidFill>
                <a:latin typeface="Lucida Console" pitchFamily="49" charset="0"/>
              </a:rPr>
              <a:t>(. . .)</a:t>
            </a:r>
          </a:p>
          <a:p>
            <a:pPr>
              <a:spcBef>
                <a:spcPct val="20000"/>
              </a:spcBef>
              <a:buClr>
                <a:srgbClr val="800000"/>
              </a:buClr>
              <a:buFont typeface="Wingdings 2" pitchFamily="18" charset="2"/>
              <a:buNone/>
            </a:pPr>
            <a:r>
              <a:rPr lang="en-GB" sz="2200" b="1" dirty="0">
                <a:solidFill>
                  <a:srgbClr val="003300"/>
                </a:solidFill>
                <a:latin typeface="Lucida Console" pitchFamily="49" charset="0"/>
              </a:rPr>
              <a:t>	:		:</a:t>
            </a:r>
          </a:p>
          <a:p>
            <a:pPr>
              <a:spcBef>
                <a:spcPct val="20000"/>
              </a:spcBef>
              <a:buClr>
                <a:srgbClr val="800000"/>
              </a:buClr>
              <a:buFont typeface="Wingdings 2" pitchFamily="18" charset="2"/>
              <a:buNone/>
            </a:pPr>
            <a:r>
              <a:rPr lang="en-GB" sz="2200" b="1" dirty="0">
                <a:solidFill>
                  <a:srgbClr val="003300"/>
                </a:solidFill>
                <a:latin typeface="Lucida Console" pitchFamily="49" charset="0"/>
              </a:rPr>
              <a:t>public double </a:t>
            </a:r>
            <a:r>
              <a:rPr lang="en-GB" sz="2200" b="1" dirty="0" err="1">
                <a:solidFill>
                  <a:srgbClr val="003300"/>
                </a:solidFill>
                <a:latin typeface="Lucida Console" pitchFamily="49" charset="0"/>
              </a:rPr>
              <a:t>getResult</a:t>
            </a:r>
            <a:r>
              <a:rPr lang="en-GB" sz="2200" b="1" dirty="0">
                <a:solidFill>
                  <a:srgbClr val="003300"/>
                </a:solidFill>
                <a:latin typeface="Lucida Console" pitchFamily="49" charset="0"/>
              </a:rPr>
              <a:t>(. . .)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367588" y="1763365"/>
            <a:ext cx="16930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800">
                <a:solidFill>
                  <a:srgbClr val="800000"/>
                </a:solidFill>
              </a:rPr>
              <a:t>Attributes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8110414" y="2901603"/>
            <a:ext cx="19463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800">
                <a:solidFill>
                  <a:srgbClr val="800000"/>
                </a:solidFill>
              </a:rPr>
              <a:t>Constructor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7965952" y="980728"/>
            <a:ext cx="205537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800000"/>
                </a:solidFill>
              </a:rPr>
              <a:t>Class header</a:t>
            </a:r>
          </a:p>
        </p:txBody>
      </p:sp>
      <p:grpSp>
        <p:nvGrpSpPr>
          <p:cNvPr id="10" name="Group 19"/>
          <p:cNvGrpSpPr>
            <a:grpSpLocks/>
          </p:cNvGrpSpPr>
          <p:nvPr/>
        </p:nvGrpSpPr>
        <p:grpSpPr bwMode="auto">
          <a:xfrm>
            <a:off x="9166102" y="4063654"/>
            <a:ext cx="2062163" cy="1925637"/>
            <a:chOff x="4719" y="2601"/>
            <a:chExt cx="1299" cy="1213"/>
          </a:xfrm>
        </p:grpSpPr>
        <p:sp>
          <p:nvSpPr>
            <p:cNvPr id="11" name="AutoShape 13"/>
            <p:cNvSpPr>
              <a:spLocks/>
            </p:cNvSpPr>
            <p:nvPr/>
          </p:nvSpPr>
          <p:spPr bwMode="auto">
            <a:xfrm>
              <a:off x="4719" y="2601"/>
              <a:ext cx="140" cy="1213"/>
            </a:xfrm>
            <a:prstGeom prst="rightBrace">
              <a:avLst>
                <a:gd name="adj1" fmla="val 71721"/>
                <a:gd name="adj2" fmla="val 49912"/>
              </a:avLst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5074" y="3035"/>
              <a:ext cx="9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rgbClr val="800000"/>
                  </a:solidFill>
                </a:rPr>
                <a:t>Methods</a:t>
              </a:r>
              <a:endParaRPr lang="en-US" sz="2800" dirty="0">
                <a:solidFill>
                  <a:srgbClr val="8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72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14193" y="1200705"/>
            <a:ext cx="65068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NEXT CLASS:</a:t>
            </a:r>
          </a:p>
          <a:p>
            <a:pPr algn="r"/>
            <a:endParaRPr lang="en-US" sz="2400" dirty="0"/>
          </a:p>
          <a:p>
            <a:pPr algn="r"/>
            <a:endParaRPr lang="en-US" sz="2400" dirty="0" smtClean="0"/>
          </a:p>
          <a:p>
            <a:pPr algn="r"/>
            <a:r>
              <a:rPr lang="en-US" sz="2400" dirty="0" smtClean="0"/>
              <a:t>More on OOP…..</a:t>
            </a:r>
          </a:p>
          <a:p>
            <a:pPr algn="r"/>
            <a:endParaRPr lang="en-US" sz="2400" dirty="0"/>
          </a:p>
          <a:p>
            <a:pPr algn="r"/>
            <a:r>
              <a:rPr lang="en-US" sz="2400" dirty="0" smtClean="0"/>
              <a:t>Encapsulation</a:t>
            </a:r>
          </a:p>
          <a:p>
            <a:pPr algn="r"/>
            <a:endParaRPr lang="en-US" sz="2400" dirty="0"/>
          </a:p>
          <a:p>
            <a:pPr algn="r"/>
            <a:r>
              <a:rPr lang="en-US" sz="2400" dirty="0" smtClean="0"/>
              <a:t>Inheritance</a:t>
            </a:r>
          </a:p>
          <a:p>
            <a:pPr algn="r"/>
            <a:endParaRPr lang="en-US" sz="2400" dirty="0"/>
          </a:p>
          <a:p>
            <a:pPr algn="r"/>
            <a:r>
              <a:rPr lang="en-US" sz="2400" dirty="0" smtClean="0"/>
              <a:t>Polymorphism </a:t>
            </a:r>
          </a:p>
          <a:p>
            <a:pPr algn="r"/>
            <a:endParaRPr lang="en-US" sz="2400" dirty="0"/>
          </a:p>
          <a:p>
            <a:pPr algn="r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015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Objects are </a:t>
            </a:r>
            <a:r>
              <a:rPr lang="en-GB" b="1" dirty="0">
                <a:solidFill>
                  <a:srgbClr val="FF0000"/>
                </a:solidFill>
              </a:rPr>
              <a:t>instances</a:t>
            </a:r>
            <a:r>
              <a:rPr lang="en-GB" sz="2800" dirty="0"/>
              <a:t> of a class.</a:t>
            </a:r>
          </a:p>
          <a:p>
            <a:r>
              <a:rPr lang="en-GB" sz="2800" dirty="0"/>
              <a:t>So the class </a:t>
            </a:r>
            <a:r>
              <a:rPr lang="en-GB" sz="2800" b="1" dirty="0"/>
              <a:t>describes </a:t>
            </a:r>
            <a:r>
              <a:rPr lang="en-GB" sz="2800" dirty="0"/>
              <a:t>what an object is like.</a:t>
            </a:r>
          </a:p>
          <a:p>
            <a:r>
              <a:rPr lang="en-GB" sz="2800" dirty="0"/>
              <a:t>An object is a </a:t>
            </a:r>
            <a:r>
              <a:rPr lang="en-GB" sz="2800" b="1" dirty="0"/>
              <a:t>concrete</a:t>
            </a:r>
            <a:r>
              <a:rPr lang="en-GB" sz="2800" dirty="0"/>
              <a:t> 'thing' that has the properties and actions described by its class.</a:t>
            </a:r>
          </a:p>
          <a:p>
            <a:r>
              <a:rPr lang="en-GB" sz="2800" dirty="0"/>
              <a:t>An object is realised using the class to determine</a:t>
            </a:r>
          </a:p>
          <a:p>
            <a:pPr lvl="1"/>
            <a:r>
              <a:rPr lang="en-GB" sz="2400" b="1" dirty="0"/>
              <a:t>what it knows </a:t>
            </a:r>
          </a:p>
          <a:p>
            <a:pPr lvl="1"/>
            <a:r>
              <a:rPr lang="en-GB" sz="2400" b="1" dirty="0"/>
              <a:t>what it does.</a:t>
            </a:r>
          </a:p>
          <a:p>
            <a:endParaRPr lang="en-GB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dirty="0" smtClean="0">
                <a:solidFill>
                  <a:schemeClr val="tx1"/>
                </a:solidFill>
              </a:rPr>
              <a:t>Objects</a:t>
            </a:r>
            <a:endParaRPr lang="en-GB" sz="4400" b="1" dirty="0">
              <a:solidFill>
                <a:schemeClr val="tx1"/>
              </a:solidFill>
            </a:endParaRPr>
          </a:p>
        </p:txBody>
      </p:sp>
      <p:sp>
        <p:nvSpPr>
          <p:cNvPr id="4" name="Cloud 3"/>
          <p:cNvSpPr/>
          <p:nvPr/>
        </p:nvSpPr>
        <p:spPr>
          <a:xfrm>
            <a:off x="3935761" y="5211724"/>
            <a:ext cx="1775011" cy="1237130"/>
          </a:xfrm>
          <a:prstGeom prst="cloud">
            <a:avLst/>
          </a:prstGeom>
          <a:solidFill>
            <a:srgbClr val="FAA950"/>
          </a:solidFill>
          <a:ln>
            <a:solidFill>
              <a:srgbClr val="FAA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>
                <a:solidFill>
                  <a:srgbClr val="800000"/>
                </a:solidFill>
              </a:rPr>
              <a:t>Button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591052" y="3851333"/>
            <a:ext cx="3785848" cy="2602003"/>
            <a:chOff x="5277468" y="4058773"/>
            <a:chExt cx="3785848" cy="2602003"/>
          </a:xfrm>
        </p:grpSpPr>
        <p:sp>
          <p:nvSpPr>
            <p:cNvPr id="6" name="Rounded Rectangle 5"/>
            <p:cNvSpPr/>
            <p:nvPr/>
          </p:nvSpPr>
          <p:spPr>
            <a:xfrm>
              <a:off x="5277468" y="4058773"/>
              <a:ext cx="1721225" cy="766482"/>
            </a:xfrm>
            <a:prstGeom prst="roundRect">
              <a:avLst/>
            </a:prstGeom>
            <a:solidFill>
              <a:srgbClr val="FAA950"/>
            </a:solidFill>
            <a:ln>
              <a:solidFill>
                <a:srgbClr val="FAA9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rgbClr val="800000"/>
                  </a:solidFill>
                </a:rPr>
                <a:t>btnExit</a:t>
              </a:r>
              <a:endParaRPr lang="en-GB" dirty="0">
                <a:solidFill>
                  <a:srgbClr val="800000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109445" y="5894294"/>
              <a:ext cx="1743636" cy="766482"/>
            </a:xfrm>
            <a:prstGeom prst="roundRect">
              <a:avLst/>
            </a:prstGeom>
            <a:solidFill>
              <a:srgbClr val="FAA950"/>
            </a:solidFill>
            <a:ln>
              <a:solidFill>
                <a:srgbClr val="FAA9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rgbClr val="800000"/>
                  </a:solidFill>
                </a:rPr>
                <a:t>btnCancel</a:t>
              </a:r>
              <a:endParaRPr lang="en-GB" dirty="0">
                <a:solidFill>
                  <a:srgbClr val="800000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333127" y="4589929"/>
              <a:ext cx="1730189" cy="766482"/>
            </a:xfrm>
            <a:prstGeom prst="roundRect">
              <a:avLst/>
            </a:prstGeom>
            <a:solidFill>
              <a:srgbClr val="FAA950"/>
            </a:solidFill>
            <a:ln>
              <a:solidFill>
                <a:srgbClr val="FAA9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rgbClr val="800000"/>
                  </a:solidFill>
                </a:rPr>
                <a:t>btnOK</a:t>
              </a:r>
              <a:endParaRPr lang="en-GB" dirty="0">
                <a:solidFill>
                  <a:srgbClr val="800000"/>
                </a:solidFill>
              </a:endParaRPr>
            </a:p>
          </p:txBody>
        </p:sp>
      </p:grpSp>
      <p:sp>
        <p:nvSpPr>
          <p:cNvPr id="9" name="Freeform 8"/>
          <p:cNvSpPr/>
          <p:nvPr/>
        </p:nvSpPr>
        <p:spPr>
          <a:xfrm>
            <a:off x="5737666" y="4633502"/>
            <a:ext cx="981636" cy="766483"/>
          </a:xfrm>
          <a:custGeom>
            <a:avLst/>
            <a:gdLst>
              <a:gd name="connsiteX0" fmla="*/ 981636 w 981636"/>
              <a:gd name="connsiteY0" fmla="*/ 0 h 766483"/>
              <a:gd name="connsiteX1" fmla="*/ 672353 w 981636"/>
              <a:gd name="connsiteY1" fmla="*/ 443753 h 766483"/>
              <a:gd name="connsiteX2" fmla="*/ 0 w 981636"/>
              <a:gd name="connsiteY2" fmla="*/ 766483 h 766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1636" h="766483">
                <a:moveTo>
                  <a:pt x="981636" y="0"/>
                </a:moveTo>
                <a:cubicBezTo>
                  <a:pt x="908797" y="158003"/>
                  <a:pt x="835959" y="316006"/>
                  <a:pt x="672353" y="443753"/>
                </a:cubicBezTo>
                <a:cubicBezTo>
                  <a:pt x="508747" y="571500"/>
                  <a:pt x="254373" y="668991"/>
                  <a:pt x="0" y="766483"/>
                </a:cubicBezTo>
              </a:path>
            </a:pathLst>
          </a:custGeom>
          <a:ln>
            <a:solidFill>
              <a:srgbClr val="800000"/>
            </a:solidFill>
          </a:ln>
          <a:effectLst>
            <a:glow rad="63500">
              <a:srgbClr val="80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 9"/>
          <p:cNvSpPr/>
          <p:nvPr/>
        </p:nvSpPr>
        <p:spPr>
          <a:xfrm>
            <a:off x="5872138" y="4835208"/>
            <a:ext cx="2487705" cy="820271"/>
          </a:xfrm>
          <a:custGeom>
            <a:avLst/>
            <a:gdLst>
              <a:gd name="connsiteX0" fmla="*/ 2487705 w 2487705"/>
              <a:gd name="connsiteY0" fmla="*/ 0 h 820271"/>
              <a:gd name="connsiteX1" fmla="*/ 968188 w 2487705"/>
              <a:gd name="connsiteY1" fmla="*/ 389965 h 820271"/>
              <a:gd name="connsiteX2" fmla="*/ 0 w 2487705"/>
              <a:gd name="connsiteY2" fmla="*/ 820271 h 820271"/>
              <a:gd name="connsiteX3" fmla="*/ 0 w 2487705"/>
              <a:gd name="connsiteY3" fmla="*/ 820271 h 82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7705" h="820271">
                <a:moveTo>
                  <a:pt x="2487705" y="0"/>
                </a:moveTo>
                <a:cubicBezTo>
                  <a:pt x="1935255" y="126626"/>
                  <a:pt x="1382805" y="253253"/>
                  <a:pt x="968188" y="389965"/>
                </a:cubicBezTo>
                <a:cubicBezTo>
                  <a:pt x="553571" y="526677"/>
                  <a:pt x="0" y="820271"/>
                  <a:pt x="0" y="820271"/>
                </a:cubicBezTo>
                <a:lnTo>
                  <a:pt x="0" y="820271"/>
                </a:lnTo>
              </a:path>
            </a:pathLst>
          </a:custGeom>
          <a:ln>
            <a:solidFill>
              <a:srgbClr val="800000"/>
            </a:solidFill>
          </a:ln>
          <a:effectLst>
            <a:glow rad="63500">
              <a:srgbClr val="80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/>
        </p:nvSpPr>
        <p:spPr>
          <a:xfrm>
            <a:off x="5831796" y="5978208"/>
            <a:ext cx="1304365" cy="177053"/>
          </a:xfrm>
          <a:custGeom>
            <a:avLst/>
            <a:gdLst>
              <a:gd name="connsiteX0" fmla="*/ 1304365 w 1304365"/>
              <a:gd name="connsiteY0" fmla="*/ 107577 h 177053"/>
              <a:gd name="connsiteX1" fmla="*/ 658906 w 1304365"/>
              <a:gd name="connsiteY1" fmla="*/ 161365 h 177053"/>
              <a:gd name="connsiteX2" fmla="*/ 53789 w 1304365"/>
              <a:gd name="connsiteY2" fmla="*/ 13447 h 177053"/>
              <a:gd name="connsiteX3" fmla="*/ 0 w 1304365"/>
              <a:gd name="connsiteY3" fmla="*/ 0 h 17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365" h="177053">
                <a:moveTo>
                  <a:pt x="1304365" y="107577"/>
                </a:moveTo>
                <a:cubicBezTo>
                  <a:pt x="1085850" y="142315"/>
                  <a:pt x="867335" y="177053"/>
                  <a:pt x="658906" y="161365"/>
                </a:cubicBezTo>
                <a:cubicBezTo>
                  <a:pt x="450477" y="145677"/>
                  <a:pt x="53789" y="13447"/>
                  <a:pt x="53789" y="13447"/>
                </a:cubicBezTo>
                <a:lnTo>
                  <a:pt x="0" y="0"/>
                </a:lnTo>
              </a:path>
            </a:pathLst>
          </a:custGeom>
          <a:ln>
            <a:solidFill>
              <a:srgbClr val="800000"/>
            </a:solidFill>
          </a:ln>
          <a:effectLst>
            <a:glow rad="63500">
              <a:srgbClr val="80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44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Objects are not used in isolation.</a:t>
            </a:r>
          </a:p>
          <a:p>
            <a:r>
              <a:rPr lang="en-GB" sz="2400" dirty="0" smtClean="0"/>
              <a:t>Object-oriented programs are usually based on a number of objects that </a:t>
            </a:r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work together </a:t>
            </a:r>
            <a:r>
              <a:rPr lang="en-GB" sz="2400" dirty="0" smtClean="0"/>
              <a:t>to achieve the desired result.</a:t>
            </a:r>
          </a:p>
          <a:p>
            <a:r>
              <a:rPr lang="en-GB" sz="2400" dirty="0" smtClean="0"/>
              <a:t>Some tasks would be difficult/impossible to program without using an </a:t>
            </a:r>
            <a:r>
              <a:rPr lang="en-GB" sz="2400" dirty="0" err="1" smtClean="0"/>
              <a:t>OO</a:t>
            </a:r>
            <a:r>
              <a:rPr lang="en-GB" sz="2400" dirty="0" smtClean="0"/>
              <a:t> approach!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1668" y="1123837"/>
            <a:ext cx="3206839" cy="4601183"/>
          </a:xfrm>
        </p:spPr>
        <p:txBody>
          <a:bodyPr>
            <a:normAutofit/>
          </a:bodyPr>
          <a:lstStyle/>
          <a:p>
            <a:r>
              <a:rPr lang="en-GB" sz="4000" b="1" dirty="0" smtClean="0">
                <a:solidFill>
                  <a:schemeClr val="tx1"/>
                </a:solidFill>
              </a:rPr>
              <a:t>Programming with objects</a:t>
            </a:r>
            <a:endParaRPr lang="en-GB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08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350" y="16774"/>
            <a:ext cx="5662835" cy="1194957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tx1"/>
                </a:solidFill>
              </a:rPr>
              <a:t>Collaborating objects</a:t>
            </a:r>
            <a:endParaRPr lang="en-GB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88220" y="1349375"/>
          <a:ext cx="2954216" cy="12852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95421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u="sng" dirty="0" smtClean="0"/>
                        <a:t>student[1]: Student</a:t>
                      </a:r>
                      <a:endParaRPr lang="en-GB" u="sng" dirty="0"/>
                    </a:p>
                  </a:txBody>
                  <a:tcPr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name = Jones, Peter</a:t>
                      </a:r>
                    </a:p>
                    <a:p>
                      <a:r>
                        <a:rPr lang="en-GB" dirty="0" err="1" smtClean="0"/>
                        <a:t>regNo</a:t>
                      </a:r>
                      <a:r>
                        <a:rPr lang="en-GB" baseline="0" dirty="0" smtClean="0"/>
                        <a:t> = 10023456</a:t>
                      </a:r>
                      <a:endParaRPr lang="en-GB" dirty="0" smtClean="0"/>
                    </a:p>
                    <a:p>
                      <a:r>
                        <a:rPr lang="en-GB" dirty="0" err="1" smtClean="0"/>
                        <a:t>dateOfBirth</a:t>
                      </a:r>
                      <a:r>
                        <a:rPr lang="en-GB" baseline="0" dirty="0" smtClean="0"/>
                        <a:t> = 01/04/86</a:t>
                      </a:r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231634" y="2592388"/>
          <a:ext cx="3692769" cy="15595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692769"/>
              </a:tblGrid>
              <a:tr h="370840">
                <a:tc>
                  <a:txBody>
                    <a:bodyPr/>
                    <a:lstStyle/>
                    <a:p>
                      <a:r>
                        <a:rPr lang="en-GB" u="sng" dirty="0" smtClean="0"/>
                        <a:t>course[1]: Course</a:t>
                      </a:r>
                      <a:endParaRPr lang="en-GB" u="sng" dirty="0"/>
                    </a:p>
                  </a:txBody>
                  <a:tcPr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code = G567</a:t>
                      </a:r>
                    </a:p>
                    <a:p>
                      <a:r>
                        <a:rPr lang="en-GB" dirty="0" smtClean="0"/>
                        <a:t>name = Software</a:t>
                      </a:r>
                      <a:r>
                        <a:rPr lang="en-GB" baseline="0" dirty="0" smtClean="0"/>
                        <a:t> Engineering</a:t>
                      </a:r>
                    </a:p>
                    <a:p>
                      <a:r>
                        <a:rPr lang="en-GB" baseline="0" dirty="0" smtClean="0"/>
                        <a:t>type = BSc Hons</a:t>
                      </a:r>
                    </a:p>
                    <a:p>
                      <a:r>
                        <a:rPr lang="en-GB" baseline="0" dirty="0" smtClean="0"/>
                        <a:t>manager = Mary Squire</a:t>
                      </a:r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75520" y="2792413"/>
          <a:ext cx="2954216" cy="12852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95421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u="sng" dirty="0" smtClean="0"/>
                        <a:t>student[2]: Student</a:t>
                      </a:r>
                      <a:endParaRPr lang="en-GB" u="sng" dirty="0"/>
                    </a:p>
                  </a:txBody>
                  <a:tcPr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name = Peters, Anne</a:t>
                      </a:r>
                    </a:p>
                    <a:p>
                      <a:r>
                        <a:rPr lang="en-GB" dirty="0" err="1" smtClean="0"/>
                        <a:t>regNo</a:t>
                      </a:r>
                      <a:r>
                        <a:rPr lang="en-GB" baseline="0" dirty="0" smtClean="0"/>
                        <a:t> = 10023459</a:t>
                      </a:r>
                      <a:endParaRPr lang="en-GB" dirty="0" smtClean="0"/>
                    </a:p>
                    <a:p>
                      <a:r>
                        <a:rPr lang="en-GB" dirty="0" err="1" smtClean="0"/>
                        <a:t>dateOfBirth</a:t>
                      </a:r>
                      <a:r>
                        <a:rPr lang="en-GB" baseline="0" dirty="0" smtClean="0"/>
                        <a:t> = 01/04/82</a:t>
                      </a:r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775520" y="4327525"/>
          <a:ext cx="2954216" cy="12852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95421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u="sng" dirty="0" smtClean="0"/>
                        <a:t>student[3]: Student</a:t>
                      </a:r>
                      <a:endParaRPr lang="en-GB" u="sng" dirty="0"/>
                    </a:p>
                  </a:txBody>
                  <a:tcPr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name = Anderson, Lynne</a:t>
                      </a:r>
                    </a:p>
                    <a:p>
                      <a:r>
                        <a:rPr lang="en-GB" dirty="0" err="1" smtClean="0"/>
                        <a:t>regNo</a:t>
                      </a:r>
                      <a:r>
                        <a:rPr lang="en-GB" baseline="0" dirty="0" smtClean="0"/>
                        <a:t> = 10023478</a:t>
                      </a:r>
                      <a:endParaRPr lang="en-GB" dirty="0" smtClean="0"/>
                    </a:p>
                    <a:p>
                      <a:r>
                        <a:rPr lang="en-GB" dirty="0" err="1" smtClean="0"/>
                        <a:t>dateOfBirth</a:t>
                      </a:r>
                      <a:r>
                        <a:rPr lang="en-GB" baseline="0" dirty="0" smtClean="0"/>
                        <a:t> = 01/04/81</a:t>
                      </a:r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4753671" y="1957389"/>
            <a:ext cx="1465263" cy="1266825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729859" y="3422651"/>
            <a:ext cx="1489075" cy="34925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742559" y="3740151"/>
            <a:ext cx="1489075" cy="1312863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10895" y="1676400"/>
            <a:ext cx="105349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800000"/>
                </a:solidFill>
              </a:rPr>
              <a:t>object  id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6014146" y="2139951"/>
            <a:ext cx="703263" cy="481013"/>
          </a:xfrm>
          <a:prstGeom prst="straightConnector1">
            <a:avLst/>
          </a:prstGeom>
          <a:ln w="28575">
            <a:solidFill>
              <a:srgbClr val="8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36409" y="1347788"/>
            <a:ext cx="130516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800000"/>
                </a:solidFill>
              </a:rPr>
              <a:t>object  type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16200000" flipH="1">
            <a:off x="6858696" y="1893888"/>
            <a:ext cx="973137" cy="585788"/>
          </a:xfrm>
          <a:prstGeom prst="straightConnector1">
            <a:avLst/>
          </a:prstGeom>
          <a:ln w="28575">
            <a:solidFill>
              <a:srgbClr val="8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35083" y="1219201"/>
            <a:ext cx="1922462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i="1" dirty="0">
                <a:solidFill>
                  <a:srgbClr val="800000"/>
                </a:solidFill>
              </a:rPr>
              <a:t>this is a UML representation of an object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9031983" y="2286000"/>
            <a:ext cx="411162" cy="58738"/>
          </a:xfrm>
          <a:prstGeom prst="straightConnector1">
            <a:avLst/>
          </a:prstGeom>
          <a:ln w="28575">
            <a:solidFill>
              <a:srgbClr val="8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60195" y="4371975"/>
            <a:ext cx="1665288" cy="6477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dirty="0">
                <a:solidFill>
                  <a:srgbClr val="800000"/>
                </a:solidFill>
              </a:rPr>
              <a:t>current state of the object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 flipH="1" flipV="1">
            <a:off x="7138889" y="4190207"/>
            <a:ext cx="341313" cy="95250"/>
          </a:xfrm>
          <a:prstGeom prst="straightConnector1">
            <a:avLst/>
          </a:prstGeom>
          <a:ln w="28575">
            <a:solidFill>
              <a:srgbClr val="8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91666" y="5668496"/>
            <a:ext cx="161766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dirty="0">
                <a:solidFill>
                  <a:srgbClr val="800000"/>
                </a:solidFill>
              </a:rPr>
              <a:t>link between objects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16200000" flipV="1">
            <a:off x="4845653" y="5046196"/>
            <a:ext cx="855663" cy="315912"/>
          </a:xfrm>
          <a:prstGeom prst="straightConnector1">
            <a:avLst/>
          </a:prstGeom>
          <a:ln w="28575">
            <a:solidFill>
              <a:srgbClr val="8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269640" y="5205413"/>
            <a:ext cx="4005356" cy="1323439"/>
          </a:xfrm>
          <a:prstGeom prst="rect">
            <a:avLst/>
          </a:prstGeom>
          <a:solidFill>
            <a:srgbClr val="FAA95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rgbClr val="800000"/>
                </a:solidFill>
              </a:rPr>
              <a:t>This is a </a:t>
            </a:r>
            <a:r>
              <a:rPr lang="en-GB" sz="2000" b="1" dirty="0">
                <a:solidFill>
                  <a:srgbClr val="800000"/>
                </a:solidFill>
              </a:rPr>
              <a:t>UML </a:t>
            </a:r>
            <a:r>
              <a:rPr lang="en-GB" sz="2000" b="1" i="1" dirty="0">
                <a:solidFill>
                  <a:srgbClr val="800000"/>
                </a:solidFill>
              </a:rPr>
              <a:t>snapshot diagram</a:t>
            </a:r>
            <a:r>
              <a:rPr lang="en-GB" sz="2000" i="1" dirty="0">
                <a:solidFill>
                  <a:srgbClr val="800000"/>
                </a:solidFill>
              </a:rPr>
              <a:t>:</a:t>
            </a:r>
            <a:r>
              <a:rPr lang="en-GB" sz="2000" dirty="0">
                <a:solidFill>
                  <a:srgbClr val="800000"/>
                </a:solidFill>
              </a:rPr>
              <a:t> shows the current state of and links between objects at a given moment in time</a:t>
            </a:r>
          </a:p>
        </p:txBody>
      </p:sp>
    </p:spTree>
    <p:extLst>
      <p:ext uri="{BB962C8B-B14F-4D97-AF65-F5344CB8AC3E}">
        <p14:creationId xmlns:p14="http://schemas.microsoft.com/office/powerpoint/2010/main" val="193496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95026" y="864108"/>
            <a:ext cx="7315200" cy="51206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Object-oriented analysis &amp; design: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deciding 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what classes </a:t>
            </a:r>
            <a:r>
              <a:rPr lang="en-US" dirty="0" smtClean="0"/>
              <a:t>of objects are needed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writing 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class definitions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writing applications that 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create and manipulate objects</a:t>
            </a:r>
            <a:r>
              <a:rPr lang="en-US" dirty="0" smtClean="0"/>
              <a:t>, passing messages between objects.</a:t>
            </a:r>
          </a:p>
          <a:p>
            <a:endParaRPr lang="en-GB" sz="3600" dirty="0"/>
          </a:p>
          <a:p>
            <a:pPr>
              <a:buNone/>
            </a:pPr>
            <a:endParaRPr lang="en-GB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>
                <a:solidFill>
                  <a:schemeClr val="tx1"/>
                </a:solidFill>
              </a:rPr>
              <a:t>OO</a:t>
            </a:r>
            <a:r>
              <a:rPr lang="en-GB" b="1" dirty="0" smtClean="0">
                <a:solidFill>
                  <a:schemeClr val="tx1"/>
                </a:solidFill>
              </a:rPr>
              <a:t> versus conventional design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4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75652" y="771625"/>
            <a:ext cx="7620000" cy="5536409"/>
          </a:xfrm>
        </p:spPr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</a:rPr>
              <a:t>Class</a:t>
            </a:r>
            <a:r>
              <a:rPr lang="en-GB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source – </a:t>
            </a:r>
            <a:r>
              <a:rPr lang="en-GB" i="1" dirty="0" smtClean="0">
                <a:solidFill>
                  <a:schemeClr val="tx1"/>
                </a:solidFill>
              </a:rPr>
              <a:t>classname</a:t>
            </a:r>
            <a:r>
              <a:rPr lang="en-GB" dirty="0" smtClean="0">
                <a:solidFill>
                  <a:schemeClr val="tx1"/>
                </a:solidFill>
              </a:rPr>
              <a:t>.java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compiled – </a:t>
            </a:r>
            <a:r>
              <a:rPr lang="en-GB" i="1" dirty="0" err="1" smtClean="0">
                <a:solidFill>
                  <a:schemeClr val="tx1"/>
                </a:solidFill>
              </a:rPr>
              <a:t>classname</a:t>
            </a:r>
            <a:r>
              <a:rPr lang="en-GB" dirty="0" err="1" smtClean="0">
                <a:solidFill>
                  <a:schemeClr val="tx1"/>
                </a:solidFill>
              </a:rPr>
              <a:t>.class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b="1" dirty="0" smtClean="0">
                <a:solidFill>
                  <a:schemeClr val="tx1"/>
                </a:solidFill>
              </a:rPr>
              <a:t>Package</a:t>
            </a:r>
            <a:r>
              <a:rPr lang="en-GB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collection of classes, like a library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package name – all lower case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source package – in project folder, in subfolder </a:t>
            </a:r>
            <a:r>
              <a:rPr lang="en-GB" dirty="0" err="1" smtClean="0">
                <a:solidFill>
                  <a:schemeClr val="tx1"/>
                </a:solidFill>
              </a:rPr>
              <a:t>src</a:t>
            </a:r>
            <a:r>
              <a:rPr lang="en-GB" dirty="0" smtClean="0">
                <a:solidFill>
                  <a:schemeClr val="tx1"/>
                </a:solidFill>
              </a:rPr>
              <a:t>\</a:t>
            </a:r>
            <a:r>
              <a:rPr lang="en-GB" i="1" dirty="0" err="1" smtClean="0">
                <a:solidFill>
                  <a:schemeClr val="tx1"/>
                </a:solidFill>
              </a:rPr>
              <a:t>packagename</a:t>
            </a:r>
            <a:endParaRPr lang="en-GB" i="1" dirty="0" smtClean="0">
              <a:solidFill>
                <a:schemeClr val="tx1"/>
              </a:solidFill>
            </a:endParaRP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compiled – in project folder, in subfolder build\classes\</a:t>
            </a:r>
            <a:r>
              <a:rPr lang="en-GB" i="1" dirty="0" err="1" smtClean="0">
                <a:solidFill>
                  <a:schemeClr val="tx1"/>
                </a:solidFill>
              </a:rPr>
              <a:t>packagename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</a:rPr>
              <a:t>Files, folders and packages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50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/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591945" y="1158650"/>
            <a:ext cx="4210025" cy="349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12384"/>
            <a:ext cx="2080591" cy="4892068"/>
          </a:xfrm>
        </p:spPr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</a:rPr>
              <a:t>NetBeans project files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5" name="AutoShape 10"/>
          <p:cNvSpPr>
            <a:spLocks/>
          </p:cNvSpPr>
          <p:nvPr/>
        </p:nvSpPr>
        <p:spPr bwMode="auto">
          <a:xfrm>
            <a:off x="7032105" y="4581128"/>
            <a:ext cx="3151187" cy="2019300"/>
          </a:xfrm>
          <a:prstGeom prst="borderCallout2">
            <a:avLst>
              <a:gd name="adj1" fmla="val -2607"/>
              <a:gd name="adj2" fmla="val 64981"/>
              <a:gd name="adj3" fmla="val -31182"/>
              <a:gd name="adj4" fmla="val 49715"/>
              <a:gd name="adj5" fmla="val -31538"/>
              <a:gd name="adj6" fmla="val 7001"/>
            </a:avLst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 type="arrow" w="lg" len="lg"/>
          </a:ln>
        </p:spPr>
        <p:txBody>
          <a:bodyPr/>
          <a:lstStyle/>
          <a:p>
            <a:pPr algn="ctr"/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GB" sz="2400" dirty="0" err="1">
                <a:solidFill>
                  <a:schemeClr val="bg2">
                    <a:lumMod val="10000"/>
                  </a:schemeClr>
                </a:solidFill>
              </a:rPr>
              <a:t>src</a:t>
            </a: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folder contains a folder for each package, these contain the source code for the classes.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AutoShape 11"/>
          <p:cNvSpPr>
            <a:spLocks/>
          </p:cNvSpPr>
          <p:nvPr/>
        </p:nvSpPr>
        <p:spPr bwMode="auto">
          <a:xfrm>
            <a:off x="1919537" y="3212976"/>
            <a:ext cx="3002869" cy="1944216"/>
          </a:xfrm>
          <a:prstGeom prst="borderCallout2">
            <a:avLst>
              <a:gd name="adj1" fmla="val 7074"/>
              <a:gd name="adj2" fmla="val 103088"/>
              <a:gd name="adj3" fmla="val 2078"/>
              <a:gd name="adj4" fmla="val 119792"/>
              <a:gd name="adj5" fmla="val -7944"/>
              <a:gd name="adj6" fmla="val 157283"/>
            </a:avLst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 type="arrow" w="lg" len="lg"/>
          </a:ln>
        </p:spPr>
        <p:txBody>
          <a:bodyPr/>
          <a:lstStyle/>
          <a:p>
            <a:pPr algn="ctr"/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classes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 folder contains a folder for each package, which contain the compiled classes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AutoShape 11"/>
          <p:cNvSpPr>
            <a:spLocks/>
          </p:cNvSpPr>
          <p:nvPr/>
        </p:nvSpPr>
        <p:spPr bwMode="auto">
          <a:xfrm>
            <a:off x="1847529" y="1529444"/>
            <a:ext cx="2682518" cy="1179477"/>
          </a:xfrm>
          <a:prstGeom prst="borderCallout2">
            <a:avLst>
              <a:gd name="adj1" fmla="val 7074"/>
              <a:gd name="adj2" fmla="val 103088"/>
              <a:gd name="adj3" fmla="val 25935"/>
              <a:gd name="adj4" fmla="val 126071"/>
              <a:gd name="adj5" fmla="val 81954"/>
              <a:gd name="adj6" fmla="val 169691"/>
            </a:avLst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 type="arrow" w="lg" len="lg"/>
          </a:ln>
        </p:spPr>
        <p:txBody>
          <a:bodyPr/>
          <a:lstStyle/>
          <a:p>
            <a:pPr algn="ctr"/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The project is called </a:t>
            </a:r>
            <a:r>
              <a:rPr lang="en-GB" sz="2400" b="1" dirty="0" err="1">
                <a:solidFill>
                  <a:schemeClr val="bg2">
                    <a:lumMod val="10000"/>
                  </a:schemeClr>
                </a:solidFill>
              </a:rPr>
              <a:t>CashTillExample</a:t>
            </a: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90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63009" y="832140"/>
            <a:ext cx="8686800" cy="5184576"/>
          </a:xfrm>
        </p:spPr>
        <p:txBody>
          <a:bodyPr/>
          <a:lstStyle/>
          <a:p>
            <a:r>
              <a:rPr lang="en-GB" dirty="0" smtClean="0"/>
              <a:t>This function calculates and returns the square of a number passed as a parameter: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Example of using the function:</a:t>
            </a:r>
            <a:br>
              <a:rPr lang="en-GB" dirty="0" smtClean="0"/>
            </a:br>
            <a:r>
              <a:rPr lang="en-GB" dirty="0" smtClean="0"/>
              <a:t>	</a:t>
            </a:r>
            <a:r>
              <a:rPr lang="en-GB" sz="2600" b="1" dirty="0">
                <a:solidFill>
                  <a:srgbClr val="003300"/>
                </a:solidFill>
                <a:latin typeface="Lucida Console" pitchFamily="49" charset="0"/>
              </a:rPr>
              <a:t>area = </a:t>
            </a:r>
            <a:r>
              <a:rPr lang="en-GB" sz="2600" b="1" dirty="0" err="1">
                <a:solidFill>
                  <a:srgbClr val="003300"/>
                </a:solidFill>
                <a:latin typeface="Lucida Console" pitchFamily="49" charset="0"/>
              </a:rPr>
              <a:t>squareOf</a:t>
            </a:r>
            <a:r>
              <a:rPr lang="en-GB" sz="2600" b="1" dirty="0">
                <a:solidFill>
                  <a:srgbClr val="003300"/>
                </a:solidFill>
                <a:latin typeface="Lucida Console" pitchFamily="49" charset="0"/>
              </a:rPr>
              <a:t>(</a:t>
            </a:r>
            <a:r>
              <a:rPr lang="en-GB" sz="2600" b="1" dirty="0" err="1">
                <a:solidFill>
                  <a:srgbClr val="003300"/>
                </a:solidFill>
                <a:latin typeface="Lucida Console" pitchFamily="49" charset="0"/>
              </a:rPr>
              <a:t>sideLength</a:t>
            </a:r>
            <a:r>
              <a:rPr lang="en-GB" sz="2600" b="1" dirty="0">
                <a:solidFill>
                  <a:srgbClr val="003300"/>
                </a:solidFill>
                <a:latin typeface="Lucida Console" pitchFamily="49" charset="0"/>
              </a:rPr>
              <a:t>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</a:rPr>
              <a:t>An example Java function (method)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320555" y="3097551"/>
            <a:ext cx="5145087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600" b="1" dirty="0" err="1">
                <a:solidFill>
                  <a:srgbClr val="003300"/>
                </a:solidFill>
                <a:latin typeface="Lucida Console" pitchFamily="49" charset="0"/>
              </a:rPr>
              <a:t>int</a:t>
            </a:r>
            <a:r>
              <a:rPr lang="en-GB" sz="2600" b="1" dirty="0">
                <a:solidFill>
                  <a:srgbClr val="003300"/>
                </a:solidFill>
                <a:latin typeface="Lucida Console" pitchFamily="49" charset="0"/>
              </a:rPr>
              <a:t> </a:t>
            </a:r>
            <a:r>
              <a:rPr lang="en-GB" sz="2600" b="1" dirty="0" err="1">
                <a:solidFill>
                  <a:srgbClr val="003300"/>
                </a:solidFill>
                <a:latin typeface="Lucida Console" pitchFamily="49" charset="0"/>
              </a:rPr>
              <a:t>squareOf</a:t>
            </a:r>
            <a:r>
              <a:rPr lang="en-GB" sz="2600" b="1" dirty="0">
                <a:solidFill>
                  <a:srgbClr val="003300"/>
                </a:solidFill>
                <a:latin typeface="Lucida Console" pitchFamily="49" charset="0"/>
              </a:rPr>
              <a:t>(</a:t>
            </a:r>
            <a:r>
              <a:rPr lang="en-GB" sz="2600" b="1" dirty="0" err="1">
                <a:solidFill>
                  <a:srgbClr val="003300"/>
                </a:solidFill>
                <a:latin typeface="Lucida Console" pitchFamily="49" charset="0"/>
              </a:rPr>
              <a:t>int</a:t>
            </a:r>
            <a:r>
              <a:rPr lang="en-GB" sz="2600" b="1" dirty="0">
                <a:solidFill>
                  <a:srgbClr val="003300"/>
                </a:solidFill>
                <a:latin typeface="Lucida Console" pitchFamily="49" charset="0"/>
              </a:rPr>
              <a:t> value) {</a:t>
            </a:r>
            <a:br>
              <a:rPr lang="en-GB" sz="2600" b="1" dirty="0">
                <a:solidFill>
                  <a:srgbClr val="003300"/>
                </a:solidFill>
                <a:latin typeface="Lucida Console" pitchFamily="49" charset="0"/>
              </a:rPr>
            </a:br>
            <a:r>
              <a:rPr lang="en-GB" sz="2600" b="1" dirty="0">
                <a:solidFill>
                  <a:srgbClr val="003300"/>
                </a:solidFill>
                <a:latin typeface="Lucida Console" pitchFamily="49" charset="0"/>
              </a:rPr>
              <a:t>  return value * value;</a:t>
            </a:r>
            <a:br>
              <a:rPr lang="en-GB" sz="2600" b="1" dirty="0">
                <a:solidFill>
                  <a:srgbClr val="003300"/>
                </a:solidFill>
                <a:latin typeface="Lucida Console" pitchFamily="49" charset="0"/>
              </a:rPr>
            </a:br>
            <a:r>
              <a:rPr lang="en-GB" sz="2600" b="1" dirty="0">
                <a:solidFill>
                  <a:srgbClr val="003300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3490582" y="1935690"/>
            <a:ext cx="2387600" cy="878990"/>
          </a:xfrm>
          <a:prstGeom prst="borderCallout3">
            <a:avLst>
              <a:gd name="adj1" fmla="val 103552"/>
              <a:gd name="adj2" fmla="val 58425"/>
              <a:gd name="adj3" fmla="val 114732"/>
              <a:gd name="adj4" fmla="val 47374"/>
              <a:gd name="adj5" fmla="val 129568"/>
              <a:gd name="adj6" fmla="val 46274"/>
              <a:gd name="adj7" fmla="val 155326"/>
              <a:gd name="adj8" fmla="val 56095"/>
            </a:avLst>
          </a:prstGeom>
          <a:noFill/>
          <a:ln w="19050">
            <a:solidFill>
              <a:schemeClr val="accent1"/>
            </a:solidFill>
            <a:miter lim="800000"/>
            <a:headEnd/>
            <a:tailEnd type="arrow" w="lg" len="lg"/>
          </a:ln>
        </p:spPr>
        <p:txBody>
          <a:bodyPr/>
          <a:lstStyle/>
          <a:p>
            <a:pPr algn="ctr"/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type of value to be returned</a:t>
            </a:r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6678633" y="1583097"/>
            <a:ext cx="1656184" cy="792088"/>
          </a:xfrm>
          <a:prstGeom prst="borderCallout2">
            <a:avLst>
              <a:gd name="adj1" fmla="val 24324"/>
              <a:gd name="adj2" fmla="val -2398"/>
              <a:gd name="adj3" fmla="val 24324"/>
              <a:gd name="adj4" fmla="val -20051"/>
              <a:gd name="adj5" fmla="val 213125"/>
              <a:gd name="adj6" fmla="val -42912"/>
            </a:avLst>
          </a:prstGeom>
          <a:noFill/>
          <a:ln w="19050">
            <a:solidFill>
              <a:schemeClr val="accent1"/>
            </a:solidFill>
            <a:miter lim="800000"/>
            <a:headEnd/>
            <a:tailEnd type="arrow" w="lg" len="lg"/>
          </a:ln>
        </p:spPr>
        <p:txBody>
          <a:bodyPr/>
          <a:lstStyle/>
          <a:p>
            <a:pPr algn="ctr"/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function name</a:t>
            </a:r>
          </a:p>
        </p:txBody>
      </p:sp>
      <p:sp>
        <p:nvSpPr>
          <p:cNvPr id="8" name="AutoShape 7"/>
          <p:cNvSpPr>
            <a:spLocks/>
          </p:cNvSpPr>
          <p:nvPr/>
        </p:nvSpPr>
        <p:spPr bwMode="auto">
          <a:xfrm>
            <a:off x="8624998" y="2153286"/>
            <a:ext cx="2319833" cy="843666"/>
          </a:xfrm>
          <a:prstGeom prst="borderCallout2">
            <a:avLst>
              <a:gd name="adj1" fmla="val 78904"/>
              <a:gd name="adj2" fmla="val -191"/>
              <a:gd name="adj3" fmla="val 78905"/>
              <a:gd name="adj4" fmla="val -9786"/>
              <a:gd name="adj5" fmla="val 124312"/>
              <a:gd name="adj6" fmla="val -48691"/>
            </a:avLst>
          </a:prstGeom>
          <a:noFill/>
          <a:ln w="19050">
            <a:solidFill>
              <a:schemeClr val="accent1"/>
            </a:solidFill>
            <a:miter lim="800000"/>
            <a:headEnd/>
            <a:tailEnd type="arrow" w="lg" len="lg"/>
          </a:ln>
        </p:spPr>
        <p:txBody>
          <a:bodyPr/>
          <a:lstStyle/>
          <a:p>
            <a:pPr algn="ctr"/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parameter type and name</a:t>
            </a:r>
          </a:p>
        </p:txBody>
      </p:sp>
      <p:sp>
        <p:nvSpPr>
          <p:cNvPr id="9" name="AutoShape 9"/>
          <p:cNvSpPr>
            <a:spLocks/>
          </p:cNvSpPr>
          <p:nvPr/>
        </p:nvSpPr>
        <p:spPr bwMode="auto">
          <a:xfrm>
            <a:off x="5159896" y="4149082"/>
            <a:ext cx="3878087" cy="475928"/>
          </a:xfrm>
          <a:prstGeom prst="borderCallout2">
            <a:avLst>
              <a:gd name="adj1" fmla="val 19727"/>
              <a:gd name="adj2" fmla="val -1611"/>
              <a:gd name="adj3" fmla="val 19727"/>
              <a:gd name="adj4" fmla="val -5912"/>
              <a:gd name="adj5" fmla="val -54343"/>
              <a:gd name="adj6" fmla="val 2539"/>
            </a:avLst>
          </a:prstGeom>
          <a:noFill/>
          <a:ln w="19050">
            <a:solidFill>
              <a:schemeClr val="accent1"/>
            </a:solidFill>
            <a:miter lim="800000"/>
            <a:headEnd/>
            <a:tailEnd type="arrow" w="lg" len="lg"/>
          </a:ln>
        </p:spPr>
        <p:txBody>
          <a:bodyPr/>
          <a:lstStyle/>
          <a:p>
            <a:pPr algn="ctr"/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return the calculated result</a:t>
            </a:r>
          </a:p>
        </p:txBody>
      </p:sp>
      <p:sp>
        <p:nvSpPr>
          <p:cNvPr id="10" name="AutoShape 7"/>
          <p:cNvSpPr>
            <a:spLocks/>
          </p:cNvSpPr>
          <p:nvPr/>
        </p:nvSpPr>
        <p:spPr bwMode="auto">
          <a:xfrm>
            <a:off x="8624998" y="5806321"/>
            <a:ext cx="3182072" cy="878114"/>
          </a:xfrm>
          <a:prstGeom prst="borderCallout2">
            <a:avLst>
              <a:gd name="adj1" fmla="val 9375"/>
              <a:gd name="adj2" fmla="val -4653"/>
              <a:gd name="adj3" fmla="val 9375"/>
              <a:gd name="adj4" fmla="val -9787"/>
              <a:gd name="adj5" fmla="val -16195"/>
              <a:gd name="adj6" fmla="val -13754"/>
            </a:avLst>
          </a:prstGeom>
          <a:noFill/>
          <a:ln w="19050">
            <a:solidFill>
              <a:schemeClr val="accent1"/>
            </a:solidFill>
            <a:miter lim="800000"/>
            <a:headEnd/>
            <a:tailEnd type="arrow" w="lg" len="lg"/>
          </a:ln>
        </p:spPr>
        <p:txBody>
          <a:bodyPr/>
          <a:lstStyle/>
          <a:p>
            <a:pPr algn="ctr"/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argument (value passed to parameter)</a:t>
            </a:r>
          </a:p>
        </p:txBody>
      </p:sp>
    </p:spTree>
    <p:extLst>
      <p:ext uri="{BB962C8B-B14F-4D97-AF65-F5344CB8AC3E}">
        <p14:creationId xmlns:p14="http://schemas.microsoft.com/office/powerpoint/2010/main" val="219592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F78D879E-A38E-4FB6-9263-2D5294757D29}" vid="{248E5DFF-FBFB-4364-8D16-C924F6CF14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902</TotalTime>
  <Words>1196</Words>
  <Application>Microsoft Office PowerPoint</Application>
  <PresentationFormat>Custom</PresentationFormat>
  <Paragraphs>264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Frame</vt:lpstr>
      <vt:lpstr>PowerPoint Presentation</vt:lpstr>
      <vt:lpstr>Classes</vt:lpstr>
      <vt:lpstr>Objects</vt:lpstr>
      <vt:lpstr>Programming with objects</vt:lpstr>
      <vt:lpstr>Collaborating objects</vt:lpstr>
      <vt:lpstr>OO versus conventional design</vt:lpstr>
      <vt:lpstr>Files, folders and packages</vt:lpstr>
      <vt:lpstr>NetBeans project files</vt:lpstr>
      <vt:lpstr>An example Java function (method)</vt:lpstr>
      <vt:lpstr>Function return types can be ...</vt:lpstr>
      <vt:lpstr>Function parameters</vt:lpstr>
      <vt:lpstr>Classes - revisited</vt:lpstr>
      <vt:lpstr>Creating classes and objects</vt:lpstr>
      <vt:lpstr>Three characteristics of objects</vt:lpstr>
      <vt:lpstr>Object identity</vt:lpstr>
      <vt:lpstr>Object state and behaviour</vt:lpstr>
      <vt:lpstr>Attributes in a class</vt:lpstr>
      <vt:lpstr>Declaration of variables for attributes</vt:lpstr>
      <vt:lpstr>Message format</vt:lpstr>
      <vt:lpstr>Methods for the marks</vt:lpstr>
      <vt:lpstr>The function definitions</vt:lpstr>
      <vt:lpstr>public or private</vt:lpstr>
      <vt:lpstr>Initialising the attributes</vt:lpstr>
      <vt:lpstr>The constructor</vt:lpstr>
      <vt:lpstr>The constructor - how it works</vt:lpstr>
      <vt:lpstr>Constructor - the rules</vt:lpstr>
      <vt:lpstr>When an object is created using new …</vt:lpstr>
      <vt:lpstr>Putting it together: the class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SOFT225SL</dc:title>
  <dc:creator>Manoja</dc:creator>
  <cp:lastModifiedBy>USER</cp:lastModifiedBy>
  <cp:revision>8</cp:revision>
  <dcterms:created xsi:type="dcterms:W3CDTF">2014-10-15T12:55:52Z</dcterms:created>
  <dcterms:modified xsi:type="dcterms:W3CDTF">2017-11-02T03:45:18Z</dcterms:modified>
</cp:coreProperties>
</file>