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9"/>
  </p:notesMasterIdLst>
  <p:sldIdLst>
    <p:sldId id="256" r:id="rId2"/>
    <p:sldId id="301" r:id="rId3"/>
    <p:sldId id="302" r:id="rId4"/>
    <p:sldId id="303" r:id="rId5"/>
    <p:sldId id="304" r:id="rId6"/>
    <p:sldId id="305" r:id="rId7"/>
    <p:sldId id="28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F8A90-55D8-4396-A91F-60A3435DF7A2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EFFDB-62CE-417E-A1F2-F31633EB5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9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2D2A1-B001-42B3-A911-5227B926958D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02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027" y="3837508"/>
            <a:ext cx="7315200" cy="9144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OOP Concepts Revisited 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32838" y="1298448"/>
            <a:ext cx="20408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Encapsulation</a:t>
            </a:r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Polymorphism</a:t>
            </a:r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 smtClean="0"/>
              <a:t>Inheritance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2743200"/>
            <a:ext cx="7772400" cy="10943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000" b="1" dirty="0" smtClean="0">
                <a:solidFill>
                  <a:schemeClr val="tx1"/>
                </a:solidFill>
              </a:rPr>
              <a:t>SE101.3 Programming in Java</a:t>
            </a:r>
            <a:endParaRPr 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33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Encapsulation is one of the fundamental OOP concepts. 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Encapsulation is the technique of making the fields in a class private and providing access to the fields via public methods. 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If a field is declared private, it cannot be accessed by anyone outside the class, thereby hiding the fields within the class. </a:t>
            </a:r>
          </a:p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082709" cy="4601183"/>
          </a:xfrm>
        </p:spPr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Encapsulation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2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For this reason, encapsulation is also referred to as </a:t>
            </a:r>
            <a:r>
              <a:rPr lang="en-US" b="1" dirty="0" smtClean="0">
                <a:solidFill>
                  <a:srgbClr val="FF0000"/>
                </a:solidFill>
              </a:rPr>
              <a:t>data hiding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Encapsulation can be described as a protective barrier that prevents the code and data being randomly accessed by other code defined outside the class.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The main benefit of encapsulation is the ability to modify our implemented code without breaking the code of others who use our code.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With this feature Encapsulation gives </a:t>
            </a:r>
            <a:r>
              <a:rPr lang="en-US" dirty="0" smtClean="0">
                <a:solidFill>
                  <a:srgbClr val="FF0000"/>
                </a:solidFill>
              </a:rPr>
              <a:t>maintainability, flexibility and extensibility</a:t>
            </a:r>
            <a:r>
              <a:rPr lang="en-US" dirty="0" smtClean="0">
                <a:solidFill>
                  <a:schemeClr val="tx1"/>
                </a:solidFill>
              </a:rPr>
              <a:t> to our code.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Encapsulation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2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031194" cy="4601183"/>
          </a:xfrm>
        </p:spPr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Sample Code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9688" y="366296"/>
            <a:ext cx="8382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/* File name : EncapTest.java */</a:t>
            </a:r>
          </a:p>
          <a:p>
            <a:r>
              <a:rPr lang="en-US" sz="2000" dirty="0"/>
              <a:t>public class </a:t>
            </a:r>
            <a:r>
              <a:rPr lang="en-US" sz="2000" b="1" dirty="0" err="1"/>
              <a:t>EncapTest</a:t>
            </a:r>
            <a:r>
              <a:rPr lang="en-US" sz="2000" b="1" dirty="0">
                <a:solidFill>
                  <a:srgbClr val="FF0000"/>
                </a:solidFill>
              </a:rPr>
              <a:t>{</a:t>
            </a:r>
          </a:p>
          <a:p>
            <a:endParaRPr lang="en-US" sz="2000" dirty="0"/>
          </a:p>
          <a:p>
            <a:r>
              <a:rPr lang="en-US" sz="2000" dirty="0"/>
              <a:t>   private String name;</a:t>
            </a:r>
          </a:p>
          <a:p>
            <a:r>
              <a:rPr lang="en-US" sz="2000" dirty="0"/>
              <a:t>   private String </a:t>
            </a:r>
            <a:r>
              <a:rPr lang="en-US" sz="2000" dirty="0" err="1"/>
              <a:t>idNum</a:t>
            </a:r>
            <a:r>
              <a:rPr lang="en-US" sz="2000" dirty="0"/>
              <a:t>;</a:t>
            </a:r>
          </a:p>
          <a:p>
            <a:r>
              <a:rPr lang="en-US" sz="2000" dirty="0"/>
              <a:t>   private </a:t>
            </a:r>
            <a:r>
              <a:rPr lang="en-US" sz="2000" dirty="0" err="1"/>
              <a:t>int</a:t>
            </a:r>
            <a:r>
              <a:rPr lang="en-US" sz="2000" dirty="0"/>
              <a:t> age;</a:t>
            </a:r>
          </a:p>
          <a:p>
            <a:endParaRPr lang="en-US" sz="2000" dirty="0"/>
          </a:p>
          <a:p>
            <a:r>
              <a:rPr lang="en-US" sz="2000" dirty="0"/>
              <a:t>   public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getAge</a:t>
            </a:r>
            <a:r>
              <a:rPr lang="en-US" sz="2000" dirty="0"/>
              <a:t>(){</a:t>
            </a:r>
          </a:p>
          <a:p>
            <a:r>
              <a:rPr lang="en-US" sz="2000" dirty="0"/>
              <a:t>      return age;</a:t>
            </a:r>
          </a:p>
          <a:p>
            <a:r>
              <a:rPr lang="en-US" sz="2000" dirty="0"/>
              <a:t>   }</a:t>
            </a:r>
          </a:p>
          <a:p>
            <a:endParaRPr lang="en-US" sz="2000" dirty="0"/>
          </a:p>
          <a:p>
            <a:r>
              <a:rPr lang="en-US" sz="2000" dirty="0"/>
              <a:t>   public String </a:t>
            </a:r>
            <a:r>
              <a:rPr lang="en-US" sz="2000" dirty="0" err="1"/>
              <a:t>getName</a:t>
            </a:r>
            <a:r>
              <a:rPr lang="en-US" sz="2000" dirty="0"/>
              <a:t>(){</a:t>
            </a:r>
          </a:p>
          <a:p>
            <a:r>
              <a:rPr lang="en-US" sz="2000" dirty="0"/>
              <a:t>      return name;</a:t>
            </a:r>
          </a:p>
          <a:p>
            <a:r>
              <a:rPr lang="en-US" sz="2000" dirty="0"/>
              <a:t>   }</a:t>
            </a:r>
          </a:p>
          <a:p>
            <a:endParaRPr lang="en-US" sz="2000" dirty="0"/>
          </a:p>
          <a:p>
            <a:r>
              <a:rPr lang="en-US" sz="2000" dirty="0"/>
              <a:t>   public String </a:t>
            </a:r>
            <a:r>
              <a:rPr lang="en-US" sz="2000" dirty="0" err="1"/>
              <a:t>getIdNum</a:t>
            </a:r>
            <a:r>
              <a:rPr lang="en-US" sz="2000" dirty="0"/>
              <a:t>(){</a:t>
            </a:r>
          </a:p>
          <a:p>
            <a:r>
              <a:rPr lang="en-US" sz="2000" dirty="0"/>
              <a:t>      return </a:t>
            </a:r>
            <a:r>
              <a:rPr lang="en-US" sz="2000" dirty="0" err="1"/>
              <a:t>idNum</a:t>
            </a:r>
            <a:r>
              <a:rPr lang="en-US" sz="2000" dirty="0"/>
              <a:t>;</a:t>
            </a:r>
          </a:p>
          <a:p>
            <a:r>
              <a:rPr lang="en-US" sz="2000" dirty="0"/>
              <a:t>   }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434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Sample Code</a:t>
            </a:r>
            <a:r>
              <a:rPr lang="en-GB" b="1" i="1" dirty="0" smtClean="0">
                <a:solidFill>
                  <a:schemeClr val="tx1"/>
                </a:solidFill>
              </a:rPr>
              <a:t>...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61232" y="1069848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public void </a:t>
            </a:r>
            <a:r>
              <a:rPr lang="en-US" sz="2400" dirty="0" err="1"/>
              <a:t>setAge</a:t>
            </a:r>
            <a:r>
              <a:rPr lang="en-US" sz="2400" dirty="0"/>
              <a:t>(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newAge</a:t>
            </a:r>
            <a:r>
              <a:rPr lang="en-US" sz="2400" dirty="0"/>
              <a:t>){</a:t>
            </a:r>
          </a:p>
          <a:p>
            <a:r>
              <a:rPr lang="en-US" sz="2400" dirty="0"/>
              <a:t>      age = </a:t>
            </a:r>
            <a:r>
              <a:rPr lang="en-US" sz="2400" dirty="0" err="1"/>
              <a:t>newAge</a:t>
            </a:r>
            <a:r>
              <a:rPr lang="en-US" sz="2400" dirty="0"/>
              <a:t>;</a:t>
            </a:r>
          </a:p>
          <a:p>
            <a:r>
              <a:rPr lang="en-US" sz="2400" dirty="0"/>
              <a:t>   }</a:t>
            </a:r>
          </a:p>
          <a:p>
            <a:endParaRPr lang="en-US" sz="2400" dirty="0"/>
          </a:p>
          <a:p>
            <a:r>
              <a:rPr lang="en-US" sz="2400" dirty="0"/>
              <a:t>   public void </a:t>
            </a:r>
            <a:r>
              <a:rPr lang="en-US" sz="2400" dirty="0" err="1"/>
              <a:t>setName</a:t>
            </a:r>
            <a:r>
              <a:rPr lang="en-US" sz="2400" dirty="0"/>
              <a:t>(String </a:t>
            </a:r>
            <a:r>
              <a:rPr lang="en-US" sz="2400" dirty="0" err="1"/>
              <a:t>newName</a:t>
            </a:r>
            <a:r>
              <a:rPr lang="en-US" sz="2400" dirty="0"/>
              <a:t>){</a:t>
            </a:r>
          </a:p>
          <a:p>
            <a:r>
              <a:rPr lang="en-US" sz="2400" dirty="0"/>
              <a:t>      name = </a:t>
            </a:r>
            <a:r>
              <a:rPr lang="en-US" sz="2400" dirty="0" err="1"/>
              <a:t>newName</a:t>
            </a:r>
            <a:r>
              <a:rPr lang="en-US" sz="2400" dirty="0"/>
              <a:t>;</a:t>
            </a:r>
          </a:p>
          <a:p>
            <a:r>
              <a:rPr lang="en-US" sz="2400" dirty="0"/>
              <a:t>   }</a:t>
            </a:r>
          </a:p>
          <a:p>
            <a:endParaRPr lang="en-US" sz="2400" dirty="0"/>
          </a:p>
          <a:p>
            <a:r>
              <a:rPr lang="en-US" sz="2400" dirty="0"/>
              <a:t>   public void </a:t>
            </a:r>
            <a:r>
              <a:rPr lang="en-US" sz="2400" dirty="0" err="1"/>
              <a:t>setIdNum</a:t>
            </a:r>
            <a:r>
              <a:rPr lang="en-US" sz="2400" dirty="0"/>
              <a:t>( String </a:t>
            </a:r>
            <a:r>
              <a:rPr lang="en-US" sz="2400" dirty="0" err="1"/>
              <a:t>newId</a:t>
            </a:r>
            <a:r>
              <a:rPr lang="en-US" sz="2400" dirty="0"/>
              <a:t>){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idNum</a:t>
            </a:r>
            <a:r>
              <a:rPr lang="en-US" sz="2400" dirty="0"/>
              <a:t> = </a:t>
            </a:r>
            <a:r>
              <a:rPr lang="en-US" sz="2400" dirty="0" err="1"/>
              <a:t>newId</a:t>
            </a:r>
            <a:r>
              <a:rPr lang="en-US" sz="2400" dirty="0"/>
              <a:t>;</a:t>
            </a:r>
          </a:p>
          <a:p>
            <a:r>
              <a:rPr lang="en-US" sz="2400" dirty="0"/>
              <a:t>   }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}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27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Invoke the Encapsulated class...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2840" y="1426464"/>
            <a:ext cx="8001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/* File name : RunEncap.java </a:t>
            </a:r>
            <a:r>
              <a:rPr lang="en-US" sz="2000" dirty="0" smtClean="0"/>
              <a:t>*/</a:t>
            </a:r>
          </a:p>
          <a:p>
            <a:endParaRPr lang="en-US" sz="2000" dirty="0"/>
          </a:p>
          <a:p>
            <a:r>
              <a:rPr lang="en-US" sz="2000" dirty="0"/>
              <a:t>public class </a:t>
            </a:r>
            <a:r>
              <a:rPr lang="en-US" sz="2000" b="1" dirty="0" err="1"/>
              <a:t>RunEncap</a:t>
            </a:r>
            <a:r>
              <a:rPr lang="en-US" sz="2000" dirty="0"/>
              <a:t>{</a:t>
            </a:r>
          </a:p>
          <a:p>
            <a:endParaRPr lang="en-US" sz="2000" dirty="0"/>
          </a:p>
          <a:p>
            <a:r>
              <a:rPr lang="en-US" sz="2000" dirty="0"/>
              <a:t>   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[]){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EncapTest</a:t>
            </a:r>
            <a:r>
              <a:rPr lang="en-US" sz="2000" dirty="0"/>
              <a:t> </a:t>
            </a:r>
            <a:r>
              <a:rPr lang="en-US" sz="2000" dirty="0" err="1"/>
              <a:t>encap</a:t>
            </a:r>
            <a:r>
              <a:rPr lang="en-US" sz="2000" dirty="0"/>
              <a:t> = new </a:t>
            </a:r>
            <a:r>
              <a:rPr lang="en-US" sz="2000" dirty="0" err="1"/>
              <a:t>EncapTest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encap.setName</a:t>
            </a:r>
            <a:r>
              <a:rPr lang="en-US" sz="2000" dirty="0" smtClean="0"/>
              <a:t>(“NSBM");</a:t>
            </a:r>
            <a:endParaRPr lang="en-US" sz="2000" dirty="0"/>
          </a:p>
          <a:p>
            <a:r>
              <a:rPr lang="en-US" sz="2000" dirty="0"/>
              <a:t>      </a:t>
            </a:r>
            <a:r>
              <a:rPr lang="en-US" sz="2000" dirty="0" err="1" smtClean="0"/>
              <a:t>encap.setAge</a:t>
            </a:r>
            <a:r>
              <a:rPr lang="en-US" sz="2000" dirty="0" smtClean="0"/>
              <a:t>(3);</a:t>
            </a:r>
            <a:endParaRPr lang="en-US" sz="2000" dirty="0"/>
          </a:p>
          <a:p>
            <a:r>
              <a:rPr lang="en-US" sz="2000" dirty="0"/>
              <a:t>      </a:t>
            </a:r>
            <a:r>
              <a:rPr lang="en-US" sz="2000" dirty="0" err="1"/>
              <a:t>encap.setIdNum</a:t>
            </a:r>
            <a:r>
              <a:rPr lang="en-US" sz="2000" dirty="0" smtClean="0"/>
              <a:t>(“NSBM2025");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  </a:t>
            </a:r>
            <a:r>
              <a:rPr lang="en-US" sz="2000" dirty="0" err="1"/>
              <a:t>System.out.print</a:t>
            </a:r>
            <a:r>
              <a:rPr lang="en-US" sz="2000" dirty="0"/>
              <a:t>("Name : " + </a:t>
            </a:r>
            <a:r>
              <a:rPr lang="en-US" sz="2000" dirty="0" err="1"/>
              <a:t>encap.getName</a:t>
            </a:r>
            <a:r>
              <a:rPr lang="en-US" sz="2000" dirty="0"/>
              <a:t>()+ </a:t>
            </a:r>
          </a:p>
          <a:p>
            <a:r>
              <a:rPr lang="en-US" sz="2000" dirty="0"/>
              <a:t>                             " Age : "+ </a:t>
            </a:r>
            <a:r>
              <a:rPr lang="en-US" sz="2000" dirty="0" err="1"/>
              <a:t>encap.getAge</a:t>
            </a:r>
            <a:r>
              <a:rPr lang="en-US" sz="2000" dirty="0" smtClean="0"/>
              <a:t>()+ </a:t>
            </a:r>
            <a:r>
              <a:rPr lang="en-US" sz="2000" dirty="0"/>
              <a:t>" </a:t>
            </a:r>
            <a:r>
              <a:rPr lang="en-US" sz="2000" dirty="0" smtClean="0"/>
              <a:t>Id </a:t>
            </a:r>
            <a:r>
              <a:rPr lang="en-US" sz="2000" dirty="0"/>
              <a:t>: </a:t>
            </a:r>
            <a:r>
              <a:rPr lang="en-US" sz="2000" dirty="0" smtClean="0"/>
              <a:t>"+</a:t>
            </a:r>
            <a:r>
              <a:rPr lang="en-US" sz="2000" dirty="0"/>
              <a:t> </a:t>
            </a:r>
            <a:r>
              <a:rPr lang="en-US" sz="2000" dirty="0" err="1"/>
              <a:t>encap</a:t>
            </a:r>
            <a:r>
              <a:rPr lang="en-US" sz="2000" dirty="0" smtClean="0"/>
              <a:t>.</a:t>
            </a:r>
            <a:r>
              <a:rPr lang="en-US" sz="2000" dirty="0"/>
              <a:t> </a:t>
            </a:r>
            <a:r>
              <a:rPr lang="en-US" sz="2000" dirty="0" err="1"/>
              <a:t>getIdNum</a:t>
            </a:r>
            <a:r>
              <a:rPr lang="en-US" sz="2000" dirty="0" smtClean="0"/>
              <a:t>() );</a:t>
            </a:r>
            <a:endParaRPr lang="en-US" sz="2000" dirty="0"/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979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THANK YOU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27446" y="1399488"/>
            <a:ext cx="65068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NEXT CLASS:</a:t>
            </a:r>
          </a:p>
          <a:p>
            <a:pPr algn="r"/>
            <a:endParaRPr lang="en-US" sz="2400" dirty="0"/>
          </a:p>
          <a:p>
            <a:pPr algn="r"/>
            <a:endParaRPr lang="en-US" sz="2400" dirty="0" smtClean="0"/>
          </a:p>
          <a:p>
            <a:pPr algn="r"/>
            <a:endParaRPr lang="en-US" sz="2400" dirty="0"/>
          </a:p>
          <a:p>
            <a:pPr algn="r"/>
            <a:r>
              <a:rPr lang="en-US" sz="2400" dirty="0" smtClean="0"/>
              <a:t>Inheritance</a:t>
            </a:r>
          </a:p>
          <a:p>
            <a:pPr algn="r"/>
            <a:endParaRPr lang="en-US" sz="2400" dirty="0"/>
          </a:p>
          <a:p>
            <a:pPr algn="r"/>
            <a:endParaRPr lang="en-US" sz="2400" dirty="0" smtClean="0"/>
          </a:p>
          <a:p>
            <a:pPr algn="r"/>
            <a:endParaRPr lang="en-US" sz="2400" dirty="0"/>
          </a:p>
          <a:p>
            <a:pPr algn="r"/>
            <a:endParaRPr lang="en-US" sz="2400" dirty="0"/>
          </a:p>
          <a:p>
            <a:pPr algn="r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015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78D879E-A38E-4FB6-9263-2D5294757D29}" vid="{248E5DFF-FBFB-4364-8D16-C924F6CF14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327</Words>
  <Application>Microsoft Office PowerPoint</Application>
  <PresentationFormat>Widescreen</PresentationFormat>
  <Paragraphs>83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Corbel</vt:lpstr>
      <vt:lpstr>Wingdings</vt:lpstr>
      <vt:lpstr>Wingdings 2</vt:lpstr>
      <vt:lpstr>Frame</vt:lpstr>
      <vt:lpstr>PowerPoint Presentation</vt:lpstr>
      <vt:lpstr>Encapsulation</vt:lpstr>
      <vt:lpstr>Encapsulation</vt:lpstr>
      <vt:lpstr>Sample Code</vt:lpstr>
      <vt:lpstr>Sample Code...</vt:lpstr>
      <vt:lpstr>Invoke the Encapsulated class...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SOFT225SL</dc:title>
  <dc:creator>Manoja</dc:creator>
  <cp:lastModifiedBy>Mohamed Shafraz</cp:lastModifiedBy>
  <cp:revision>14</cp:revision>
  <dcterms:created xsi:type="dcterms:W3CDTF">2014-10-15T12:55:52Z</dcterms:created>
  <dcterms:modified xsi:type="dcterms:W3CDTF">2017-11-02T03:10:23Z</dcterms:modified>
</cp:coreProperties>
</file>