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8A90-55D8-4396-A91F-60A3435DF7A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FDB-62CE-417E-A1F2-F31633EB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2D2A1-B001-42B3-A911-5227B92695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2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5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027" y="3837508"/>
            <a:ext cx="73152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OOP Concepts Revisited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2838" y="1298448"/>
            <a:ext cx="20408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Encapsulation</a:t>
            </a:r>
          </a:p>
          <a:p>
            <a:endParaRPr lang="en-US" sz="2000" b="1" dirty="0"/>
          </a:p>
          <a:p>
            <a:r>
              <a:rPr lang="en-US" sz="2000" b="1" dirty="0"/>
              <a:t>Inheritance</a:t>
            </a:r>
          </a:p>
          <a:p>
            <a:endParaRPr lang="en-US" sz="2000" b="1" dirty="0"/>
          </a:p>
          <a:p>
            <a:r>
              <a:rPr lang="en-US" sz="2000" b="1" dirty="0"/>
              <a:t>Polymorphism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3200"/>
            <a:ext cx="7772400" cy="1094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1"/>
                </a:solidFill>
              </a:rPr>
              <a:t>OOP programming with Java</a:t>
            </a:r>
          </a:p>
        </p:txBody>
      </p:sp>
    </p:spTree>
    <p:extLst>
      <p:ext uri="{BB962C8B-B14F-4D97-AF65-F5344CB8AC3E}">
        <p14:creationId xmlns:p14="http://schemas.microsoft.com/office/powerpoint/2010/main" val="428633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652" y="1439269"/>
            <a:ext cx="8701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Static Binding -&gt; Overloading Methods -&gt; resolved at Compile Time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Dynamic Binding  -&gt;  Overriding Methods -&gt; resolved at Run Time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Points: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9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5682" y="698213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3177" y="1424608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you have two methods with same name in one Java class with different method signature then its called </a:t>
            </a:r>
            <a:r>
              <a:rPr lang="en-US" b="1" dirty="0"/>
              <a:t>overloaded method</a:t>
            </a:r>
            <a:r>
              <a:rPr lang="en-US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Have different set of arguments to perform something based on different number of input.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Can also overload constructor in Java.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Binding of overloading method occurs during compile time and overloaded calls resolved using </a:t>
            </a:r>
            <a:r>
              <a:rPr lang="en-US" b="1" dirty="0">
                <a:solidFill>
                  <a:srgbClr val="FF0000"/>
                </a:solidFill>
              </a:rPr>
              <a:t>static binding</a:t>
            </a:r>
            <a:r>
              <a:rPr lang="en-US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To overload a Java method just changes its signature.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Just remember in order to change signature you either need to change number of argument, type of argument or order of argument in Java if they are of different types.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How to overload a Method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8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3166" y="1161366"/>
            <a:ext cx="84671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In order to override a Java method, you need to create a child class which extends parent.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Overridden method in Java also shares same name as original method in Java but can only be overridden in sub class. 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When you </a:t>
            </a:r>
            <a:r>
              <a:rPr lang="en-US" sz="2000" b="1" dirty="0"/>
              <a:t>override a method in Java </a:t>
            </a:r>
            <a:r>
              <a:rPr lang="en-US" sz="2000" dirty="0"/>
              <a:t>its signature remains exactly same.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JVM resolves correct overridden method based upon object at run-time by using dynamic binding in Java.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Can not override static, final, private methods in Java.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8382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094" y="994202"/>
            <a:ext cx="2947482" cy="46011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How to override a Method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1205" y="1570036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Method signature must be same</a:t>
            </a:r>
            <a:r>
              <a:rPr lang="en-US" sz="2400" dirty="0"/>
              <a:t> including return type, number of method parameters, type of parameters and order of parameters.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Overriding method can not throw higher Exception</a:t>
            </a:r>
            <a:r>
              <a:rPr lang="en-US" sz="2400" dirty="0"/>
              <a:t> than original.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Overriding method can not reduce accessibility of overridden method , </a:t>
            </a:r>
            <a:r>
              <a:rPr lang="en-US" sz="2400" dirty="0"/>
              <a:t>means if original or overridden method is public then overriding method can not make it protected.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Rules of Method overriding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9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12645"/>
            <a:ext cx="8610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1" dirty="0"/>
              <a:t>class Animal{</a:t>
            </a:r>
          </a:p>
          <a:p>
            <a:endParaRPr lang="en-US" b="1" dirty="0"/>
          </a:p>
          <a:p>
            <a:r>
              <a:rPr lang="en-US" b="1" dirty="0"/>
              <a:t>   public void move(){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("Animals can move");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class Dog extends Animal{</a:t>
            </a:r>
          </a:p>
          <a:p>
            <a:endParaRPr lang="en-US" b="1" dirty="0"/>
          </a:p>
          <a:p>
            <a:r>
              <a:rPr lang="en-US" b="1" dirty="0"/>
              <a:t>   public void move(){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("Dogs can walk and run");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TestDog</a:t>
            </a:r>
            <a:r>
              <a:rPr lang="en-US" b="1" dirty="0"/>
              <a:t>{</a:t>
            </a:r>
          </a:p>
          <a:p>
            <a:endParaRPr lang="en-US" b="1" dirty="0"/>
          </a:p>
          <a:p>
            <a:r>
              <a:rPr lang="en-US" b="1" dirty="0"/>
              <a:t>   public static void main(String </a:t>
            </a:r>
            <a:r>
              <a:rPr lang="en-US" b="1" dirty="0" err="1"/>
              <a:t>args</a:t>
            </a:r>
            <a:r>
              <a:rPr lang="en-US" b="1" dirty="0"/>
              <a:t>[]){</a:t>
            </a:r>
          </a:p>
          <a:p>
            <a:r>
              <a:rPr lang="en-US" b="1" dirty="0"/>
              <a:t>      Animal a = new Animal(); </a:t>
            </a:r>
            <a:r>
              <a:rPr lang="en-US" b="1" dirty="0">
                <a:solidFill>
                  <a:schemeClr val="bg1"/>
                </a:solidFill>
              </a:rPr>
              <a:t>// Animal reference and object</a:t>
            </a:r>
          </a:p>
          <a:p>
            <a:r>
              <a:rPr lang="en-US" b="1" dirty="0"/>
              <a:t>      Animal b = new Dog(); </a:t>
            </a:r>
            <a:r>
              <a:rPr lang="en-US" b="1" dirty="0">
                <a:solidFill>
                  <a:schemeClr val="bg1"/>
                </a:solidFill>
              </a:rPr>
              <a:t>// Animal reference but Dog object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/>
              <a:t>      </a:t>
            </a:r>
            <a:r>
              <a:rPr lang="en-US" b="1" dirty="0" err="1"/>
              <a:t>a.move</a:t>
            </a:r>
            <a:r>
              <a:rPr lang="en-US" b="1" dirty="0"/>
              <a:t>();</a:t>
            </a:r>
            <a:r>
              <a:rPr lang="en-US" b="1" dirty="0">
                <a:solidFill>
                  <a:schemeClr val="bg1"/>
                </a:solidFill>
              </a:rPr>
              <a:t>// runs the method in Animal class</a:t>
            </a:r>
          </a:p>
          <a:p>
            <a:r>
              <a:rPr lang="en-US" b="1" dirty="0"/>
              <a:t>      </a:t>
            </a:r>
            <a:r>
              <a:rPr lang="en-US" b="1" dirty="0" err="1"/>
              <a:t>b.move</a:t>
            </a:r>
            <a:r>
              <a:rPr lang="en-US" b="1" dirty="0"/>
              <a:t>();</a:t>
            </a:r>
            <a:r>
              <a:rPr lang="en-US" b="1" dirty="0">
                <a:solidFill>
                  <a:schemeClr val="bg1"/>
                </a:solidFill>
              </a:rPr>
              <a:t>//Runs the method in Dog class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8607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1753" y="1422976"/>
            <a:ext cx="85716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 case of method overloading Signature of method changes while in case of method overriding it remain same.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Can overload method in one class but overriding can only be done on subclass.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You can not override static, final and private method in Java but you can overload static, final or private method in Java.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Overloaded method in Java is bonded by static binding and overridden methods are subject to dynamic binding.</a:t>
            </a:r>
          </a:p>
          <a:p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Overloading vs. Overriding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5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4EF7-7A46-43E0-A257-176041D5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/>
          <a:p>
            <a:r>
              <a:rPr lang="en-US" dirty="0"/>
              <a:t>Method Overriding</a:t>
            </a:r>
          </a:p>
        </p:txBody>
      </p:sp>
      <p:pic>
        <p:nvPicPr>
          <p:cNvPr id="1026" name="Picture 2" descr="Java Rules for Method Overriding">
            <a:extLst>
              <a:ext uri="{FF2B5EF4-FFF2-40B4-BE49-F238E27FC236}">
                <a16:creationId xmlns:a16="http://schemas.microsoft.com/office/drawing/2014/main" id="{A9FE7602-EEE3-4C0D-8657-2EDDC2FE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4291" y="767419"/>
            <a:ext cx="7107936" cy="533095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5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99F2-53FE-4845-9D1B-D4DFDA46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01FF1-E46B-46B5-B2EA-208794452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382EE-8463-4101-BF76-8A186676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078"/>
            <a:ext cx="12192000" cy="60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7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151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Means </a:t>
            </a:r>
            <a:r>
              <a:rPr lang="en-GB" sz="2400" b="1" dirty="0">
                <a:solidFill>
                  <a:schemeClr val="tx1"/>
                </a:solidFill>
              </a:rPr>
              <a:t>'having many forms'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r>
              <a:rPr lang="en-GB" sz="2400" dirty="0">
                <a:solidFill>
                  <a:schemeClr val="tx1"/>
                </a:solidFill>
              </a:rPr>
              <a:t>One example of its use is </a:t>
            </a:r>
            <a:r>
              <a:rPr lang="en-GB" sz="2400" b="1" dirty="0">
                <a:solidFill>
                  <a:schemeClr val="tx1"/>
                </a:solidFill>
              </a:rPr>
              <a:t>method overloading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r>
              <a:rPr lang="en-GB" sz="2400" dirty="0">
                <a:solidFill>
                  <a:schemeClr val="tx1"/>
                </a:solidFill>
              </a:rPr>
              <a:t>The same function name can be </a:t>
            </a:r>
            <a:r>
              <a:rPr lang="en-GB" sz="2400" b="1" dirty="0">
                <a:solidFill>
                  <a:schemeClr val="tx1"/>
                </a:solidFill>
              </a:rPr>
              <a:t>reused</a:t>
            </a:r>
            <a:r>
              <a:rPr lang="en-GB" sz="2400" dirty="0">
                <a:solidFill>
                  <a:schemeClr val="tx1"/>
                </a:solidFill>
              </a:rPr>
              <a:t> as long as each version has a </a:t>
            </a:r>
            <a:r>
              <a:rPr lang="en-GB" sz="2400" b="1" dirty="0">
                <a:solidFill>
                  <a:schemeClr val="tx1"/>
                </a:solidFill>
              </a:rPr>
              <a:t>unique signature</a:t>
            </a:r>
            <a:r>
              <a:rPr lang="en-GB" sz="2400" dirty="0">
                <a:solidFill>
                  <a:schemeClr val="tx1"/>
                </a:solidFill>
              </a:rPr>
              <a:t>, i.e. a different parameter list.</a:t>
            </a:r>
          </a:p>
          <a:p>
            <a:r>
              <a:rPr lang="en-GB" sz="2400" dirty="0">
                <a:solidFill>
                  <a:schemeClr val="tx1"/>
                </a:solidFill>
              </a:rPr>
              <a:t>Functions with the same name should carry out </a:t>
            </a:r>
            <a:r>
              <a:rPr lang="en-GB" sz="2400" b="1" dirty="0">
                <a:solidFill>
                  <a:schemeClr val="tx1"/>
                </a:solidFill>
              </a:rPr>
              <a:t>similar processing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82709" cy="460118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1632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Signatures</a:t>
            </a:r>
            <a:r>
              <a:rPr lang="en-GB" dirty="0">
                <a:solidFill>
                  <a:schemeClr val="tx1"/>
                </a:solidFill>
              </a:rPr>
              <a:t> consist of the </a:t>
            </a:r>
            <a:r>
              <a:rPr lang="en-GB" b="1" dirty="0">
                <a:solidFill>
                  <a:schemeClr val="tx1"/>
                </a:solidFill>
              </a:rPr>
              <a:t>function name</a:t>
            </a:r>
            <a:r>
              <a:rPr lang="en-GB" dirty="0">
                <a:solidFill>
                  <a:schemeClr val="tx1"/>
                </a:solidFill>
              </a:rPr>
              <a:t> and the type and order of its </a:t>
            </a:r>
            <a:r>
              <a:rPr lang="en-GB" b="1" dirty="0">
                <a:solidFill>
                  <a:schemeClr val="tx1"/>
                </a:solidFill>
              </a:rPr>
              <a:t>parameters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Examples: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2400" b="1" dirty="0" err="1">
                <a:solidFill>
                  <a:schemeClr val="tx1"/>
                </a:solidFill>
                <a:latin typeface="Lucida Console" pitchFamily="49" charset="0"/>
              </a:rPr>
              <a:t>setExam</a:t>
            </a:r>
            <a: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GB" sz="24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  <a:t>)</a:t>
            </a:r>
            <a:b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2400" b="1" dirty="0" err="1">
                <a:solidFill>
                  <a:schemeClr val="tx1"/>
                </a:solidFill>
                <a:latin typeface="Lucida Console" pitchFamily="49" charset="0"/>
              </a:rPr>
              <a:t>getCoursework</a:t>
            </a:r>
            <a: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  <a:t>()</a:t>
            </a:r>
            <a:endParaRPr lang="en-GB" b="1" dirty="0"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GB" dirty="0">
                <a:solidFill>
                  <a:schemeClr val="tx1"/>
                </a:solidFill>
              </a:rPr>
              <a:t>Note the parameter </a:t>
            </a:r>
            <a:r>
              <a:rPr lang="en-GB" b="1" dirty="0">
                <a:solidFill>
                  <a:schemeClr val="tx1"/>
                </a:solidFill>
              </a:rPr>
              <a:t>names</a:t>
            </a:r>
            <a:r>
              <a:rPr lang="en-GB" dirty="0">
                <a:solidFill>
                  <a:schemeClr val="tx1"/>
                </a:solidFill>
              </a:rPr>
              <a:t> are not included.</a:t>
            </a:r>
          </a:p>
          <a:p>
            <a:r>
              <a:rPr lang="en-US" dirty="0">
                <a:solidFill>
                  <a:schemeClr val="tx1"/>
                </a:solidFill>
              </a:rPr>
              <a:t>Any documentation/description will usually use the signature in this form.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Method signatures</a:t>
            </a:r>
          </a:p>
        </p:txBody>
      </p:sp>
    </p:spTree>
    <p:extLst>
      <p:ext uri="{BB962C8B-B14F-4D97-AF65-F5344CB8AC3E}">
        <p14:creationId xmlns:p14="http://schemas.microsoft.com/office/powerpoint/2010/main" val="30263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796136"/>
            <a:ext cx="8686800" cy="525658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Consider the constructors in the </a:t>
            </a:r>
            <a:r>
              <a:rPr lang="en-GB" b="1" dirty="0">
                <a:solidFill>
                  <a:schemeClr val="tx1"/>
                </a:solidFill>
              </a:rPr>
              <a:t>Marks class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Marks() </a:t>
            </a:r>
            <a:r>
              <a:rPr lang="en-GB" b="1" dirty="0">
                <a:solidFill>
                  <a:schemeClr val="tx1"/>
                </a:solidFill>
              </a:rPr>
              <a:t>- </a:t>
            </a:r>
            <a:r>
              <a:rPr lang="en-GB" dirty="0">
                <a:solidFill>
                  <a:schemeClr val="tx1"/>
                </a:solidFill>
              </a:rPr>
              <a:t>has no parameters (initialises both attributes with -1, i.e. no mark recorded)</a:t>
            </a:r>
          </a:p>
          <a:p>
            <a:pPr lvl="1"/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Marks(</a:t>
            </a:r>
            <a:r>
              <a:rPr lang="en-GB" sz="26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GB" sz="26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) </a:t>
            </a:r>
            <a:r>
              <a:rPr lang="en-GB" dirty="0">
                <a:solidFill>
                  <a:schemeClr val="tx1"/>
                </a:solidFill>
              </a:rPr>
              <a:t>has two parameters, one for each attribute.</a:t>
            </a:r>
          </a:p>
          <a:p>
            <a:r>
              <a:rPr lang="en-GB" dirty="0">
                <a:solidFill>
                  <a:schemeClr val="tx1"/>
                </a:solidFill>
              </a:rPr>
              <a:t>There are two constructors, same function name but </a:t>
            </a:r>
            <a:r>
              <a:rPr lang="en-GB" b="1" dirty="0">
                <a:solidFill>
                  <a:schemeClr val="tx1"/>
                </a:solidFill>
              </a:rPr>
              <a:t>different signatures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r>
              <a:rPr lang="en-GB" dirty="0">
                <a:solidFill>
                  <a:schemeClr val="tx1"/>
                </a:solidFill>
              </a:rPr>
              <a:t>Known as </a:t>
            </a:r>
            <a:r>
              <a:rPr lang="en-GB" b="1" dirty="0">
                <a:solidFill>
                  <a:schemeClr val="tx1"/>
                </a:solidFill>
              </a:rPr>
              <a:t>overloading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b="1" dirty="0">
                <a:solidFill>
                  <a:schemeClr val="tx1"/>
                </a:solidFill>
              </a:rPr>
              <a:t>method polymorphism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31194" cy="460118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Method polymorphism and constructors</a:t>
            </a:r>
          </a:p>
        </p:txBody>
      </p:sp>
    </p:spTree>
    <p:extLst>
      <p:ext uri="{BB962C8B-B14F-4D97-AF65-F5344CB8AC3E}">
        <p14:creationId xmlns:p14="http://schemas.microsoft.com/office/powerpoint/2010/main" val="323628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832140"/>
            <a:ext cx="8686800" cy="5184576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Has no parameters.</a:t>
            </a:r>
          </a:p>
          <a:p>
            <a:r>
              <a:rPr lang="en-GB" sz="2400" dirty="0">
                <a:solidFill>
                  <a:schemeClr val="tx1"/>
                </a:solidFill>
              </a:rPr>
              <a:t>Usually initialises using default values.</a:t>
            </a:r>
          </a:p>
          <a:p>
            <a:r>
              <a:rPr lang="en-GB" sz="2400" dirty="0">
                <a:solidFill>
                  <a:schemeClr val="tx1"/>
                </a:solidFill>
              </a:rPr>
              <a:t>Is a </a:t>
            </a:r>
            <a:r>
              <a:rPr lang="en-GB" sz="2400" u="sng" dirty="0">
                <a:solidFill>
                  <a:schemeClr val="tx1"/>
                </a:solidFill>
              </a:rPr>
              <a:t>requirement</a:t>
            </a:r>
            <a:r>
              <a:rPr lang="en-GB" sz="2400" dirty="0">
                <a:solidFill>
                  <a:schemeClr val="tx1"/>
                </a:solidFill>
              </a:rPr>
              <a:t> in some situations.</a:t>
            </a:r>
          </a:p>
          <a:p>
            <a:r>
              <a:rPr lang="en-GB" sz="2400" dirty="0">
                <a:solidFill>
                  <a:schemeClr val="tx1"/>
                </a:solidFill>
              </a:rPr>
              <a:t>It is </a:t>
            </a:r>
            <a:r>
              <a:rPr lang="en-GB" sz="2400" b="1" dirty="0">
                <a:solidFill>
                  <a:schemeClr val="tx1"/>
                </a:solidFill>
              </a:rPr>
              <a:t>good practice </a:t>
            </a:r>
            <a:r>
              <a:rPr lang="en-GB" sz="2400" dirty="0">
                <a:solidFill>
                  <a:schemeClr val="tx1"/>
                </a:solidFill>
              </a:rPr>
              <a:t>to include a default constructor.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The </a:t>
            </a:r>
            <a:r>
              <a:rPr lang="en-GB" b="1" i="1" dirty="0">
                <a:solidFill>
                  <a:schemeClr val="tx1"/>
                </a:solidFill>
              </a:rPr>
              <a:t>default constructor ...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4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2037" y="941529"/>
            <a:ext cx="8686800" cy="1152128"/>
          </a:xfrm>
        </p:spPr>
        <p:txBody>
          <a:bodyPr/>
          <a:lstStyle/>
          <a:p>
            <a:r>
              <a:rPr lang="en-GB" dirty="0"/>
              <a:t>If possible, a default constructor must re-use a parameterised constructor.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Coding a default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881" y="2564905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public Marks() {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this(-1, -1);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2037" y="4509120"/>
            <a:ext cx="6135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public Marks(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cw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,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exam) {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this.cw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=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cw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this.exam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= exam;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583832" y="3573016"/>
            <a:ext cx="1224136" cy="792088"/>
          </a:xfrm>
          <a:prstGeom prst="straightConnector1">
            <a:avLst/>
          </a:prstGeom>
          <a:ln w="762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843972" y="3969060"/>
            <a:ext cx="1296144" cy="72008"/>
          </a:xfrm>
          <a:prstGeom prst="straightConnector1">
            <a:avLst/>
          </a:prstGeom>
          <a:ln w="762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7104112" y="3717032"/>
            <a:ext cx="1224136" cy="648072"/>
          </a:xfrm>
          <a:prstGeom prst="straightConnector1">
            <a:avLst/>
          </a:prstGeom>
          <a:ln w="762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5"/>
          <p:cNvSpPr/>
          <p:nvPr/>
        </p:nvSpPr>
        <p:spPr>
          <a:xfrm>
            <a:off x="3172037" y="2149988"/>
            <a:ext cx="1872208" cy="756664"/>
          </a:xfrm>
          <a:prstGeom prst="borderCallout1">
            <a:avLst>
              <a:gd name="adj1" fmla="val 21082"/>
              <a:gd name="adj2" fmla="val 101042"/>
              <a:gd name="adj3" fmla="val 51090"/>
              <a:gd name="adj4" fmla="val 163114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Default constructor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824193" y="5700448"/>
            <a:ext cx="2240761" cy="756664"/>
          </a:xfrm>
          <a:prstGeom prst="borderCallout1">
            <a:avLst>
              <a:gd name="adj1" fmla="val 22970"/>
              <a:gd name="adj2" fmla="val 1071"/>
              <a:gd name="adj3" fmla="val -64092"/>
              <a:gd name="adj4" fmla="val -4598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</a:rPr>
              <a:t>Parameterisedconstructor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0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Why?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code re-use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possible future changes are made in </a:t>
            </a:r>
            <a:r>
              <a:rPr lang="en-GB" sz="2400" b="1" dirty="0">
                <a:solidFill>
                  <a:schemeClr val="tx1"/>
                </a:solidFill>
              </a:rPr>
              <a:t>only one place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Coding a default constructor - continued</a:t>
            </a:r>
          </a:p>
        </p:txBody>
      </p:sp>
    </p:spTree>
    <p:extLst>
      <p:ext uri="{BB962C8B-B14F-4D97-AF65-F5344CB8AC3E}">
        <p14:creationId xmlns:p14="http://schemas.microsoft.com/office/powerpoint/2010/main" val="170247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0748" y="19812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Methods Overloading</a:t>
            </a:r>
          </a:p>
          <a:p>
            <a:pPr algn="ctr"/>
            <a:r>
              <a:rPr lang="en-US" sz="4800" b="1" dirty="0"/>
              <a:t>&amp;</a:t>
            </a:r>
          </a:p>
          <a:p>
            <a:pPr algn="ctr"/>
            <a:r>
              <a:rPr lang="en-US" sz="4800" b="1" dirty="0"/>
              <a:t>Methods Overriding </a:t>
            </a:r>
          </a:p>
        </p:txBody>
      </p:sp>
    </p:spTree>
    <p:extLst>
      <p:ext uri="{BB962C8B-B14F-4D97-AF65-F5344CB8AC3E}">
        <p14:creationId xmlns:p14="http://schemas.microsoft.com/office/powerpoint/2010/main" val="236921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456812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Method overloading and method overriding in Java is two important concepts which allows Java programmer to declare method with same name but different behavior.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Method overloading and method overriding is based on polymorphism in Java.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Polymorphism is the ability of an object to take on many forms.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 most common use of polymorphism in OOP occurs when a parent class reference is used to refer to a child class object.</a:t>
            </a:r>
          </a:p>
          <a:p>
            <a:endParaRPr lang="en-US" sz="2000" dirty="0"/>
          </a:p>
          <a:p>
            <a:r>
              <a:rPr lang="en-US" sz="2000" dirty="0"/>
              <a:t>			</a:t>
            </a:r>
            <a:r>
              <a:rPr lang="en-US" sz="2000" b="1" dirty="0"/>
              <a:t>Animal a =new Dog ();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16017" y="503191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500" y="5150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Type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2452" y="4734339"/>
            <a:ext cx="457200" cy="25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667500" y="4759546"/>
            <a:ext cx="482974" cy="3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6081" cy="46011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Polymorphism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8D879E-A38E-4FB6-9263-2D5294757D29}" vid="{248E5DFF-FBFB-4364-8D16-C924F6CF1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873</Words>
  <Application>Microsoft Office PowerPoint</Application>
  <PresentationFormat>Widescreen</PresentationFormat>
  <Paragraphs>138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Corbel</vt:lpstr>
      <vt:lpstr>Lucida Console</vt:lpstr>
      <vt:lpstr>Wingdings</vt:lpstr>
      <vt:lpstr>Wingdings 2</vt:lpstr>
      <vt:lpstr>Frame</vt:lpstr>
      <vt:lpstr>PowerPoint Presentation</vt:lpstr>
      <vt:lpstr>Polymorphism</vt:lpstr>
      <vt:lpstr>Method signatures</vt:lpstr>
      <vt:lpstr>Method polymorphism and constructors</vt:lpstr>
      <vt:lpstr>The default constructor ...</vt:lpstr>
      <vt:lpstr>Coding a default constructor</vt:lpstr>
      <vt:lpstr>Coding a default constructor - continued</vt:lpstr>
      <vt:lpstr>PowerPoint Presentation</vt:lpstr>
      <vt:lpstr>Polymorphism  </vt:lpstr>
      <vt:lpstr>Key Points: </vt:lpstr>
      <vt:lpstr>How to overload a Method</vt:lpstr>
      <vt:lpstr>How to override a Method</vt:lpstr>
      <vt:lpstr>Rules of Method overriding</vt:lpstr>
      <vt:lpstr>Example</vt:lpstr>
      <vt:lpstr>Overloading vs. Overriding</vt:lpstr>
      <vt:lpstr>Method Overriding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 K M Shafraz</dc:creator>
  <cp:lastModifiedBy>S A K M Shafraz</cp:lastModifiedBy>
  <cp:revision>3</cp:revision>
  <dcterms:created xsi:type="dcterms:W3CDTF">2020-10-18T15:30:21Z</dcterms:created>
  <dcterms:modified xsi:type="dcterms:W3CDTF">2020-10-18T16:01:06Z</dcterms:modified>
</cp:coreProperties>
</file>