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9" r:id="rId2"/>
    <p:sldId id="383" r:id="rId3"/>
    <p:sldId id="384" r:id="rId4"/>
    <p:sldId id="385" r:id="rId5"/>
    <p:sldId id="410" r:id="rId6"/>
    <p:sldId id="411" r:id="rId7"/>
    <p:sldId id="412" r:id="rId8"/>
    <p:sldId id="413" r:id="rId9"/>
    <p:sldId id="414" r:id="rId10"/>
    <p:sldId id="415" r:id="rId11"/>
    <p:sldId id="406" r:id="rId12"/>
    <p:sldId id="407" r:id="rId13"/>
    <p:sldId id="408" r:id="rId14"/>
    <p:sldId id="389" r:id="rId15"/>
    <p:sldId id="390" r:id="rId16"/>
    <p:sldId id="391" r:id="rId17"/>
    <p:sldId id="392" r:id="rId18"/>
    <p:sldId id="393" r:id="rId19"/>
    <p:sldId id="402" r:id="rId20"/>
    <p:sldId id="394" r:id="rId21"/>
    <p:sldId id="403" r:id="rId22"/>
    <p:sldId id="404" r:id="rId23"/>
    <p:sldId id="405" r:id="rId24"/>
    <p:sldId id="409" r:id="rId25"/>
    <p:sldId id="395" r:id="rId26"/>
    <p:sldId id="396" r:id="rId27"/>
    <p:sldId id="397" r:id="rId28"/>
    <p:sldId id="398" r:id="rId29"/>
    <p:sldId id="399" r:id="rId30"/>
    <p:sldId id="400" r:id="rId31"/>
    <p:sldId id="2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7384" autoAdjust="0"/>
  </p:normalViewPr>
  <p:slideViewPr>
    <p:cSldViewPr>
      <p:cViewPr varScale="1">
        <p:scale>
          <a:sx n="72" d="100"/>
          <a:sy n="72" d="100"/>
        </p:scale>
        <p:origin x="13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D1126-2F2C-42E1-A812-8A384B4837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98B6582-0304-4AA7-B5F2-D43A97C60F0F}">
      <dgm:prSet phldrT="[Text]"/>
      <dgm:spPr/>
      <dgm:t>
        <a:bodyPr/>
        <a:lstStyle/>
        <a:p>
          <a:r>
            <a:rPr lang="en-US" dirty="0"/>
            <a:t>e1</a:t>
          </a:r>
        </a:p>
      </dgm:t>
    </dgm:pt>
    <dgm:pt modelId="{492DC377-81A6-48EA-B17D-BAAC2C874D58}" type="parTrans" cxnId="{ABFDFBC9-AE71-49BA-A060-2473AD3C7C6F}">
      <dgm:prSet/>
      <dgm:spPr/>
      <dgm:t>
        <a:bodyPr/>
        <a:lstStyle/>
        <a:p>
          <a:endParaRPr lang="en-US"/>
        </a:p>
      </dgm:t>
    </dgm:pt>
    <dgm:pt modelId="{F2482E56-A353-46E7-8F74-AB3FE2829086}" type="sibTrans" cxnId="{ABFDFBC9-AE71-49BA-A060-2473AD3C7C6F}">
      <dgm:prSet/>
      <dgm:spPr/>
      <dgm:t>
        <a:bodyPr/>
        <a:lstStyle/>
        <a:p>
          <a:endParaRPr lang="en-US"/>
        </a:p>
      </dgm:t>
    </dgm:pt>
    <dgm:pt modelId="{72FF003D-B19C-46D3-9BDB-43E4B6987859}">
      <dgm:prSet phldrT="[Text]"/>
      <dgm:spPr/>
      <dgm:t>
        <a:bodyPr/>
        <a:lstStyle/>
        <a:p>
          <a:r>
            <a:rPr lang="en-US" dirty="0"/>
            <a:t>e2</a:t>
          </a:r>
        </a:p>
      </dgm:t>
    </dgm:pt>
    <dgm:pt modelId="{747A6270-F557-4687-88CD-F16DEFE504EC}" type="parTrans" cxnId="{E6AF9A0B-C810-46FE-8F54-6AEF005B94A2}">
      <dgm:prSet/>
      <dgm:spPr/>
      <dgm:t>
        <a:bodyPr/>
        <a:lstStyle/>
        <a:p>
          <a:endParaRPr lang="en-US"/>
        </a:p>
      </dgm:t>
    </dgm:pt>
    <dgm:pt modelId="{C92EE1EA-72C8-4D63-8759-BBC456B7F228}" type="sibTrans" cxnId="{E6AF9A0B-C810-46FE-8F54-6AEF005B94A2}">
      <dgm:prSet/>
      <dgm:spPr/>
      <dgm:t>
        <a:bodyPr/>
        <a:lstStyle/>
        <a:p>
          <a:endParaRPr lang="en-US"/>
        </a:p>
      </dgm:t>
    </dgm:pt>
    <dgm:pt modelId="{2FB6A99E-6CB5-4FD5-BDD6-D8C5B9D25265}">
      <dgm:prSet phldrT="[Text]"/>
      <dgm:spPr/>
      <dgm:t>
        <a:bodyPr/>
        <a:lstStyle/>
        <a:p>
          <a:r>
            <a:rPr lang="en-US" dirty="0"/>
            <a:t>e3</a:t>
          </a:r>
        </a:p>
      </dgm:t>
    </dgm:pt>
    <dgm:pt modelId="{A429456B-211C-47CD-990E-0CB7F9D53201}" type="parTrans" cxnId="{D7A6D43E-83AE-4CC8-8F46-2972FA0B596E}">
      <dgm:prSet/>
      <dgm:spPr/>
      <dgm:t>
        <a:bodyPr/>
        <a:lstStyle/>
        <a:p>
          <a:endParaRPr lang="en-US"/>
        </a:p>
      </dgm:t>
    </dgm:pt>
    <dgm:pt modelId="{BB0CFB97-1833-42E9-B373-81FC21EA086D}" type="sibTrans" cxnId="{D7A6D43E-83AE-4CC8-8F46-2972FA0B596E}">
      <dgm:prSet/>
      <dgm:spPr/>
      <dgm:t>
        <a:bodyPr/>
        <a:lstStyle/>
        <a:p>
          <a:endParaRPr lang="en-US"/>
        </a:p>
      </dgm:t>
    </dgm:pt>
    <dgm:pt modelId="{A365BAE0-70B9-4F0B-A391-05F98C83C641}" type="pres">
      <dgm:prSet presAssocID="{DE0D1126-2F2C-42E1-A812-8A384B4837B0}" presName="Name0" presStyleCnt="0">
        <dgm:presLayoutVars>
          <dgm:dir/>
          <dgm:animLvl val="lvl"/>
          <dgm:resizeHandles val="exact"/>
        </dgm:presLayoutVars>
      </dgm:prSet>
      <dgm:spPr/>
    </dgm:pt>
    <dgm:pt modelId="{478C21A1-2D45-4067-A024-10ADB781406A}" type="pres">
      <dgm:prSet presAssocID="{298B6582-0304-4AA7-B5F2-D43A97C60F0F}" presName="Name8" presStyleCnt="0"/>
      <dgm:spPr/>
    </dgm:pt>
    <dgm:pt modelId="{EAFA68A2-D245-4141-ACA6-5A5A88B722A0}" type="pres">
      <dgm:prSet presAssocID="{298B6582-0304-4AA7-B5F2-D43A97C60F0F}" presName="level" presStyleLbl="node1" presStyleIdx="0" presStyleCnt="3">
        <dgm:presLayoutVars>
          <dgm:chMax val="1"/>
          <dgm:bulletEnabled val="1"/>
        </dgm:presLayoutVars>
      </dgm:prSet>
      <dgm:spPr/>
    </dgm:pt>
    <dgm:pt modelId="{3CEEFE2A-1E8D-4456-8A84-0FCB67BA50BC}" type="pres">
      <dgm:prSet presAssocID="{298B6582-0304-4AA7-B5F2-D43A97C60F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75B645-7E03-4F9D-BCAA-F4B4C37D2C22}" type="pres">
      <dgm:prSet presAssocID="{72FF003D-B19C-46D3-9BDB-43E4B6987859}" presName="Name8" presStyleCnt="0"/>
      <dgm:spPr/>
    </dgm:pt>
    <dgm:pt modelId="{26D56F4A-F201-4037-8A7F-9FAD72177EAC}" type="pres">
      <dgm:prSet presAssocID="{72FF003D-B19C-46D3-9BDB-43E4B6987859}" presName="level" presStyleLbl="node1" presStyleIdx="1" presStyleCnt="3">
        <dgm:presLayoutVars>
          <dgm:chMax val="1"/>
          <dgm:bulletEnabled val="1"/>
        </dgm:presLayoutVars>
      </dgm:prSet>
      <dgm:spPr/>
    </dgm:pt>
    <dgm:pt modelId="{CD518667-6453-414C-A57B-6B4BF470E495}" type="pres">
      <dgm:prSet presAssocID="{72FF003D-B19C-46D3-9BDB-43E4B69878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2F2682-FE9B-4D06-A3C1-9FD56DC1ADBE}" type="pres">
      <dgm:prSet presAssocID="{2FB6A99E-6CB5-4FD5-BDD6-D8C5B9D25265}" presName="Name8" presStyleCnt="0"/>
      <dgm:spPr/>
    </dgm:pt>
    <dgm:pt modelId="{B29AF658-D22E-4572-A579-41F1BCA0B7CF}" type="pres">
      <dgm:prSet presAssocID="{2FB6A99E-6CB5-4FD5-BDD6-D8C5B9D25265}" presName="level" presStyleLbl="node1" presStyleIdx="2" presStyleCnt="3">
        <dgm:presLayoutVars>
          <dgm:chMax val="1"/>
          <dgm:bulletEnabled val="1"/>
        </dgm:presLayoutVars>
      </dgm:prSet>
      <dgm:spPr/>
    </dgm:pt>
    <dgm:pt modelId="{7719525A-7936-4FF2-8449-52674C95DEBD}" type="pres">
      <dgm:prSet presAssocID="{2FB6A99E-6CB5-4FD5-BDD6-D8C5B9D2526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6AF9A0B-C810-46FE-8F54-6AEF005B94A2}" srcId="{DE0D1126-2F2C-42E1-A812-8A384B4837B0}" destId="{72FF003D-B19C-46D3-9BDB-43E4B6987859}" srcOrd="1" destOrd="0" parTransId="{747A6270-F557-4687-88CD-F16DEFE504EC}" sibTransId="{C92EE1EA-72C8-4D63-8759-BBC456B7F228}"/>
    <dgm:cxn modelId="{E47CFF13-D9DD-4314-8820-FF17A41EEAE4}" type="presOf" srcId="{72FF003D-B19C-46D3-9BDB-43E4B6987859}" destId="{26D56F4A-F201-4037-8A7F-9FAD72177EAC}" srcOrd="0" destOrd="0" presId="urn:microsoft.com/office/officeart/2005/8/layout/pyramid1"/>
    <dgm:cxn modelId="{C3277325-4AF2-4B61-A1F6-C71F2EDC2FAC}" type="presOf" srcId="{72FF003D-B19C-46D3-9BDB-43E4B6987859}" destId="{CD518667-6453-414C-A57B-6B4BF470E495}" srcOrd="1" destOrd="0" presId="urn:microsoft.com/office/officeart/2005/8/layout/pyramid1"/>
    <dgm:cxn modelId="{D7A6D43E-83AE-4CC8-8F46-2972FA0B596E}" srcId="{DE0D1126-2F2C-42E1-A812-8A384B4837B0}" destId="{2FB6A99E-6CB5-4FD5-BDD6-D8C5B9D25265}" srcOrd="2" destOrd="0" parTransId="{A429456B-211C-47CD-990E-0CB7F9D53201}" sibTransId="{BB0CFB97-1833-42E9-B373-81FC21EA086D}"/>
    <dgm:cxn modelId="{4D3AAE4F-F00D-49DF-A19B-B913B582464E}" type="presOf" srcId="{2FB6A99E-6CB5-4FD5-BDD6-D8C5B9D25265}" destId="{B29AF658-D22E-4572-A579-41F1BCA0B7CF}" srcOrd="0" destOrd="0" presId="urn:microsoft.com/office/officeart/2005/8/layout/pyramid1"/>
    <dgm:cxn modelId="{B9A01A81-5F5F-49AB-881E-EB27398540FD}" type="presOf" srcId="{DE0D1126-2F2C-42E1-A812-8A384B4837B0}" destId="{A365BAE0-70B9-4F0B-A391-05F98C83C641}" srcOrd="0" destOrd="0" presId="urn:microsoft.com/office/officeart/2005/8/layout/pyramid1"/>
    <dgm:cxn modelId="{44560DB4-8C12-4AA1-B729-FA3599E380B1}" type="presOf" srcId="{298B6582-0304-4AA7-B5F2-D43A97C60F0F}" destId="{EAFA68A2-D245-4141-ACA6-5A5A88B722A0}" srcOrd="0" destOrd="0" presId="urn:microsoft.com/office/officeart/2005/8/layout/pyramid1"/>
    <dgm:cxn modelId="{531C91B5-34F4-4659-BA0F-874F515C45E5}" type="presOf" srcId="{298B6582-0304-4AA7-B5F2-D43A97C60F0F}" destId="{3CEEFE2A-1E8D-4456-8A84-0FCB67BA50BC}" srcOrd="1" destOrd="0" presId="urn:microsoft.com/office/officeart/2005/8/layout/pyramid1"/>
    <dgm:cxn modelId="{ABFDFBC9-AE71-49BA-A060-2473AD3C7C6F}" srcId="{DE0D1126-2F2C-42E1-A812-8A384B4837B0}" destId="{298B6582-0304-4AA7-B5F2-D43A97C60F0F}" srcOrd="0" destOrd="0" parTransId="{492DC377-81A6-48EA-B17D-BAAC2C874D58}" sibTransId="{F2482E56-A353-46E7-8F74-AB3FE2829086}"/>
    <dgm:cxn modelId="{D420A5E9-1EC6-4037-9CD7-111D370C69F7}" type="presOf" srcId="{2FB6A99E-6CB5-4FD5-BDD6-D8C5B9D25265}" destId="{7719525A-7936-4FF2-8449-52674C95DEBD}" srcOrd="1" destOrd="0" presId="urn:microsoft.com/office/officeart/2005/8/layout/pyramid1"/>
    <dgm:cxn modelId="{8F18E1BF-405A-4D1E-965C-F250F307D182}" type="presParOf" srcId="{A365BAE0-70B9-4F0B-A391-05F98C83C641}" destId="{478C21A1-2D45-4067-A024-10ADB781406A}" srcOrd="0" destOrd="0" presId="urn:microsoft.com/office/officeart/2005/8/layout/pyramid1"/>
    <dgm:cxn modelId="{E7A72310-1731-4029-A3FC-B4BB7B14B9B1}" type="presParOf" srcId="{478C21A1-2D45-4067-A024-10ADB781406A}" destId="{EAFA68A2-D245-4141-ACA6-5A5A88B722A0}" srcOrd="0" destOrd="0" presId="urn:microsoft.com/office/officeart/2005/8/layout/pyramid1"/>
    <dgm:cxn modelId="{BB8E2D4E-C8FC-4670-8F0C-128E775FF001}" type="presParOf" srcId="{478C21A1-2D45-4067-A024-10ADB781406A}" destId="{3CEEFE2A-1E8D-4456-8A84-0FCB67BA50BC}" srcOrd="1" destOrd="0" presId="urn:microsoft.com/office/officeart/2005/8/layout/pyramid1"/>
    <dgm:cxn modelId="{7059AFC0-2B2C-49F5-A5A7-4453CF7BAFE0}" type="presParOf" srcId="{A365BAE0-70B9-4F0B-A391-05F98C83C641}" destId="{7075B645-7E03-4F9D-BCAA-F4B4C37D2C22}" srcOrd="1" destOrd="0" presId="urn:microsoft.com/office/officeart/2005/8/layout/pyramid1"/>
    <dgm:cxn modelId="{0748A606-E810-4F58-8F3E-18C42D07F9A6}" type="presParOf" srcId="{7075B645-7E03-4F9D-BCAA-F4B4C37D2C22}" destId="{26D56F4A-F201-4037-8A7F-9FAD72177EAC}" srcOrd="0" destOrd="0" presId="urn:microsoft.com/office/officeart/2005/8/layout/pyramid1"/>
    <dgm:cxn modelId="{A735D63E-922A-4423-BF94-EAE32A51E1FC}" type="presParOf" srcId="{7075B645-7E03-4F9D-BCAA-F4B4C37D2C22}" destId="{CD518667-6453-414C-A57B-6B4BF470E495}" srcOrd="1" destOrd="0" presId="urn:microsoft.com/office/officeart/2005/8/layout/pyramid1"/>
    <dgm:cxn modelId="{0DE47EDA-A844-44D9-BBCF-CFAC46F781DC}" type="presParOf" srcId="{A365BAE0-70B9-4F0B-A391-05F98C83C641}" destId="{332F2682-FE9B-4D06-A3C1-9FD56DC1ADBE}" srcOrd="2" destOrd="0" presId="urn:microsoft.com/office/officeart/2005/8/layout/pyramid1"/>
    <dgm:cxn modelId="{DA0DFCB5-21E7-4AB9-B9B1-60BE3EA92867}" type="presParOf" srcId="{332F2682-FE9B-4D06-A3C1-9FD56DC1ADBE}" destId="{B29AF658-D22E-4572-A579-41F1BCA0B7CF}" srcOrd="0" destOrd="0" presId="urn:microsoft.com/office/officeart/2005/8/layout/pyramid1"/>
    <dgm:cxn modelId="{4EC6935A-C645-4684-A30B-D6BA0079343A}" type="presParOf" srcId="{332F2682-FE9B-4D06-A3C1-9FD56DC1ADBE}" destId="{7719525A-7936-4FF2-8449-52674C95DEB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A68A2-D245-4141-ACA6-5A5A88B722A0}">
      <dsp:nvSpPr>
        <dsp:cNvPr id="0" name=""/>
        <dsp:cNvSpPr/>
      </dsp:nvSpPr>
      <dsp:spPr>
        <a:xfrm>
          <a:off x="761999" y="0"/>
          <a:ext cx="762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e1</a:t>
          </a:r>
        </a:p>
      </dsp:txBody>
      <dsp:txXfrm>
        <a:off x="761999" y="0"/>
        <a:ext cx="762000" cy="677333"/>
      </dsp:txXfrm>
    </dsp:sp>
    <dsp:sp modelId="{26D56F4A-F201-4037-8A7F-9FAD72177EAC}">
      <dsp:nvSpPr>
        <dsp:cNvPr id="0" name=""/>
        <dsp:cNvSpPr/>
      </dsp:nvSpPr>
      <dsp:spPr>
        <a:xfrm>
          <a:off x="380999" y="677333"/>
          <a:ext cx="1524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e2</a:t>
          </a:r>
        </a:p>
      </dsp:txBody>
      <dsp:txXfrm>
        <a:off x="647699" y="677333"/>
        <a:ext cx="990600" cy="677333"/>
      </dsp:txXfrm>
    </dsp:sp>
    <dsp:sp modelId="{B29AF658-D22E-4572-A579-41F1BCA0B7CF}">
      <dsp:nvSpPr>
        <dsp:cNvPr id="0" name=""/>
        <dsp:cNvSpPr/>
      </dsp:nvSpPr>
      <dsp:spPr>
        <a:xfrm>
          <a:off x="0" y="1354666"/>
          <a:ext cx="2286000" cy="677333"/>
        </a:xfrm>
        <a:prstGeom prst="trapezoid">
          <a:avLst>
            <a:gd name="adj" fmla="val 562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e3</a:t>
          </a:r>
        </a:p>
      </dsp:txBody>
      <dsp:txXfrm>
        <a:off x="400049" y="1354666"/>
        <a:ext cx="1485900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DA6B6-6501-4DEA-BBD0-6224C501F3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4A032-7E90-4B83-AA1C-F0B82347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514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Lecture 6</a:t>
            </a:r>
          </a:p>
          <a:p>
            <a:pPr algn="ctr"/>
            <a:r>
              <a:rPr lang="en-US" sz="4800"/>
              <a:t>Exception Handling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AFDE8-49C6-4B41-BC2D-F8B40CA328ED}"/>
              </a:ext>
            </a:extLst>
          </p:cNvPr>
          <p:cNvSpPr txBox="1"/>
          <p:nvPr/>
        </p:nvSpPr>
        <p:spPr>
          <a:xfrm>
            <a:off x="381000" y="12192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3) A scenario where </a:t>
            </a:r>
            <a:r>
              <a:rPr lang="en-US" sz="2000" b="1" dirty="0" err="1"/>
              <a:t>NumberFormatException</a:t>
            </a:r>
            <a:r>
              <a:rPr lang="en-US" sz="2000" b="1" dirty="0"/>
              <a:t> occurs</a:t>
            </a:r>
          </a:p>
          <a:p>
            <a:endParaRPr lang="en-US" sz="2000" b="1" dirty="0"/>
          </a:p>
          <a:p>
            <a:r>
              <a:rPr lang="en-US" sz="2000" dirty="0"/>
              <a:t>The wrong formatting of any value may occur </a:t>
            </a:r>
            <a:r>
              <a:rPr lang="en-US" sz="2000" dirty="0" err="1"/>
              <a:t>NumberFormatException</a:t>
            </a:r>
            <a:r>
              <a:rPr lang="en-US" sz="2000" dirty="0"/>
              <a:t>. Suppose I have a string variable that has characters, converting this variable into digit will occur </a:t>
            </a:r>
            <a:r>
              <a:rPr lang="en-US" sz="2000" dirty="0" err="1"/>
              <a:t>NumberFormatException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String s="</a:t>
            </a:r>
            <a:r>
              <a:rPr lang="en-US" sz="2000" dirty="0" err="1"/>
              <a:t>abc</a:t>
            </a:r>
            <a:r>
              <a:rPr lang="en-US" sz="2000" dirty="0"/>
              <a:t>";  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=</a:t>
            </a:r>
            <a:r>
              <a:rPr lang="en-US" sz="2000" dirty="0" err="1"/>
              <a:t>Integer.parseInt</a:t>
            </a:r>
            <a:r>
              <a:rPr lang="en-US" sz="2000" dirty="0"/>
              <a:t>(s);//</a:t>
            </a:r>
            <a:r>
              <a:rPr lang="en-US" sz="2000" dirty="0" err="1"/>
              <a:t>NumberFormatException</a:t>
            </a:r>
            <a:r>
              <a:rPr lang="en-US" sz="2000" dirty="0"/>
              <a:t>  </a:t>
            </a:r>
          </a:p>
          <a:p>
            <a:endParaRPr lang="en-US" sz="2000" dirty="0"/>
          </a:p>
          <a:p>
            <a:r>
              <a:rPr lang="en-US" sz="2000" b="1" dirty="0"/>
              <a:t>4) A scenario where </a:t>
            </a:r>
            <a:r>
              <a:rPr lang="en-US" sz="2000" b="1" dirty="0" err="1"/>
              <a:t>ArrayIndexOutOfBoundsException</a:t>
            </a:r>
            <a:r>
              <a:rPr lang="en-US" sz="2000" b="1" dirty="0"/>
              <a:t> occurs</a:t>
            </a:r>
          </a:p>
          <a:p>
            <a:endParaRPr lang="en-US" sz="2000" b="1" dirty="0"/>
          </a:p>
          <a:p>
            <a:r>
              <a:rPr lang="en-US" sz="2000" dirty="0"/>
              <a:t>If you are inserting any value in the wrong index, it would result in </a:t>
            </a:r>
            <a:r>
              <a:rPr lang="en-US" sz="2000" dirty="0" err="1"/>
              <a:t>ArrayIndexOutOfBoundsException</a:t>
            </a:r>
            <a:r>
              <a:rPr lang="en-US" sz="2000" dirty="0"/>
              <a:t> as shown below:</a:t>
            </a:r>
          </a:p>
          <a:p>
            <a:endParaRPr lang="en-US" sz="2000" dirty="0"/>
          </a:p>
          <a:p>
            <a:r>
              <a:rPr lang="en-US" sz="2000" dirty="0"/>
              <a:t>int a[]=new int[5];  </a:t>
            </a:r>
          </a:p>
          <a:p>
            <a:r>
              <a:rPr lang="en-US" sz="2000" dirty="0"/>
              <a:t>a[10]=50; //</a:t>
            </a:r>
            <a:r>
              <a:rPr lang="en-US" sz="2000" dirty="0" err="1"/>
              <a:t>ArrayIndexOutOfBoundsException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8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Types of Exceptions:</a:t>
            </a:r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DECB-A51D-4CE2-A850-EDCD23F96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" y="1962062"/>
            <a:ext cx="8057046" cy="29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385F2-7412-4A29-B1B0-4F0502A96A72}"/>
              </a:ext>
            </a:extLst>
          </p:cNvPr>
          <p:cNvSpPr txBox="1"/>
          <p:nvPr/>
        </p:nvSpPr>
        <p:spPr>
          <a:xfrm>
            <a:off x="228600" y="302359"/>
            <a:ext cx="807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Built in exceptions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 err="1"/>
              <a:t>ArithmeticException</a:t>
            </a:r>
            <a:br>
              <a:rPr lang="en-US" dirty="0"/>
            </a:br>
            <a:r>
              <a:rPr lang="en-US" dirty="0"/>
              <a:t>It is thrown when an exceptional condition has occurred in an arithmetic operation.</a:t>
            </a:r>
          </a:p>
          <a:p>
            <a:pPr fontAlgn="base"/>
            <a:r>
              <a:rPr lang="en-US" b="1" dirty="0" err="1"/>
              <a:t>ArrayIndexOutOfBoundException</a:t>
            </a:r>
            <a:br>
              <a:rPr lang="en-US" b="1" dirty="0"/>
            </a:br>
            <a:r>
              <a:rPr lang="en-US" dirty="0"/>
              <a:t>It is thrown to indicate that an array has been accessed with an illegal index. The index is either negative or greater than or equal to the size of the array.</a:t>
            </a:r>
          </a:p>
          <a:p>
            <a:pPr fontAlgn="base"/>
            <a:r>
              <a:rPr lang="en-US" b="1" dirty="0" err="1"/>
              <a:t>ClassNotFoundException</a:t>
            </a:r>
            <a:br>
              <a:rPr lang="en-US" b="1" dirty="0"/>
            </a:br>
            <a:r>
              <a:rPr lang="en-US" dirty="0"/>
              <a:t>This Exception is raised when we try to access a class whose definition is not found</a:t>
            </a:r>
          </a:p>
          <a:p>
            <a:pPr fontAlgn="base"/>
            <a:r>
              <a:rPr lang="en-US" b="1" dirty="0" err="1"/>
              <a:t>FileNotFoundException</a:t>
            </a:r>
            <a:br>
              <a:rPr lang="en-US" b="1" dirty="0"/>
            </a:br>
            <a:r>
              <a:rPr lang="en-US" dirty="0"/>
              <a:t>This Exception is raised when a file is not accessible or does not open.</a:t>
            </a:r>
          </a:p>
          <a:p>
            <a:pPr fontAlgn="base"/>
            <a:r>
              <a:rPr lang="en-US" b="1" dirty="0" err="1"/>
              <a:t>IOException</a:t>
            </a:r>
            <a:br>
              <a:rPr lang="en-US" b="1" dirty="0"/>
            </a:br>
            <a:r>
              <a:rPr lang="en-US" dirty="0"/>
              <a:t>It is thrown when an input-output operation failed or interrupted</a:t>
            </a:r>
          </a:p>
          <a:p>
            <a:pPr fontAlgn="base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It is thrown when a thread is waiting , sleeping , or doing some processing , and it is interrupted.</a:t>
            </a:r>
          </a:p>
          <a:p>
            <a:pPr fontAlgn="base"/>
            <a:r>
              <a:rPr lang="en-US" b="1" dirty="0" err="1"/>
              <a:t>NoSuchFieldException</a:t>
            </a:r>
            <a:br>
              <a:rPr lang="en-US" b="1" dirty="0"/>
            </a:br>
            <a:r>
              <a:rPr lang="en-US" dirty="0"/>
              <a:t>It is thrown when a class does not contain the field (or variable) specified</a:t>
            </a:r>
          </a:p>
          <a:p>
            <a:pPr fontAlgn="base"/>
            <a:r>
              <a:rPr lang="en-US" b="1" dirty="0" err="1"/>
              <a:t>NoSuchMethodException</a:t>
            </a:r>
            <a:br>
              <a:rPr lang="en-US" b="1" dirty="0"/>
            </a:br>
            <a:r>
              <a:rPr lang="en-US" dirty="0"/>
              <a:t>It is thrown when accessing a method which is not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5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6DE6B-0B30-4B5F-9AD4-63DFD692D1D8}"/>
              </a:ext>
            </a:extLst>
          </p:cNvPr>
          <p:cNvSpPr txBox="1"/>
          <p:nvPr/>
        </p:nvSpPr>
        <p:spPr>
          <a:xfrm>
            <a:off x="304800" y="1066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err="1"/>
              <a:t>NullPointerException</a:t>
            </a:r>
            <a:br>
              <a:rPr lang="en-US" b="1" dirty="0"/>
            </a:br>
            <a:r>
              <a:rPr lang="en-US" dirty="0"/>
              <a:t>This exception is raised when referring to the members of a null object. Null represents nothing</a:t>
            </a:r>
          </a:p>
          <a:p>
            <a:pPr fontAlgn="base"/>
            <a:r>
              <a:rPr lang="en-US" b="1" dirty="0" err="1"/>
              <a:t>NumberFormatException</a:t>
            </a:r>
            <a:br>
              <a:rPr lang="en-US" b="1" dirty="0"/>
            </a:br>
            <a:r>
              <a:rPr lang="en-US" dirty="0"/>
              <a:t>This exception is raised when a method could not convert a string into a numeric format.</a:t>
            </a:r>
          </a:p>
          <a:p>
            <a:pPr fontAlgn="base"/>
            <a:r>
              <a:rPr lang="en-US" b="1" dirty="0" err="1"/>
              <a:t>RuntimeException</a:t>
            </a:r>
            <a:br>
              <a:rPr lang="en-US" b="1" dirty="0"/>
            </a:br>
            <a:r>
              <a:rPr lang="en-US" dirty="0"/>
              <a:t>This represents any exception which occurs during runtime.</a:t>
            </a:r>
          </a:p>
          <a:p>
            <a:pPr fontAlgn="base"/>
            <a:r>
              <a:rPr lang="en-US" b="1" dirty="0" err="1"/>
              <a:t>StringIndexOutOfBoundsException</a:t>
            </a:r>
            <a:br>
              <a:rPr lang="en-US" b="1" dirty="0"/>
            </a:br>
            <a:r>
              <a:rPr lang="en-US" dirty="0"/>
              <a:t>It is thrown by String class methods to indicate that an index is either negative than the size of the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52" y="2209800"/>
            <a:ext cx="8897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This means that code that might throw certain exceptions must be enclosed by either of the following:</a:t>
            </a:r>
          </a:p>
          <a:p>
            <a:endParaRPr lang="en-US" sz="2000" dirty="0"/>
          </a:p>
          <a:p>
            <a:r>
              <a:rPr lang="en-US" sz="2000" dirty="0"/>
              <a:t>	1. A </a:t>
            </a:r>
            <a:r>
              <a:rPr lang="en-US" sz="2000" b="1" dirty="0">
                <a:solidFill>
                  <a:srgbClr val="FF0000"/>
                </a:solidFill>
              </a:rPr>
              <a:t>try statement </a:t>
            </a:r>
            <a:r>
              <a:rPr lang="en-US" sz="2000" dirty="0"/>
              <a:t>that catches the exception. </a:t>
            </a:r>
          </a:p>
          <a:p>
            <a:endParaRPr lang="en-US" sz="2000" dirty="0"/>
          </a:p>
          <a:p>
            <a:r>
              <a:rPr lang="en-US" sz="2000" dirty="0"/>
              <a:t>	2. A method that specifies that it can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the exception. </a:t>
            </a:r>
          </a:p>
          <a:p>
            <a:r>
              <a:rPr lang="en-US" sz="2000" dirty="0"/>
              <a:t>	(The method must provide a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clause that lists the exception.)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Catch or Specify Requirement:</a:t>
            </a:r>
          </a:p>
        </p:txBody>
      </p:sp>
    </p:spTree>
    <p:extLst>
      <p:ext uri="{BB962C8B-B14F-4D97-AF65-F5344CB8AC3E}">
        <p14:creationId xmlns:p14="http://schemas.microsoft.com/office/powerpoint/2010/main" val="61048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Catching Exception: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51173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method catches an exception using a combination of the </a:t>
            </a:r>
            <a:r>
              <a:rPr lang="en-US" b="1" dirty="0">
                <a:solidFill>
                  <a:srgbClr val="FF0000"/>
                </a:solidFill>
              </a:rPr>
              <a:t>try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catch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keywords.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try/catch block is placed around the code that might generate an exception.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Code within a try/catch block is referred to as protected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100" y="3809999"/>
            <a:ext cx="5867400" cy="22467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try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	//Protected code</a:t>
            </a:r>
          </a:p>
          <a:p>
            <a:r>
              <a:rPr lang="en-US" sz="2000" dirty="0"/>
              <a:t>}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ExceptionName</a:t>
            </a:r>
            <a:r>
              <a:rPr lang="en-US" sz="2000" dirty="0"/>
              <a:t> e1)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//Catch block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4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Multiple Catch Blocks: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284" y="1828800"/>
            <a:ext cx="82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try block can be followed by multiple catch blocks.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72390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try{</a:t>
            </a:r>
          </a:p>
          <a:p>
            <a:r>
              <a:rPr lang="en-US" sz="2000" b="1" dirty="0"/>
              <a:t>	// protected code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catch (ExceptionName1  e1){</a:t>
            </a:r>
          </a:p>
          <a:p>
            <a:r>
              <a:rPr lang="en-US" sz="2000" b="1" dirty="0"/>
              <a:t>} </a:t>
            </a:r>
          </a:p>
          <a:p>
            <a:r>
              <a:rPr lang="en-US" sz="2000" b="1" dirty="0"/>
              <a:t>catch (ExceptionName2   e2){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catch (ExceptionName3   e3){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15067757"/>
              </p:ext>
            </p:extLst>
          </p:nvPr>
        </p:nvGraphicFramePr>
        <p:xfrm>
          <a:off x="5029200" y="3161337"/>
          <a:ext cx="2286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37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finally clause: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442" y="1981199"/>
            <a:ext cx="68580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finally {</a:t>
            </a:r>
          </a:p>
          <a:p>
            <a:r>
              <a:rPr lang="en-US" sz="2000" b="1" dirty="0"/>
              <a:t>	// this block always executes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284" y="3657600"/>
            <a:ext cx="8357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finally keyword is used to create a block of code that follows a try block. 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 finally block of code always executes, whether or not an exception has occurred.</a:t>
            </a:r>
          </a:p>
        </p:txBody>
      </p:sp>
    </p:spTree>
    <p:extLst>
      <p:ext uri="{BB962C8B-B14F-4D97-AF65-F5344CB8AC3E}">
        <p14:creationId xmlns:p14="http://schemas.microsoft.com/office/powerpoint/2010/main" val="355329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Throws/throw: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676400"/>
            <a:ext cx="58674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  void  </a:t>
            </a:r>
            <a:r>
              <a:rPr lang="en-US" sz="2000" dirty="0" err="1"/>
              <a:t>doAddition</a:t>
            </a:r>
            <a:r>
              <a:rPr lang="en-US" sz="2000" dirty="0"/>
              <a:t>()  </a:t>
            </a:r>
            <a:r>
              <a:rPr lang="en-US" sz="2000" b="1" dirty="0"/>
              <a:t>throws</a:t>
            </a:r>
            <a:r>
              <a:rPr lang="en-US" sz="2000" dirty="0"/>
              <a:t>  </a:t>
            </a:r>
            <a:r>
              <a:rPr lang="en-US" sz="2000" dirty="0" err="1"/>
              <a:t>MyException</a:t>
            </a:r>
            <a:r>
              <a:rPr lang="en-US" sz="2000" dirty="0"/>
              <a:t> 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throw new </a:t>
            </a:r>
            <a:r>
              <a:rPr lang="en-US" sz="2000" dirty="0" err="1"/>
              <a:t>MyException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581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If a method does not handle a checked exception, the method must declare it using the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keyword.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throws keyword appears at the end of a method's signature.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You can throw an exception by using the </a:t>
            </a:r>
            <a:r>
              <a:rPr lang="en-US" sz="2000" b="1" dirty="0">
                <a:solidFill>
                  <a:srgbClr val="FF0000"/>
                </a:solidFill>
              </a:rPr>
              <a:t>throw</a:t>
            </a:r>
            <a:r>
              <a:rPr lang="en-US" sz="2000" dirty="0"/>
              <a:t> keyword.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06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 java.io.*;</a:t>
            </a:r>
          </a:p>
          <a:p>
            <a:r>
              <a:rPr lang="en-GB" dirty="0"/>
              <a:t>class </a:t>
            </a:r>
            <a:r>
              <a:rPr lang="en-GB" dirty="0" err="1"/>
              <a:t>ThrowExample</a:t>
            </a:r>
            <a:r>
              <a:rPr lang="en-GB" dirty="0"/>
              <a:t> { </a:t>
            </a:r>
          </a:p>
          <a:p>
            <a:r>
              <a:rPr lang="en-GB" dirty="0"/>
              <a:t>  void </a:t>
            </a:r>
            <a:r>
              <a:rPr lang="en-GB" dirty="0" err="1"/>
              <a:t>myMethod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)throws </a:t>
            </a:r>
            <a:r>
              <a:rPr lang="en-GB" dirty="0" err="1"/>
              <a:t>IOException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{ </a:t>
            </a:r>
          </a:p>
          <a:p>
            <a:r>
              <a:rPr lang="en-GB" dirty="0"/>
              <a:t>     if(</a:t>
            </a:r>
            <a:r>
              <a:rPr lang="en-GB" dirty="0" err="1"/>
              <a:t>num</a:t>
            </a:r>
            <a:r>
              <a:rPr lang="en-GB" dirty="0"/>
              <a:t>==1)</a:t>
            </a:r>
          </a:p>
          <a:p>
            <a:r>
              <a:rPr lang="en-GB" dirty="0"/>
              <a:t>        throw new </a:t>
            </a:r>
            <a:r>
              <a:rPr lang="en-GB" dirty="0" err="1"/>
              <a:t>IOException</a:t>
            </a:r>
            <a:r>
              <a:rPr lang="en-GB" dirty="0"/>
              <a:t>("</a:t>
            </a:r>
            <a:r>
              <a:rPr lang="en-GB" dirty="0" err="1"/>
              <a:t>IOException</a:t>
            </a:r>
            <a:r>
              <a:rPr lang="en-GB" dirty="0"/>
              <a:t> Occurred");</a:t>
            </a:r>
          </a:p>
          <a:p>
            <a:r>
              <a:rPr lang="en-GB" dirty="0"/>
              <a:t>     else</a:t>
            </a:r>
          </a:p>
          <a:p>
            <a:r>
              <a:rPr lang="en-GB" dirty="0"/>
              <a:t>        throw new </a:t>
            </a:r>
            <a:r>
              <a:rPr lang="en-GB" dirty="0" err="1"/>
              <a:t>ClassNotFoundException</a:t>
            </a:r>
            <a:r>
              <a:rPr lang="en-GB" dirty="0"/>
              <a:t>("</a:t>
            </a:r>
            <a:r>
              <a:rPr lang="en-GB" dirty="0" err="1"/>
              <a:t>ClassNotFoundException</a:t>
            </a:r>
            <a:r>
              <a:rPr lang="en-GB" dirty="0"/>
              <a:t>");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/>
              <a:t>public class Example1{ 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[]){ </a:t>
            </a:r>
          </a:p>
          <a:p>
            <a:r>
              <a:rPr lang="en-GB" dirty="0"/>
              <a:t>   try{ </a:t>
            </a:r>
          </a:p>
          <a:p>
            <a:r>
              <a:rPr lang="en-GB" dirty="0"/>
              <a:t>     </a:t>
            </a:r>
            <a:r>
              <a:rPr lang="en-GB" dirty="0" err="1"/>
              <a:t>ThrowExample</a:t>
            </a:r>
            <a:r>
              <a:rPr lang="en-GB" dirty="0"/>
              <a:t> </a:t>
            </a:r>
            <a:r>
              <a:rPr lang="en-GB" dirty="0" err="1"/>
              <a:t>obj</a:t>
            </a:r>
            <a:r>
              <a:rPr lang="en-GB" dirty="0"/>
              <a:t>=new </a:t>
            </a:r>
            <a:r>
              <a:rPr lang="en-GB" dirty="0" err="1"/>
              <a:t>ThrowExample</a:t>
            </a:r>
            <a:r>
              <a:rPr lang="en-GB" dirty="0"/>
              <a:t>(); </a:t>
            </a:r>
          </a:p>
          <a:p>
            <a:r>
              <a:rPr lang="en-GB" dirty="0"/>
              <a:t>     </a:t>
            </a:r>
            <a:r>
              <a:rPr lang="en-GB" dirty="0" err="1"/>
              <a:t>obj.myMethod</a:t>
            </a:r>
            <a:r>
              <a:rPr lang="en-GB" dirty="0"/>
              <a:t>(1); </a:t>
            </a:r>
          </a:p>
          <a:p>
            <a:r>
              <a:rPr lang="en-GB" dirty="0"/>
              <a:t>   }catch(Exception ex){</a:t>
            </a:r>
          </a:p>
          <a:p>
            <a:r>
              <a:rPr lang="en-GB" dirty="0"/>
              <a:t>     </a:t>
            </a:r>
            <a:r>
              <a:rPr lang="en-GB" dirty="0" err="1"/>
              <a:t>System.out.println</a:t>
            </a:r>
            <a:r>
              <a:rPr lang="en-GB" dirty="0"/>
              <a:t>(ex);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6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Exception: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804" y="1981200"/>
            <a:ext cx="8620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An </a:t>
            </a:r>
            <a:r>
              <a:rPr lang="en-US" sz="2400" b="1" i="1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is an event, which occurs during the execution of a program, that disrupts the normal flow of the program's instructions. 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Java uses </a:t>
            </a:r>
            <a:r>
              <a:rPr lang="en-US" sz="2400" b="1" i="1" dirty="0"/>
              <a:t>exceptions</a:t>
            </a:r>
            <a:r>
              <a:rPr lang="en-US" sz="2400" dirty="0"/>
              <a:t> to handle errors and other exceptional events.</a:t>
            </a:r>
          </a:p>
        </p:txBody>
      </p:sp>
    </p:spTree>
    <p:extLst>
      <p:ext uri="{BB962C8B-B14F-4D97-AF65-F5344CB8AC3E}">
        <p14:creationId xmlns:p14="http://schemas.microsoft.com/office/powerpoint/2010/main" val="68651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4" y="811436"/>
            <a:ext cx="873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Declaring your own Exception Class: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300" y="5239434"/>
            <a:ext cx="5867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  class  </a:t>
            </a:r>
            <a:r>
              <a:rPr lang="en-US" dirty="0" err="1"/>
              <a:t>MyException</a:t>
            </a:r>
            <a:r>
              <a:rPr lang="en-US" dirty="0"/>
              <a:t>  </a:t>
            </a:r>
            <a:r>
              <a:rPr lang="en-US" b="1" dirty="0"/>
              <a:t>extends</a:t>
            </a: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Exception </a:t>
            </a:r>
            <a:r>
              <a:rPr lang="en-US" dirty="0"/>
              <a:t>{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your own exceptions in Java. 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All exceptions must be a child of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If you want to write a checked exception that is automatically enforced by the Handle or Declare Rule, you need to extend the Exception class.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If you want to write a runtime exception, you need to extend the </a:t>
            </a:r>
            <a:r>
              <a:rPr lang="en-US" dirty="0" err="1"/>
              <a:t>RuntimeException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59924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038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828800"/>
            <a:ext cx="8229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InsufficientFundsException.java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extends Exception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 amount)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amount;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8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0"/>
            <a:ext cx="6692858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CheckingAccount.java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CheckingAccount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CheckingAccount(int number)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this.number =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deposit(double amount)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+= amount;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withdraw(double amount) throws InsufficientFundsException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if(amount &lt;= balance)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-= amount;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needs = amount -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InsufficientFundsException(needs);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getBalance()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balance;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getNumber()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number;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986361"/>
            <a:ext cx="853440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Name BankDemo.java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BankDemo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=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(101);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("Depositing $500...");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c.deposit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nWithdrawing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$100...");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nWithdrawing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$600...");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(600.00);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}catch(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InsufficientFundsException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("Sorry, but you are short $"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5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BF73C-1BB9-415F-91BA-C6321E0F1B58}"/>
              </a:ext>
            </a:extLst>
          </p:cNvPr>
          <p:cNvSpPr txBox="1"/>
          <p:nvPr/>
        </p:nvSpPr>
        <p:spPr>
          <a:xfrm>
            <a:off x="1295400" y="34290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5096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530" y="12192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ExceptionTest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a[]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try{</a:t>
            </a:r>
          </a:p>
          <a:p>
            <a:r>
              <a:rPr lang="en-US" dirty="0"/>
              <a:t>         	</a:t>
            </a:r>
            <a:r>
              <a:rPr lang="en-US" dirty="0" err="1"/>
              <a:t>System.out.println</a:t>
            </a:r>
            <a:r>
              <a:rPr lang="en-US" dirty="0"/>
              <a:t>("Accessing  element three :" + a[3]);</a:t>
            </a:r>
          </a:p>
          <a:p>
            <a:r>
              <a:rPr lang="en-US" dirty="0"/>
              <a:t>      }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r>
              <a:rPr lang="en-US" dirty="0"/>
              <a:t>         	</a:t>
            </a:r>
            <a:r>
              <a:rPr lang="en-US" dirty="0" err="1"/>
              <a:t>System.out.println</a:t>
            </a:r>
            <a:r>
              <a:rPr lang="en-US" dirty="0"/>
              <a:t>("Exception thrown  :" + 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finally{</a:t>
            </a:r>
          </a:p>
          <a:p>
            <a:pPr lvl="1"/>
            <a:r>
              <a:rPr lang="en-US" dirty="0"/>
              <a:t>         a[0] = 6;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("First element value: " +a[0]);</a:t>
            </a:r>
          </a:p>
          <a:p>
            <a:pPr lvl="1"/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("The finally statement is executed");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06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017" y="2743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thrown :</a:t>
            </a:r>
            <a:r>
              <a:rPr lang="en-US" dirty="0" err="1"/>
              <a:t>java.lang.ArrayIndexOutOfBoundsException</a:t>
            </a:r>
            <a:r>
              <a:rPr lang="en-US" dirty="0"/>
              <a:t>: 3 </a:t>
            </a:r>
          </a:p>
          <a:p>
            <a:r>
              <a:rPr lang="en-US" dirty="0"/>
              <a:t>First element value: 6 </a:t>
            </a:r>
          </a:p>
          <a:p>
            <a:r>
              <a:rPr lang="en-US" dirty="0"/>
              <a:t>The finally statement is executed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017" y="1143000"/>
            <a:ext cx="270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44788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8288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Is the following code legal?</a:t>
            </a:r>
          </a:p>
          <a:p>
            <a:endParaRPr lang="en-US" sz="2400" dirty="0"/>
          </a:p>
          <a:p>
            <a:pPr lvl="2"/>
            <a:r>
              <a:rPr lang="en-US" sz="2400" dirty="0"/>
              <a:t>try {</a:t>
            </a:r>
          </a:p>
          <a:p>
            <a:pPr lvl="2"/>
            <a:r>
              <a:rPr lang="en-US" sz="2400" dirty="0"/>
              <a:t>    </a:t>
            </a:r>
          </a:p>
          <a:p>
            <a:pPr lvl="2"/>
            <a:r>
              <a:rPr lang="en-US" sz="2400" dirty="0"/>
              <a:t>} finally {</a:t>
            </a:r>
          </a:p>
          <a:p>
            <a:pPr lvl="2"/>
            <a:r>
              <a:rPr lang="en-US" sz="2400" dirty="0"/>
              <a:t>   </a:t>
            </a:r>
          </a:p>
          <a:p>
            <a:pPr lvl="2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88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83773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What exception types can be caught by the following handler?</a:t>
            </a:r>
          </a:p>
          <a:p>
            <a:endParaRPr lang="en-US" sz="2400" dirty="0"/>
          </a:p>
          <a:p>
            <a:pPr lvl="2"/>
            <a:r>
              <a:rPr lang="en-US" sz="2400" dirty="0"/>
              <a:t>catch (Exception e) {</a:t>
            </a:r>
          </a:p>
          <a:p>
            <a:pPr lvl="2"/>
            <a:r>
              <a:rPr lang="en-US" sz="2400" dirty="0"/>
              <a:t>     </a:t>
            </a:r>
          </a:p>
          <a:p>
            <a:pPr lvl="2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88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764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Is there anything wrong with this exception handler as written? Will this code compile?</a:t>
            </a:r>
          </a:p>
          <a:p>
            <a:endParaRPr lang="en-US" sz="2400" dirty="0"/>
          </a:p>
          <a:p>
            <a:pPr lvl="4"/>
            <a:r>
              <a:rPr lang="en-US" sz="2400" dirty="0"/>
              <a:t>try {</a:t>
            </a:r>
          </a:p>
          <a:p>
            <a:pPr lvl="4"/>
            <a:endParaRPr lang="en-US" sz="2400" dirty="0"/>
          </a:p>
          <a:p>
            <a:pPr lvl="4"/>
            <a:r>
              <a:rPr lang="en-US" sz="2400" dirty="0"/>
              <a:t>} catch (Exception e) {</a:t>
            </a:r>
          </a:p>
          <a:p>
            <a:pPr lvl="4"/>
            <a:r>
              <a:rPr lang="en-US" sz="2400" dirty="0"/>
              <a:t>   </a:t>
            </a:r>
          </a:p>
          <a:p>
            <a:pPr lvl="4"/>
            <a:r>
              <a:rPr lang="en-US" sz="2400" dirty="0"/>
              <a:t>} catch (</a:t>
            </a:r>
            <a:r>
              <a:rPr lang="en-US" sz="2400" dirty="0" err="1"/>
              <a:t>ArithmeticException</a:t>
            </a:r>
            <a:r>
              <a:rPr lang="en-US" sz="2400" dirty="0"/>
              <a:t> a) {</a:t>
            </a:r>
          </a:p>
          <a:p>
            <a:pPr lvl="4"/>
            <a:r>
              <a:rPr lang="en-US" sz="2400" dirty="0"/>
              <a:t>    </a:t>
            </a:r>
          </a:p>
          <a:p>
            <a:pPr lvl="4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18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Throwing an Exception: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828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When an error occurs within a method, the method creates an object 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exception object</a:t>
            </a:r>
            <a:r>
              <a:rPr lang="en-US" sz="2400" b="1" dirty="0"/>
              <a:t>) </a:t>
            </a:r>
            <a:r>
              <a:rPr lang="en-US" sz="2400" dirty="0"/>
              <a:t>and hands it off to the runtime system.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i="1" dirty="0"/>
              <a:t>exception object</a:t>
            </a:r>
            <a:r>
              <a:rPr lang="en-US" sz="2400" dirty="0"/>
              <a:t>, contains information about the error, including its type and the state of the program when the error occurred.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Creating an exception object and handing it to the runtime system is called </a:t>
            </a:r>
            <a:r>
              <a:rPr lang="en-US" sz="2400" b="1" i="1" dirty="0">
                <a:solidFill>
                  <a:srgbClr val="FF0000"/>
                </a:solidFill>
              </a:rPr>
              <a:t>throwing an exception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3810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 Match each situation in the first list with an item in the second list.</a:t>
            </a:r>
          </a:p>
          <a:p>
            <a:endParaRPr lang="en-US" dirty="0"/>
          </a:p>
          <a:p>
            <a:r>
              <a:rPr lang="en-US" dirty="0"/>
              <a:t>a.</a:t>
            </a:r>
          </a:p>
          <a:p>
            <a:r>
              <a:rPr lang="en-US" dirty="0" err="1"/>
              <a:t>int</a:t>
            </a:r>
            <a:r>
              <a:rPr lang="en-US" dirty="0"/>
              <a:t>[] A;</a:t>
            </a:r>
          </a:p>
          <a:p>
            <a:r>
              <a:rPr lang="en-US" dirty="0"/>
              <a:t>A[0] = 0;</a:t>
            </a:r>
          </a:p>
          <a:p>
            <a:endParaRPr lang="en-US" dirty="0"/>
          </a:p>
          <a:p>
            <a:r>
              <a:rPr lang="en-US" dirty="0"/>
              <a:t>b.</a:t>
            </a:r>
          </a:p>
          <a:p>
            <a:r>
              <a:rPr lang="en-US" dirty="0"/>
              <a:t>The JVM starts running your program, but the JVM can't find the Java platform classes. (The Java platform classes reside in classes.zip or rt.jar.)</a:t>
            </a:r>
          </a:p>
          <a:p>
            <a:endParaRPr lang="en-US" dirty="0"/>
          </a:p>
          <a:p>
            <a:r>
              <a:rPr lang="en-US" dirty="0"/>
              <a:t>c. </a:t>
            </a:r>
          </a:p>
          <a:p>
            <a:r>
              <a:rPr lang="en-US" dirty="0"/>
              <a:t>A program is reading a stream and reaches the end of stream marker.</a:t>
            </a:r>
          </a:p>
          <a:p>
            <a:endParaRPr lang="en-US" dirty="0"/>
          </a:p>
          <a:p>
            <a:r>
              <a:rPr lang="en-US" dirty="0"/>
              <a:t>d.</a:t>
            </a:r>
          </a:p>
          <a:p>
            <a:r>
              <a:rPr lang="en-US" dirty="0"/>
              <a:t>Before closing the stream and after reaching the end of stream marker, a program tries to read the stream again.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__error</a:t>
            </a:r>
          </a:p>
          <a:p>
            <a:r>
              <a:rPr lang="en-US" dirty="0">
                <a:solidFill>
                  <a:srgbClr val="FF0000"/>
                </a:solidFill>
              </a:rPr>
              <a:t>__checked exception</a:t>
            </a:r>
          </a:p>
          <a:p>
            <a:r>
              <a:rPr lang="en-US" dirty="0">
                <a:solidFill>
                  <a:srgbClr val="FF0000"/>
                </a:solidFill>
              </a:rPr>
              <a:t>__compile error</a:t>
            </a:r>
          </a:p>
          <a:p>
            <a:r>
              <a:rPr lang="en-US" dirty="0">
                <a:solidFill>
                  <a:srgbClr val="FF0000"/>
                </a:solidFill>
              </a:rPr>
              <a:t>__no exception</a:t>
            </a:r>
          </a:p>
        </p:txBody>
      </p:sp>
    </p:spTree>
    <p:extLst>
      <p:ext uri="{BB962C8B-B14F-4D97-AF65-F5344CB8AC3E}">
        <p14:creationId xmlns:p14="http://schemas.microsoft.com/office/powerpoint/2010/main" val="3955378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219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runtime system searches the call stack for a method that contains a block of code that can handle the exception.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This block of code is called an </a:t>
            </a:r>
            <a:r>
              <a:rPr lang="en-US" sz="2400" b="1" i="1" dirty="0">
                <a:solidFill>
                  <a:srgbClr val="FF0000"/>
                </a:solidFill>
              </a:rPr>
              <a:t>exception handler</a:t>
            </a:r>
            <a:r>
              <a:rPr lang="en-US" sz="2400" dirty="0"/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exception handler chosen is said to </a:t>
            </a:r>
            <a:r>
              <a:rPr lang="en-US" sz="2400" b="1" i="1" dirty="0">
                <a:solidFill>
                  <a:srgbClr val="FF0000"/>
                </a:solidFill>
              </a:rPr>
              <a:t>catch the exception</a:t>
            </a:r>
            <a:r>
              <a:rPr lang="en-US" sz="24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32" y="3527524"/>
            <a:ext cx="4343400" cy="317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7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4B8B2-99DA-4A35-9EC8-F3495B04F08E}"/>
              </a:ext>
            </a:extLst>
          </p:cNvPr>
          <p:cNvSpPr txBox="1"/>
          <p:nvPr/>
        </p:nvSpPr>
        <p:spPr>
          <a:xfrm>
            <a:off x="228600" y="152400"/>
            <a:ext cx="8686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610B38"/>
                </a:solidFill>
                <a:effectLst/>
                <a:latin typeface="erdana"/>
              </a:rPr>
              <a:t>Hierarchy of Java Exception classes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java.lang.Throwable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is the root class of Java Exception hierarchy which is inherited by two subclasses: Exception and Error.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C7014-7E48-471F-900A-0B4DC2BB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5062"/>
            <a:ext cx="6477000" cy="54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A793B-76DD-450B-B01F-FB3ECD123E5D}"/>
              </a:ext>
            </a:extLst>
          </p:cNvPr>
          <p:cNvSpPr txBox="1"/>
          <p:nvPr/>
        </p:nvSpPr>
        <p:spPr>
          <a:xfrm>
            <a:off x="266700" y="838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610B38"/>
                </a:solidFill>
                <a:effectLst/>
                <a:latin typeface="erdana"/>
              </a:rPr>
              <a:t>Types of Java Exceptions</a:t>
            </a:r>
          </a:p>
          <a:p>
            <a:pPr algn="l"/>
            <a:endParaRPr lang="en-US" sz="3600" b="1" i="0" dirty="0">
              <a:solidFill>
                <a:srgbClr val="610B38"/>
              </a:solidFill>
              <a:effectLst/>
              <a:latin typeface="erdana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mainly two types of exceptions: checked and unchecked. Here, an error is considered as the unchecked exception.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According to Oracle, there are three types of exceptions: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Checked Exception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Unchecked Exception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068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0B483-9773-4AB7-B766-6355F57D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"/>
            <a:ext cx="6934200" cy="6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8CFE8-7031-4111-AABD-124EC3482F5A}"/>
              </a:ext>
            </a:extLst>
          </p:cNvPr>
          <p:cNvSpPr txBox="1"/>
          <p:nvPr/>
        </p:nvSpPr>
        <p:spPr>
          <a:xfrm>
            <a:off x="228600" y="228600"/>
            <a:ext cx="8763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610B38"/>
                </a:solidFill>
                <a:effectLst/>
                <a:latin typeface="erdana"/>
              </a:rPr>
              <a:t>Difference between Checked and Unchecked Exceptions</a:t>
            </a:r>
          </a:p>
          <a:p>
            <a:pPr algn="l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l"/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342900" indent="-342900" algn="l">
              <a:buAutoNum type="arabicParenR"/>
            </a:pPr>
            <a:r>
              <a:rPr lang="en-US" sz="2000" b="1" i="0" dirty="0">
                <a:solidFill>
                  <a:srgbClr val="610B4B"/>
                </a:solidFill>
                <a:effectLst/>
                <a:latin typeface="erdana"/>
              </a:rPr>
              <a:t>Checked Exception</a:t>
            </a:r>
          </a:p>
          <a:p>
            <a:pPr algn="l"/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classes which directly inherit Throwable class except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RuntimeException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Error are known as checked exceptions e.g.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IOException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Checked exceptions are checked at compile-time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610B4B"/>
                </a:solidFill>
                <a:effectLst/>
                <a:latin typeface="erdana"/>
              </a:rPr>
              <a:t>2) Unchecked Exception</a:t>
            </a:r>
          </a:p>
          <a:p>
            <a:pPr algn="l"/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classes which inherit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RuntimeException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known as unchecked exceptions e.g.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NullPointerException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ArrayIndexOutOfBoundsException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 Unchecked exceptions are not checked at compile-time,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they are checked at runtime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1" i="0" dirty="0">
                <a:solidFill>
                  <a:srgbClr val="610B4B"/>
                </a:solidFill>
                <a:effectLst/>
                <a:latin typeface="erdana"/>
              </a:rPr>
              <a:t>3) Error</a:t>
            </a:r>
          </a:p>
          <a:p>
            <a:pPr algn="l"/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 is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irrecoverable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e.g.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OutOfMemoryError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VirtualMachineError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AssertionError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275095-0169-42D1-8A87-75C72FDB2A00}"/>
              </a:ext>
            </a:extLst>
          </p:cNvPr>
          <p:cNvSpPr txBox="1"/>
          <p:nvPr/>
        </p:nvSpPr>
        <p:spPr>
          <a:xfrm>
            <a:off x="228600" y="982176"/>
            <a:ext cx="8686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Common Scenarios of Java Exceptions</a:t>
            </a:r>
          </a:p>
          <a:p>
            <a:endParaRPr lang="en-US" sz="2000" dirty="0"/>
          </a:p>
          <a:p>
            <a:r>
              <a:rPr lang="en-US" sz="2000" dirty="0"/>
              <a:t>There are given some scenarios where unchecked exceptions may occur. They are as follows: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b="1" dirty="0"/>
              <a:t>A scenario where </a:t>
            </a:r>
            <a:r>
              <a:rPr lang="en-US" sz="2000" b="1" dirty="0" err="1"/>
              <a:t>ArithmeticException</a:t>
            </a:r>
            <a:r>
              <a:rPr lang="en-US" sz="2000" b="1" dirty="0"/>
              <a:t> occurs</a:t>
            </a:r>
          </a:p>
          <a:p>
            <a:endParaRPr lang="en-US" sz="2000" dirty="0"/>
          </a:p>
          <a:p>
            <a:r>
              <a:rPr lang="en-US" sz="2000" dirty="0"/>
              <a:t>If we divide any number by zero, there occurs an </a:t>
            </a:r>
            <a:r>
              <a:rPr lang="en-US" sz="2000" dirty="0" err="1"/>
              <a:t>ArithmeticException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int a=50/0;//</a:t>
            </a:r>
            <a:r>
              <a:rPr lang="en-US" sz="2000" dirty="0" err="1"/>
              <a:t>ArithmeticException</a:t>
            </a:r>
            <a:r>
              <a:rPr lang="en-US" sz="2000" dirty="0"/>
              <a:t>  </a:t>
            </a:r>
          </a:p>
          <a:p>
            <a:endParaRPr lang="en-US" sz="2000" dirty="0"/>
          </a:p>
          <a:p>
            <a:r>
              <a:rPr lang="en-US" sz="2000" b="1" dirty="0"/>
              <a:t>2) A scenario where </a:t>
            </a:r>
            <a:r>
              <a:rPr lang="en-US" sz="2000" b="1" dirty="0" err="1"/>
              <a:t>NullPointerException</a:t>
            </a:r>
            <a:r>
              <a:rPr lang="en-US" sz="2000" b="1" dirty="0"/>
              <a:t> occurs</a:t>
            </a:r>
          </a:p>
          <a:p>
            <a:endParaRPr lang="en-US" sz="2000" dirty="0"/>
          </a:p>
          <a:p>
            <a:r>
              <a:rPr lang="en-US" sz="2000" dirty="0"/>
              <a:t>If we have a null value in any variable, performing any operation on the variable throws a </a:t>
            </a:r>
            <a:r>
              <a:rPr lang="en-US" sz="2000" dirty="0" err="1"/>
              <a:t>NullPointerException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String s=null; 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s.length</a:t>
            </a:r>
            <a:r>
              <a:rPr lang="en-US" sz="2000" dirty="0"/>
              <a:t>());//</a:t>
            </a:r>
            <a:r>
              <a:rPr lang="en-US" sz="2000" dirty="0" err="1"/>
              <a:t>NullPointerException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94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5151</TotalTime>
  <Words>1859</Words>
  <Application>Microsoft Office PowerPoint</Application>
  <PresentationFormat>On-screen Show (4:3)</PresentationFormat>
  <Paragraphs>243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Candara</vt:lpstr>
      <vt:lpstr>Courier New</vt:lpstr>
      <vt:lpstr>erdana</vt:lpstr>
      <vt:lpstr>Symbol</vt:lpstr>
      <vt:lpstr>verdana</vt:lpstr>
      <vt:lpstr>Wingdings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S A K M Shafraz</cp:lastModifiedBy>
  <cp:revision>207</cp:revision>
  <dcterms:created xsi:type="dcterms:W3CDTF">2012-10-29T08:55:31Z</dcterms:created>
  <dcterms:modified xsi:type="dcterms:W3CDTF">2020-10-20T06:07:47Z</dcterms:modified>
</cp:coreProperties>
</file>