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23"/>
  </p:notesMasterIdLst>
  <p:sldIdLst>
    <p:sldId id="320" r:id="rId2"/>
    <p:sldId id="321" r:id="rId3"/>
    <p:sldId id="301" r:id="rId4"/>
    <p:sldId id="302" r:id="rId5"/>
    <p:sldId id="303" r:id="rId6"/>
    <p:sldId id="304" r:id="rId7"/>
    <p:sldId id="305" r:id="rId8"/>
    <p:sldId id="306" r:id="rId9"/>
    <p:sldId id="307" r:id="rId10"/>
    <p:sldId id="308" r:id="rId11"/>
    <p:sldId id="309" r:id="rId12"/>
    <p:sldId id="310" r:id="rId13"/>
    <p:sldId id="311" r:id="rId14"/>
    <p:sldId id="312" r:id="rId15"/>
    <p:sldId id="313" r:id="rId16"/>
    <p:sldId id="314" r:id="rId17"/>
    <p:sldId id="315" r:id="rId18"/>
    <p:sldId id="316" r:id="rId19"/>
    <p:sldId id="318" r:id="rId20"/>
    <p:sldId id="319" r:id="rId21"/>
    <p:sldId id="285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3" autoAdjust="0"/>
    <p:restoredTop sz="96610" autoAdjust="0"/>
  </p:normalViewPr>
  <p:slideViewPr>
    <p:cSldViewPr snapToGrid="0">
      <p:cViewPr varScale="1">
        <p:scale>
          <a:sx n="70" d="100"/>
          <a:sy n="70" d="100"/>
        </p:scale>
        <p:origin x="738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FF8A90-55D8-4396-A91F-60A3435DF7A2}" type="datetimeFigureOut">
              <a:rPr lang="en-US" smtClean="0"/>
              <a:pPr/>
              <a:t>1/3/2018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5EFFDB-62CE-417E-A1F2-F31633EB54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4911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Design Area, Palette, </a:t>
            </a:r>
            <a:r>
              <a:rPr lang="en-US" b="1" dirty="0" err="1" smtClean="0"/>
              <a:t>PropertyWindow</a:t>
            </a:r>
            <a:r>
              <a:rPr lang="en-US" b="1" smtClean="0"/>
              <a:t>, Navigator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4A032-7E90-4B83-AA1C-F0B82347EA73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6662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1/3/2018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1/3/2018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1/3/2018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1/3/2018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1/3/2018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ctrTitle"/>
          </p:nvPr>
        </p:nvSpPr>
        <p:spPr>
          <a:xfrm>
            <a:off x="812800" y="2133600"/>
            <a:ext cx="10363200" cy="1779588"/>
          </a:xfrm>
        </p:spPr>
        <p:txBody>
          <a:bodyPr>
            <a:normAutofit/>
          </a:bodyPr>
          <a:lstStyle/>
          <a:p>
            <a:pPr eaLnBrk="1" hangingPunct="1"/>
            <a:r>
              <a:rPr lang="en-US" sz="6000" b="1" dirty="0" smtClean="0">
                <a:solidFill>
                  <a:schemeClr val="tx1"/>
                </a:solidFill>
                <a:cs typeface="Arial" charset="0"/>
              </a:rPr>
              <a:t>SE101.3</a:t>
            </a:r>
          </a:p>
        </p:txBody>
      </p:sp>
      <p:pic>
        <p:nvPicPr>
          <p:cNvPr id="10244" name="Picture 2" descr="https://encrypted-tbn2.gstatic.com/images?q=tbn:ANd9GcSEe2yVztQ5HivfImSbpdHgFPHTsFzphRmySkXEgexi4ngGMhx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448801" y="228600"/>
            <a:ext cx="24765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7412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Code</a:t>
            </a:r>
          </a:p>
        </p:txBody>
      </p:sp>
      <p:sp>
        <p:nvSpPr>
          <p:cNvPr id="24678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556000" y="901700"/>
            <a:ext cx="10871200" cy="3451225"/>
          </a:xfrm>
        </p:spPr>
        <p:txBody>
          <a:bodyPr>
            <a:normAutofit fontScale="92500" lnSpcReduction="10000"/>
          </a:bodyPr>
          <a:lstStyle/>
          <a:p>
            <a:pPr>
              <a:buFontTx/>
              <a:buNone/>
            </a:pPr>
            <a:r>
              <a:rPr lang="en-US" sz="2400" b="1" dirty="0" err="1">
                <a:solidFill>
                  <a:schemeClr val="tx1"/>
                </a:solidFill>
                <a:latin typeface="Courier New" pitchFamily="49" charset="0"/>
              </a:rPr>
              <a:t>JFrame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</a:rPr>
              <a:t> f = new </a:t>
            </a:r>
            <a:r>
              <a:rPr lang="en-US" sz="2400" b="1" dirty="0" err="1">
                <a:solidFill>
                  <a:schemeClr val="tx1"/>
                </a:solidFill>
                <a:latin typeface="Courier New" pitchFamily="49" charset="0"/>
              </a:rPr>
              <a:t>JFrame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</a:rPr>
              <a:t>(“title”);</a:t>
            </a:r>
          </a:p>
          <a:p>
            <a:pPr>
              <a:buFontTx/>
              <a:buNone/>
            </a:pPr>
            <a:r>
              <a:rPr lang="en-US" sz="2400" b="1" dirty="0" err="1">
                <a:solidFill>
                  <a:schemeClr val="tx1"/>
                </a:solidFill>
                <a:latin typeface="Courier New" pitchFamily="49" charset="0"/>
              </a:rPr>
              <a:t>JPanel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</a:rPr>
              <a:t> p = new </a:t>
            </a:r>
            <a:r>
              <a:rPr lang="en-US" sz="2400" b="1" dirty="0" err="1">
                <a:solidFill>
                  <a:schemeClr val="tx1"/>
                </a:solidFill>
                <a:latin typeface="Courier New" pitchFamily="49" charset="0"/>
              </a:rPr>
              <a:t>JPanel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</a:rPr>
              <a:t>( );</a:t>
            </a:r>
          </a:p>
          <a:p>
            <a:pPr>
              <a:buFontTx/>
              <a:buNone/>
            </a:pPr>
            <a:r>
              <a:rPr lang="en-US" sz="2400" b="1" dirty="0" err="1">
                <a:solidFill>
                  <a:schemeClr val="tx1"/>
                </a:solidFill>
                <a:latin typeface="Courier New" pitchFamily="49" charset="0"/>
              </a:rPr>
              <a:t>JButton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</a:rPr>
              <a:t> b = new </a:t>
            </a:r>
            <a:r>
              <a:rPr lang="en-US" sz="2400" b="1" dirty="0" err="1">
                <a:solidFill>
                  <a:schemeClr val="tx1"/>
                </a:solidFill>
                <a:latin typeface="Courier New" pitchFamily="49" charset="0"/>
              </a:rPr>
              <a:t>JButton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</a:rPr>
              <a:t>(“press me”);</a:t>
            </a:r>
          </a:p>
          <a:p>
            <a:pPr>
              <a:buFontTx/>
              <a:buNone/>
            </a:pPr>
            <a:endParaRPr lang="en-US" sz="2400" b="1" dirty="0">
              <a:solidFill>
                <a:schemeClr val="tx1"/>
              </a:solidFill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2400" b="1" dirty="0" err="1">
                <a:solidFill>
                  <a:schemeClr val="tx1"/>
                </a:solidFill>
                <a:latin typeface="Courier New" pitchFamily="49" charset="0"/>
              </a:rPr>
              <a:t>p.add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</a:rPr>
              <a:t>(b);			   // add button to panel</a:t>
            </a:r>
          </a:p>
          <a:p>
            <a:pPr>
              <a:buFontTx/>
              <a:buNone/>
            </a:pPr>
            <a:r>
              <a:rPr lang="en-US" sz="2400" b="1" dirty="0" err="1">
                <a:solidFill>
                  <a:schemeClr val="tx1"/>
                </a:solidFill>
                <a:latin typeface="Courier New" pitchFamily="49" charset="0"/>
              </a:rPr>
              <a:t>f.setContentPane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</a:rPr>
              <a:t>(p);   // add panel </a:t>
            </a:r>
            <a:r>
              <a:rPr lang="en-US" sz="2400" b="1" dirty="0" smtClean="0">
                <a:solidFill>
                  <a:schemeClr val="tx1"/>
                </a:solidFill>
                <a:latin typeface="Courier New" pitchFamily="49" charset="0"/>
              </a:rPr>
              <a:t>to 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</a:rPr>
              <a:t>frame</a:t>
            </a:r>
            <a:endParaRPr lang="en-US" sz="2400" b="1" dirty="0">
              <a:solidFill>
                <a:schemeClr val="tx1"/>
              </a:solidFill>
              <a:latin typeface="Courier New" pitchFamily="49" charset="0"/>
            </a:endParaRPr>
          </a:p>
          <a:p>
            <a:pPr>
              <a:buFontTx/>
              <a:buNone/>
            </a:pPr>
            <a:endParaRPr lang="en-US" sz="2400" b="1" dirty="0">
              <a:solidFill>
                <a:schemeClr val="tx1"/>
              </a:solidFill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2400" b="1" dirty="0" err="1">
                <a:solidFill>
                  <a:schemeClr val="tx1"/>
                </a:solidFill>
                <a:latin typeface="Courier New" pitchFamily="49" charset="0"/>
              </a:rPr>
              <a:t>f.show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</a:rPr>
              <a:t>();</a:t>
            </a:r>
          </a:p>
        </p:txBody>
      </p:sp>
      <p:graphicFrame>
        <p:nvGraphicFramePr>
          <p:cNvPr id="246788" name="Object 4"/>
          <p:cNvGraphicFramePr>
            <a:graphicFrameLocks noChangeAspect="1"/>
          </p:cNvGraphicFramePr>
          <p:nvPr/>
        </p:nvGraphicFramePr>
        <p:xfrm>
          <a:off x="8128000" y="4419600"/>
          <a:ext cx="3869267" cy="2274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Photo Editor Photo" r:id="rId3" imgW="4057143" imgH="3610479" progId="">
                  <p:embed/>
                </p:oleObj>
              </mc:Choice>
              <mc:Fallback>
                <p:oleObj name="Photo Editor Photo" r:id="rId3" imgW="4057143" imgH="3610479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28000" y="4419600"/>
                        <a:ext cx="3869267" cy="2274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6789" name="Rectangle 5"/>
          <p:cNvSpPr>
            <a:spLocks noChangeArrowheads="1"/>
          </p:cNvSpPr>
          <p:nvPr/>
        </p:nvSpPr>
        <p:spPr bwMode="auto">
          <a:xfrm>
            <a:off x="8229600" y="4572001"/>
            <a:ext cx="3666067" cy="2092325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246790" name="AutoShape 6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636000" y="4830764"/>
            <a:ext cx="1828800" cy="579437"/>
          </a:xfrm>
          <a:prstGeom prst="actionButtonBlank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press me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Layout Managers</a:t>
            </a:r>
          </a:p>
        </p:txBody>
      </p:sp>
      <p:sp>
        <p:nvSpPr>
          <p:cNvPr id="26112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530600" y="1181100"/>
            <a:ext cx="9879013" cy="3451225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Automatically control placement of components in a panel</a:t>
            </a:r>
          </a:p>
          <a:p>
            <a:r>
              <a:rPr lang="en-US" b="1" dirty="0">
                <a:solidFill>
                  <a:schemeClr val="tx1"/>
                </a:solidFill>
              </a:rPr>
              <a:t>Why?</a:t>
            </a:r>
          </a:p>
          <a:p>
            <a:pPr lvl="2"/>
            <a:r>
              <a:rPr lang="en-US" b="1" dirty="0">
                <a:solidFill>
                  <a:schemeClr val="tx1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88" name="Rectangle 32"/>
          <p:cNvSpPr>
            <a:spLocks noChangeArrowheads="1"/>
          </p:cNvSpPr>
          <p:nvPr/>
        </p:nvSpPr>
        <p:spPr bwMode="auto">
          <a:xfrm>
            <a:off x="4876800" y="4724400"/>
            <a:ext cx="3149600" cy="21336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9887" name="Rectangle 31"/>
          <p:cNvSpPr>
            <a:spLocks noChangeArrowheads="1"/>
          </p:cNvSpPr>
          <p:nvPr/>
        </p:nvSpPr>
        <p:spPr bwMode="auto">
          <a:xfrm>
            <a:off x="4775200" y="4648200"/>
            <a:ext cx="3149600" cy="21336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985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640381" cy="850900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Layout Manager Heuristics</a:t>
            </a:r>
          </a:p>
        </p:txBody>
      </p:sp>
      <p:sp>
        <p:nvSpPr>
          <p:cNvPr id="249860" name="Rectangle 4"/>
          <p:cNvSpPr>
            <a:spLocks noChangeArrowheads="1"/>
          </p:cNvSpPr>
          <p:nvPr/>
        </p:nvSpPr>
        <p:spPr bwMode="auto">
          <a:xfrm>
            <a:off x="4673600" y="1711325"/>
            <a:ext cx="3149600" cy="21336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Left to right,</a:t>
            </a:r>
          </a:p>
          <a:p>
            <a:pPr algn="ctr"/>
            <a:r>
              <a:rPr lang="en-US"/>
              <a:t>Top to bottom</a:t>
            </a:r>
          </a:p>
        </p:txBody>
      </p:sp>
      <p:sp>
        <p:nvSpPr>
          <p:cNvPr id="249861" name="Line 5"/>
          <p:cNvSpPr>
            <a:spLocks noChangeShapeType="1"/>
          </p:cNvSpPr>
          <p:nvPr/>
        </p:nvSpPr>
        <p:spPr bwMode="auto">
          <a:xfrm>
            <a:off x="5080000" y="3463925"/>
            <a:ext cx="233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49862" name="Line 6"/>
          <p:cNvSpPr>
            <a:spLocks noChangeShapeType="1"/>
          </p:cNvSpPr>
          <p:nvPr/>
        </p:nvSpPr>
        <p:spPr bwMode="auto">
          <a:xfrm>
            <a:off x="5080000" y="2168525"/>
            <a:ext cx="233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49863" name="Line 7"/>
          <p:cNvSpPr>
            <a:spLocks noChangeShapeType="1"/>
          </p:cNvSpPr>
          <p:nvPr/>
        </p:nvSpPr>
        <p:spPr bwMode="auto">
          <a:xfrm>
            <a:off x="5080000" y="2778125"/>
            <a:ext cx="233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49864" name="Rectangle 8"/>
          <p:cNvSpPr>
            <a:spLocks noChangeArrowheads="1"/>
          </p:cNvSpPr>
          <p:nvPr/>
        </p:nvSpPr>
        <p:spPr bwMode="auto">
          <a:xfrm>
            <a:off x="8534400" y="1711325"/>
            <a:ext cx="3149600" cy="21336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9865" name="Line 9"/>
          <p:cNvSpPr>
            <a:spLocks noChangeShapeType="1"/>
          </p:cNvSpPr>
          <p:nvPr/>
        </p:nvSpPr>
        <p:spPr bwMode="auto">
          <a:xfrm>
            <a:off x="9550400" y="1711325"/>
            <a:ext cx="0" cy="2133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49866" name="Line 10"/>
          <p:cNvSpPr>
            <a:spLocks noChangeShapeType="1"/>
          </p:cNvSpPr>
          <p:nvPr/>
        </p:nvSpPr>
        <p:spPr bwMode="auto">
          <a:xfrm>
            <a:off x="10566400" y="1711326"/>
            <a:ext cx="0" cy="209867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49867" name="Line 11"/>
          <p:cNvSpPr>
            <a:spLocks noChangeShapeType="1"/>
          </p:cNvSpPr>
          <p:nvPr/>
        </p:nvSpPr>
        <p:spPr bwMode="auto">
          <a:xfrm>
            <a:off x="8534400" y="2286000"/>
            <a:ext cx="3149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49869" name="Rectangle 13"/>
          <p:cNvSpPr>
            <a:spLocks noChangeArrowheads="1"/>
          </p:cNvSpPr>
          <p:nvPr/>
        </p:nvSpPr>
        <p:spPr bwMode="auto">
          <a:xfrm>
            <a:off x="508000" y="4572000"/>
            <a:ext cx="3149600" cy="21336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c</a:t>
            </a:r>
          </a:p>
        </p:txBody>
      </p:sp>
      <p:sp>
        <p:nvSpPr>
          <p:cNvPr id="249870" name="Line 14"/>
          <p:cNvSpPr>
            <a:spLocks noChangeShapeType="1"/>
          </p:cNvSpPr>
          <p:nvPr/>
        </p:nvSpPr>
        <p:spPr bwMode="auto">
          <a:xfrm>
            <a:off x="508000" y="4953000"/>
            <a:ext cx="3048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49871" name="Line 15"/>
          <p:cNvSpPr>
            <a:spLocks noChangeShapeType="1"/>
          </p:cNvSpPr>
          <p:nvPr/>
        </p:nvSpPr>
        <p:spPr bwMode="auto">
          <a:xfrm>
            <a:off x="609600" y="6172200"/>
            <a:ext cx="28448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49872" name="Line 16"/>
          <p:cNvSpPr>
            <a:spLocks noChangeShapeType="1"/>
          </p:cNvSpPr>
          <p:nvPr/>
        </p:nvSpPr>
        <p:spPr bwMode="auto">
          <a:xfrm>
            <a:off x="1219200" y="50292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49873" name="Line 17"/>
          <p:cNvSpPr>
            <a:spLocks noChangeShapeType="1"/>
          </p:cNvSpPr>
          <p:nvPr/>
        </p:nvSpPr>
        <p:spPr bwMode="auto">
          <a:xfrm>
            <a:off x="2946400" y="49530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49875" name="Text Box 19"/>
          <p:cNvSpPr txBox="1">
            <a:spLocks noChangeArrowheads="1"/>
          </p:cNvSpPr>
          <p:nvPr/>
        </p:nvSpPr>
        <p:spPr bwMode="auto">
          <a:xfrm>
            <a:off x="1807634" y="4460875"/>
            <a:ext cx="30649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n</a:t>
            </a:r>
          </a:p>
        </p:txBody>
      </p:sp>
      <p:sp>
        <p:nvSpPr>
          <p:cNvPr id="249876" name="Text Box 20"/>
          <p:cNvSpPr txBox="1">
            <a:spLocks noChangeArrowheads="1"/>
          </p:cNvSpPr>
          <p:nvPr/>
        </p:nvSpPr>
        <p:spPr bwMode="auto">
          <a:xfrm>
            <a:off x="1909234" y="6137275"/>
            <a:ext cx="27764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s</a:t>
            </a:r>
          </a:p>
        </p:txBody>
      </p:sp>
      <p:sp>
        <p:nvSpPr>
          <p:cNvPr id="249877" name="Text Box 21"/>
          <p:cNvSpPr txBox="1">
            <a:spLocks noChangeArrowheads="1"/>
          </p:cNvSpPr>
          <p:nvPr/>
        </p:nvSpPr>
        <p:spPr bwMode="auto">
          <a:xfrm>
            <a:off x="3026833" y="5299075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e</a:t>
            </a:r>
          </a:p>
        </p:txBody>
      </p:sp>
      <p:sp>
        <p:nvSpPr>
          <p:cNvPr id="249878" name="Text Box 22"/>
          <p:cNvSpPr txBox="1">
            <a:spLocks noChangeArrowheads="1"/>
          </p:cNvSpPr>
          <p:nvPr/>
        </p:nvSpPr>
        <p:spPr bwMode="auto">
          <a:xfrm>
            <a:off x="588434" y="5299075"/>
            <a:ext cx="3497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w</a:t>
            </a:r>
          </a:p>
        </p:txBody>
      </p:sp>
      <p:sp>
        <p:nvSpPr>
          <p:cNvPr id="249879" name="Text Box 23"/>
          <p:cNvSpPr txBox="1">
            <a:spLocks noChangeArrowheads="1"/>
          </p:cNvSpPr>
          <p:nvPr/>
        </p:nvSpPr>
        <p:spPr bwMode="auto">
          <a:xfrm>
            <a:off x="5160434" y="1219200"/>
            <a:ext cx="131157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FlowLayout</a:t>
            </a:r>
          </a:p>
        </p:txBody>
      </p:sp>
      <p:sp>
        <p:nvSpPr>
          <p:cNvPr id="249880" name="Text Box 24"/>
          <p:cNvSpPr txBox="1">
            <a:spLocks noChangeArrowheads="1"/>
          </p:cNvSpPr>
          <p:nvPr/>
        </p:nvSpPr>
        <p:spPr bwMode="auto">
          <a:xfrm>
            <a:off x="9042401" y="1219200"/>
            <a:ext cx="126028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GridLayout</a:t>
            </a:r>
          </a:p>
        </p:txBody>
      </p:sp>
      <p:sp>
        <p:nvSpPr>
          <p:cNvPr id="249881" name="Text Box 25"/>
          <p:cNvSpPr txBox="1">
            <a:spLocks noChangeArrowheads="1"/>
          </p:cNvSpPr>
          <p:nvPr/>
        </p:nvSpPr>
        <p:spPr bwMode="auto">
          <a:xfrm>
            <a:off x="829733" y="4114800"/>
            <a:ext cx="150554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err="1"/>
              <a:t>BorderLayout</a:t>
            </a:r>
            <a:endParaRPr lang="en-US" dirty="0"/>
          </a:p>
        </p:txBody>
      </p:sp>
      <p:sp>
        <p:nvSpPr>
          <p:cNvPr id="249882" name="Rectangle 26"/>
          <p:cNvSpPr>
            <a:spLocks noChangeArrowheads="1"/>
          </p:cNvSpPr>
          <p:nvPr/>
        </p:nvSpPr>
        <p:spPr bwMode="auto">
          <a:xfrm>
            <a:off x="508000" y="1711325"/>
            <a:ext cx="3149600" cy="21336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none, </a:t>
            </a:r>
            <a:br>
              <a:rPr lang="en-US"/>
            </a:br>
            <a:r>
              <a:rPr lang="en-US"/>
              <a:t>programmer </a:t>
            </a:r>
            <a:br>
              <a:rPr lang="en-US"/>
            </a:br>
            <a:r>
              <a:rPr lang="en-US"/>
              <a:t>sets x,y,w,h</a:t>
            </a:r>
          </a:p>
        </p:txBody>
      </p:sp>
      <p:sp>
        <p:nvSpPr>
          <p:cNvPr id="249884" name="Text Box 28"/>
          <p:cNvSpPr txBox="1">
            <a:spLocks noChangeArrowheads="1"/>
          </p:cNvSpPr>
          <p:nvPr/>
        </p:nvSpPr>
        <p:spPr bwMode="auto">
          <a:xfrm>
            <a:off x="1625601" y="1254125"/>
            <a:ext cx="53251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null</a:t>
            </a:r>
          </a:p>
        </p:txBody>
      </p:sp>
      <p:sp>
        <p:nvSpPr>
          <p:cNvPr id="249885" name="Rectangle 29"/>
          <p:cNvSpPr>
            <a:spLocks noChangeArrowheads="1"/>
          </p:cNvSpPr>
          <p:nvPr/>
        </p:nvSpPr>
        <p:spPr bwMode="auto">
          <a:xfrm>
            <a:off x="4673600" y="4572000"/>
            <a:ext cx="3149600" cy="21336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One at a time</a:t>
            </a:r>
          </a:p>
        </p:txBody>
      </p:sp>
      <p:sp>
        <p:nvSpPr>
          <p:cNvPr id="249886" name="Text Box 30"/>
          <p:cNvSpPr txBox="1">
            <a:spLocks noChangeArrowheads="1"/>
          </p:cNvSpPr>
          <p:nvPr/>
        </p:nvSpPr>
        <p:spPr bwMode="auto">
          <a:xfrm>
            <a:off x="5242984" y="4114800"/>
            <a:ext cx="130356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CardLayout</a:t>
            </a:r>
          </a:p>
        </p:txBody>
      </p:sp>
      <p:sp>
        <p:nvSpPr>
          <p:cNvPr id="249890" name="Rectangle 34"/>
          <p:cNvSpPr>
            <a:spLocks noChangeArrowheads="1"/>
          </p:cNvSpPr>
          <p:nvPr/>
        </p:nvSpPr>
        <p:spPr bwMode="auto">
          <a:xfrm>
            <a:off x="8534400" y="4572000"/>
            <a:ext cx="3149600" cy="21336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9891" name="Line 35"/>
          <p:cNvSpPr>
            <a:spLocks noChangeShapeType="1"/>
          </p:cNvSpPr>
          <p:nvPr/>
        </p:nvSpPr>
        <p:spPr bwMode="auto">
          <a:xfrm>
            <a:off x="9448800" y="4572000"/>
            <a:ext cx="0" cy="2133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49892" name="Line 36"/>
          <p:cNvSpPr>
            <a:spLocks noChangeShapeType="1"/>
          </p:cNvSpPr>
          <p:nvPr/>
        </p:nvSpPr>
        <p:spPr bwMode="auto">
          <a:xfrm>
            <a:off x="10058400" y="4572000"/>
            <a:ext cx="0" cy="2133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49893" name="Line 37"/>
          <p:cNvSpPr>
            <a:spLocks noChangeShapeType="1"/>
          </p:cNvSpPr>
          <p:nvPr/>
        </p:nvSpPr>
        <p:spPr bwMode="auto">
          <a:xfrm>
            <a:off x="8534400" y="5105400"/>
            <a:ext cx="3048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49894" name="Line 38"/>
          <p:cNvSpPr>
            <a:spLocks noChangeShapeType="1"/>
          </p:cNvSpPr>
          <p:nvPr/>
        </p:nvSpPr>
        <p:spPr bwMode="auto">
          <a:xfrm>
            <a:off x="8534400" y="5943600"/>
            <a:ext cx="3149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49895" name="Text Box 39"/>
          <p:cNvSpPr txBox="1">
            <a:spLocks noChangeArrowheads="1"/>
          </p:cNvSpPr>
          <p:nvPr/>
        </p:nvSpPr>
        <p:spPr bwMode="auto">
          <a:xfrm>
            <a:off x="8737600" y="4079875"/>
            <a:ext cx="163217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GridBagLayout</a:t>
            </a:r>
          </a:p>
        </p:txBody>
      </p:sp>
      <p:sp>
        <p:nvSpPr>
          <p:cNvPr id="249896" name="Line 40"/>
          <p:cNvSpPr>
            <a:spLocks noChangeShapeType="1"/>
          </p:cNvSpPr>
          <p:nvPr/>
        </p:nvSpPr>
        <p:spPr bwMode="auto">
          <a:xfrm>
            <a:off x="8534400" y="3124200"/>
            <a:ext cx="3149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49897" name="AutoShape 41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9550400" y="5257800"/>
            <a:ext cx="2032000" cy="579438"/>
          </a:xfrm>
          <a:prstGeom prst="actionButtonBlank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JButton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Combinations</a:t>
            </a:r>
          </a:p>
        </p:txBody>
      </p:sp>
      <p:sp>
        <p:nvSpPr>
          <p:cNvPr id="263172" name="Rectangle 4"/>
          <p:cNvSpPr>
            <a:spLocks noChangeArrowheads="1"/>
          </p:cNvSpPr>
          <p:nvPr/>
        </p:nvSpPr>
        <p:spPr bwMode="auto">
          <a:xfrm>
            <a:off x="3454400" y="1828800"/>
            <a:ext cx="5080000" cy="44196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263187" name="Rectangle 19"/>
          <p:cNvSpPr>
            <a:spLocks noChangeArrowheads="1"/>
          </p:cNvSpPr>
          <p:nvPr/>
        </p:nvSpPr>
        <p:spPr bwMode="auto">
          <a:xfrm>
            <a:off x="3454400" y="1828800"/>
            <a:ext cx="5080000" cy="6096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263188" name="AutoShape 20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3556000" y="1858964"/>
            <a:ext cx="1524000" cy="579437"/>
          </a:xfrm>
          <a:prstGeom prst="actionButtonBlank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err="1"/>
              <a:t>JButton</a:t>
            </a:r>
            <a:endParaRPr lang="en-US" dirty="0"/>
          </a:p>
        </p:txBody>
      </p:sp>
      <p:sp>
        <p:nvSpPr>
          <p:cNvPr id="263189" name="AutoShape 21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181600" y="1820864"/>
            <a:ext cx="1524000" cy="579437"/>
          </a:xfrm>
          <a:prstGeom prst="actionButtonBlank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JButton</a:t>
            </a:r>
          </a:p>
        </p:txBody>
      </p:sp>
      <p:sp>
        <p:nvSpPr>
          <p:cNvPr id="263190" name="Rectangle 22"/>
          <p:cNvSpPr>
            <a:spLocks noChangeArrowheads="1"/>
          </p:cNvSpPr>
          <p:nvPr/>
        </p:nvSpPr>
        <p:spPr bwMode="auto">
          <a:xfrm>
            <a:off x="3454400" y="2438400"/>
            <a:ext cx="5080000" cy="3810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JTextArea</a:t>
            </a:r>
          </a:p>
        </p:txBody>
      </p:sp>
      <p:graphicFrame>
        <p:nvGraphicFramePr>
          <p:cNvPr id="263171" name="Object 3"/>
          <p:cNvGraphicFramePr>
            <a:graphicFrameLocks noGrp="1" noChangeAspect="1"/>
          </p:cNvGraphicFramePr>
          <p:nvPr>
            <p:ph idx="4294967295"/>
          </p:nvPr>
        </p:nvGraphicFramePr>
        <p:xfrm>
          <a:off x="6908800" y="711200"/>
          <a:ext cx="5283200" cy="4830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" name="Photo Editor Photo" r:id="rId3" imgW="4057143" imgH="3610479" progId="">
                  <p:embed/>
                </p:oleObj>
              </mc:Choice>
              <mc:Fallback>
                <p:oleObj name="Photo Editor Photo" r:id="rId3" imgW="4057143" imgH="3610479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08800" y="711200"/>
                        <a:ext cx="5283200" cy="4830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0" y="0"/>
            <a:ext cx="10972800" cy="12525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</a:pPr>
            <a:r>
              <a:rPr lang="en-US" sz="4400" b="1" dirty="0" smtClean="0">
                <a:latin typeface="+mj-lt"/>
                <a:ea typeface="+mj-ea"/>
                <a:cs typeface="+mj-cs"/>
              </a:rPr>
              <a:t>Swing Application Dev using Java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9218" name="Picture 2" descr="C:\Users\DTS\Desktop\01_gb_ui-small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1301" y="1295400"/>
            <a:ext cx="11376024" cy="5384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3" name="Picture 3" descr="C:\Users\DTS\Desktop\click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1752600"/>
            <a:ext cx="9956800" cy="3886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 descr="Create a Swing GUI in Java Step 3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6400" y="914400"/>
            <a:ext cx="7721600" cy="3295366"/>
          </a:xfrm>
          <a:prstGeom prst="rect">
            <a:avLst/>
          </a:prstGeom>
          <a:noFill/>
        </p:spPr>
      </p:pic>
      <p:pic>
        <p:nvPicPr>
          <p:cNvPr id="26628" name="Picture 4" descr="Create a Swing GUI in Java Step 4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65601" y="3581400"/>
            <a:ext cx="7429500" cy="2971800"/>
          </a:xfrm>
          <a:prstGeom prst="rect">
            <a:avLst/>
          </a:prstGeom>
          <a:noFill/>
        </p:spPr>
      </p:pic>
      <p:sp>
        <p:nvSpPr>
          <p:cNvPr id="4" name="Rectangle 3"/>
          <p:cNvSpPr/>
          <p:nvPr/>
        </p:nvSpPr>
        <p:spPr>
          <a:xfrm>
            <a:off x="10363200" y="6096000"/>
            <a:ext cx="1320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2" descr="Create a Swing GUI in Java Step 5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609601"/>
            <a:ext cx="6477000" cy="2867025"/>
          </a:xfrm>
          <a:prstGeom prst="rect">
            <a:avLst/>
          </a:prstGeom>
          <a:noFill/>
        </p:spPr>
      </p:pic>
      <p:pic>
        <p:nvPicPr>
          <p:cNvPr id="33796" name="Picture 4" descr="Create a Swing GUI in Java Step 6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62400" y="3048000"/>
            <a:ext cx="8026400" cy="3581400"/>
          </a:xfrm>
          <a:prstGeom prst="rect">
            <a:avLst/>
          </a:prstGeom>
          <a:noFill/>
        </p:spPr>
      </p:pic>
      <p:sp>
        <p:nvSpPr>
          <p:cNvPr id="4" name="Rectangle 3"/>
          <p:cNvSpPr/>
          <p:nvPr/>
        </p:nvSpPr>
        <p:spPr>
          <a:xfrm>
            <a:off x="10566400" y="6324600"/>
            <a:ext cx="1320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2" descr="Create a Swing GUI in Java Step 8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33600" y="1752600"/>
            <a:ext cx="8331200" cy="3810000"/>
          </a:xfrm>
          <a:prstGeom prst="rect">
            <a:avLst/>
          </a:prstGeom>
          <a:noFill/>
        </p:spPr>
      </p:pic>
      <p:sp>
        <p:nvSpPr>
          <p:cNvPr id="3" name="Rectangle 2"/>
          <p:cNvSpPr/>
          <p:nvPr/>
        </p:nvSpPr>
        <p:spPr>
          <a:xfrm>
            <a:off x="9144000" y="4953000"/>
            <a:ext cx="1320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406400" y="457201"/>
            <a:ext cx="10972800" cy="12525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6146" name="Picture 2" descr="C:\Users\DTS\Desktop\cc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52900" y="1803400"/>
            <a:ext cx="7213600" cy="4343400"/>
          </a:xfrm>
          <a:prstGeom prst="rect">
            <a:avLst/>
          </a:prstGeom>
          <a:noFill/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b="1" spc="0" dirty="0" smtClean="0">
                <a:solidFill>
                  <a:schemeClr val="tx1"/>
                </a:solidFill>
              </a:rPr>
              <a:t>Second Application</a:t>
            </a:r>
            <a:br>
              <a:rPr lang="en-US" b="1" spc="0" dirty="0" smtClean="0">
                <a:solidFill>
                  <a:schemeClr val="tx1"/>
                </a:solidFill>
              </a:rPr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20800" y="2514600"/>
            <a:ext cx="10058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/>
              <a:t>Lecture 07</a:t>
            </a:r>
          </a:p>
          <a:p>
            <a:pPr algn="ctr"/>
            <a:r>
              <a:rPr lang="en-US" sz="4800" dirty="0" smtClean="0"/>
              <a:t>GUI PROGRAMMING</a:t>
            </a:r>
            <a:endParaRPr lang="en-US" sz="4800" i="1" dirty="0" smtClean="0"/>
          </a:p>
        </p:txBody>
      </p:sp>
    </p:spTree>
    <p:extLst>
      <p:ext uri="{BB962C8B-B14F-4D97-AF65-F5344CB8AC3E}">
        <p14:creationId xmlns:p14="http://schemas.microsoft.com/office/powerpoint/2010/main" val="1726388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0" y="1"/>
            <a:ext cx="10972800" cy="12525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8194" name="Picture 2" descr="C:\Users\DTS\Desktop\08_preview_gui-small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74900" y="952500"/>
            <a:ext cx="9550400" cy="5105400"/>
          </a:xfrm>
          <a:prstGeom prst="rect">
            <a:avLst/>
          </a:prstGeom>
          <a:noFill/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pc="0" dirty="0" smtClean="0">
                <a:solidFill>
                  <a:schemeClr val="tx1"/>
                </a:solidFill>
              </a:rPr>
              <a:t>Third Example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THANK YOU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227446" y="1399488"/>
            <a:ext cx="650681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 smtClean="0"/>
              <a:t>NEXT CLASS:</a:t>
            </a:r>
          </a:p>
          <a:p>
            <a:pPr algn="r"/>
            <a:endParaRPr lang="en-US" sz="2400" dirty="0"/>
          </a:p>
          <a:p>
            <a:pPr algn="r"/>
            <a:endParaRPr lang="en-US" sz="2400" dirty="0" smtClean="0"/>
          </a:p>
          <a:p>
            <a:pPr algn="r"/>
            <a:r>
              <a:rPr lang="en-US" sz="2400" dirty="0" smtClean="0"/>
              <a:t>JDBC</a:t>
            </a:r>
          </a:p>
          <a:p>
            <a:pPr algn="r"/>
            <a:endParaRPr lang="en-US" sz="2400" dirty="0"/>
          </a:p>
          <a:p>
            <a:pPr algn="r"/>
            <a:endParaRPr lang="en-US" sz="2400" dirty="0"/>
          </a:p>
          <a:p>
            <a:pPr algn="r"/>
            <a:endParaRPr lang="en-US" sz="2400" dirty="0" smtClean="0"/>
          </a:p>
          <a:p>
            <a:pPr algn="r"/>
            <a:endParaRPr lang="en-US" sz="2400" dirty="0"/>
          </a:p>
          <a:p>
            <a:pPr algn="r"/>
            <a:endParaRPr lang="en-US" sz="2400" dirty="0"/>
          </a:p>
          <a:p>
            <a:pPr algn="r"/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601516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DONE… </a:t>
            </a:r>
            <a:r>
              <a:rPr lang="en-US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 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610199" y="332323"/>
            <a:ext cx="4733702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Java Basics</a:t>
            </a:r>
          </a:p>
          <a:p>
            <a:r>
              <a:rPr lang="en-US" sz="2000" b="1" dirty="0"/>
              <a:t>	</a:t>
            </a:r>
          </a:p>
          <a:p>
            <a:r>
              <a:rPr lang="en-US" sz="2000" b="1" dirty="0" smtClean="0"/>
              <a:t>Variables/ Instance variables / Constants</a:t>
            </a:r>
          </a:p>
          <a:p>
            <a:endParaRPr lang="en-US" sz="2000" b="1" dirty="0"/>
          </a:p>
          <a:p>
            <a:r>
              <a:rPr lang="en-US" sz="2000" b="1" dirty="0" smtClean="0"/>
              <a:t>Methods</a:t>
            </a:r>
          </a:p>
          <a:p>
            <a:endParaRPr lang="en-US" sz="2000" b="1" dirty="0"/>
          </a:p>
          <a:p>
            <a:r>
              <a:rPr lang="en-US" sz="2000" b="1" dirty="0" smtClean="0"/>
              <a:t>Classes and Objects</a:t>
            </a:r>
          </a:p>
          <a:p>
            <a:endParaRPr lang="en-US" sz="2000" b="1" dirty="0"/>
          </a:p>
          <a:p>
            <a:r>
              <a:rPr lang="en-US" sz="2000" b="1" dirty="0" smtClean="0"/>
              <a:t>Constructors</a:t>
            </a:r>
          </a:p>
          <a:p>
            <a:endParaRPr lang="en-US" sz="2000" b="1" dirty="0"/>
          </a:p>
          <a:p>
            <a:r>
              <a:rPr lang="en-US" sz="2000" b="1" dirty="0" smtClean="0"/>
              <a:t>Polymorphism</a:t>
            </a:r>
          </a:p>
          <a:p>
            <a:endParaRPr lang="en-US" sz="2000" b="1" dirty="0"/>
          </a:p>
          <a:p>
            <a:r>
              <a:rPr lang="en-US" sz="2000" b="1" dirty="0"/>
              <a:t>Constructor overloading</a:t>
            </a:r>
          </a:p>
          <a:p>
            <a:endParaRPr lang="en-US" sz="2000" b="1" dirty="0" smtClean="0"/>
          </a:p>
          <a:p>
            <a:r>
              <a:rPr lang="en-US" sz="2000" b="1" dirty="0" smtClean="0"/>
              <a:t>Method Overloading</a:t>
            </a:r>
          </a:p>
          <a:p>
            <a:endParaRPr lang="en-US" sz="2000" b="1" dirty="0" smtClean="0"/>
          </a:p>
          <a:p>
            <a:r>
              <a:rPr lang="en-US" sz="2000" b="1" dirty="0" smtClean="0"/>
              <a:t>Method Overriding </a:t>
            </a:r>
          </a:p>
          <a:p>
            <a:endParaRPr lang="en-US" sz="2000" b="1" dirty="0" smtClean="0"/>
          </a:p>
          <a:p>
            <a:endParaRPr lang="en-US" sz="2000" b="1" dirty="0"/>
          </a:p>
          <a:p>
            <a:endParaRPr lang="en-US" sz="2000" b="1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8217795" y="1458378"/>
            <a:ext cx="316140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 smtClean="0"/>
              <a:t>Encapsulation</a:t>
            </a:r>
          </a:p>
          <a:p>
            <a:pPr algn="r"/>
            <a:endParaRPr lang="en-US" sz="2000" b="1" dirty="0"/>
          </a:p>
          <a:p>
            <a:pPr algn="r"/>
            <a:r>
              <a:rPr lang="en-US" sz="2000" b="1" dirty="0" smtClean="0"/>
              <a:t>Inheritance</a:t>
            </a:r>
          </a:p>
          <a:p>
            <a:pPr algn="r"/>
            <a:endParaRPr lang="en-US" sz="2000" b="1" dirty="0"/>
          </a:p>
          <a:p>
            <a:pPr algn="r"/>
            <a:r>
              <a:rPr lang="en-US" sz="2000" b="1" dirty="0" smtClean="0"/>
              <a:t>Interface</a:t>
            </a:r>
          </a:p>
          <a:p>
            <a:pPr algn="r"/>
            <a:endParaRPr lang="en-US" sz="2000" b="1" dirty="0"/>
          </a:p>
          <a:p>
            <a:pPr algn="r"/>
            <a:r>
              <a:rPr lang="en-US" sz="2000" b="1" dirty="0" smtClean="0"/>
              <a:t>Multiple Inheritance</a:t>
            </a:r>
          </a:p>
          <a:p>
            <a:pPr algn="r"/>
            <a:endParaRPr lang="en-US" sz="2000" b="1" dirty="0" smtClean="0"/>
          </a:p>
          <a:p>
            <a:pPr algn="r"/>
            <a:endParaRPr lang="en-US" sz="2000" b="1" dirty="0" smtClean="0"/>
          </a:p>
          <a:p>
            <a:pPr algn="r"/>
            <a:endParaRPr lang="en-US" sz="2000" b="1" dirty="0"/>
          </a:p>
          <a:p>
            <a:pPr algn="r"/>
            <a:endParaRPr lang="en-US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2948726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Today… </a:t>
            </a:r>
            <a:r>
              <a:rPr lang="en-US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 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721994" y="1839378"/>
            <a:ext cx="562520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b="1" dirty="0" smtClean="0"/>
              <a:t>GUI Programming….</a:t>
            </a:r>
          </a:p>
          <a:p>
            <a:pPr algn="r"/>
            <a:endParaRPr lang="en-US" sz="3200" b="1" dirty="0" smtClean="0"/>
          </a:p>
          <a:p>
            <a:pPr algn="r"/>
            <a:endParaRPr lang="en-US" sz="3200" b="1" dirty="0" smtClean="0"/>
          </a:p>
          <a:p>
            <a:pPr algn="r"/>
            <a:endParaRPr lang="en-US" sz="3200" b="1" dirty="0"/>
          </a:p>
          <a:p>
            <a:pPr algn="r"/>
            <a:endParaRPr lang="en-US" sz="3200" b="1" dirty="0" smtClean="0"/>
          </a:p>
        </p:txBody>
      </p:sp>
    </p:spTree>
    <p:extLst>
      <p:ext uri="{BB962C8B-B14F-4D97-AF65-F5344CB8AC3E}">
        <p14:creationId xmlns:p14="http://schemas.microsoft.com/office/powerpoint/2010/main" val="1242314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>
                <a:solidFill>
                  <a:schemeClr val="tx1"/>
                </a:solidFill>
              </a:rPr>
              <a:t>AWT to Swing</a:t>
            </a:r>
          </a:p>
        </p:txBody>
      </p:sp>
      <p:sp>
        <p:nvSpPr>
          <p:cNvPr id="23859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595688" y="1727200"/>
            <a:ext cx="9879012" cy="3451225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AWT:  Abstract Windowing Toolkit</a:t>
            </a:r>
          </a:p>
          <a:p>
            <a:pPr lvl="2"/>
            <a:r>
              <a:rPr lang="en-US" sz="2400" dirty="0">
                <a:solidFill>
                  <a:schemeClr val="tx1"/>
                </a:solidFill>
              </a:rPr>
              <a:t>import java.awt</a:t>
            </a:r>
            <a:r>
              <a:rPr lang="en-US" sz="2400" dirty="0" smtClean="0">
                <a:solidFill>
                  <a:schemeClr val="tx1"/>
                </a:solidFill>
              </a:rPr>
              <a:t>.*</a:t>
            </a:r>
          </a:p>
          <a:p>
            <a:pPr lvl="2"/>
            <a:endParaRPr lang="en-US" sz="2400" dirty="0" smtClean="0">
              <a:solidFill>
                <a:schemeClr val="tx1"/>
              </a:solidFill>
            </a:endParaRPr>
          </a:p>
          <a:p>
            <a:pPr lvl="2"/>
            <a:endParaRPr lang="en-US" sz="2400" dirty="0">
              <a:solidFill>
                <a:schemeClr val="tx1"/>
              </a:solidFill>
            </a:endParaRPr>
          </a:p>
          <a:p>
            <a:r>
              <a:rPr lang="en-US" sz="2800" dirty="0">
                <a:solidFill>
                  <a:schemeClr val="tx1"/>
                </a:solidFill>
              </a:rPr>
              <a:t>Swing:  new with Java2</a:t>
            </a:r>
          </a:p>
          <a:p>
            <a:pPr lvl="2"/>
            <a:r>
              <a:rPr lang="en-US" sz="2400" dirty="0">
                <a:solidFill>
                  <a:schemeClr val="tx1"/>
                </a:solidFill>
              </a:rPr>
              <a:t>import </a:t>
            </a:r>
            <a:r>
              <a:rPr lang="en-US" sz="2400" dirty="0" err="1">
                <a:solidFill>
                  <a:schemeClr val="tx1"/>
                </a:solidFill>
              </a:rPr>
              <a:t>javax.swing</a:t>
            </a:r>
            <a:r>
              <a:rPr lang="en-US" sz="2400" dirty="0">
                <a:solidFill>
                  <a:schemeClr val="tx1"/>
                </a:solidFill>
              </a:rPr>
              <a:t>.*</a:t>
            </a:r>
          </a:p>
          <a:p>
            <a:pPr lvl="2"/>
            <a:r>
              <a:rPr lang="en-US" sz="2400" dirty="0">
                <a:solidFill>
                  <a:schemeClr val="tx1"/>
                </a:solidFill>
              </a:rPr>
              <a:t>Extends AWT</a:t>
            </a:r>
          </a:p>
          <a:p>
            <a:pPr lvl="2"/>
            <a:r>
              <a:rPr lang="en-US" sz="2400" dirty="0" smtClean="0">
                <a:solidFill>
                  <a:schemeClr val="tx1"/>
                </a:solidFill>
              </a:rPr>
              <a:t>New </a:t>
            </a:r>
            <a:r>
              <a:rPr lang="en-US" sz="2400" dirty="0">
                <a:solidFill>
                  <a:schemeClr val="tx1"/>
                </a:solidFill>
              </a:rPr>
              <a:t>improved components</a:t>
            </a:r>
          </a:p>
          <a:p>
            <a:pPr lvl="2"/>
            <a:r>
              <a:rPr lang="en-US" sz="2400" dirty="0">
                <a:solidFill>
                  <a:schemeClr val="tx1"/>
                </a:solidFill>
              </a:rPr>
              <a:t>Standard dialog boxes, tooltips, …</a:t>
            </a:r>
          </a:p>
          <a:p>
            <a:pPr lvl="2"/>
            <a:r>
              <a:rPr lang="en-US" sz="2400" dirty="0">
                <a:solidFill>
                  <a:schemeClr val="tx1"/>
                </a:solidFill>
              </a:rPr>
              <a:t>Look-and-feel, skins</a:t>
            </a:r>
          </a:p>
          <a:p>
            <a:pPr lvl="2"/>
            <a:r>
              <a:rPr lang="en-US" sz="2400" dirty="0">
                <a:solidFill>
                  <a:schemeClr val="tx1"/>
                </a:solidFill>
              </a:rPr>
              <a:t>Event </a:t>
            </a:r>
            <a:r>
              <a:rPr lang="en-US" sz="2400" dirty="0" smtClean="0">
                <a:solidFill>
                  <a:schemeClr val="tx1"/>
                </a:solidFill>
              </a:rPr>
              <a:t>listeners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GUI Component API</a:t>
            </a:r>
          </a:p>
        </p:txBody>
      </p:sp>
      <p:sp>
        <p:nvSpPr>
          <p:cNvPr id="25805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722688" y="2438400"/>
            <a:ext cx="8151812" cy="345122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Java:  GUI component = class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Properties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 </a:t>
            </a:r>
          </a:p>
          <a:p>
            <a:r>
              <a:rPr lang="en-US" dirty="0">
                <a:solidFill>
                  <a:schemeClr val="tx1"/>
                </a:solidFill>
              </a:rPr>
              <a:t>Methods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 </a:t>
            </a:r>
          </a:p>
          <a:p>
            <a:r>
              <a:rPr lang="en-US" dirty="0">
                <a:solidFill>
                  <a:schemeClr val="tx1"/>
                </a:solidFill>
              </a:rPr>
              <a:t>Events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58052" name="AutoShape 4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815917" y="2819400"/>
            <a:ext cx="2868083" cy="1371600"/>
          </a:xfrm>
          <a:prstGeom prst="actionButtonBlank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JButton</a:t>
            </a:r>
          </a:p>
        </p:txBody>
      </p:sp>
      <p:sp>
        <p:nvSpPr>
          <p:cNvPr id="258053" name="Line 5"/>
          <p:cNvSpPr>
            <a:spLocks noChangeShapeType="1"/>
          </p:cNvSpPr>
          <p:nvPr/>
        </p:nvSpPr>
        <p:spPr bwMode="auto">
          <a:xfrm>
            <a:off x="7190317" y="2971800"/>
            <a:ext cx="1625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58054" name="Line 6"/>
          <p:cNvSpPr>
            <a:spLocks noChangeShapeType="1"/>
          </p:cNvSpPr>
          <p:nvPr/>
        </p:nvSpPr>
        <p:spPr bwMode="auto">
          <a:xfrm>
            <a:off x="7190317" y="3886200"/>
            <a:ext cx="1625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58055" name="Freeform 7"/>
          <p:cNvSpPr>
            <a:spLocks/>
          </p:cNvSpPr>
          <p:nvPr/>
        </p:nvSpPr>
        <p:spPr bwMode="auto">
          <a:xfrm>
            <a:off x="7190317" y="4191000"/>
            <a:ext cx="3048000" cy="685800"/>
          </a:xfrm>
          <a:custGeom>
            <a:avLst/>
            <a:gdLst/>
            <a:ahLst/>
            <a:cxnLst>
              <a:cxn ang="0">
                <a:pos x="1440" y="0"/>
              </a:cxn>
              <a:cxn ang="0">
                <a:pos x="1440" y="432"/>
              </a:cxn>
              <a:cxn ang="0">
                <a:pos x="0" y="432"/>
              </a:cxn>
            </a:cxnLst>
            <a:rect l="0" t="0" r="r" b="b"/>
            <a:pathLst>
              <a:path w="1440" h="432">
                <a:moveTo>
                  <a:pt x="1440" y="0"/>
                </a:moveTo>
                <a:lnTo>
                  <a:pt x="1440" y="432"/>
                </a:lnTo>
                <a:lnTo>
                  <a:pt x="0" y="432"/>
                </a:lnTo>
              </a:path>
            </a:pathLst>
          </a:custGeom>
          <a:noFill/>
          <a:ln w="38100" cmpd="sng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Using a GUI Component</a:t>
            </a:r>
          </a:p>
        </p:txBody>
      </p:sp>
      <p:sp>
        <p:nvSpPr>
          <p:cNvPr id="25702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519488" y="1181100"/>
            <a:ext cx="7275512" cy="3451225"/>
          </a:xfrm>
        </p:spPr>
        <p:txBody>
          <a:bodyPr>
            <a:normAutofit/>
          </a:bodyPr>
          <a:lstStyle/>
          <a:p>
            <a:pPr marL="609600" indent="-609600">
              <a:buFontTx/>
              <a:buAutoNum type="arabicPeriod"/>
            </a:pPr>
            <a:r>
              <a:rPr lang="en-US" sz="2400" b="1" dirty="0">
                <a:solidFill>
                  <a:schemeClr val="tx1"/>
                </a:solidFill>
              </a:rPr>
              <a:t>Create it</a:t>
            </a:r>
          </a:p>
          <a:p>
            <a:pPr marL="1371600" lvl="2" indent="-457200"/>
            <a:r>
              <a:rPr lang="en-US" sz="1800" dirty="0">
                <a:solidFill>
                  <a:schemeClr val="tx1"/>
                </a:solidFill>
              </a:rPr>
              <a:t>Instantiate object:   b = new </a:t>
            </a:r>
            <a:r>
              <a:rPr lang="en-US" sz="1800" dirty="0" err="1">
                <a:solidFill>
                  <a:schemeClr val="tx1"/>
                </a:solidFill>
              </a:rPr>
              <a:t>JButton</a:t>
            </a:r>
            <a:r>
              <a:rPr lang="en-US" sz="1800" dirty="0">
                <a:solidFill>
                  <a:schemeClr val="tx1"/>
                </a:solidFill>
              </a:rPr>
              <a:t>(“press me”);</a:t>
            </a:r>
          </a:p>
          <a:p>
            <a:pPr marL="609600" indent="-609600">
              <a:buFontTx/>
              <a:buAutoNum type="arabicPeriod"/>
            </a:pPr>
            <a:r>
              <a:rPr lang="en-US" sz="2400" b="1" dirty="0">
                <a:solidFill>
                  <a:schemeClr val="tx1"/>
                </a:solidFill>
              </a:rPr>
              <a:t>Configure it</a:t>
            </a:r>
          </a:p>
          <a:p>
            <a:pPr marL="1371600" lvl="2" indent="-457200"/>
            <a:r>
              <a:rPr lang="en-US" sz="1800" dirty="0">
                <a:solidFill>
                  <a:schemeClr val="tx1"/>
                </a:solidFill>
              </a:rPr>
              <a:t>Properties:    </a:t>
            </a:r>
            <a:r>
              <a:rPr lang="en-US" sz="1800" dirty="0" err="1">
                <a:solidFill>
                  <a:schemeClr val="tx1"/>
                </a:solidFill>
              </a:rPr>
              <a:t>b.text</a:t>
            </a:r>
            <a:r>
              <a:rPr lang="en-US" sz="1800" dirty="0">
                <a:solidFill>
                  <a:schemeClr val="tx1"/>
                </a:solidFill>
              </a:rPr>
              <a:t> = </a:t>
            </a:r>
            <a:r>
              <a:rPr lang="en-US" sz="1800" dirty="0" smtClean="0">
                <a:solidFill>
                  <a:schemeClr val="tx1"/>
                </a:solidFill>
              </a:rPr>
              <a:t>“Click Me”;        </a:t>
            </a:r>
            <a:endParaRPr lang="en-US" sz="1800" dirty="0">
              <a:solidFill>
                <a:schemeClr val="tx1"/>
              </a:solidFill>
            </a:endParaRPr>
          </a:p>
          <a:p>
            <a:pPr marL="1371600" lvl="2" indent="-457200"/>
            <a:r>
              <a:rPr lang="en-US" sz="1800" dirty="0">
                <a:solidFill>
                  <a:schemeClr val="tx1"/>
                </a:solidFill>
              </a:rPr>
              <a:t>Methods:      </a:t>
            </a:r>
            <a:r>
              <a:rPr lang="en-US" sz="1800" dirty="0" err="1">
                <a:solidFill>
                  <a:schemeClr val="tx1"/>
                </a:solidFill>
              </a:rPr>
              <a:t>b.setText</a:t>
            </a:r>
            <a:r>
              <a:rPr lang="en-US" sz="1800" dirty="0">
                <a:solidFill>
                  <a:schemeClr val="tx1"/>
                </a:solidFill>
              </a:rPr>
              <a:t>(“press me”);</a:t>
            </a:r>
          </a:p>
          <a:p>
            <a:pPr marL="609600" indent="-609600">
              <a:buFontTx/>
              <a:buAutoNum type="arabicPeriod"/>
            </a:pPr>
            <a:r>
              <a:rPr lang="en-US" sz="2400" b="1" dirty="0">
                <a:solidFill>
                  <a:schemeClr val="tx1"/>
                </a:solidFill>
              </a:rPr>
              <a:t>Add it</a:t>
            </a:r>
          </a:p>
          <a:p>
            <a:pPr marL="1371600" lvl="2" indent="-457200"/>
            <a:r>
              <a:rPr lang="en-US" sz="1800" dirty="0" err="1">
                <a:solidFill>
                  <a:schemeClr val="tx1"/>
                </a:solidFill>
              </a:rPr>
              <a:t>panel.add</a:t>
            </a:r>
            <a:r>
              <a:rPr lang="en-US" sz="1800" dirty="0">
                <a:solidFill>
                  <a:schemeClr val="tx1"/>
                </a:solidFill>
              </a:rPr>
              <a:t>(b);</a:t>
            </a:r>
          </a:p>
          <a:p>
            <a:pPr marL="609600" indent="-609600">
              <a:buFontTx/>
              <a:buAutoNum type="arabicPeriod"/>
            </a:pPr>
            <a:r>
              <a:rPr lang="en-US" sz="2400" b="1" dirty="0">
                <a:solidFill>
                  <a:schemeClr val="tx1"/>
                </a:solidFill>
              </a:rPr>
              <a:t>Listen to it</a:t>
            </a:r>
          </a:p>
          <a:p>
            <a:pPr marL="1371600" lvl="2" indent="-457200"/>
            <a:r>
              <a:rPr lang="en-US" sz="1800" dirty="0">
                <a:solidFill>
                  <a:schemeClr val="tx1"/>
                </a:solidFill>
              </a:rPr>
              <a:t>Events:   Listeners</a:t>
            </a:r>
          </a:p>
        </p:txBody>
      </p:sp>
      <p:sp>
        <p:nvSpPr>
          <p:cNvPr id="257028" name="AutoShape 4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9042401" y="4495800"/>
            <a:ext cx="2156884" cy="990600"/>
          </a:xfrm>
          <a:prstGeom prst="actionButtonBlank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JButton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Anatomy of an Application GUI</a:t>
            </a:r>
          </a:p>
        </p:txBody>
      </p:sp>
      <p:graphicFrame>
        <p:nvGraphicFramePr>
          <p:cNvPr id="241668" name="Object 4"/>
          <p:cNvGraphicFramePr>
            <a:graphicFrameLocks noGrp="1" noChangeAspect="1"/>
          </p:cNvGraphicFramePr>
          <p:nvPr>
            <p:ph idx="4294967295"/>
          </p:nvPr>
        </p:nvGraphicFramePr>
        <p:xfrm>
          <a:off x="279400" y="1735137"/>
          <a:ext cx="5283200" cy="4830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Photo Editor Photo" r:id="rId3" imgW="4057143" imgH="3610479" progId="">
                  <p:embed/>
                </p:oleObj>
              </mc:Choice>
              <mc:Fallback>
                <p:oleObj name="Photo Editor Photo" r:id="rId3" imgW="4057143" imgH="3610479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400" y="1735137"/>
                        <a:ext cx="5283200" cy="4830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1671" name="Rectangle 7"/>
          <p:cNvSpPr>
            <a:spLocks noChangeArrowheads="1"/>
          </p:cNvSpPr>
          <p:nvPr/>
        </p:nvSpPr>
        <p:spPr bwMode="auto">
          <a:xfrm>
            <a:off x="609600" y="2544763"/>
            <a:ext cx="4673600" cy="38862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r>
              <a:rPr lang="en-US"/>
              <a:t>JPanel</a:t>
            </a:r>
          </a:p>
        </p:txBody>
      </p:sp>
      <p:sp>
        <p:nvSpPr>
          <p:cNvPr id="241672" name="AutoShape 8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1828801" y="3535363"/>
            <a:ext cx="2156884" cy="990600"/>
          </a:xfrm>
          <a:prstGeom prst="actionButtonBlank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err="1"/>
              <a:t>JButton</a:t>
            </a:r>
            <a:endParaRPr lang="en-US" dirty="0"/>
          </a:p>
        </p:txBody>
      </p:sp>
      <p:sp>
        <p:nvSpPr>
          <p:cNvPr id="241676" name="Text Box 12"/>
          <p:cNvSpPr txBox="1">
            <a:spLocks noChangeArrowheads="1"/>
          </p:cNvSpPr>
          <p:nvPr/>
        </p:nvSpPr>
        <p:spPr bwMode="auto">
          <a:xfrm>
            <a:off x="406400" y="2087563"/>
            <a:ext cx="88517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JFrame</a:t>
            </a:r>
          </a:p>
        </p:txBody>
      </p:sp>
      <p:sp>
        <p:nvSpPr>
          <p:cNvPr id="241680" name="Rectangle 16"/>
          <p:cNvSpPr>
            <a:spLocks noChangeArrowheads="1"/>
          </p:cNvSpPr>
          <p:nvPr/>
        </p:nvSpPr>
        <p:spPr bwMode="auto">
          <a:xfrm>
            <a:off x="1828800" y="5059363"/>
            <a:ext cx="2540000" cy="8382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JLabel</a:t>
            </a:r>
          </a:p>
        </p:txBody>
      </p:sp>
      <p:sp>
        <p:nvSpPr>
          <p:cNvPr id="241681" name="Text Box 17"/>
          <p:cNvSpPr txBox="1">
            <a:spLocks noChangeArrowheads="1"/>
          </p:cNvSpPr>
          <p:nvPr/>
        </p:nvSpPr>
        <p:spPr bwMode="auto">
          <a:xfrm>
            <a:off x="228601" y="901700"/>
            <a:ext cx="303935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400" u="sng"/>
              <a:t>GUI</a:t>
            </a:r>
          </a:p>
        </p:txBody>
      </p:sp>
      <p:sp>
        <p:nvSpPr>
          <p:cNvPr id="241682" name="Text Box 18"/>
          <p:cNvSpPr txBox="1">
            <a:spLocks noChangeArrowheads="1"/>
          </p:cNvSpPr>
          <p:nvPr/>
        </p:nvSpPr>
        <p:spPr bwMode="auto">
          <a:xfrm>
            <a:off x="7943851" y="1143000"/>
            <a:ext cx="183415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u="sng"/>
              <a:t>Internal structure</a:t>
            </a:r>
          </a:p>
        </p:txBody>
      </p:sp>
      <p:sp>
        <p:nvSpPr>
          <p:cNvPr id="241683" name="Rectangle 19"/>
          <p:cNvSpPr>
            <a:spLocks noChangeArrowheads="1"/>
          </p:cNvSpPr>
          <p:nvPr/>
        </p:nvSpPr>
        <p:spPr bwMode="auto">
          <a:xfrm>
            <a:off x="8636000" y="1981200"/>
            <a:ext cx="1625600" cy="533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JFrame</a:t>
            </a:r>
          </a:p>
        </p:txBody>
      </p:sp>
      <p:sp>
        <p:nvSpPr>
          <p:cNvPr id="241684" name="Rectangle 20"/>
          <p:cNvSpPr>
            <a:spLocks noChangeArrowheads="1"/>
          </p:cNvSpPr>
          <p:nvPr/>
        </p:nvSpPr>
        <p:spPr bwMode="auto">
          <a:xfrm>
            <a:off x="8636000" y="3352800"/>
            <a:ext cx="1625600" cy="533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JPanel</a:t>
            </a:r>
          </a:p>
        </p:txBody>
      </p:sp>
      <p:sp>
        <p:nvSpPr>
          <p:cNvPr id="241685" name="Rectangle 21"/>
          <p:cNvSpPr>
            <a:spLocks noChangeArrowheads="1"/>
          </p:cNvSpPr>
          <p:nvPr/>
        </p:nvSpPr>
        <p:spPr bwMode="auto">
          <a:xfrm>
            <a:off x="7620000" y="4800600"/>
            <a:ext cx="1625600" cy="533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JButton</a:t>
            </a:r>
          </a:p>
        </p:txBody>
      </p:sp>
      <p:sp>
        <p:nvSpPr>
          <p:cNvPr id="241686" name="Rectangle 22"/>
          <p:cNvSpPr>
            <a:spLocks noChangeArrowheads="1"/>
          </p:cNvSpPr>
          <p:nvPr/>
        </p:nvSpPr>
        <p:spPr bwMode="auto">
          <a:xfrm>
            <a:off x="9753600" y="4800600"/>
            <a:ext cx="1625600" cy="533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JLabel</a:t>
            </a:r>
          </a:p>
        </p:txBody>
      </p:sp>
      <p:cxnSp>
        <p:nvCxnSpPr>
          <p:cNvPr id="241687" name="AutoShape 23"/>
          <p:cNvCxnSpPr>
            <a:cxnSpLocks noChangeShapeType="1"/>
            <a:stCxn id="241683" idx="2"/>
            <a:endCxn id="241684" idx="0"/>
          </p:cNvCxnSpPr>
          <p:nvPr/>
        </p:nvCxnSpPr>
        <p:spPr bwMode="auto">
          <a:xfrm>
            <a:off x="9448800" y="2514600"/>
            <a:ext cx="0" cy="838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41688" name="AutoShape 24"/>
          <p:cNvCxnSpPr>
            <a:cxnSpLocks noChangeShapeType="1"/>
            <a:stCxn id="241684" idx="2"/>
            <a:endCxn id="241685" idx="0"/>
          </p:cNvCxnSpPr>
          <p:nvPr/>
        </p:nvCxnSpPr>
        <p:spPr bwMode="auto">
          <a:xfrm flipH="1">
            <a:off x="8432800" y="3886200"/>
            <a:ext cx="1016000" cy="914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41689" name="AutoShape 25"/>
          <p:cNvCxnSpPr>
            <a:cxnSpLocks noChangeShapeType="1"/>
            <a:stCxn id="241684" idx="2"/>
            <a:endCxn id="241686" idx="0"/>
          </p:cNvCxnSpPr>
          <p:nvPr/>
        </p:nvCxnSpPr>
        <p:spPr bwMode="auto">
          <a:xfrm>
            <a:off x="9448800" y="3886200"/>
            <a:ext cx="1117600" cy="914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41690" name="AutoShape 26"/>
          <p:cNvSpPr>
            <a:spLocks/>
          </p:cNvSpPr>
          <p:nvPr/>
        </p:nvSpPr>
        <p:spPr bwMode="auto">
          <a:xfrm>
            <a:off x="7823200" y="1828800"/>
            <a:ext cx="508000" cy="2209800"/>
          </a:xfrm>
          <a:prstGeom prst="leftBrace">
            <a:avLst>
              <a:gd name="adj1" fmla="val 48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1691" name="Text Box 27"/>
          <p:cNvSpPr txBox="1">
            <a:spLocks noChangeArrowheads="1"/>
          </p:cNvSpPr>
          <p:nvPr/>
        </p:nvSpPr>
        <p:spPr bwMode="auto">
          <a:xfrm>
            <a:off x="5994400" y="2667000"/>
            <a:ext cx="118494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containers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Build from bottom up</a:t>
            </a:r>
          </a:p>
        </p:txBody>
      </p:sp>
      <p:sp>
        <p:nvSpPr>
          <p:cNvPr id="24576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621088" y="1422400"/>
            <a:ext cx="9879012" cy="345122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Create: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Frame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Panel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Components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Listeners</a:t>
            </a:r>
          </a:p>
          <a:p>
            <a:r>
              <a:rPr lang="en-US" dirty="0">
                <a:solidFill>
                  <a:schemeClr val="tx1"/>
                </a:solidFill>
              </a:rPr>
              <a:t>Add:  (bottom up)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listeners into components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components into panel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panel into frame</a:t>
            </a:r>
          </a:p>
        </p:txBody>
      </p:sp>
      <p:graphicFrame>
        <p:nvGraphicFramePr>
          <p:cNvPr id="245764" name="Object 4"/>
          <p:cNvGraphicFramePr>
            <a:graphicFrameLocks noChangeAspect="1"/>
          </p:cNvGraphicFramePr>
          <p:nvPr/>
        </p:nvGraphicFramePr>
        <p:xfrm>
          <a:off x="8229600" y="5213350"/>
          <a:ext cx="2463800" cy="1416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Photo Editor Photo" r:id="rId3" imgW="4057143" imgH="3610479" progId="">
                  <p:embed/>
                </p:oleObj>
              </mc:Choice>
              <mc:Fallback>
                <p:oleObj name="Photo Editor Photo" r:id="rId3" imgW="4057143" imgH="3610479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29600" y="5213350"/>
                        <a:ext cx="2463800" cy="1416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765" name="Rectangle 5"/>
          <p:cNvSpPr>
            <a:spLocks noChangeArrowheads="1"/>
          </p:cNvSpPr>
          <p:nvPr/>
        </p:nvSpPr>
        <p:spPr bwMode="auto">
          <a:xfrm>
            <a:off x="8458200" y="3733800"/>
            <a:ext cx="2006600" cy="884238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JPanel</a:t>
            </a:r>
          </a:p>
        </p:txBody>
      </p:sp>
      <p:sp>
        <p:nvSpPr>
          <p:cNvPr id="245766" name="AutoShape 6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9652000" y="2514600"/>
            <a:ext cx="1701800" cy="579438"/>
          </a:xfrm>
          <a:prstGeom prst="actionButtonBlank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JButton</a:t>
            </a:r>
          </a:p>
        </p:txBody>
      </p:sp>
      <p:sp>
        <p:nvSpPr>
          <p:cNvPr id="245773" name="Text Box 13"/>
          <p:cNvSpPr txBox="1">
            <a:spLocks noChangeArrowheads="1"/>
          </p:cNvSpPr>
          <p:nvPr/>
        </p:nvSpPr>
        <p:spPr bwMode="auto">
          <a:xfrm>
            <a:off x="9652000" y="1590676"/>
            <a:ext cx="1625600" cy="369332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/>
              <a:t>Listener</a:t>
            </a:r>
          </a:p>
        </p:txBody>
      </p:sp>
      <p:sp>
        <p:nvSpPr>
          <p:cNvPr id="245774" name="Rectangle 14"/>
          <p:cNvSpPr>
            <a:spLocks noChangeArrowheads="1"/>
          </p:cNvSpPr>
          <p:nvPr/>
        </p:nvSpPr>
        <p:spPr bwMode="auto">
          <a:xfrm>
            <a:off x="8331200" y="5365750"/>
            <a:ext cx="2235200" cy="11430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JFrame</a:t>
            </a:r>
          </a:p>
        </p:txBody>
      </p:sp>
      <p:sp>
        <p:nvSpPr>
          <p:cNvPr id="245775" name="AutoShape 15"/>
          <p:cNvSpPr>
            <a:spLocks noChangeArrowheads="1"/>
          </p:cNvSpPr>
          <p:nvPr/>
        </p:nvSpPr>
        <p:spPr bwMode="auto">
          <a:xfrm>
            <a:off x="10363200" y="2133600"/>
            <a:ext cx="304800" cy="381000"/>
          </a:xfrm>
          <a:prstGeom prst="downArrow">
            <a:avLst>
              <a:gd name="adj1" fmla="val 33333"/>
              <a:gd name="adj2" fmla="val 4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5776" name="AutoShape 16"/>
          <p:cNvSpPr>
            <a:spLocks noChangeArrowheads="1"/>
          </p:cNvSpPr>
          <p:nvPr/>
        </p:nvSpPr>
        <p:spPr bwMode="auto">
          <a:xfrm>
            <a:off x="9956800" y="3124200"/>
            <a:ext cx="304800" cy="533400"/>
          </a:xfrm>
          <a:prstGeom prst="downArrow">
            <a:avLst>
              <a:gd name="adj1" fmla="val 33333"/>
              <a:gd name="adj2" fmla="val 58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5778" name="AutoShape 18"/>
          <p:cNvSpPr>
            <a:spLocks noChangeArrowheads="1"/>
          </p:cNvSpPr>
          <p:nvPr/>
        </p:nvSpPr>
        <p:spPr bwMode="auto">
          <a:xfrm>
            <a:off x="9347200" y="4648200"/>
            <a:ext cx="304800" cy="533400"/>
          </a:xfrm>
          <a:prstGeom prst="downArrow">
            <a:avLst>
              <a:gd name="adj1" fmla="val 33333"/>
              <a:gd name="adj2" fmla="val 58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5779" name="Rectangle 19"/>
          <p:cNvSpPr>
            <a:spLocks noChangeArrowheads="1"/>
          </p:cNvSpPr>
          <p:nvPr/>
        </p:nvSpPr>
        <p:spPr bwMode="auto">
          <a:xfrm>
            <a:off x="7924800" y="2590800"/>
            <a:ext cx="1320800" cy="4572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JLabel</a:t>
            </a:r>
          </a:p>
        </p:txBody>
      </p:sp>
      <p:sp>
        <p:nvSpPr>
          <p:cNvPr id="245780" name="AutoShape 20"/>
          <p:cNvSpPr>
            <a:spLocks noChangeArrowheads="1"/>
          </p:cNvSpPr>
          <p:nvPr/>
        </p:nvSpPr>
        <p:spPr bwMode="auto">
          <a:xfrm>
            <a:off x="8737600" y="3124200"/>
            <a:ext cx="304800" cy="533400"/>
          </a:xfrm>
          <a:prstGeom prst="downArrow">
            <a:avLst>
              <a:gd name="adj1" fmla="val 33333"/>
              <a:gd name="adj2" fmla="val 58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78D879E-A38E-4FB6-9263-2D5294757D29}" vid="{248E5DFF-FBFB-4364-8D16-C924F6CF145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288</TotalTime>
  <Words>263</Words>
  <Application>Microsoft Office PowerPoint</Application>
  <PresentationFormat>Widescreen</PresentationFormat>
  <Paragraphs>144</Paragraphs>
  <Slides>21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Calibri</vt:lpstr>
      <vt:lpstr>Corbel</vt:lpstr>
      <vt:lpstr>Courier New</vt:lpstr>
      <vt:lpstr>Wingdings</vt:lpstr>
      <vt:lpstr>Wingdings 2</vt:lpstr>
      <vt:lpstr>Frame</vt:lpstr>
      <vt:lpstr>Photo Editor Photo</vt:lpstr>
      <vt:lpstr>SE101.3</vt:lpstr>
      <vt:lpstr>PowerPoint Presentation</vt:lpstr>
      <vt:lpstr>DONE…  </vt:lpstr>
      <vt:lpstr>Today…  </vt:lpstr>
      <vt:lpstr>AWT to Swing</vt:lpstr>
      <vt:lpstr>GUI Component API</vt:lpstr>
      <vt:lpstr>Using a GUI Component</vt:lpstr>
      <vt:lpstr>Anatomy of an Application GUI</vt:lpstr>
      <vt:lpstr>Build from bottom up</vt:lpstr>
      <vt:lpstr>Code</vt:lpstr>
      <vt:lpstr>Layout Managers</vt:lpstr>
      <vt:lpstr>Layout Manager Heuristics</vt:lpstr>
      <vt:lpstr>Combinations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Second Application </vt:lpstr>
      <vt:lpstr>Third Example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SOFT225SL</dc:title>
  <dc:creator>Manoja</dc:creator>
  <cp:lastModifiedBy>Mohamed Shafraz</cp:lastModifiedBy>
  <cp:revision>31</cp:revision>
  <dcterms:created xsi:type="dcterms:W3CDTF">2014-10-15T12:55:52Z</dcterms:created>
  <dcterms:modified xsi:type="dcterms:W3CDTF">2018-01-03T03:57:37Z</dcterms:modified>
</cp:coreProperties>
</file>