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282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EC3B620-6E95-44EC-BC80-7DF56027CCFF}">
  <a:tblStyle styleId="{9EC3B620-6E95-44EC-BC80-7DF56027CC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5812" autoAdjust="0"/>
  </p:normalViewPr>
  <p:slideViewPr>
    <p:cSldViewPr>
      <p:cViewPr>
        <p:scale>
          <a:sx n="90" d="100"/>
          <a:sy n="90" d="100"/>
        </p:scale>
        <p:origin x="-83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5312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-36512" y="483518"/>
            <a:ext cx="7972104" cy="3312368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id-ID" sz="2400" dirty="0" smtClean="0"/>
              <a:t>Rancang Bangun Sistem </a:t>
            </a:r>
            <a:r>
              <a:rPr lang="id-ID" sz="2400" dirty="0" smtClean="0"/>
              <a:t>Informasi Absensi yang Terintegrasi dengan Data </a:t>
            </a:r>
            <a:r>
              <a:rPr lang="id-ID" sz="2400" i="1" dirty="0" smtClean="0"/>
              <a:t>FingerPrint</a:t>
            </a:r>
            <a:r>
              <a:rPr lang="id-ID" sz="2400" dirty="0" smtClean="0"/>
              <a:t> dan Permohonan Cuti Karyawan Berbasis </a:t>
            </a:r>
            <a:r>
              <a:rPr lang="id-ID" sz="2400" i="1" dirty="0" smtClean="0"/>
              <a:t>Android</a:t>
            </a:r>
            <a:r>
              <a:rPr lang="id-ID" sz="2400" dirty="0"/>
              <a:t/>
            </a:r>
            <a:br>
              <a:rPr lang="id-ID" sz="2400" dirty="0"/>
            </a:br>
            <a:r>
              <a:rPr lang="id-ID" sz="2400" dirty="0" smtClean="0"/>
              <a:t>Di Universitas Nasional Pasim</a:t>
            </a:r>
            <a:endParaRPr lang="e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995686"/>
            <a:ext cx="2287658" cy="2536316"/>
          </a:xfrm>
          <a:prstGeom prst="rect">
            <a:avLst/>
          </a:prstGeom>
        </p:spPr>
      </p:pic>
      <p:sp>
        <p:nvSpPr>
          <p:cNvPr id="4" name="Shape 184"/>
          <p:cNvSpPr txBox="1">
            <a:spLocks/>
          </p:cNvSpPr>
          <p:nvPr/>
        </p:nvSpPr>
        <p:spPr>
          <a:xfrm>
            <a:off x="4845064" y="4136470"/>
            <a:ext cx="625408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id-ID" sz="2400" dirty="0" smtClean="0"/>
              <a:t>Universitas Nasional Pasim</a:t>
            </a:r>
            <a:endParaRPr lang="en" sz="2400" dirty="0"/>
          </a:p>
        </p:txBody>
      </p:sp>
      <p:sp>
        <p:nvSpPr>
          <p:cNvPr id="5" name="Shape 184"/>
          <p:cNvSpPr txBox="1">
            <a:spLocks/>
          </p:cNvSpPr>
          <p:nvPr/>
        </p:nvSpPr>
        <p:spPr>
          <a:xfrm>
            <a:off x="107504" y="3865522"/>
            <a:ext cx="6254080" cy="1226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id-ID" sz="1400" dirty="0" smtClean="0"/>
              <a:t>Disusun oleh:</a:t>
            </a:r>
          </a:p>
          <a:p>
            <a:pPr marL="447675" indent="-27305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Cucu Yuni </a:t>
            </a:r>
            <a:r>
              <a:rPr lang="id-ID" sz="14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ulianti</a:t>
            </a:r>
          </a:p>
          <a:p>
            <a:pPr marL="447675" indent="-27305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Halah Helmia Wahdah</a:t>
            </a:r>
          </a:p>
          <a:p>
            <a:pPr marL="447675" indent="-273050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</a:pPr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Riyan Turmudi</a:t>
            </a:r>
          </a:p>
          <a:p>
            <a:pPr marL="174625"/>
            <a:endParaRPr lang="id-ID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174625"/>
            <a:r>
              <a:rPr lang="id-ID" sz="1400" dirty="0" smtClean="0">
                <a:solidFill>
                  <a:schemeClr val="accent1">
                    <a:lumMod val="75000"/>
                  </a:schemeClr>
                </a:solidFill>
              </a:rPr>
              <a:t>D3 Manajemen Informatika</a:t>
            </a:r>
            <a:endParaRPr lang="e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hape 184"/>
          <p:cNvSpPr txBox="1">
            <a:spLocks/>
          </p:cNvSpPr>
          <p:nvPr/>
        </p:nvSpPr>
        <p:spPr>
          <a:xfrm>
            <a:off x="8062" y="267494"/>
            <a:ext cx="6254080" cy="57606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id-ID" sz="2400" dirty="0" smtClean="0">
                <a:solidFill>
                  <a:schemeClr val="tx1"/>
                </a:solidFill>
              </a:rPr>
              <a:t>Seminar Bab 3 - 4</a:t>
            </a:r>
            <a:endParaRPr lang="e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Kelemahan Sistem yang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2289"/>
              </p:ext>
            </p:extLst>
          </p:nvPr>
        </p:nvGraphicFramePr>
        <p:xfrm>
          <a:off x="1259632" y="1538590"/>
          <a:ext cx="6096000" cy="1473200"/>
        </p:xfrm>
        <a:graphic>
          <a:graphicData uri="http://schemas.openxmlformats.org/drawingml/2006/table">
            <a:tbl>
              <a:tblPr firstRow="1" bandRow="1">
                <a:tableStyleId>{9EC3B620-6E95-44EC-BC80-7DF56027CCFF}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Service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 Lama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yang diajukan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Proses pencatatan data</a:t>
                      </a:r>
                      <a:r>
                        <a:rPr lang="id-ID" baseline="0" dirty="0" smtClean="0"/>
                        <a:t> dan perhitungan menggunakan MS. Excel.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i="0" dirty="0" smtClean="0"/>
                        <a:t>Sistem menyajikan informasi yang lebih cepat.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8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Kebutuhan Fungsional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827584" y="1419622"/>
            <a:ext cx="7272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ea typeface="Roboto Condensed"/>
                <a:cs typeface="Calibri" pitchFamily="34" charset="0"/>
                <a:sym typeface="Roboto Condensed"/>
              </a:rPr>
              <a:t>Karyawan dapat menginputkan data melalui tampilan GUI yang sudah disediakan.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Aplikasi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yang dibangun dapat menampilkan daftar </a:t>
            </a:r>
            <a:r>
              <a:rPr lang="en-US" dirty="0" err="1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karyawan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, data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cuti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karyawan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, menyajikan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laporan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saldo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cuti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karyawan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periodik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M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emiliki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fasilitas </a:t>
            </a:r>
            <a:r>
              <a:rPr lang="id-ID" i="1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filter 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data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cuti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Condensed"/>
                <a:cs typeface="Calibri" pitchFamily="34" charset="0"/>
              </a:rPr>
              <a:t>berdasarkan</a:t>
            </a:r>
            <a:r>
              <a:rPr lang="en-US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bagian</a:t>
            </a:r>
            <a:r>
              <a:rPr lang="en-US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.</a:t>
            </a:r>
            <a:endParaRPr lang="id-ID" dirty="0">
              <a:solidFill>
                <a:schemeClr val="tx1"/>
              </a:solidFill>
              <a:latin typeface="Roboto Condensed"/>
              <a:cs typeface="Calibri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Dapat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melakukan eksport data ke dalam </a:t>
            </a:r>
            <a:r>
              <a:rPr lang="id-ID" i="1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file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M</a:t>
            </a:r>
            <a:r>
              <a:rPr lang="id-ID" i="1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icrosoft </a:t>
            </a:r>
            <a:r>
              <a:rPr lang="en-US" i="1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Excel</a:t>
            </a:r>
            <a:r>
              <a:rPr lang="id-ID" i="1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.</a:t>
            </a:r>
            <a:endParaRPr lang="id-ID" dirty="0">
              <a:solidFill>
                <a:schemeClr val="tx1"/>
              </a:solidFill>
              <a:latin typeface="Roboto Condensed"/>
              <a:cs typeface="Calibri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Dapat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memberikan notifikasi kepada karyawan sebelum melakukan 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absen.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Dapat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memberikan notifikasi kepada atasan apabila karyawan cuti maupun 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ijin.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Dapat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memberikan notifikasi kepada HRD apabila 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pengajuan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cuti maupun ijin karyawan telah di </a:t>
            </a:r>
            <a:r>
              <a:rPr lang="id-ID" i="1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approve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oleh 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atasan.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Aplikasi </a:t>
            </a:r>
            <a:r>
              <a:rPr lang="id-ID" dirty="0">
                <a:solidFill>
                  <a:schemeClr val="tx1"/>
                </a:solidFill>
                <a:latin typeface="Roboto Condensed"/>
                <a:cs typeface="Calibri" pitchFamily="34" charset="0"/>
              </a:rPr>
              <a:t>dapat menangani perijinan dan karyawan</a:t>
            </a:r>
            <a:r>
              <a:rPr lang="id-ID" dirty="0" smtClean="0">
                <a:solidFill>
                  <a:schemeClr val="tx1"/>
                </a:solidFill>
                <a:latin typeface="Roboto Condensed"/>
                <a:cs typeface="Calibri" pitchFamily="34" charset="0"/>
              </a:rPr>
              <a:t>.</a:t>
            </a:r>
            <a:endParaRPr lang="id-ID" dirty="0">
              <a:solidFill>
                <a:schemeClr val="tx1"/>
              </a:solidFill>
              <a:latin typeface="Roboto Condensed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Kebutuhan Perangkat Keras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403648" y="1549117"/>
            <a:ext cx="36364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i="1" dirty="0"/>
              <a:t>Processor Core</a:t>
            </a:r>
            <a:r>
              <a:rPr lang="id-ID" dirty="0"/>
              <a:t> i5 2,7 GHz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dirty="0"/>
              <a:t>RAM 8 GB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dirty="0"/>
              <a:t>HDD 100 GB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dirty="0"/>
              <a:t>Monitor 1366x768 32 bit 60Hz</a:t>
            </a:r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i="1" dirty="0"/>
              <a:t>Keyboard, Mouse, Printer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624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Kebutuhan Perangkat Lunak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1403648" y="1549117"/>
            <a:ext cx="66247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dirty="0"/>
              <a:t>Sistem Operasi </a:t>
            </a:r>
            <a:r>
              <a:rPr lang="id-ID" i="1" dirty="0"/>
              <a:t>Microsoft Windows</a:t>
            </a:r>
            <a:r>
              <a:rPr lang="id-ID" dirty="0"/>
              <a:t> </a:t>
            </a:r>
            <a:r>
              <a:rPr lang="id-ID" i="1" dirty="0"/>
              <a:t>7</a:t>
            </a:r>
            <a:endParaRPr lang="id-ID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i="1" dirty="0"/>
              <a:t>Mozila Firefox</a:t>
            </a:r>
            <a:r>
              <a:rPr lang="en-US" i="1" dirty="0"/>
              <a:t>/ Opera 12/ Google Chrome/ Internet </a:t>
            </a:r>
            <a:r>
              <a:rPr lang="en-US" i="1" dirty="0" err="1"/>
              <a:t>Exploler</a:t>
            </a:r>
            <a:r>
              <a:rPr lang="en-US" i="1" dirty="0"/>
              <a:t> 10</a:t>
            </a:r>
            <a:endParaRPr lang="id-ID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i="1" dirty="0"/>
              <a:t>Xampp</a:t>
            </a:r>
            <a:endParaRPr lang="id-ID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i="1" dirty="0"/>
              <a:t>Netbeans</a:t>
            </a:r>
            <a:endParaRPr lang="id-ID" dirty="0"/>
          </a:p>
          <a:p>
            <a:pPr marL="285750" lvl="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id-ID" i="1" dirty="0"/>
              <a:t>Eclipse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98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Use Case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07" y="1275607"/>
            <a:ext cx="6303129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38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1" name="Pictur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59582"/>
            <a:ext cx="3333115" cy="41287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-4613" y="1069313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0868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5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Kelola Karyawan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69313"/>
            <a:ext cx="3337227" cy="4195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798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Kelola Data Absensi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54" y="1419622"/>
            <a:ext cx="4946010" cy="2861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71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Kelola Data Cuti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66500"/>
            <a:ext cx="4957281" cy="2933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2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390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Kelola Data Ijin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49044"/>
            <a:ext cx="5173306" cy="3122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2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sz="2400" dirty="0" smtClean="0">
                <a:solidFill>
                  <a:srgbClr val="FF9800"/>
                </a:solidFill>
              </a:rPr>
              <a:t>Point Presentasi</a:t>
            </a:r>
            <a:endParaRPr lang="en" sz="2400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51520" y="1414973"/>
            <a:ext cx="676875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16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Sistem</a:t>
            </a:r>
          </a:p>
          <a:p>
            <a:pPr marL="446088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Sistem yang sedang </a:t>
            </a: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berjalan</a:t>
            </a:r>
          </a:p>
          <a:p>
            <a:pPr marL="446088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Kelemahan Sistem yang berjalan</a:t>
            </a:r>
            <a:endParaRPr lang="en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id-ID" dirty="0" smtClean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id-ID" sz="16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sz="16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Kebutuhan </a:t>
            </a:r>
            <a:r>
              <a:rPr lang="id-ID" sz="16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Sistem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Kebutuhan </a:t>
            </a: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Fungsional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Kebutuhan </a:t>
            </a: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Non-Fungsional</a:t>
            </a:r>
          </a:p>
          <a:p>
            <a:pPr marL="731838" lvl="4" indent="-285750">
              <a:buFont typeface="Wingdings" pitchFamily="2" charset="2"/>
              <a:buChar char="§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Kebutuhan Perangkat Keras / </a:t>
            </a:r>
            <a:r>
              <a:rPr lang="id-ID" i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Hardware</a:t>
            </a:r>
          </a:p>
          <a:p>
            <a:pPr marL="731838" lvl="4" indent="-285750">
              <a:buFont typeface="Wingdings" pitchFamily="2" charset="2"/>
              <a:buChar char="§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Analisis </a:t>
            </a:r>
            <a:r>
              <a:rPr lang="id-ID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Kebutuhan Perangkat Lunak / </a:t>
            </a:r>
            <a:r>
              <a:rPr lang="id-ID" i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endParaRPr lang="en" i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809290" y="1400779"/>
            <a:ext cx="34563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16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Metode Perancangan Sistem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 Diagram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 Spesification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Diagram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</a:t>
            </a:r>
          </a:p>
          <a:p>
            <a:pPr marL="446088" lvl="0" indent="-265113">
              <a:buFont typeface="Wingdings" pitchFamily="2" charset="2"/>
              <a:buChar char="q"/>
            </a:pPr>
            <a:r>
              <a:rPr lang="id-ID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Perancangan Basis data</a:t>
            </a:r>
            <a:endParaRPr lang="en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568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Rekap Kehadiran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49044"/>
            <a:ext cx="5101297" cy="3050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737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Melakukan Absensi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98458"/>
            <a:ext cx="5081484" cy="3117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1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3195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Pengajuan Ijin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38696"/>
            <a:ext cx="4654550" cy="41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7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Pengajuan Cuti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08840"/>
            <a:ext cx="4697730" cy="4233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Tambah Data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31590"/>
            <a:ext cx="5144135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19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040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mtClean="0">
                <a:solidFill>
                  <a:schemeClr val="tx1"/>
                </a:solidFill>
              </a:rPr>
              <a:t>Ubah </a:t>
            </a:r>
            <a:r>
              <a:rPr lang="id-ID" dirty="0" smtClean="0">
                <a:solidFill>
                  <a:schemeClr val="tx1"/>
                </a:solidFill>
              </a:rPr>
              <a:t>Data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27683"/>
            <a:ext cx="4514215" cy="4227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98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Activity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Hapus Data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932"/>
            <a:ext cx="4514215" cy="3895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3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622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Login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15" y="1263903"/>
            <a:ext cx="5904373" cy="3468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92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Tambah Karyawan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23581"/>
            <a:ext cx="6226571" cy="343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45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Ubah Karyawan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4166"/>
            <a:ext cx="6372175" cy="3243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41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Sistem yang sedang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57691"/>
              </p:ext>
            </p:extLst>
          </p:nvPr>
        </p:nvGraphicFramePr>
        <p:xfrm>
          <a:off x="2483768" y="1336536"/>
          <a:ext cx="3384376" cy="381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r:id="rId3" imgW="6000786" imgH="8286691" progId="Visio.Drawing.15">
                  <p:embed/>
                </p:oleObj>
              </mc:Choice>
              <mc:Fallback>
                <p:oleObj r:id="rId3" imgW="6000786" imgH="82866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336536"/>
                        <a:ext cx="3384376" cy="3818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3597" y="1079946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/>
              <a:t>Flowmap Absensi Karyawan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6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Hapus Karyawan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14879"/>
            <a:ext cx="6300167" cy="3733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2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798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Kelola Data Absensi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87183"/>
            <a:ext cx="5182383" cy="2568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3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Kelola Data Cuti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92224"/>
            <a:ext cx="3223805" cy="329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6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2016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Melakukan Ijin Absensi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00174"/>
            <a:ext cx="5493781" cy="318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3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2165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Pengajuan Ijin Karyawan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56994"/>
            <a:ext cx="5549473" cy="3230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2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Pengajuan Cuti Karyawan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60" y="1338897"/>
            <a:ext cx="5648063" cy="3177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1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Sequence Diagram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69313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solidFill>
                  <a:schemeClr val="tx1"/>
                </a:solidFill>
              </a:rPr>
              <a:t>Bertugas</a:t>
            </a:r>
            <a:endParaRPr lang="id-ID" dirty="0">
              <a:solidFill>
                <a:schemeClr val="tx1"/>
              </a:solidFill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17307"/>
            <a:ext cx="5832365" cy="3126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2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Perancangan Basis Data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41" name="Picture 40" descr="D:\TA\DOC\skematabel200.bmp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347614"/>
            <a:ext cx="7311786" cy="3968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50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189"/>
          <p:cNvSpPr txBox="1">
            <a:spLocks/>
          </p:cNvSpPr>
          <p:nvPr/>
        </p:nvSpPr>
        <p:spPr>
          <a:xfrm>
            <a:off x="1835696" y="2188650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id-ID" sz="4000" b="1" dirty="0" smtClean="0">
                <a:solidFill>
                  <a:schemeClr val="tx1"/>
                </a:solidFill>
              </a:rPr>
              <a:t>Terimakasih</a:t>
            </a:r>
            <a:endParaRPr lang="e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Sistem yang sedang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-4613" y="1082369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/>
              <a:t>Flowmap Ijin Karyawan</a:t>
            </a:r>
            <a:endParaRPr lang="id-ID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67735"/>
              </p:ext>
            </p:extLst>
          </p:nvPr>
        </p:nvGraphicFramePr>
        <p:xfrm>
          <a:off x="2251745" y="1326348"/>
          <a:ext cx="3184351" cy="38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r:id="rId3" imgW="8391652" imgH="10067983" progId="Visio.Drawing.15">
                  <p:embed/>
                </p:oleObj>
              </mc:Choice>
              <mc:Fallback>
                <p:oleObj r:id="rId3" imgW="8391652" imgH="1006798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45" y="1326348"/>
                        <a:ext cx="3184351" cy="3822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Sistem yang sedang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1078425"/>
            <a:ext cx="3207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/>
              <a:t>Flowmap </a:t>
            </a:r>
            <a:r>
              <a:rPr lang="en-US" b="1" dirty="0" err="1" smtClean="0"/>
              <a:t>Pengajuan</a:t>
            </a:r>
            <a:r>
              <a:rPr lang="id-ID" b="1" dirty="0"/>
              <a:t> </a:t>
            </a:r>
            <a:r>
              <a:rPr lang="en-US" b="1" dirty="0" err="1" smtClean="0"/>
              <a:t>Cuti</a:t>
            </a:r>
            <a:r>
              <a:rPr lang="en-US" b="1" dirty="0" smtClean="0"/>
              <a:t> </a:t>
            </a:r>
            <a:r>
              <a:rPr lang="en-US" b="1" dirty="0" err="1"/>
              <a:t>Karyawan</a:t>
            </a:r>
            <a:endParaRPr lang="id-ID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07504"/>
            <a:ext cx="3211772" cy="383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5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Kelemahan Sistem yang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618017"/>
              </p:ext>
            </p:extLst>
          </p:nvPr>
        </p:nvGraphicFramePr>
        <p:xfrm>
          <a:off x="1259632" y="1538590"/>
          <a:ext cx="6096000" cy="2113280"/>
        </p:xfrm>
        <a:graphic>
          <a:graphicData uri="http://schemas.openxmlformats.org/drawingml/2006/table">
            <a:tbl>
              <a:tblPr firstRow="1" bandRow="1">
                <a:tableStyleId>{9EC3B620-6E95-44EC-BC80-7DF56027CCFF}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Performance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 Lama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yang diajukan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Proses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pengelolaan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</a:t>
                      </a:r>
                      <a:r>
                        <a:rPr lang="id-ID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id-ID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membutuhkan waktu yang lama karena masih menggunakan </a:t>
                      </a: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id-ID" sz="14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icrosoft </a:t>
                      </a:r>
                      <a:r>
                        <a:rPr lang="en-US" sz="1400" b="0" i="1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Excel</a:t>
                      </a:r>
                      <a:r>
                        <a:rPr lang="id-ID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Tingkat kesalahan penginputan data masih tinggi.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Proses pengolahan data menjadi otomatis.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Menyediakan fasilitas pencarian data.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6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Kelemahan Sistem yang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77930"/>
              </p:ext>
            </p:extLst>
          </p:nvPr>
        </p:nvGraphicFramePr>
        <p:xfrm>
          <a:off x="1259632" y="1538590"/>
          <a:ext cx="6096000" cy="1473200"/>
        </p:xfrm>
        <a:graphic>
          <a:graphicData uri="http://schemas.openxmlformats.org/drawingml/2006/table">
            <a:tbl>
              <a:tblPr firstRow="1" bandRow="1">
                <a:tableStyleId>{9EC3B620-6E95-44EC-BC80-7DF56027CCFF}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Information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 Lama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yang diajukan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Informasi data saldo karyawan dihitung secara manual.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Menyajikan</a:t>
                      </a:r>
                      <a:r>
                        <a:rPr lang="id-ID" baseline="0" dirty="0" smtClean="0"/>
                        <a:t> informasi data absensi dan saldo cuti karyawan.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4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Kelemahan Sistem yang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49588"/>
              </p:ext>
            </p:extLst>
          </p:nvPr>
        </p:nvGraphicFramePr>
        <p:xfrm>
          <a:off x="1259632" y="1538590"/>
          <a:ext cx="6096000" cy="1112520"/>
        </p:xfrm>
        <a:graphic>
          <a:graphicData uri="http://schemas.openxmlformats.org/drawingml/2006/table">
            <a:tbl>
              <a:tblPr firstRow="1" bandRow="1">
                <a:tableStyleId>{9EC3B620-6E95-44EC-BC80-7DF56027CCFF}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Economy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 Lama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yang diajukan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?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2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id-ID" dirty="0" smtClean="0">
                <a:solidFill>
                  <a:srgbClr val="FF9800"/>
                </a:solidFill>
              </a:rPr>
              <a:t>Analisis Kelemahan Sistem yang berjalan</a:t>
            </a:r>
            <a:endParaRPr lang="en" dirty="0"/>
          </a:p>
        </p:txBody>
      </p:sp>
      <p:grpSp>
        <p:nvGrpSpPr>
          <p:cNvPr id="23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4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74385"/>
              </p:ext>
            </p:extLst>
          </p:nvPr>
        </p:nvGraphicFramePr>
        <p:xfrm>
          <a:off x="1259632" y="1538590"/>
          <a:ext cx="6096000" cy="1686560"/>
        </p:xfrm>
        <a:graphic>
          <a:graphicData uri="http://schemas.openxmlformats.org/drawingml/2006/table">
            <a:tbl>
              <a:tblPr firstRow="1" bandRow="1">
                <a:tableStyleId>{9EC3B620-6E95-44EC-BC80-7DF56027CCFF}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Control</a:t>
                      </a:r>
                      <a:endParaRPr lang="id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Sistem Lama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Sistem yang diajukan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Proses pengajuan</a:t>
                      </a:r>
                      <a:r>
                        <a:rPr lang="id-ID" baseline="0" dirty="0" smtClean="0"/>
                        <a:t> cuti harus menemui beberapa orang.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baseline="0" dirty="0" smtClean="0"/>
                        <a:t>Harus melakukan pengecekan terhadap semua karyawan.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dirty="0" smtClean="0"/>
                        <a:t>Pengajuan</a:t>
                      </a:r>
                      <a:r>
                        <a:rPr lang="id-ID" baseline="0" dirty="0" smtClean="0"/>
                        <a:t> cuti menggunakan sistem berbasis android.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id-ID" baseline="0" dirty="0" smtClean="0"/>
                        <a:t>Pengajuan absensi menggunakan data </a:t>
                      </a:r>
                      <a:r>
                        <a:rPr lang="id-ID" i="1" baseline="0" dirty="0" smtClean="0"/>
                        <a:t>fingerprint.</a:t>
                      </a:r>
                      <a:endParaRPr lang="id-ID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549</Words>
  <Application>Microsoft Office PowerPoint</Application>
  <PresentationFormat>On-screen Show (16:9)</PresentationFormat>
  <Paragraphs>170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Salerio template</vt:lpstr>
      <vt:lpstr>Visio.Drawing.15</vt:lpstr>
      <vt:lpstr>Rancang Bangun Sistem Informasi Absensi yang Terintegrasi dengan Data FingerPrint dan Permohonan Cuti Karyawan Berbasis Android Di Universitas Nasional Pasim</vt:lpstr>
      <vt:lpstr>Point Presentasi</vt:lpstr>
      <vt:lpstr>Analisis Sistem yang sedang berjalan</vt:lpstr>
      <vt:lpstr>Analisis Sistem yang sedang berjalan</vt:lpstr>
      <vt:lpstr>Analisis Sistem yang sedang berjalan</vt:lpstr>
      <vt:lpstr>Analisis Kelemahan Sistem yang berjalan</vt:lpstr>
      <vt:lpstr>Analisis Kelemahan Sistem yang berjalan</vt:lpstr>
      <vt:lpstr>Analisis Kelemahan Sistem yang berjalan</vt:lpstr>
      <vt:lpstr>Analisis Kelemahan Sistem yang berjalan</vt:lpstr>
      <vt:lpstr>Analisis Kelemahan Sistem yang berjalan</vt:lpstr>
      <vt:lpstr>Analisis Kebutuhan Fungsional</vt:lpstr>
      <vt:lpstr>Analisis Kebutuhan Perangkat Keras</vt:lpstr>
      <vt:lpstr>Analisis Kebutuhan Perangkat Lunak</vt:lpstr>
      <vt:lpstr>Use Case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Activity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Perancangan Basis Data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ryt</cp:lastModifiedBy>
  <cp:revision>316</cp:revision>
  <dcterms:modified xsi:type="dcterms:W3CDTF">2018-01-06T09:17:05Z</dcterms:modified>
</cp:coreProperties>
</file>