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76" r:id="rId23"/>
    <p:sldId id="277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278" r:id="rId50"/>
    <p:sldId id="279" r:id="rId51"/>
    <p:sldId id="306" r:id="rId52"/>
    <p:sldId id="307" r:id="rId53"/>
    <p:sldId id="308" r:id="rId54"/>
    <p:sldId id="310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50.xml"/><Relationship Id="rId3" Type="http://schemas.openxmlformats.org/officeDocument/2006/relationships/image" Target="../media/image22.png"/><Relationship Id="rId7" Type="http://schemas.openxmlformats.org/officeDocument/2006/relationships/slide" Target="slide49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6.xml"/><Relationship Id="rId5" Type="http://schemas.openxmlformats.org/officeDocument/2006/relationships/slide" Target="slide24.xml"/><Relationship Id="rId4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7.xml"/><Relationship Id="rId7" Type="http://schemas.openxmlformats.org/officeDocument/2006/relationships/slide" Target="slide16.xml"/><Relationship Id="rId12" Type="http://schemas.openxmlformats.org/officeDocument/2006/relationships/image" Target="../media/image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53.xml"/><Relationship Id="rId5" Type="http://schemas.openxmlformats.org/officeDocument/2006/relationships/slide" Target="slide12.xml"/><Relationship Id="rId10" Type="http://schemas.openxmlformats.org/officeDocument/2006/relationships/slide" Target="slide51.xml"/><Relationship Id="rId4" Type="http://schemas.openxmlformats.org/officeDocument/2006/relationships/slide" Target="slide9.xml"/><Relationship Id="rId9" Type="http://schemas.openxmlformats.org/officeDocument/2006/relationships/slide" Target="slide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slide" Target="slide2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slide" Target="slide2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slide" Target="slide2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slide" Target="slide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slide" Target="slide2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slide" Target="slide2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slide" Target="slide2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slide" Target="slide2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slide" Target="slide2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slide" Target="slide2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slide" Target="slide2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slide" Target="slide2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76821-AEDA-4942-9DBC-E38495F1A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SIDANG TUGAS AKHIR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E8DEA-062F-46A5-8150-56D566F7A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UNIVERSITAS NASIONAL pASIM</a:t>
            </a:r>
          </a:p>
          <a:p>
            <a:r>
              <a:rPr lang="id-ID" dirty="0"/>
              <a:t>FAKULTAS ILMU KOMPUTER</a:t>
            </a:r>
          </a:p>
        </p:txBody>
      </p:sp>
      <p:pic>
        <p:nvPicPr>
          <p:cNvPr id="4" name="Picture 3" descr="logoPasim">
            <a:extLst>
              <a:ext uri="{FF2B5EF4-FFF2-40B4-BE49-F238E27FC236}">
                <a16:creationId xmlns:a16="http://schemas.microsoft.com/office/drawing/2014/main" id="{8C8CF42E-A3C8-44D4-A5FC-6B1721735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73384" y="808589"/>
            <a:ext cx="2245231" cy="2219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2168895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2603-D4E9-4D04-81E7-7EDF91E8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53692"/>
          </a:xfrm>
        </p:spPr>
        <p:txBody>
          <a:bodyPr/>
          <a:lstStyle/>
          <a:p>
            <a:r>
              <a:rPr lang="id-ID" dirty="0"/>
              <a:t>3. MAKSUD PENELITIAN</a:t>
            </a:r>
          </a:p>
        </p:txBody>
      </p:sp>
      <p:pic>
        <p:nvPicPr>
          <p:cNvPr id="1026" name="Picture 2" descr="Gambar terkait">
            <a:extLst>
              <a:ext uri="{FF2B5EF4-FFF2-40B4-BE49-F238E27FC236}">
                <a16:creationId xmlns:a16="http://schemas.microsoft.com/office/drawing/2014/main" id="{140F1FA7-DFCA-4902-AEEE-CDA86E10E95B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337" y="1674973"/>
            <a:ext cx="1430890" cy="143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214DEE-88AC-4B47-9FEA-0364757F4C4B}"/>
              </a:ext>
            </a:extLst>
          </p:cNvPr>
          <p:cNvSpPr txBox="1"/>
          <p:nvPr/>
        </p:nvSpPr>
        <p:spPr>
          <a:xfrm>
            <a:off x="3175007" y="2276882"/>
            <a:ext cx="131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Pengelolaan</a:t>
            </a:r>
          </a:p>
        </p:txBody>
      </p:sp>
      <p:pic>
        <p:nvPicPr>
          <p:cNvPr id="1030" name="Picture 6" descr="Hasil gambar untuk icon control png">
            <a:extLst>
              <a:ext uri="{FF2B5EF4-FFF2-40B4-BE49-F238E27FC236}">
                <a16:creationId xmlns:a16="http://schemas.microsoft.com/office/drawing/2014/main" id="{18198111-8A05-4D22-8B65-43920DBFA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337" y="3752136"/>
            <a:ext cx="1430891" cy="143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C6DC2D-7DD1-48D7-B935-4BEBCD8EA70C}"/>
              </a:ext>
            </a:extLst>
          </p:cNvPr>
          <p:cNvSpPr txBox="1"/>
          <p:nvPr/>
        </p:nvSpPr>
        <p:spPr>
          <a:xfrm>
            <a:off x="3175007" y="4282914"/>
            <a:ext cx="211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Kontrol keanggotaan</a:t>
            </a:r>
          </a:p>
        </p:txBody>
      </p:sp>
      <p:pic>
        <p:nvPicPr>
          <p:cNvPr id="1032" name="Picture 8" descr="Gambar terkait">
            <a:extLst>
              <a:ext uri="{FF2B5EF4-FFF2-40B4-BE49-F238E27FC236}">
                <a16:creationId xmlns:a16="http://schemas.microsoft.com/office/drawing/2014/main" id="{A548A0B9-81A0-481F-A558-D8C4E6D21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745" y="1573718"/>
            <a:ext cx="1633397" cy="163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E24E55-3CE9-4240-86CF-E85EBED95727}"/>
              </a:ext>
            </a:extLst>
          </p:cNvPr>
          <p:cNvSpPr txBox="1"/>
          <p:nvPr/>
        </p:nvSpPr>
        <p:spPr>
          <a:xfrm>
            <a:off x="8666922" y="2031313"/>
            <a:ext cx="1319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Informasi </a:t>
            </a:r>
          </a:p>
          <a:p>
            <a:r>
              <a:rPr lang="id-ID" dirty="0"/>
              <a:t>kuota parkir</a:t>
            </a:r>
          </a:p>
        </p:txBody>
      </p:sp>
      <p:pic>
        <p:nvPicPr>
          <p:cNvPr id="1034" name="Picture 10" descr="Hasil gambar untuk icon laporan png">
            <a:extLst>
              <a:ext uri="{FF2B5EF4-FFF2-40B4-BE49-F238E27FC236}">
                <a16:creationId xmlns:a16="http://schemas.microsoft.com/office/drawing/2014/main" id="{EC7B21E5-E0BD-4EDC-8611-C3B791DEF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745" y="3650886"/>
            <a:ext cx="1633397" cy="163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679AC9-F49C-4102-9CAA-1A88D0F72FAD}"/>
              </a:ext>
            </a:extLst>
          </p:cNvPr>
          <p:cNvSpPr txBox="1"/>
          <p:nvPr/>
        </p:nvSpPr>
        <p:spPr>
          <a:xfrm>
            <a:off x="8637509" y="4282914"/>
            <a:ext cx="94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Laporan</a:t>
            </a:r>
          </a:p>
        </p:txBody>
      </p:sp>
    </p:spTree>
    <p:extLst>
      <p:ext uri="{BB962C8B-B14F-4D97-AF65-F5344CB8AC3E}">
        <p14:creationId xmlns:p14="http://schemas.microsoft.com/office/powerpoint/2010/main" val="144297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6CE7-C969-4367-923E-4727274C4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23875"/>
          </a:xfrm>
        </p:spPr>
        <p:txBody>
          <a:bodyPr/>
          <a:lstStyle/>
          <a:p>
            <a:r>
              <a:rPr lang="id-ID" dirty="0"/>
              <a:t>3. Tujuan penelitian</a:t>
            </a:r>
          </a:p>
        </p:txBody>
      </p:sp>
      <p:pic>
        <p:nvPicPr>
          <p:cNvPr id="2050" name="Picture 2" descr="Hasil gambar untuk checklist png">
            <a:extLst>
              <a:ext uri="{FF2B5EF4-FFF2-40B4-BE49-F238E27FC236}">
                <a16:creationId xmlns:a16="http://schemas.microsoft.com/office/drawing/2014/main" id="{0ACE83F5-F5AF-4D35-8DBA-09A052718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381" y="1729987"/>
            <a:ext cx="532371" cy="53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ambar terkait">
            <a:extLst>
              <a:ext uri="{FF2B5EF4-FFF2-40B4-BE49-F238E27FC236}">
                <a16:creationId xmlns:a16="http://schemas.microsoft.com/office/drawing/2014/main" id="{96C0C274-F1B1-4C52-A42C-00EEAA468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55" y="1785730"/>
            <a:ext cx="4377672" cy="437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asil gambar untuk checklist png">
            <a:extLst>
              <a:ext uri="{FF2B5EF4-FFF2-40B4-BE49-F238E27FC236}">
                <a16:creationId xmlns:a16="http://schemas.microsoft.com/office/drawing/2014/main" id="{6AC0C592-784D-4278-8FBF-9DEF9AD21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381" y="2502487"/>
            <a:ext cx="532371" cy="53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asil gambar untuk checklist png">
            <a:extLst>
              <a:ext uri="{FF2B5EF4-FFF2-40B4-BE49-F238E27FC236}">
                <a16:creationId xmlns:a16="http://schemas.microsoft.com/office/drawing/2014/main" id="{335F2DFB-DFF9-48B1-86C2-7CB28881A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381" y="3280326"/>
            <a:ext cx="532371" cy="53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sil gambar untuk checklist png">
            <a:extLst>
              <a:ext uri="{FF2B5EF4-FFF2-40B4-BE49-F238E27FC236}">
                <a16:creationId xmlns:a16="http://schemas.microsoft.com/office/drawing/2014/main" id="{E5E1AC88-1DB3-4614-9B98-FF7E6EECF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381" y="4058165"/>
            <a:ext cx="532371" cy="53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83C5FE-A4AF-455A-8D3E-4E7FC102E3F4}"/>
              </a:ext>
            </a:extLst>
          </p:cNvPr>
          <p:cNvSpPr txBox="1"/>
          <p:nvPr/>
        </p:nvSpPr>
        <p:spPr>
          <a:xfrm>
            <a:off x="5049079" y="1811506"/>
            <a:ext cx="457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Mempermudah dalam pengelolaan data parkir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0806D6-6306-4734-A7E4-DE48676C72FE}"/>
              </a:ext>
            </a:extLst>
          </p:cNvPr>
          <p:cNvSpPr txBox="1"/>
          <p:nvPr/>
        </p:nvSpPr>
        <p:spPr>
          <a:xfrm>
            <a:off x="5049079" y="2584006"/>
            <a:ext cx="493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Menginformasikan jumlah kuota parkir yang kosong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0E2EA-A2A7-4F35-BFB9-02841C964D8D}"/>
              </a:ext>
            </a:extLst>
          </p:cNvPr>
          <p:cNvSpPr txBox="1"/>
          <p:nvPr/>
        </p:nvSpPr>
        <p:spPr>
          <a:xfrm>
            <a:off x="5049079" y="3361845"/>
            <a:ext cx="576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Mencatat pembayaran parkir secara periodik bagi anggota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9F02E-379D-48AA-B6D6-EC6293083FC8}"/>
              </a:ext>
            </a:extLst>
          </p:cNvPr>
          <p:cNvSpPr txBox="1"/>
          <p:nvPr/>
        </p:nvSpPr>
        <p:spPr>
          <a:xfrm>
            <a:off x="5049079" y="4139684"/>
            <a:ext cx="445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Mengontrol masa berlaku keanggotaan parkir</a:t>
            </a:r>
          </a:p>
        </p:txBody>
      </p:sp>
      <p:pic>
        <p:nvPicPr>
          <p:cNvPr id="13" name="Picture 2" descr="Hasil gambar untuk checklist png">
            <a:extLst>
              <a:ext uri="{FF2B5EF4-FFF2-40B4-BE49-F238E27FC236}">
                <a16:creationId xmlns:a16="http://schemas.microsoft.com/office/drawing/2014/main" id="{4F2B841D-EA30-4241-98FB-8FE65C875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381" y="4836004"/>
            <a:ext cx="532371" cy="53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3FE085-86BE-4635-8CE9-F288A639E400}"/>
              </a:ext>
            </a:extLst>
          </p:cNvPr>
          <p:cNvSpPr txBox="1"/>
          <p:nvPr/>
        </p:nvSpPr>
        <p:spPr>
          <a:xfrm>
            <a:off x="5049079" y="4917523"/>
            <a:ext cx="308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Menginformasikan biaya parkir</a:t>
            </a:r>
          </a:p>
        </p:txBody>
      </p:sp>
      <p:pic>
        <p:nvPicPr>
          <p:cNvPr id="15" name="Picture 2" descr="Hasil gambar untuk checklist png">
            <a:extLst>
              <a:ext uri="{FF2B5EF4-FFF2-40B4-BE49-F238E27FC236}">
                <a16:creationId xmlns:a16="http://schemas.microsoft.com/office/drawing/2014/main" id="{E147C20A-55D4-4E18-9800-7BE376174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381" y="5604527"/>
            <a:ext cx="532371" cy="53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512273-C6F9-4D22-97F0-3587F0A7AEB9}"/>
              </a:ext>
            </a:extLst>
          </p:cNvPr>
          <p:cNvSpPr txBox="1"/>
          <p:nvPr/>
        </p:nvSpPr>
        <p:spPr>
          <a:xfrm>
            <a:off x="5049079" y="5686046"/>
            <a:ext cx="2291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Menghasilkan laporan </a:t>
            </a:r>
          </a:p>
        </p:txBody>
      </p:sp>
    </p:spTree>
    <p:extLst>
      <p:ext uri="{BB962C8B-B14F-4D97-AF65-F5344CB8AC3E}">
        <p14:creationId xmlns:p14="http://schemas.microsoft.com/office/powerpoint/2010/main" val="220716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2885B-FCDA-40F5-9636-77BED97BD0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4. Batasan masalah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C92B9-D28C-4A14-8D48-CC071F7A77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05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A7C4-4A58-4E20-8E40-CD68D3A9C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80196"/>
          </a:xfrm>
        </p:spPr>
        <p:txBody>
          <a:bodyPr/>
          <a:lstStyle/>
          <a:p>
            <a:r>
              <a:rPr lang="id-ID" dirty="0"/>
              <a:t>4. Batasan masalah</a:t>
            </a:r>
          </a:p>
        </p:txBody>
      </p:sp>
      <p:pic>
        <p:nvPicPr>
          <p:cNvPr id="1026" name="Picture 2" descr="Gambar terkait">
            <a:extLst>
              <a:ext uri="{FF2B5EF4-FFF2-40B4-BE49-F238E27FC236}">
                <a16:creationId xmlns:a16="http://schemas.microsoft.com/office/drawing/2014/main" id="{218A2135-0096-483C-8633-69BA918F3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7009"/>
            <a:ext cx="4784033" cy="478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E00F1D-8901-4F5C-874E-AB5D0662FB53}"/>
              </a:ext>
            </a:extLst>
          </p:cNvPr>
          <p:cNvSpPr txBox="1"/>
          <p:nvPr/>
        </p:nvSpPr>
        <p:spPr>
          <a:xfrm>
            <a:off x="4705148" y="2122365"/>
            <a:ext cx="65730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id-ID" dirty="0"/>
              <a:t>Mengelola :</a:t>
            </a:r>
          </a:p>
          <a:p>
            <a:pPr algn="just"/>
            <a:r>
              <a:rPr lang="id-ID" dirty="0"/>
              <a:t>	- Data Anggota Parkir      - Data Paket</a:t>
            </a:r>
          </a:p>
          <a:p>
            <a:pPr algn="just"/>
            <a:r>
              <a:rPr lang="id-ID" dirty="0"/>
              <a:t>	- Data Tarif			  - Data Denda</a:t>
            </a:r>
          </a:p>
          <a:p>
            <a:pPr algn="just"/>
            <a:r>
              <a:rPr lang="id-ID" dirty="0"/>
              <a:t>	- Data Kuota			  - Data Pengguna Aplikasi</a:t>
            </a:r>
          </a:p>
          <a:p>
            <a:pPr algn="just"/>
            <a:r>
              <a:rPr lang="id-ID" dirty="0"/>
              <a:t>	- Transaksi Parkir</a:t>
            </a:r>
          </a:p>
          <a:p>
            <a:pPr algn="just">
              <a:lnSpc>
                <a:spcPct val="150000"/>
              </a:lnSpc>
            </a:pPr>
            <a:r>
              <a:rPr lang="id-ID" dirty="0"/>
              <a:t>2. Menginformasikan jumlah kuota lahan parkir yang kosong</a:t>
            </a:r>
          </a:p>
          <a:p>
            <a:pPr algn="just">
              <a:lnSpc>
                <a:spcPct val="150000"/>
              </a:lnSpc>
            </a:pPr>
            <a:r>
              <a:rPr lang="id-ID" dirty="0"/>
              <a:t>3. Menginformasikan jumlah biaya parkir</a:t>
            </a:r>
          </a:p>
          <a:p>
            <a:pPr algn="just">
              <a:lnSpc>
                <a:spcPct val="150000"/>
              </a:lnSpc>
            </a:pPr>
            <a:r>
              <a:rPr lang="id-ID" dirty="0"/>
              <a:t>4. Mencatat pembayaran secara periodik bagi anggota parkir</a:t>
            </a:r>
          </a:p>
          <a:p>
            <a:pPr algn="just">
              <a:lnSpc>
                <a:spcPct val="150000"/>
              </a:lnSpc>
            </a:pPr>
            <a:r>
              <a:rPr lang="id-ID" dirty="0"/>
              <a:t>5. Menghasilkan laporan parkir dan laporan kasus</a:t>
            </a:r>
          </a:p>
          <a:p>
            <a:pPr algn="just">
              <a:lnSpc>
                <a:spcPct val="150000"/>
              </a:lnSpc>
            </a:pPr>
            <a:r>
              <a:rPr lang="id-ID" dirty="0"/>
              <a:t>6. Tidak mencangkup masalah teknis seperti pencetakan karcis parkir</a:t>
            </a:r>
          </a:p>
        </p:txBody>
      </p:sp>
    </p:spTree>
    <p:extLst>
      <p:ext uri="{BB962C8B-B14F-4D97-AF65-F5344CB8AC3E}">
        <p14:creationId xmlns:p14="http://schemas.microsoft.com/office/powerpoint/2010/main" val="152376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3B90-11C4-4A89-94C1-74FE886619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5. Model proses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DD11E-F4DE-4CBB-B532-623E4A63DC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176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96784-8B51-44FD-BED9-6C44182E7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86213"/>
          </a:xfrm>
        </p:spPr>
        <p:txBody>
          <a:bodyPr/>
          <a:lstStyle/>
          <a:p>
            <a:r>
              <a:rPr lang="id-ID" dirty="0"/>
              <a:t>5. Model proses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26115-BF54-4155-A5C5-6CC96CDDED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26834" y="1721993"/>
            <a:ext cx="3538331" cy="392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31E9-DB7D-409E-B4B3-502D170DA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6. Metodologi pembangunan sistem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E44E0-A930-432E-A3BA-655C6C9585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158775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B9CE-9B8B-4D3E-AC89-5BA8EDA6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12718"/>
          </a:xfrm>
        </p:spPr>
        <p:txBody>
          <a:bodyPr/>
          <a:lstStyle/>
          <a:p>
            <a:r>
              <a:rPr lang="id-ID" dirty="0"/>
              <a:t>6. Metodologi pembangunan sistem</a:t>
            </a:r>
          </a:p>
        </p:txBody>
      </p:sp>
      <p:pic>
        <p:nvPicPr>
          <p:cNvPr id="4100" name="Picture 4" descr="Gambar terkait">
            <a:extLst>
              <a:ext uri="{FF2B5EF4-FFF2-40B4-BE49-F238E27FC236}">
                <a16:creationId xmlns:a16="http://schemas.microsoft.com/office/drawing/2014/main" id="{0EE8BE8C-E9B9-4A03-9DAE-E6A778362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218" y="2433637"/>
            <a:ext cx="28003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asil gambar untuk icon oop png">
            <a:extLst>
              <a:ext uri="{FF2B5EF4-FFF2-40B4-BE49-F238E27FC236}">
                <a16:creationId xmlns:a16="http://schemas.microsoft.com/office/drawing/2014/main" id="{0BD122FC-EF88-4954-ACC5-497B81FA1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390" y="2173650"/>
            <a:ext cx="2303393" cy="251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627393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9C3A-B0F2-449B-AA71-47943BB4C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7. Analisis sistem berjalan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74E2A-D874-4968-BF0C-2284D5B0EB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750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CF6-E452-4B51-A0BF-AFA5363E8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86213"/>
          </a:xfrm>
        </p:spPr>
        <p:txBody>
          <a:bodyPr/>
          <a:lstStyle/>
          <a:p>
            <a:r>
              <a:rPr lang="id-ID" dirty="0"/>
              <a:t>7. Analisis sistem berjalan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8D18E-F338-4D77-BEF6-0ABD2574F044}"/>
              </a:ext>
            </a:extLst>
          </p:cNvPr>
          <p:cNvSpPr txBox="1"/>
          <p:nvPr/>
        </p:nvSpPr>
        <p:spPr>
          <a:xfrm>
            <a:off x="1199531" y="1727727"/>
            <a:ext cx="979293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dirty="0"/>
              <a:t>Mahasiswa/Mahasiswi Universitas Nasional Pasim melakukan pembayaran parkir secara periodik </a:t>
            </a:r>
          </a:p>
          <a:p>
            <a:pPr algn="just">
              <a:lnSpc>
                <a:spcPct val="150000"/>
              </a:lnSpc>
            </a:pPr>
            <a:r>
              <a:rPr lang="id-ID" dirty="0"/>
              <a:t>ke bagian keuangan. Kemudian bagian keuangan memberikan stiker tanda anggota parkir.</a:t>
            </a:r>
          </a:p>
          <a:p>
            <a:pPr algn="just">
              <a:lnSpc>
                <a:spcPct val="150000"/>
              </a:lnSpc>
            </a:pPr>
            <a:endParaRPr lang="id-ID" dirty="0"/>
          </a:p>
          <a:p>
            <a:pPr algn="just">
              <a:lnSpc>
                <a:spcPct val="150000"/>
              </a:lnSpc>
            </a:pPr>
            <a:r>
              <a:rPr lang="id-ID" dirty="0"/>
              <a:t>Seriap kendaraan yang keluar dari area parkir dicek oleh petugas apakah pemilik kendaraan tersebut </a:t>
            </a:r>
          </a:p>
          <a:p>
            <a:pPr algn="just">
              <a:lnSpc>
                <a:spcPct val="150000"/>
              </a:lnSpc>
            </a:pPr>
            <a:r>
              <a:rPr lang="id-ID" dirty="0"/>
              <a:t>sudah terdaftar sebagai anggota parkir atau belum. Jika sudah maka petugas akan mempersilahkan </a:t>
            </a:r>
          </a:p>
          <a:p>
            <a:pPr algn="just">
              <a:lnSpc>
                <a:spcPct val="150000"/>
              </a:lnSpc>
            </a:pPr>
            <a:r>
              <a:rPr lang="id-ID" dirty="0"/>
              <a:t>Pengendaraa untuk meninggalkan area parkir Universitas Nasional Pasim tanpa membayar biaya parkir </a:t>
            </a:r>
          </a:p>
          <a:p>
            <a:pPr algn="just">
              <a:lnSpc>
                <a:spcPct val="150000"/>
              </a:lnSpc>
            </a:pPr>
            <a:r>
              <a:rPr lang="id-ID" dirty="0"/>
              <a:t>lagi, karena sudah dibayar sebelumnya.</a:t>
            </a:r>
          </a:p>
          <a:p>
            <a:pPr algn="just">
              <a:lnSpc>
                <a:spcPct val="150000"/>
              </a:lnSpc>
            </a:pPr>
            <a:endParaRPr lang="id-ID" dirty="0"/>
          </a:p>
          <a:p>
            <a:pPr algn="just">
              <a:lnSpc>
                <a:spcPct val="150000"/>
              </a:lnSpc>
            </a:pPr>
            <a:r>
              <a:rPr lang="id-ID" dirty="0"/>
              <a:t>Jika pemilik kendaraan yang keluar tersebut belum tercatat sebagi anggota parkir, maka petugas akan</a:t>
            </a:r>
          </a:p>
          <a:p>
            <a:pPr algn="just">
              <a:lnSpc>
                <a:spcPct val="150000"/>
              </a:lnSpc>
            </a:pPr>
            <a:r>
              <a:rPr lang="id-ID" dirty="0"/>
              <a:t>meminta sejumlah biaya parkir kepada pemilik kendaraan.</a:t>
            </a:r>
          </a:p>
        </p:txBody>
      </p:sp>
    </p:spTree>
    <p:extLst>
      <p:ext uri="{BB962C8B-B14F-4D97-AF65-F5344CB8AC3E}">
        <p14:creationId xmlns:p14="http://schemas.microsoft.com/office/powerpoint/2010/main" val="379253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4A50-3A48-4754-B113-555CA20B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/>
              <a:t>PEMBANGUNAN APLIKASI PARKIR MENGGUNAKAN BAHASA PEMROGRAMAN asp. Net</a:t>
            </a:r>
            <a:br>
              <a:rPr lang="id-ID" sz="3600" dirty="0"/>
            </a:br>
            <a:r>
              <a:rPr lang="id-ID" sz="3600" dirty="0"/>
              <a:t>(Studi kasus unas pasim)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C65FF-64C7-4FD2-8499-6FEB70D3D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789186"/>
          </a:xfrm>
        </p:spPr>
        <p:txBody>
          <a:bodyPr>
            <a:normAutofit fontScale="92500" lnSpcReduction="10000"/>
          </a:bodyPr>
          <a:lstStyle/>
          <a:p>
            <a:r>
              <a:rPr lang="id-ID" dirty="0"/>
              <a:t>Oleh :</a:t>
            </a:r>
          </a:p>
          <a:p>
            <a:r>
              <a:rPr lang="id-ID" dirty="0"/>
              <a:t>Mega octavia putri</a:t>
            </a:r>
          </a:p>
          <a:p>
            <a:r>
              <a:rPr lang="id-ID" dirty="0"/>
              <a:t>0204141020</a:t>
            </a:r>
          </a:p>
          <a:p>
            <a:r>
              <a:rPr lang="id-ID" dirty="0"/>
              <a:t>D3 Manajemen Informatika</a:t>
            </a:r>
          </a:p>
        </p:txBody>
      </p:sp>
    </p:spTree>
    <p:extLst>
      <p:ext uri="{BB962C8B-B14F-4D97-AF65-F5344CB8AC3E}">
        <p14:creationId xmlns:p14="http://schemas.microsoft.com/office/powerpoint/2010/main" val="332386792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1FBB-1A7C-4607-97E3-250765FB7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8. Perancangan sistem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CA118-92E5-46FD-BBF7-4BA8BE7803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466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6B75C-9EC3-4C26-8678-DC732B08B563}"/>
              </a:ext>
            </a:extLst>
          </p:cNvPr>
          <p:cNvSpPr txBox="1">
            <a:spLocks/>
          </p:cNvSpPr>
          <p:nvPr/>
        </p:nvSpPr>
        <p:spPr>
          <a:xfrm>
            <a:off x="913775" y="618518"/>
            <a:ext cx="10364451" cy="65369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/>
              <a:t>8. Perancangan sistem</a:t>
            </a:r>
          </a:p>
        </p:txBody>
      </p:sp>
      <p:pic>
        <p:nvPicPr>
          <p:cNvPr id="1026" name="Picture 2" descr="Hasil gambar untuk icon checklist png">
            <a:extLst>
              <a:ext uri="{FF2B5EF4-FFF2-40B4-BE49-F238E27FC236}">
                <a16:creationId xmlns:a16="http://schemas.microsoft.com/office/drawing/2014/main" id="{109F3DCD-8B2C-47DC-87CF-79D4DDAE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154" y="1868949"/>
            <a:ext cx="653692" cy="65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sil gambar untuk icon uml">
            <a:extLst>
              <a:ext uri="{FF2B5EF4-FFF2-40B4-BE49-F238E27FC236}">
                <a16:creationId xmlns:a16="http://schemas.microsoft.com/office/drawing/2014/main" id="{C09A1E8D-F22C-40B3-8074-2DCB5A257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18" y="1742153"/>
            <a:ext cx="6967742" cy="400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asil gambar untuk icon checklist png">
            <a:extLst>
              <a:ext uri="{FF2B5EF4-FFF2-40B4-BE49-F238E27FC236}">
                <a16:creationId xmlns:a16="http://schemas.microsoft.com/office/drawing/2014/main" id="{E523B878-E1A1-4E20-B2D9-251CC0699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154" y="2588712"/>
            <a:ext cx="653692" cy="65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asil gambar untuk icon checklist png">
            <a:extLst>
              <a:ext uri="{FF2B5EF4-FFF2-40B4-BE49-F238E27FC236}">
                <a16:creationId xmlns:a16="http://schemas.microsoft.com/office/drawing/2014/main" id="{F33FF97C-3CF3-491F-B2CF-0B3E13F03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154" y="3385637"/>
            <a:ext cx="653692" cy="65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asil gambar untuk icon checklist png">
            <a:extLst>
              <a:ext uri="{FF2B5EF4-FFF2-40B4-BE49-F238E27FC236}">
                <a16:creationId xmlns:a16="http://schemas.microsoft.com/office/drawing/2014/main" id="{322B86EE-6678-4421-B438-A66A67D96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154" y="4205719"/>
            <a:ext cx="653692" cy="65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7E69FE-53E6-4C57-962D-1101F7FF0B94}"/>
              </a:ext>
            </a:extLst>
          </p:cNvPr>
          <p:cNvSpPr txBox="1"/>
          <p:nvPr/>
        </p:nvSpPr>
        <p:spPr>
          <a:xfrm>
            <a:off x="6970643" y="310022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/>
          </a:p>
        </p:txBody>
      </p:sp>
      <p:pic>
        <p:nvPicPr>
          <p:cNvPr id="15" name="Picture 2" descr="Hasil gambar untuk icon checklist png">
            <a:extLst>
              <a:ext uri="{FF2B5EF4-FFF2-40B4-BE49-F238E27FC236}">
                <a16:creationId xmlns:a16="http://schemas.microsoft.com/office/drawing/2014/main" id="{8D5449E4-B59A-4689-908D-E3B25B92B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154" y="5043696"/>
            <a:ext cx="653692" cy="65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hlinkClick r:id="rId4" action="ppaction://hlinksldjump"/>
            <a:extLst>
              <a:ext uri="{FF2B5EF4-FFF2-40B4-BE49-F238E27FC236}">
                <a16:creationId xmlns:a16="http://schemas.microsoft.com/office/drawing/2014/main" id="{506DC179-6CE7-4290-9F16-8C36BC44404C}"/>
              </a:ext>
            </a:extLst>
          </p:cNvPr>
          <p:cNvSpPr/>
          <p:nvPr/>
        </p:nvSpPr>
        <p:spPr>
          <a:xfrm>
            <a:off x="6714267" y="1995740"/>
            <a:ext cx="2747785" cy="4001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dirty="0"/>
              <a:t>Use Case Diagram</a:t>
            </a:r>
          </a:p>
        </p:txBody>
      </p:sp>
      <p:sp>
        <p:nvSpPr>
          <p:cNvPr id="16" name="Rectangle: Rounded Corners 15">
            <a:hlinkClick r:id="rId5" action="ppaction://hlinksldjump"/>
            <a:extLst>
              <a:ext uri="{FF2B5EF4-FFF2-40B4-BE49-F238E27FC236}">
                <a16:creationId xmlns:a16="http://schemas.microsoft.com/office/drawing/2014/main" id="{107D6EDD-EBF9-4A36-A2FF-8D8128EA290D}"/>
              </a:ext>
            </a:extLst>
          </p:cNvPr>
          <p:cNvSpPr/>
          <p:nvPr/>
        </p:nvSpPr>
        <p:spPr>
          <a:xfrm>
            <a:off x="6712592" y="2715503"/>
            <a:ext cx="2747785" cy="4001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dirty="0"/>
              <a:t>Activity Diagram</a:t>
            </a:r>
          </a:p>
        </p:txBody>
      </p:sp>
      <p:sp>
        <p:nvSpPr>
          <p:cNvPr id="17" name="Rectangle: Rounded Corners 16">
            <a:hlinkClick r:id="rId6" action="ppaction://hlinksldjump"/>
            <a:extLst>
              <a:ext uri="{FF2B5EF4-FFF2-40B4-BE49-F238E27FC236}">
                <a16:creationId xmlns:a16="http://schemas.microsoft.com/office/drawing/2014/main" id="{A621897C-D552-4F6F-98CC-76C75CE1500D}"/>
              </a:ext>
            </a:extLst>
          </p:cNvPr>
          <p:cNvSpPr/>
          <p:nvPr/>
        </p:nvSpPr>
        <p:spPr>
          <a:xfrm>
            <a:off x="6712593" y="3510855"/>
            <a:ext cx="2747783" cy="4001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dirty="0"/>
              <a:t>Sequence Diagram</a:t>
            </a:r>
          </a:p>
        </p:txBody>
      </p:sp>
      <p:sp>
        <p:nvSpPr>
          <p:cNvPr id="18" name="Rectangle: Rounded Corners 17">
            <a:hlinkClick r:id="rId7" action="ppaction://hlinksldjump"/>
            <a:extLst>
              <a:ext uri="{FF2B5EF4-FFF2-40B4-BE49-F238E27FC236}">
                <a16:creationId xmlns:a16="http://schemas.microsoft.com/office/drawing/2014/main" id="{C5D5D150-B645-40EA-98DE-95937F1F014E}"/>
              </a:ext>
            </a:extLst>
          </p:cNvPr>
          <p:cNvSpPr/>
          <p:nvPr/>
        </p:nvSpPr>
        <p:spPr>
          <a:xfrm>
            <a:off x="6712594" y="4332510"/>
            <a:ext cx="2747783" cy="4001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dirty="0"/>
              <a:t>Class Diagram</a:t>
            </a:r>
          </a:p>
        </p:txBody>
      </p:sp>
      <p:sp>
        <p:nvSpPr>
          <p:cNvPr id="19" name="Rectangle: Rounded Corners 18">
            <a:hlinkClick r:id="rId8" action="ppaction://hlinksldjump"/>
            <a:extLst>
              <a:ext uri="{FF2B5EF4-FFF2-40B4-BE49-F238E27FC236}">
                <a16:creationId xmlns:a16="http://schemas.microsoft.com/office/drawing/2014/main" id="{C7068E6B-A073-4250-8010-6EFD40885048}"/>
              </a:ext>
            </a:extLst>
          </p:cNvPr>
          <p:cNvSpPr/>
          <p:nvPr/>
        </p:nvSpPr>
        <p:spPr>
          <a:xfrm>
            <a:off x="6712592" y="5170487"/>
            <a:ext cx="2747783" cy="4001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dirty="0"/>
              <a:t>Relasi Basis Data</a:t>
            </a:r>
          </a:p>
        </p:txBody>
      </p:sp>
    </p:spTree>
    <p:extLst>
      <p:ext uri="{BB962C8B-B14F-4D97-AF65-F5344CB8AC3E}">
        <p14:creationId xmlns:p14="http://schemas.microsoft.com/office/powerpoint/2010/main" val="200511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8B58-7CE7-4610-91B3-AE2C514B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53692"/>
          </a:xfrm>
        </p:spPr>
        <p:txBody>
          <a:bodyPr/>
          <a:lstStyle/>
          <a:p>
            <a:r>
              <a:rPr lang="id-ID" dirty="0"/>
              <a:t>8. Perancangan sistem(1)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F3B910-29D0-4185-B203-2B15035C5A2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64" y="1425409"/>
            <a:ext cx="6335740" cy="43260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C9E691-3570-4AFB-9B55-0EBABCE4BED0}"/>
              </a:ext>
            </a:extLst>
          </p:cNvPr>
          <p:cNvSpPr txBox="1"/>
          <p:nvPr/>
        </p:nvSpPr>
        <p:spPr>
          <a:xfrm>
            <a:off x="8097078" y="3265260"/>
            <a:ext cx="2857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(Use case diagram </a:t>
            </a:r>
          </a:p>
          <a:p>
            <a:r>
              <a:rPr lang="id-ID" dirty="0"/>
              <a:t>aplikasi parkir administrator)</a:t>
            </a:r>
          </a:p>
        </p:txBody>
      </p:sp>
      <p:pic>
        <p:nvPicPr>
          <p:cNvPr id="1026" name="Picture 2" descr="Hasil gambar untuk icon home png">
            <a:hlinkClick r:id="rId3" action="ppaction://hlinksldjump"/>
            <a:extLst>
              <a:ext uri="{FF2B5EF4-FFF2-40B4-BE49-F238E27FC236}">
                <a16:creationId xmlns:a16="http://schemas.microsoft.com/office/drawing/2014/main" id="{1AAB04A7-8677-4A2A-9CEE-992658819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720" y="6035855"/>
            <a:ext cx="742121" cy="65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224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725B-9E49-45E8-B15B-E1646B83B2C3}"/>
              </a:ext>
            </a:extLst>
          </p:cNvPr>
          <p:cNvSpPr txBox="1">
            <a:spLocks/>
          </p:cNvSpPr>
          <p:nvPr/>
        </p:nvSpPr>
        <p:spPr>
          <a:xfrm>
            <a:off x="913775" y="618518"/>
            <a:ext cx="10364451" cy="65369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/>
              <a:t>8. Perancangan sistem(1)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40F307-38C3-4457-893F-3C785FE5BB0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957" y="1847848"/>
            <a:ext cx="5936974" cy="396985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3456C0-73E3-4E9F-9DB2-AC554CB996FE}"/>
              </a:ext>
            </a:extLst>
          </p:cNvPr>
          <p:cNvSpPr txBox="1"/>
          <p:nvPr/>
        </p:nvSpPr>
        <p:spPr>
          <a:xfrm>
            <a:off x="2067339" y="3509611"/>
            <a:ext cx="2332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Use case diagram</a:t>
            </a:r>
          </a:p>
          <a:p>
            <a:r>
              <a:rPr lang="id-ID" dirty="0"/>
              <a:t>Aplikasi parkir petugas</a:t>
            </a:r>
          </a:p>
        </p:txBody>
      </p:sp>
      <p:pic>
        <p:nvPicPr>
          <p:cNvPr id="5" name="Picture 2" descr="Hasil gambar untuk icon home png">
            <a:hlinkClick r:id="rId3" action="ppaction://hlinksldjump"/>
            <a:extLst>
              <a:ext uri="{FF2B5EF4-FFF2-40B4-BE49-F238E27FC236}">
                <a16:creationId xmlns:a16="http://schemas.microsoft.com/office/drawing/2014/main" id="{EE82BFF0-444C-4CF5-8D00-EF00E94DB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720" y="6035855"/>
            <a:ext cx="742121" cy="65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845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9F68F2F-F0E8-4AFC-ACAA-195EB81E80D1}"/>
              </a:ext>
            </a:extLst>
          </p:cNvPr>
          <p:cNvSpPr txBox="1">
            <a:spLocks/>
          </p:cNvSpPr>
          <p:nvPr/>
        </p:nvSpPr>
        <p:spPr>
          <a:xfrm>
            <a:off x="913775" y="618518"/>
            <a:ext cx="10364451" cy="65369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/>
              <a:t>8. Perancangan sistem(2)</a:t>
            </a:r>
          </a:p>
        </p:txBody>
      </p:sp>
      <p:pic>
        <p:nvPicPr>
          <p:cNvPr id="4" name="Picture 3" descr="D:\Folder\Mega Octavia Putri\Pribadi\Bismillahirrahmaanirrahim.. TA\Plan for TA\Bismillah Besok Sidang\Pendukung\Pendukung bab iv\ParkirInshaaAllahfix\Act_Login.jpg">
            <a:extLst>
              <a:ext uri="{FF2B5EF4-FFF2-40B4-BE49-F238E27FC236}">
                <a16:creationId xmlns:a16="http://schemas.microsoft.com/office/drawing/2014/main" id="{7BB4FD72-7719-4545-8A27-1ED0A2B5D5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957" y="1534795"/>
            <a:ext cx="5252085" cy="37884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FE5A90-3AC8-41CC-BFA6-27EFC76EB6CB}"/>
              </a:ext>
            </a:extLst>
          </p:cNvPr>
          <p:cNvSpPr txBox="1"/>
          <p:nvPr/>
        </p:nvSpPr>
        <p:spPr>
          <a:xfrm>
            <a:off x="4962836" y="5585790"/>
            <a:ext cx="226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Activity Diagram Login</a:t>
            </a:r>
          </a:p>
        </p:txBody>
      </p:sp>
      <p:pic>
        <p:nvPicPr>
          <p:cNvPr id="6" name="Picture 2" descr="Hasil gambar untuk icon home png">
            <a:hlinkClick r:id="rId3" action="ppaction://hlinksldjump"/>
            <a:extLst>
              <a:ext uri="{FF2B5EF4-FFF2-40B4-BE49-F238E27FC236}">
                <a16:creationId xmlns:a16="http://schemas.microsoft.com/office/drawing/2014/main" id="{3B760E08-693F-439E-8F1D-E8BA90135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720" y="6035855"/>
            <a:ext cx="742121" cy="65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995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\Folder\Mega Octavia Putri\Pribadi\Bismillahirrahmaanirrahim.. TA\Plan for TA\Bismillah Besok Sidang\Pendukung\Pendukung bab iv\ParkirInshaaAllahfix\Act_KelolaAnggota.jpg">
            <a:extLst>
              <a:ext uri="{FF2B5EF4-FFF2-40B4-BE49-F238E27FC236}">
                <a16:creationId xmlns:a16="http://schemas.microsoft.com/office/drawing/2014/main" id="{83348B23-96BA-489C-9819-0E42D75ADB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957" y="1107965"/>
            <a:ext cx="5252085" cy="488061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CA03E8-A3D9-4906-8138-96CA6291BBC9}"/>
              </a:ext>
            </a:extLst>
          </p:cNvPr>
          <p:cNvSpPr txBox="1"/>
          <p:nvPr/>
        </p:nvSpPr>
        <p:spPr>
          <a:xfrm>
            <a:off x="4480652" y="500093"/>
            <a:ext cx="3230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Activity Diagram Kelola Anggota</a:t>
            </a:r>
          </a:p>
        </p:txBody>
      </p:sp>
      <p:pic>
        <p:nvPicPr>
          <p:cNvPr id="4" name="Picture 2" descr="Hasil gambar untuk icon home png">
            <a:hlinkClick r:id="rId3" action="ppaction://hlinksldjump"/>
            <a:extLst>
              <a:ext uri="{FF2B5EF4-FFF2-40B4-BE49-F238E27FC236}">
                <a16:creationId xmlns:a16="http://schemas.microsoft.com/office/drawing/2014/main" id="{6E4B87B1-45E9-47AB-8EC6-5F0AE1A2C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720" y="6035855"/>
            <a:ext cx="742121" cy="65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255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\Folder\Mega Octavia Putri\Pribadi\Bismillahirrahmaanirrahim.. TA\Plan for TA\Bismillah Besok Sidang\Pendukung\Pendukung bab iv\ParkirInshaaAllahfix\Act_UbahTarif.jpg">
            <a:extLst>
              <a:ext uri="{FF2B5EF4-FFF2-40B4-BE49-F238E27FC236}">
                <a16:creationId xmlns:a16="http://schemas.microsoft.com/office/drawing/2014/main" id="{BDC6EA37-689C-49CE-BE5E-3A78D741F41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957" y="883285"/>
            <a:ext cx="5252085" cy="50914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F157A1-AC8D-484A-B895-A16CA04897FD}"/>
              </a:ext>
            </a:extLst>
          </p:cNvPr>
          <p:cNvSpPr txBox="1"/>
          <p:nvPr/>
        </p:nvSpPr>
        <p:spPr>
          <a:xfrm>
            <a:off x="4717993" y="410818"/>
            <a:ext cx="275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Activity Diagram Ubah Tarif</a:t>
            </a:r>
          </a:p>
        </p:txBody>
      </p:sp>
      <p:pic>
        <p:nvPicPr>
          <p:cNvPr id="4" name="Picture 2" descr="Hasil gambar untuk icon home png">
            <a:hlinkClick r:id="rId3" action="ppaction://hlinksldjump"/>
            <a:extLst>
              <a:ext uri="{FF2B5EF4-FFF2-40B4-BE49-F238E27FC236}">
                <a16:creationId xmlns:a16="http://schemas.microsoft.com/office/drawing/2014/main" id="{85B89816-A88F-45CA-9735-87F00DE72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720" y="6035855"/>
            <a:ext cx="742121" cy="65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320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\Folder\Mega Octavia Putri\Pribadi\Bismillahirrahmaanirrahim.. TA\Plan for TA\Bismillah Besok Sidang\Pendukung\Pendukung bab iv\ParkirInshaaAllahfix\Act_UbahKuota.jpg">
            <a:extLst>
              <a:ext uri="{FF2B5EF4-FFF2-40B4-BE49-F238E27FC236}">
                <a16:creationId xmlns:a16="http://schemas.microsoft.com/office/drawing/2014/main" id="{DC0AC634-9397-4DF8-8839-58FCEEF15BA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852487"/>
            <a:ext cx="5181600" cy="515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E0A609-F27A-4194-83FD-115DF5CAEEA4}"/>
              </a:ext>
            </a:extLst>
          </p:cNvPr>
          <p:cNvSpPr txBox="1"/>
          <p:nvPr/>
        </p:nvSpPr>
        <p:spPr>
          <a:xfrm>
            <a:off x="4660190" y="483155"/>
            <a:ext cx="2871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Activity Diagram Ubah Kuota</a:t>
            </a:r>
          </a:p>
        </p:txBody>
      </p:sp>
      <p:pic>
        <p:nvPicPr>
          <p:cNvPr id="4" name="Picture 2" descr="Hasil gambar untuk icon home png">
            <a:hlinkClick r:id="rId3" action="ppaction://hlinksldjump"/>
            <a:extLst>
              <a:ext uri="{FF2B5EF4-FFF2-40B4-BE49-F238E27FC236}">
                <a16:creationId xmlns:a16="http://schemas.microsoft.com/office/drawing/2014/main" id="{6E2DC359-A281-49E5-A31F-FEBAE65D1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720" y="6035855"/>
            <a:ext cx="742121" cy="65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256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\Folder\Mega Octavia Putri\Pribadi\Bismillahirrahmaanirrahim.. TA\Plan for TA\Bismillah Besok Sidang\Pendukung\Pendukung bab iv\ParkirInshaaAllahfix\Act_KelolaPaket.jpg">
            <a:extLst>
              <a:ext uri="{FF2B5EF4-FFF2-40B4-BE49-F238E27FC236}">
                <a16:creationId xmlns:a16="http://schemas.microsoft.com/office/drawing/2014/main" id="{FDCDD3CC-596F-4F6E-8DC8-E67DF929D4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957" y="901700"/>
            <a:ext cx="5252085" cy="505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CC623E-763E-443F-9EF1-886DB904B0F1}"/>
              </a:ext>
            </a:extLst>
          </p:cNvPr>
          <p:cNvSpPr txBox="1"/>
          <p:nvPr/>
        </p:nvSpPr>
        <p:spPr>
          <a:xfrm>
            <a:off x="4628546" y="532368"/>
            <a:ext cx="293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Activity Diagram Kelola Paket</a:t>
            </a:r>
          </a:p>
        </p:txBody>
      </p:sp>
      <p:pic>
        <p:nvPicPr>
          <p:cNvPr id="4" name="Picture 2" descr="Hasil gambar untuk icon home png">
            <a:hlinkClick r:id="rId3" action="ppaction://hlinksldjump"/>
            <a:extLst>
              <a:ext uri="{FF2B5EF4-FFF2-40B4-BE49-F238E27FC236}">
                <a16:creationId xmlns:a16="http://schemas.microsoft.com/office/drawing/2014/main" id="{2ED3E931-9DE7-4D7A-8A97-AB34E1D0C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720" y="6035855"/>
            <a:ext cx="742121" cy="65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188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\Folder\Mega Octavia Putri\Pribadi\Bismillahirrahmaanirrahim.. TA\Plan for TA\Bismillah Besok Sidang\Pendukung\Pendukung bab iv\ParkirInshaaAllahfix\Act_KelolaUser.jpg">
            <a:extLst>
              <a:ext uri="{FF2B5EF4-FFF2-40B4-BE49-F238E27FC236}">
                <a16:creationId xmlns:a16="http://schemas.microsoft.com/office/drawing/2014/main" id="{35DB1820-C248-4106-9B91-E3CB630F26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957" y="864870"/>
            <a:ext cx="5252085" cy="51282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3E3768-530D-4C79-8990-673855EF42AF}"/>
              </a:ext>
            </a:extLst>
          </p:cNvPr>
          <p:cNvSpPr txBox="1"/>
          <p:nvPr/>
        </p:nvSpPr>
        <p:spPr>
          <a:xfrm>
            <a:off x="4675418" y="495538"/>
            <a:ext cx="284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Activity Diagram Kelola User</a:t>
            </a:r>
          </a:p>
        </p:txBody>
      </p:sp>
      <p:pic>
        <p:nvPicPr>
          <p:cNvPr id="4" name="Picture 2" descr="Hasil gambar untuk icon home png">
            <a:hlinkClick r:id="rId3" action="ppaction://hlinksldjump"/>
            <a:extLst>
              <a:ext uri="{FF2B5EF4-FFF2-40B4-BE49-F238E27FC236}">
                <a16:creationId xmlns:a16="http://schemas.microsoft.com/office/drawing/2014/main" id="{8B4FB855-4A11-4C9C-AA85-0CDF344B6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720" y="6035855"/>
            <a:ext cx="742121" cy="65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176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E51AB-79C5-42B0-938F-900A92BDB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25970"/>
          </a:xfrm>
        </p:spPr>
        <p:txBody>
          <a:bodyPr/>
          <a:lstStyle/>
          <a:p>
            <a:r>
              <a:rPr lang="id-ID" dirty="0"/>
              <a:t>point presentasi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B0B6D-6A7D-4894-848A-6ED7C46B89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19130" y="1762535"/>
            <a:ext cx="7500731" cy="4532243"/>
          </a:xfrm>
        </p:spPr>
        <p:txBody>
          <a:bodyPr>
            <a:normAutofit fontScale="70000" lnSpcReduction="20000"/>
          </a:bodyPr>
          <a:lstStyle/>
          <a:p>
            <a:pPr marL="571500" indent="-457200" algn="just">
              <a:buFont typeface="+mj-lt"/>
              <a:buAutoNum type="arabicPeriod"/>
            </a:pPr>
            <a:r>
              <a:rPr lang="en-US" sz="2900" dirty="0" err="1">
                <a:solidFill>
                  <a:schemeClr val="accent1"/>
                </a:solidFill>
                <a:latin typeface="Palatino Linotype" pitchFamily="18" charset="0"/>
                <a:hlinkClick r:id="rId2" action="ppaction://hlinksldjump"/>
              </a:rPr>
              <a:t>Latar</a:t>
            </a:r>
            <a:r>
              <a:rPr lang="en-US" sz="2900" dirty="0">
                <a:solidFill>
                  <a:schemeClr val="accent1"/>
                </a:solidFill>
                <a:latin typeface="Palatino Linotype" pitchFamily="18" charset="0"/>
                <a:hlinkClick r:id="rId2" action="ppaction://hlinksldjump"/>
              </a:rPr>
              <a:t> </a:t>
            </a:r>
            <a:r>
              <a:rPr lang="en-US" sz="2900" dirty="0" err="1">
                <a:solidFill>
                  <a:schemeClr val="accent1"/>
                </a:solidFill>
                <a:latin typeface="Palatino Linotype" pitchFamily="18" charset="0"/>
                <a:hlinkClick r:id="rId2" action="ppaction://hlinksldjump"/>
              </a:rPr>
              <a:t>Belakang</a:t>
            </a:r>
            <a:endParaRPr lang="en-US" sz="2900" dirty="0">
              <a:solidFill>
                <a:schemeClr val="accent1"/>
              </a:solidFill>
              <a:latin typeface="Palatino Linotype" pitchFamily="18" charset="0"/>
            </a:endParaRPr>
          </a:p>
          <a:p>
            <a:pPr marL="571500" indent="-457200" algn="just">
              <a:buFont typeface="+mj-lt"/>
              <a:buAutoNum type="arabicPeriod"/>
            </a:pPr>
            <a:r>
              <a:rPr lang="en-US" sz="2900" dirty="0" err="1">
                <a:solidFill>
                  <a:schemeClr val="accent1"/>
                </a:solidFill>
                <a:latin typeface="Palatino Linotype" pitchFamily="18" charset="0"/>
                <a:hlinkClick r:id="rId3" action="ppaction://hlinksldjump"/>
              </a:rPr>
              <a:t>Identifikasi</a:t>
            </a:r>
            <a:r>
              <a:rPr lang="en-US" sz="2900" dirty="0">
                <a:solidFill>
                  <a:schemeClr val="accent1"/>
                </a:solidFill>
                <a:latin typeface="Palatino Linotype" pitchFamily="18" charset="0"/>
                <a:hlinkClick r:id="rId3" action="ppaction://hlinksldjump"/>
              </a:rPr>
              <a:t> </a:t>
            </a:r>
            <a:r>
              <a:rPr lang="en-US" sz="2900" dirty="0" err="1">
                <a:solidFill>
                  <a:schemeClr val="accent1"/>
                </a:solidFill>
                <a:latin typeface="Palatino Linotype" pitchFamily="18" charset="0"/>
                <a:hlinkClick r:id="rId3" action="ppaction://hlinksldjump"/>
              </a:rPr>
              <a:t>Masalah</a:t>
            </a:r>
            <a:endParaRPr lang="en-US" sz="2900" dirty="0">
              <a:solidFill>
                <a:schemeClr val="accent1"/>
              </a:solidFill>
              <a:latin typeface="Palatino Linotype" pitchFamily="18" charset="0"/>
            </a:endParaRPr>
          </a:p>
          <a:p>
            <a:pPr marL="571500" indent="-457200" algn="just">
              <a:buFont typeface="+mj-lt"/>
              <a:buAutoNum type="arabicPeriod"/>
            </a:pPr>
            <a:r>
              <a:rPr lang="en-US" sz="2900" dirty="0" err="1">
                <a:solidFill>
                  <a:schemeClr val="accent1"/>
                </a:solidFill>
                <a:latin typeface="Palatino Linotype" pitchFamily="18" charset="0"/>
                <a:hlinkClick r:id="rId4" action="ppaction://hlinksldjump"/>
              </a:rPr>
              <a:t>Maksud</a:t>
            </a:r>
            <a:r>
              <a:rPr lang="en-US" sz="2900" dirty="0">
                <a:solidFill>
                  <a:schemeClr val="accent1"/>
                </a:solidFill>
                <a:latin typeface="Palatino Linotype" pitchFamily="18" charset="0"/>
                <a:hlinkClick r:id="rId4" action="ppaction://hlinksldjump"/>
              </a:rPr>
              <a:t> &amp; </a:t>
            </a:r>
            <a:r>
              <a:rPr lang="en-US" sz="2900" dirty="0" err="1">
                <a:solidFill>
                  <a:schemeClr val="accent1"/>
                </a:solidFill>
                <a:latin typeface="Palatino Linotype" pitchFamily="18" charset="0"/>
                <a:hlinkClick r:id="rId4" action="ppaction://hlinksldjump"/>
              </a:rPr>
              <a:t>Tujuan</a:t>
            </a:r>
            <a:endParaRPr lang="en-US" sz="2900" dirty="0">
              <a:solidFill>
                <a:schemeClr val="accent1"/>
              </a:solidFill>
              <a:latin typeface="Palatino Linotype" pitchFamily="18" charset="0"/>
            </a:endParaRPr>
          </a:p>
          <a:p>
            <a:pPr marL="571500" indent="-457200" algn="just">
              <a:buFont typeface="+mj-lt"/>
              <a:buAutoNum type="arabicPeriod"/>
            </a:pPr>
            <a:r>
              <a:rPr lang="en-US" sz="2900" dirty="0">
                <a:solidFill>
                  <a:schemeClr val="accent1"/>
                </a:solidFill>
                <a:latin typeface="Palatino Linotype" pitchFamily="18" charset="0"/>
                <a:hlinkClick r:id="rId5" action="ppaction://hlinksldjump"/>
              </a:rPr>
              <a:t>Batasan </a:t>
            </a:r>
            <a:r>
              <a:rPr lang="en-US" sz="2900" dirty="0" err="1">
                <a:solidFill>
                  <a:schemeClr val="accent1"/>
                </a:solidFill>
                <a:latin typeface="Palatino Linotype" pitchFamily="18" charset="0"/>
                <a:hlinkClick r:id="rId5" action="ppaction://hlinksldjump"/>
              </a:rPr>
              <a:t>Masalah</a:t>
            </a:r>
            <a:endParaRPr lang="en-US" sz="2900" dirty="0">
              <a:solidFill>
                <a:schemeClr val="accent1"/>
              </a:solidFill>
              <a:latin typeface="Palatino Linotype" pitchFamily="18" charset="0"/>
            </a:endParaRPr>
          </a:p>
          <a:p>
            <a:pPr marL="571500" indent="-457200" algn="just">
              <a:buFont typeface="+mj-lt"/>
              <a:buAutoNum type="arabicPeriod"/>
            </a:pPr>
            <a:r>
              <a:rPr lang="id-ID" sz="2900" dirty="0">
                <a:solidFill>
                  <a:schemeClr val="accent1"/>
                </a:solidFill>
                <a:latin typeface="Palatino Linotype" pitchFamily="18" charset="0"/>
                <a:hlinkClick r:id="rId6" action="ppaction://hlinksldjump"/>
              </a:rPr>
              <a:t>Model proses</a:t>
            </a:r>
            <a:endParaRPr lang="id-ID" sz="2900" dirty="0">
              <a:solidFill>
                <a:schemeClr val="accent1"/>
              </a:solidFill>
              <a:latin typeface="Palatino Linotype" pitchFamily="18" charset="0"/>
            </a:endParaRPr>
          </a:p>
          <a:p>
            <a:pPr marL="571500" indent="-457200" algn="just">
              <a:buFont typeface="+mj-lt"/>
              <a:buAutoNum type="arabicPeriod"/>
            </a:pPr>
            <a:r>
              <a:rPr lang="id-ID" sz="2900" dirty="0">
                <a:solidFill>
                  <a:schemeClr val="accent1"/>
                </a:solidFill>
                <a:latin typeface="Palatino Linotype" pitchFamily="18" charset="0"/>
                <a:hlinkClick r:id="rId7" action="ppaction://hlinksldjump"/>
              </a:rPr>
              <a:t>Metode pembangunan sistem</a:t>
            </a:r>
            <a:endParaRPr lang="en-US" sz="2900" dirty="0">
              <a:solidFill>
                <a:schemeClr val="accent1"/>
              </a:solidFill>
              <a:latin typeface="Palatino Linotype" pitchFamily="18" charset="0"/>
            </a:endParaRPr>
          </a:p>
          <a:p>
            <a:pPr marL="571500" indent="-457200" algn="just">
              <a:buFont typeface="+mj-lt"/>
              <a:buAutoNum type="arabicPeriod"/>
            </a:pPr>
            <a:r>
              <a:rPr lang="en-US" sz="2900" dirty="0" err="1">
                <a:solidFill>
                  <a:schemeClr val="accent1"/>
                </a:solidFill>
                <a:latin typeface="Palatino Linotype" pitchFamily="18" charset="0"/>
                <a:hlinkClick r:id="rId8" action="ppaction://hlinksldjump"/>
              </a:rPr>
              <a:t>Analisis</a:t>
            </a:r>
            <a:r>
              <a:rPr lang="en-US" sz="2900" dirty="0">
                <a:solidFill>
                  <a:schemeClr val="accent1"/>
                </a:solidFill>
                <a:latin typeface="Palatino Linotype" pitchFamily="18" charset="0"/>
                <a:hlinkClick r:id="rId8" action="ppaction://hlinksldjump"/>
              </a:rPr>
              <a:t> </a:t>
            </a:r>
            <a:r>
              <a:rPr lang="en-US" sz="2900" dirty="0" err="1">
                <a:solidFill>
                  <a:schemeClr val="accent1"/>
                </a:solidFill>
                <a:latin typeface="Palatino Linotype" pitchFamily="18" charset="0"/>
                <a:hlinkClick r:id="rId8" action="ppaction://hlinksldjump"/>
              </a:rPr>
              <a:t>Sistem</a:t>
            </a:r>
            <a:r>
              <a:rPr lang="en-US" sz="2900" dirty="0">
                <a:solidFill>
                  <a:schemeClr val="accent1"/>
                </a:solidFill>
                <a:latin typeface="Palatino Linotype" pitchFamily="18" charset="0"/>
                <a:hlinkClick r:id="rId8" action="ppaction://hlinksldjump"/>
              </a:rPr>
              <a:t> </a:t>
            </a:r>
            <a:r>
              <a:rPr lang="en-US" sz="2900" dirty="0" err="1">
                <a:solidFill>
                  <a:schemeClr val="accent1"/>
                </a:solidFill>
                <a:latin typeface="Palatino Linotype" pitchFamily="18" charset="0"/>
                <a:hlinkClick r:id="rId8" action="ppaction://hlinksldjump"/>
              </a:rPr>
              <a:t>Berjalan</a:t>
            </a:r>
            <a:endParaRPr lang="en-US" sz="2900" dirty="0">
              <a:solidFill>
                <a:schemeClr val="accent1"/>
              </a:solidFill>
              <a:latin typeface="Palatino Linotype" pitchFamily="18" charset="0"/>
            </a:endParaRPr>
          </a:p>
          <a:p>
            <a:pPr marL="571500" indent="-457200" algn="just">
              <a:buFont typeface="+mj-lt"/>
              <a:buAutoNum type="arabicPeriod"/>
            </a:pPr>
            <a:r>
              <a:rPr lang="id-ID" sz="2900" dirty="0">
                <a:solidFill>
                  <a:schemeClr val="accent1"/>
                </a:solidFill>
                <a:latin typeface="Palatino Linotype" pitchFamily="18" charset="0"/>
                <a:hlinkClick r:id="rId9" action="ppaction://hlinksldjump"/>
              </a:rPr>
              <a:t>Perancangan sistem</a:t>
            </a:r>
            <a:endParaRPr lang="en-US" sz="2900" dirty="0">
              <a:solidFill>
                <a:schemeClr val="accent1"/>
              </a:solidFill>
              <a:latin typeface="Palatino Linotype" pitchFamily="18" charset="0"/>
            </a:endParaRPr>
          </a:p>
          <a:p>
            <a:pPr marL="571500" indent="-457200" algn="just">
              <a:buFont typeface="+mj-lt"/>
              <a:buAutoNum type="arabicPeriod"/>
            </a:pPr>
            <a:r>
              <a:rPr lang="en-US" sz="2900" dirty="0">
                <a:solidFill>
                  <a:schemeClr val="accent1"/>
                </a:solidFill>
                <a:latin typeface="Palatino Linotype" pitchFamily="18" charset="0"/>
                <a:hlinkClick r:id="rId10" action="ppaction://hlinksldjump"/>
              </a:rPr>
              <a:t>Kesimpulan &amp; Saran</a:t>
            </a:r>
            <a:endParaRPr lang="en-US" sz="2900" dirty="0">
              <a:solidFill>
                <a:schemeClr val="accent1"/>
              </a:solidFill>
              <a:latin typeface="Palatino Linotype" pitchFamily="18" charset="0"/>
            </a:endParaRPr>
          </a:p>
          <a:p>
            <a:pPr marL="571500" indent="-457200" algn="just">
              <a:buFont typeface="+mj-lt"/>
              <a:buAutoNum type="arabicPeriod"/>
            </a:pPr>
            <a:r>
              <a:rPr lang="en-US" sz="2900" dirty="0">
                <a:solidFill>
                  <a:schemeClr val="accent1"/>
                </a:solidFill>
                <a:latin typeface="Palatino Linotype" pitchFamily="18" charset="0"/>
                <a:hlinkClick r:id="rId11" action="ppaction://hlinksldjump"/>
              </a:rPr>
              <a:t>Demo Program</a:t>
            </a:r>
            <a:endParaRPr lang="en-US" sz="2900" dirty="0">
              <a:solidFill>
                <a:schemeClr val="accent1"/>
              </a:solidFill>
              <a:latin typeface="Palatino Linotype" pitchFamily="18" charset="0"/>
            </a:endParaRP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3074" name="Picture 2" descr="Hasil gambar untuk icon person png">
            <a:extLst>
              <a:ext uri="{FF2B5EF4-FFF2-40B4-BE49-F238E27FC236}">
                <a16:creationId xmlns:a16="http://schemas.microsoft.com/office/drawing/2014/main" id="{C5296F88-063E-4429-B08E-B6C5E3ED4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352" y="1638455"/>
            <a:ext cx="4532243" cy="453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60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\Folder\Mega Octavia Putri\Pribadi\Bismillahirrahmaanirrahim.. TA\Plan for TA\Bismillah Besok Sidang\Pendukung\Pendukung bab iv\ParkirInshaaAllahfix\Act_UbahDenda.jpg">
            <a:extLst>
              <a:ext uri="{FF2B5EF4-FFF2-40B4-BE49-F238E27FC236}">
                <a16:creationId xmlns:a16="http://schemas.microsoft.com/office/drawing/2014/main" id="{6ECE65F0-988A-462F-B03D-63E60A0D90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957" y="882332"/>
            <a:ext cx="5252085" cy="50933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E48E10-0DBC-4416-9C01-C4B879AB8E27}"/>
              </a:ext>
            </a:extLst>
          </p:cNvPr>
          <p:cNvSpPr txBox="1"/>
          <p:nvPr/>
        </p:nvSpPr>
        <p:spPr>
          <a:xfrm>
            <a:off x="4620595" y="513000"/>
            <a:ext cx="295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Activity Diagram Ubah Denda</a:t>
            </a:r>
          </a:p>
        </p:txBody>
      </p:sp>
      <p:pic>
        <p:nvPicPr>
          <p:cNvPr id="4" name="Picture 2" descr="Hasil gambar untuk icon home png">
            <a:hlinkClick r:id="rId3" action="ppaction://hlinksldjump"/>
            <a:extLst>
              <a:ext uri="{FF2B5EF4-FFF2-40B4-BE49-F238E27FC236}">
                <a16:creationId xmlns:a16="http://schemas.microsoft.com/office/drawing/2014/main" id="{5238A11F-4460-48E9-A661-684D05E22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720" y="6035855"/>
            <a:ext cx="742121" cy="65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776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\Folder\Mega Octavia Putri\Pribadi\Bismillahirrahmaanirrahim.. TA\Plan for TA\Bismillah Besok Sidang\Pendukung\Pendukung bab iv\ParkirInshaaAllahfix\Act_PerpanjangAnggota.jpg">
            <a:extLst>
              <a:ext uri="{FF2B5EF4-FFF2-40B4-BE49-F238E27FC236}">
                <a16:creationId xmlns:a16="http://schemas.microsoft.com/office/drawing/2014/main" id="{88F9B9E6-993A-4AF3-ACEF-AB0259DB34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957" y="864870"/>
            <a:ext cx="5252085" cy="51282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BB7DE4-EEE2-484F-8A44-F2AF45E6B22A}"/>
              </a:ext>
            </a:extLst>
          </p:cNvPr>
          <p:cNvSpPr txBox="1"/>
          <p:nvPr/>
        </p:nvSpPr>
        <p:spPr>
          <a:xfrm>
            <a:off x="3500063" y="495538"/>
            <a:ext cx="519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Activity Diagram Transaksi Perpanjang Anggota Parkir</a:t>
            </a:r>
          </a:p>
        </p:txBody>
      </p:sp>
      <p:pic>
        <p:nvPicPr>
          <p:cNvPr id="4" name="Picture 2" descr="Hasil gambar untuk icon home png">
            <a:hlinkClick r:id="rId3" action="ppaction://hlinksldjump"/>
            <a:extLst>
              <a:ext uri="{FF2B5EF4-FFF2-40B4-BE49-F238E27FC236}">
                <a16:creationId xmlns:a16="http://schemas.microsoft.com/office/drawing/2014/main" id="{8EBDF2CD-9BB0-4FFA-8EBA-8A0A4DE00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720" y="6035855"/>
            <a:ext cx="742121" cy="65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0135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\Folder\Mega Octavia Putri\Pribadi\Bismillahirrahmaanirrahim.. TA\Plan for TA\Bismillah Besok Sidang\Pendukung\Pendukung bab iv\ParkirInshaaAllahfix\Act_LihatLaporan.jpg">
            <a:extLst>
              <a:ext uri="{FF2B5EF4-FFF2-40B4-BE49-F238E27FC236}">
                <a16:creationId xmlns:a16="http://schemas.microsoft.com/office/drawing/2014/main" id="{4121952A-8E48-4411-87A8-7EB42C02690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252" y="1812925"/>
            <a:ext cx="5103495" cy="32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B8251A-F81E-4E65-9534-08AAA0D2EDBE}"/>
              </a:ext>
            </a:extLst>
          </p:cNvPr>
          <p:cNvSpPr txBox="1"/>
          <p:nvPr/>
        </p:nvSpPr>
        <p:spPr>
          <a:xfrm>
            <a:off x="4577634" y="1443593"/>
            <a:ext cx="303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Activity Diagram Lihat Laporan</a:t>
            </a:r>
          </a:p>
        </p:txBody>
      </p:sp>
      <p:pic>
        <p:nvPicPr>
          <p:cNvPr id="4" name="Picture 2" descr="Hasil gambar untuk icon home png">
            <a:hlinkClick r:id="rId3" action="ppaction://hlinksldjump"/>
            <a:extLst>
              <a:ext uri="{FF2B5EF4-FFF2-40B4-BE49-F238E27FC236}">
                <a16:creationId xmlns:a16="http://schemas.microsoft.com/office/drawing/2014/main" id="{9D27F284-DA72-4978-8E3C-FAF6069E7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720" y="6035855"/>
            <a:ext cx="742121" cy="65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852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\Folder\Mega Octavia Putri\Pribadi\Bismillahirrahmaanirrahim.. TA\Plan for TA\Bismillah Besok Sidang\Pendukung\Pendukung bab iv\ParkirInshaaAllahfix\Act_ParkirMasuk.jpg">
            <a:extLst>
              <a:ext uri="{FF2B5EF4-FFF2-40B4-BE49-F238E27FC236}">
                <a16:creationId xmlns:a16="http://schemas.microsoft.com/office/drawing/2014/main" id="{1283CF48-EF0E-4209-9EFD-0B7499726BC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957" y="1241936"/>
            <a:ext cx="5252085" cy="47186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BCACD1-9B7E-40DB-93B9-93F2A3F925ED}"/>
              </a:ext>
            </a:extLst>
          </p:cNvPr>
          <p:cNvSpPr txBox="1"/>
          <p:nvPr/>
        </p:nvSpPr>
        <p:spPr>
          <a:xfrm>
            <a:off x="4166400" y="872604"/>
            <a:ext cx="385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Activity Diagram Transaksi Parkir Masuk</a:t>
            </a:r>
          </a:p>
        </p:txBody>
      </p:sp>
      <p:pic>
        <p:nvPicPr>
          <p:cNvPr id="4" name="Picture 2" descr="Hasil gambar untuk icon home png">
            <a:hlinkClick r:id="rId3" action="ppaction://hlinksldjump"/>
            <a:extLst>
              <a:ext uri="{FF2B5EF4-FFF2-40B4-BE49-F238E27FC236}">
                <a16:creationId xmlns:a16="http://schemas.microsoft.com/office/drawing/2014/main" id="{71E5B26E-411F-4E23-961E-7593639B1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720" y="6035855"/>
            <a:ext cx="742121" cy="65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506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\Folder\Mega Octavia Putri\Pribadi\Bismillahirrahmaanirrahim.. TA\Plan for TA\Bismillah Besok Sidang\Pendukung\Pendukung bab iv\ParkirInshaaAllahfix\Act_ParkirKeluar.jpg">
            <a:extLst>
              <a:ext uri="{FF2B5EF4-FFF2-40B4-BE49-F238E27FC236}">
                <a16:creationId xmlns:a16="http://schemas.microsoft.com/office/drawing/2014/main" id="{86CB8A87-8B1D-4045-AEC2-4722437DA1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505" y="604837"/>
            <a:ext cx="5252085" cy="564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056D4D-AC29-4442-8C5F-C79C9CAD29B7}"/>
              </a:ext>
            </a:extLst>
          </p:cNvPr>
          <p:cNvSpPr txBox="1"/>
          <p:nvPr/>
        </p:nvSpPr>
        <p:spPr>
          <a:xfrm>
            <a:off x="7557963" y="2862470"/>
            <a:ext cx="387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Activity Diagram Transaksi Parkir Keluar</a:t>
            </a:r>
          </a:p>
        </p:txBody>
      </p:sp>
      <p:pic>
        <p:nvPicPr>
          <p:cNvPr id="4" name="Picture 2" descr="Hasil gambar untuk icon home png">
            <a:hlinkClick r:id="rId3" action="ppaction://hlinksldjump"/>
            <a:extLst>
              <a:ext uri="{FF2B5EF4-FFF2-40B4-BE49-F238E27FC236}">
                <a16:creationId xmlns:a16="http://schemas.microsoft.com/office/drawing/2014/main" id="{88D8551C-268F-4DAF-A402-C7BB3EB28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720" y="6035855"/>
            <a:ext cx="742121" cy="65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2199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\Folder\Mega Octavia Putri\Pribadi\Bismillahirrahmaanirrahim.. TA\Plan for TA\Bismillah Besok Sidang\Pendukung\Pendukung bab iv\ParkirInshaaAllahfix\Sub Jalankan Fungsi.jpg">
            <a:extLst>
              <a:ext uri="{FF2B5EF4-FFF2-40B4-BE49-F238E27FC236}">
                <a16:creationId xmlns:a16="http://schemas.microsoft.com/office/drawing/2014/main" id="{EFC039CC-5E75-4D62-8C67-5F5C94FE4B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853" y="244792"/>
            <a:ext cx="5252085" cy="63684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653FE6-1E8E-4D91-8056-29DF77A0F5E8}"/>
              </a:ext>
            </a:extLst>
          </p:cNvPr>
          <p:cNvSpPr txBox="1"/>
          <p:nvPr/>
        </p:nvSpPr>
        <p:spPr>
          <a:xfrm>
            <a:off x="8324476" y="2862470"/>
            <a:ext cx="322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Activity Diagram Jalankan Fungsi</a:t>
            </a:r>
          </a:p>
        </p:txBody>
      </p:sp>
      <p:pic>
        <p:nvPicPr>
          <p:cNvPr id="4" name="Picture 2" descr="Hasil gambar untuk icon home png">
            <a:hlinkClick r:id="rId3" action="ppaction://hlinksldjump"/>
            <a:extLst>
              <a:ext uri="{FF2B5EF4-FFF2-40B4-BE49-F238E27FC236}">
                <a16:creationId xmlns:a16="http://schemas.microsoft.com/office/drawing/2014/main" id="{8DBCD06E-1B9D-43D4-A2E5-10E28575A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720" y="6035855"/>
            <a:ext cx="742121" cy="65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431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3E3D-6144-4A94-8559-2D492C6EF8A5}"/>
              </a:ext>
            </a:extLst>
          </p:cNvPr>
          <p:cNvSpPr txBox="1">
            <a:spLocks/>
          </p:cNvSpPr>
          <p:nvPr/>
        </p:nvSpPr>
        <p:spPr>
          <a:xfrm>
            <a:off x="913775" y="618518"/>
            <a:ext cx="10364451" cy="65369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/>
              <a:t>8. Perancangan sistem(3)</a:t>
            </a:r>
          </a:p>
        </p:txBody>
      </p:sp>
      <p:pic>
        <p:nvPicPr>
          <p:cNvPr id="3" name="Picture 2" descr="D:\Folder\Mega Octavia Putri\Pribadi\Bismillahirrahmaanirrahim.. TA\Plan for TA\Bismillah Besok Sidang\Pendukung\Pendukung bab iv\ParkirInshaaAllahfix\Seq_Login.jpg">
            <a:extLst>
              <a:ext uri="{FF2B5EF4-FFF2-40B4-BE49-F238E27FC236}">
                <a16:creationId xmlns:a16="http://schemas.microsoft.com/office/drawing/2014/main" id="{DFD2975D-8764-4F0C-B749-999C31C9AD0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" y="1872676"/>
            <a:ext cx="5541520" cy="3112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3F8F0B-7FAB-4638-A56D-9BD5695DAB26}"/>
              </a:ext>
            </a:extLst>
          </p:cNvPr>
          <p:cNvSpPr txBox="1"/>
          <p:nvPr/>
        </p:nvSpPr>
        <p:spPr>
          <a:xfrm>
            <a:off x="1943965" y="5216457"/>
            <a:ext cx="247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Sequence Diagram Login</a:t>
            </a:r>
          </a:p>
        </p:txBody>
      </p:sp>
      <p:pic>
        <p:nvPicPr>
          <p:cNvPr id="5" name="Picture 4" descr="D:\Folder\Mega Octavia Putri\Pribadi\Bismillahirrahmaanirrahim.. TA\Plan for TA\Bismillah Besok Sidang\Pendukung\Pendukung bab iv\ParkirInshaaAllahfix\Seq_LihatDataAnggota.jpg">
            <a:extLst>
              <a:ext uri="{FF2B5EF4-FFF2-40B4-BE49-F238E27FC236}">
                <a16:creationId xmlns:a16="http://schemas.microsoft.com/office/drawing/2014/main" id="{FF11DA2A-ED34-41E3-8B55-0E5712D20CE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045" y="2221768"/>
            <a:ext cx="5408998" cy="24144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8C295B-F743-4741-8860-1122490D91C9}"/>
              </a:ext>
            </a:extLst>
          </p:cNvPr>
          <p:cNvSpPr txBox="1"/>
          <p:nvPr/>
        </p:nvSpPr>
        <p:spPr>
          <a:xfrm>
            <a:off x="7110475" y="5216457"/>
            <a:ext cx="380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Sequence Diagram Lihat Data Anggota</a:t>
            </a:r>
          </a:p>
        </p:txBody>
      </p:sp>
      <p:pic>
        <p:nvPicPr>
          <p:cNvPr id="7" name="Picture 2" descr="Hasil gambar untuk icon home png">
            <a:hlinkClick r:id="rId4" action="ppaction://hlinksldjump"/>
            <a:extLst>
              <a:ext uri="{FF2B5EF4-FFF2-40B4-BE49-F238E27FC236}">
                <a16:creationId xmlns:a16="http://schemas.microsoft.com/office/drawing/2014/main" id="{2F8843D0-6375-47E1-9526-6B5931615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720" y="6035855"/>
            <a:ext cx="742121" cy="65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21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\Folder\Mega Octavia Putri\Pribadi\Bismillahirrahmaanirrahim.. TA\Plan for TA\Bismillah Besok Sidang\Pendukung\Pendukung bab iv\ParkirInshaaAllahfix\Seq_TambahDataAnggota.jpg">
            <a:extLst>
              <a:ext uri="{FF2B5EF4-FFF2-40B4-BE49-F238E27FC236}">
                <a16:creationId xmlns:a16="http://schemas.microsoft.com/office/drawing/2014/main" id="{841F17AF-AC9F-4176-AD7F-DD0BA69180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48" y="1889675"/>
            <a:ext cx="5512904" cy="365635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76ACA4-9BB0-427B-A07D-E4122E69C666}"/>
              </a:ext>
            </a:extLst>
          </p:cNvPr>
          <p:cNvSpPr txBox="1"/>
          <p:nvPr/>
        </p:nvSpPr>
        <p:spPr>
          <a:xfrm>
            <a:off x="961275" y="1126436"/>
            <a:ext cx="417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Sequence Diagram Tambah Anggota Parkir</a:t>
            </a:r>
          </a:p>
        </p:txBody>
      </p:sp>
      <p:pic>
        <p:nvPicPr>
          <p:cNvPr id="4" name="Picture 3" descr="D:\Folder\Mega Octavia Putri\Pribadi\Bismillahirrahmaanirrahim.. TA\Plan for TA\Bismillah Besok Sidang\Pendukung\Pendukung bab iv\ParkirInshaaAllahfix\Seq_UbahDataAnggota.jpg">
            <a:extLst>
              <a:ext uri="{FF2B5EF4-FFF2-40B4-BE49-F238E27FC236}">
                <a16:creationId xmlns:a16="http://schemas.microsoft.com/office/drawing/2014/main" id="{CEB3BF09-B0A8-4BD8-83C8-8C9365AF512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549" y="1889675"/>
            <a:ext cx="5512904" cy="38418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A835CC-3BD6-49AF-800C-09A5D37E2694}"/>
              </a:ext>
            </a:extLst>
          </p:cNvPr>
          <p:cNvSpPr txBox="1"/>
          <p:nvPr/>
        </p:nvSpPr>
        <p:spPr>
          <a:xfrm>
            <a:off x="7169069" y="1126436"/>
            <a:ext cx="3949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Sequence Diagram Ubah Anggota Parkir</a:t>
            </a:r>
          </a:p>
        </p:txBody>
      </p:sp>
      <p:pic>
        <p:nvPicPr>
          <p:cNvPr id="6" name="Picture 2" descr="Hasil gambar untuk icon home png">
            <a:hlinkClick r:id="rId4" action="ppaction://hlinksldjump"/>
            <a:extLst>
              <a:ext uri="{FF2B5EF4-FFF2-40B4-BE49-F238E27FC236}">
                <a16:creationId xmlns:a16="http://schemas.microsoft.com/office/drawing/2014/main" id="{555E41F9-4759-4BEB-A1A1-0C9C19BC1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720" y="6035855"/>
            <a:ext cx="742121" cy="65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8801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\Folder\Mega Octavia Putri\Pribadi\Bismillahirrahmaanirrahim.. TA\Plan for TA\Bismillah Besok Sidang\Pendukung\Pendukung bab iv\ParkirInshaaAllahfix\Seq_HapusDataAnggota.jpg">
            <a:extLst>
              <a:ext uri="{FF2B5EF4-FFF2-40B4-BE49-F238E27FC236}">
                <a16:creationId xmlns:a16="http://schemas.microsoft.com/office/drawing/2014/main" id="{00D91FD4-B809-4053-A9BE-ACC1CB2C7A7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60" y="203517"/>
            <a:ext cx="6400801" cy="3222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D:\Folder\Mega Octavia Putri\Pribadi\Bismillahirrahmaanirrahim.. TA\Plan for TA\Bismillah Besok Sidang\Pendukung\Pendukung bab iv\ParkirInshaaAllahfix\Seq_LihatDataTarif.jpg">
            <a:extLst>
              <a:ext uri="{FF2B5EF4-FFF2-40B4-BE49-F238E27FC236}">
                <a16:creationId xmlns:a16="http://schemas.microsoft.com/office/drawing/2014/main" id="{06717E45-A513-4949-9CD5-39EBE0B2A82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948" y="3426405"/>
            <a:ext cx="5989983" cy="32228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B83D5F-DDF5-473E-A22F-744A73600727}"/>
              </a:ext>
            </a:extLst>
          </p:cNvPr>
          <p:cNvSpPr txBox="1"/>
          <p:nvPr/>
        </p:nvSpPr>
        <p:spPr>
          <a:xfrm>
            <a:off x="7061092" y="1445629"/>
            <a:ext cx="342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Sequence Diagram Hapus Anggota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E6F89-1B4D-4257-8806-49E82773B829}"/>
              </a:ext>
            </a:extLst>
          </p:cNvPr>
          <p:cNvSpPr txBox="1"/>
          <p:nvPr/>
        </p:nvSpPr>
        <p:spPr>
          <a:xfrm>
            <a:off x="1862434" y="4668516"/>
            <a:ext cx="341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Sequence Diagram Lihat Data Tarif</a:t>
            </a:r>
          </a:p>
        </p:txBody>
      </p:sp>
      <p:pic>
        <p:nvPicPr>
          <p:cNvPr id="6" name="Picture 2" descr="Hasil gambar untuk icon home png">
            <a:hlinkClick r:id="rId4" action="ppaction://hlinksldjump"/>
            <a:extLst>
              <a:ext uri="{FF2B5EF4-FFF2-40B4-BE49-F238E27FC236}">
                <a16:creationId xmlns:a16="http://schemas.microsoft.com/office/drawing/2014/main" id="{2BEEB478-4A04-4811-989A-FFB439BA5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60" y="5995600"/>
            <a:ext cx="742121" cy="65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6045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\Folder\Mega Octavia Putri\Pribadi\Bismillahirrahmaanirrahim.. TA\Plan for TA\Bismillah Besok Sidang\Pendukung\Pendukung bab iv\ParkirInshaaAllahfix\Seq_UbahTarif.jpg">
            <a:extLst>
              <a:ext uri="{FF2B5EF4-FFF2-40B4-BE49-F238E27FC236}">
                <a16:creationId xmlns:a16="http://schemas.microsoft.com/office/drawing/2014/main" id="{BE051E04-C01D-4647-8431-72C123C54A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024" y="300920"/>
            <a:ext cx="5971346" cy="4416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D:\Folder\Mega Octavia Putri\Pribadi\Bismillahirrahmaanirrahim.. TA\Plan for TA\Bismillah Besok Sidang\Pendukung\Pendukung bab iv\ParkirInshaaAllahfix\Seq_LihatDataKuota.jpg">
            <a:extLst>
              <a:ext uri="{FF2B5EF4-FFF2-40B4-BE49-F238E27FC236}">
                <a16:creationId xmlns:a16="http://schemas.microsoft.com/office/drawing/2014/main" id="{31370CFA-591F-42AF-9084-E018F7306B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30" y="3338638"/>
            <a:ext cx="5971346" cy="321844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FA5F86-AA84-4FC6-AE24-E7C7CBD0EB2A}"/>
              </a:ext>
            </a:extLst>
          </p:cNvPr>
          <p:cNvSpPr txBox="1"/>
          <p:nvPr/>
        </p:nvSpPr>
        <p:spPr>
          <a:xfrm>
            <a:off x="1768903" y="1450447"/>
            <a:ext cx="2962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Sequence Diagram Ubah Tarif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03B97-6182-4FF1-AB8A-9819221DC57A}"/>
              </a:ext>
            </a:extLst>
          </p:cNvPr>
          <p:cNvSpPr txBox="1"/>
          <p:nvPr/>
        </p:nvSpPr>
        <p:spPr>
          <a:xfrm>
            <a:off x="7174867" y="5452761"/>
            <a:ext cx="353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Sequence Diagram Lihat Data Kuota</a:t>
            </a:r>
          </a:p>
        </p:txBody>
      </p:sp>
      <p:pic>
        <p:nvPicPr>
          <p:cNvPr id="6" name="Picture 2" descr="Hasil gambar untuk icon home png">
            <a:hlinkClick r:id="rId4" action="ppaction://hlinksldjump"/>
            <a:extLst>
              <a:ext uri="{FF2B5EF4-FFF2-40B4-BE49-F238E27FC236}">
                <a16:creationId xmlns:a16="http://schemas.microsoft.com/office/drawing/2014/main" id="{5DBF55BD-5D80-48C6-B902-355BCF8ED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720" y="6035855"/>
            <a:ext cx="742121" cy="65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84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B1BB-FBAE-448E-AA28-6B0D4A2507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1. Latar belakang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D78AA-FF08-4C50-9CC3-E35415D33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4515448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\Folder\Mega Octavia Putri\Pribadi\Bismillahirrahmaanirrahim.. TA\Plan for TA\Bismillah Besok Sidang\Pendukung\Pendukung bab iv\ParkirInshaaAllahfix\Seq_UbahDataKuota.jpg">
            <a:extLst>
              <a:ext uri="{FF2B5EF4-FFF2-40B4-BE49-F238E27FC236}">
                <a16:creationId xmlns:a16="http://schemas.microsoft.com/office/drawing/2014/main" id="{BA51AAE1-4E9B-4770-B828-CAFA092C19B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50" y="199762"/>
            <a:ext cx="6386307" cy="4425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D:\Folder\Mega Octavia Putri\Pribadi\Bismillahirrahmaanirrahim.. TA\Plan for TA\Bismillah Besok Sidang\Pendukung\Pendukung bab iv\ParkirInshaaAllahfix\Seq_LihatDataPaket.jpg">
            <a:extLst>
              <a:ext uri="{FF2B5EF4-FFF2-40B4-BE49-F238E27FC236}">
                <a16:creationId xmlns:a16="http://schemas.microsoft.com/office/drawing/2014/main" id="{0B2B941F-202A-4973-A027-7563C19275A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983" y="3968047"/>
            <a:ext cx="5736950" cy="269019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A04E86-3399-40CB-9370-BD3DBC5D4AA5}"/>
              </a:ext>
            </a:extLst>
          </p:cNvPr>
          <p:cNvSpPr txBox="1"/>
          <p:nvPr/>
        </p:nvSpPr>
        <p:spPr>
          <a:xfrm>
            <a:off x="7091628" y="1714573"/>
            <a:ext cx="3078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Sequence Diagram Ubah Kuota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6F0C57-E356-4D2C-AFF1-CA88B22C8BF7}"/>
              </a:ext>
            </a:extLst>
          </p:cNvPr>
          <p:cNvSpPr txBox="1"/>
          <p:nvPr/>
        </p:nvSpPr>
        <p:spPr>
          <a:xfrm>
            <a:off x="1799095" y="5456957"/>
            <a:ext cx="350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Sequence Diagram Lihat Data Paket</a:t>
            </a:r>
          </a:p>
        </p:txBody>
      </p:sp>
      <p:pic>
        <p:nvPicPr>
          <p:cNvPr id="6" name="Picture 2" descr="Hasil gambar untuk icon home png">
            <a:hlinkClick r:id="rId4" action="ppaction://hlinksldjump"/>
            <a:extLst>
              <a:ext uri="{FF2B5EF4-FFF2-40B4-BE49-F238E27FC236}">
                <a16:creationId xmlns:a16="http://schemas.microsoft.com/office/drawing/2014/main" id="{37D52A2F-E699-4529-BFB9-8D3E9346C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50" y="6004546"/>
            <a:ext cx="742121" cy="65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2265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\Folder\Mega Octavia Putri\Pribadi\Bismillahirrahmaanirrahim.. TA\Plan for TA\Bismillah Besok Sidang\Pendukung\Pendukung bab iv\ParkirInshaaAllahfix\Seq_TambahDataPaket.jpg">
            <a:extLst>
              <a:ext uri="{FF2B5EF4-FFF2-40B4-BE49-F238E27FC236}">
                <a16:creationId xmlns:a16="http://schemas.microsoft.com/office/drawing/2014/main" id="{22DA1CEB-983E-47BF-A542-D8C7B667E6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13" y="333913"/>
            <a:ext cx="5567157" cy="3442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D:\Folder\Mega Octavia Putri\Pribadi\Bismillahirrahmaanirrahim.. TA\Plan for TA\Bismillah Besok Sidang\Pendukung\Pendukung bab iv\ParkirInshaaAllahfix\Seq_UbahDataPaket.jpg">
            <a:extLst>
              <a:ext uri="{FF2B5EF4-FFF2-40B4-BE49-F238E27FC236}">
                <a16:creationId xmlns:a16="http://schemas.microsoft.com/office/drawing/2014/main" id="{57F2BEF8-4E37-4F3D-B14C-AFBD9C1C6B4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470" y="2637184"/>
            <a:ext cx="5938217" cy="38869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F417EE-8BBE-4333-8522-C422F825F057}"/>
              </a:ext>
            </a:extLst>
          </p:cNvPr>
          <p:cNvSpPr txBox="1"/>
          <p:nvPr/>
        </p:nvSpPr>
        <p:spPr>
          <a:xfrm>
            <a:off x="7252306" y="2055391"/>
            <a:ext cx="305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Sequence Diagram Ubah Paket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0D39C-8BA7-42C8-BA3E-64FE948C3B00}"/>
              </a:ext>
            </a:extLst>
          </p:cNvPr>
          <p:cNvSpPr txBox="1"/>
          <p:nvPr/>
        </p:nvSpPr>
        <p:spPr>
          <a:xfrm>
            <a:off x="1499618" y="3909393"/>
            <a:ext cx="325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Sequence Diagram Tambah Paket</a:t>
            </a:r>
          </a:p>
        </p:txBody>
      </p:sp>
      <p:pic>
        <p:nvPicPr>
          <p:cNvPr id="6" name="Picture 2" descr="Hasil gambar untuk icon home png">
            <a:hlinkClick r:id="rId4" action="ppaction://hlinksldjump"/>
            <a:extLst>
              <a:ext uri="{FF2B5EF4-FFF2-40B4-BE49-F238E27FC236}">
                <a16:creationId xmlns:a16="http://schemas.microsoft.com/office/drawing/2014/main" id="{D3C55F8A-D795-483F-A67C-A2E12C5D6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13" y="5870395"/>
            <a:ext cx="742121" cy="65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5408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\Folder\Mega Octavia Putri\Pribadi\Bismillahirrahmaanirrahim.. TA\Plan for TA\Bismillah Besok Sidang\Pendukung\Pendukung bab iv\ParkirInshaaAllahfix\Seq_HapusDataPaket.jpg">
            <a:extLst>
              <a:ext uri="{FF2B5EF4-FFF2-40B4-BE49-F238E27FC236}">
                <a16:creationId xmlns:a16="http://schemas.microsoft.com/office/drawing/2014/main" id="{30D39169-2E4E-4BA5-BC52-4348EDA55C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92" y="192680"/>
            <a:ext cx="6694459" cy="3133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D:\Folder\Mega Octavia Putri\Pribadi\Bismillahirrahmaanirrahim.. TA\Plan for TA\Bismillah Besok Sidang\Pendukung\Pendukung bab iv\ParkirInshaaAllahfix\Seq_LihatDataUser.jpg">
            <a:extLst>
              <a:ext uri="{FF2B5EF4-FFF2-40B4-BE49-F238E27FC236}">
                <a16:creationId xmlns:a16="http://schemas.microsoft.com/office/drawing/2014/main" id="{5AD35052-A17F-4209-AB61-76918008A99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035" y="3326295"/>
            <a:ext cx="6469173" cy="334683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889031-617E-4173-B5B8-FD84B21F1F1E}"/>
              </a:ext>
            </a:extLst>
          </p:cNvPr>
          <p:cNvSpPr txBox="1"/>
          <p:nvPr/>
        </p:nvSpPr>
        <p:spPr>
          <a:xfrm>
            <a:off x="7141667" y="649356"/>
            <a:ext cx="312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Sequence Diagram Hapus Paket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48B1BE-E76B-49FE-A608-42906D898ABF}"/>
              </a:ext>
            </a:extLst>
          </p:cNvPr>
          <p:cNvSpPr txBox="1"/>
          <p:nvPr/>
        </p:nvSpPr>
        <p:spPr>
          <a:xfrm>
            <a:off x="1892784" y="4445715"/>
            <a:ext cx="341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Sequence Diagram Lihat Data User</a:t>
            </a:r>
          </a:p>
        </p:txBody>
      </p:sp>
      <p:pic>
        <p:nvPicPr>
          <p:cNvPr id="6" name="Picture 2" descr="Hasil gambar untuk icon home png">
            <a:hlinkClick r:id="rId4" action="ppaction://hlinksldjump"/>
            <a:extLst>
              <a:ext uri="{FF2B5EF4-FFF2-40B4-BE49-F238E27FC236}">
                <a16:creationId xmlns:a16="http://schemas.microsoft.com/office/drawing/2014/main" id="{BB719C87-E764-4AAC-A859-B2531A5E3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92" y="6011628"/>
            <a:ext cx="742121" cy="65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5368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\Folder\Mega Octavia Putri\Pribadi\Bismillahirrahmaanirrahim.. TA\Plan for TA\Bismillah Besok Sidang\Pendukung\Pendukung bab iv\ParkirInshaaAllahfix\Seq_TambahDataUser.jpg">
            <a:extLst>
              <a:ext uri="{FF2B5EF4-FFF2-40B4-BE49-F238E27FC236}">
                <a16:creationId xmlns:a16="http://schemas.microsoft.com/office/drawing/2014/main" id="{6A7750B2-D543-4283-8B36-358FA57114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68" y="270012"/>
            <a:ext cx="5611910" cy="370563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B257E2-0A83-4EA8-B684-F1DBC805563C}"/>
              </a:ext>
            </a:extLst>
          </p:cNvPr>
          <p:cNvSpPr txBox="1"/>
          <p:nvPr/>
        </p:nvSpPr>
        <p:spPr>
          <a:xfrm>
            <a:off x="7391285" y="1938165"/>
            <a:ext cx="302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Sequence Diagram Ubah User</a:t>
            </a:r>
          </a:p>
        </p:txBody>
      </p:sp>
      <p:pic>
        <p:nvPicPr>
          <p:cNvPr id="4" name="Picture 3" descr="D:\Folder\Mega Octavia Putri\Pribadi\Bismillahirrahmaanirrahim.. TA\Plan for TA\Bismillah Besok Sidang\Pendukung\Pendukung bab iv\ParkirInshaaAllahfix\Seq_UbahDataUser.jpg">
            <a:extLst>
              <a:ext uri="{FF2B5EF4-FFF2-40B4-BE49-F238E27FC236}">
                <a16:creationId xmlns:a16="http://schemas.microsoft.com/office/drawing/2014/main" id="{CF22F3FD-DC10-421A-995A-73A5E035CBC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478" y="2481262"/>
            <a:ext cx="5876954" cy="41067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E6056D-C77F-46C2-BCE8-6E3B248F3CD4}"/>
              </a:ext>
            </a:extLst>
          </p:cNvPr>
          <p:cNvSpPr txBox="1"/>
          <p:nvPr/>
        </p:nvSpPr>
        <p:spPr>
          <a:xfrm>
            <a:off x="1567119" y="4165293"/>
            <a:ext cx="3180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Sequence Diagram Tambah User</a:t>
            </a:r>
          </a:p>
        </p:txBody>
      </p:sp>
      <p:pic>
        <p:nvPicPr>
          <p:cNvPr id="6" name="Picture 2" descr="Hasil gambar untuk icon home png">
            <a:hlinkClick r:id="rId4" action="ppaction://hlinksldjump"/>
            <a:extLst>
              <a:ext uri="{FF2B5EF4-FFF2-40B4-BE49-F238E27FC236}">
                <a16:creationId xmlns:a16="http://schemas.microsoft.com/office/drawing/2014/main" id="{F131A0E0-E099-4891-BEA5-4B6F17477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68" y="5934296"/>
            <a:ext cx="742121" cy="65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244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\Folder\Mega Octavia Putri\Pribadi\Bismillahirrahmaanirrahim.. TA\Plan for TA\Bismillah Besok Sidang\Pendukung\Pendukung bab iv\ParkirInshaaAllahfix\Seq_HapusDataUser.jpg">
            <a:extLst>
              <a:ext uri="{FF2B5EF4-FFF2-40B4-BE49-F238E27FC236}">
                <a16:creationId xmlns:a16="http://schemas.microsoft.com/office/drawing/2014/main" id="{64DD6B03-4E39-4551-A95B-1D735A21123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35" y="238542"/>
            <a:ext cx="6760721" cy="34797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541A1E-7E49-44A0-B9B6-97184B08B989}"/>
              </a:ext>
            </a:extLst>
          </p:cNvPr>
          <p:cNvSpPr txBox="1"/>
          <p:nvPr/>
        </p:nvSpPr>
        <p:spPr>
          <a:xfrm>
            <a:off x="7050156" y="662609"/>
            <a:ext cx="303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Sequence Diagram Hapus User</a:t>
            </a:r>
          </a:p>
        </p:txBody>
      </p:sp>
      <p:pic>
        <p:nvPicPr>
          <p:cNvPr id="4" name="Picture 3" descr="D:\Folder\Mega Octavia Putri\Pribadi\Bismillahirrahmaanirrahim.. TA\Plan for TA\Bismillah Besok Sidang\Pendukung\Pendukung bab iv\ParkirInshaaAllahfix\Seq_LihatDataDenda.jpg">
            <a:extLst>
              <a:ext uri="{FF2B5EF4-FFF2-40B4-BE49-F238E27FC236}">
                <a16:creationId xmlns:a16="http://schemas.microsoft.com/office/drawing/2014/main" id="{5EC7558C-E7D4-47CB-A8C8-B4C25DA45C9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392" y="3429000"/>
            <a:ext cx="6469173" cy="307867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5B08EC-6793-45EC-80F9-EE0E3D120D40}"/>
              </a:ext>
            </a:extLst>
          </p:cNvPr>
          <p:cNvSpPr txBox="1"/>
          <p:nvPr/>
        </p:nvSpPr>
        <p:spPr>
          <a:xfrm>
            <a:off x="1723367" y="4234070"/>
            <a:ext cx="361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Sequence Diagram Lihat Data Denda</a:t>
            </a:r>
          </a:p>
        </p:txBody>
      </p:sp>
      <p:pic>
        <p:nvPicPr>
          <p:cNvPr id="6" name="Picture 2" descr="Hasil gambar untuk icon home png">
            <a:hlinkClick r:id="rId4" action="ppaction://hlinksldjump"/>
            <a:extLst>
              <a:ext uri="{FF2B5EF4-FFF2-40B4-BE49-F238E27FC236}">
                <a16:creationId xmlns:a16="http://schemas.microsoft.com/office/drawing/2014/main" id="{C3548DDB-F2CA-49F4-A98C-7F4195222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35" y="5853981"/>
            <a:ext cx="742121" cy="65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3426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\Folder\Mega Octavia Putri\Pribadi\Bismillahirrahmaanirrahim.. TA\Plan for TA\Bismillah Besok Sidang\Pendukung\Pendukung bab iv\ParkirInshaaAllahfix\Seq_UbahDataDenda.jpg">
            <a:extLst>
              <a:ext uri="{FF2B5EF4-FFF2-40B4-BE49-F238E27FC236}">
                <a16:creationId xmlns:a16="http://schemas.microsoft.com/office/drawing/2014/main" id="{5151CF3A-54A9-4AA4-B213-D905B97BFA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39" y="165528"/>
            <a:ext cx="6972756" cy="4539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D:\Folder\Mega Octavia Putri\Pribadi\Bismillahirrahmaanirrahim.. TA\Plan for TA\Bismillah Besok Sidang\Pendukung\Pendukung bab iv\ParkirInshaaAllahfix\Seq_LihatLaporan.jpg">
            <a:extLst>
              <a:ext uri="{FF2B5EF4-FFF2-40B4-BE49-F238E27FC236}">
                <a16:creationId xmlns:a16="http://schemas.microsoft.com/office/drawing/2014/main" id="{678BAA57-604F-4C52-8B21-89D5F91156C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683" y="3688840"/>
            <a:ext cx="5886078" cy="300363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FC7313-2EC8-4FCF-98AC-9B4C0FBD16DA}"/>
              </a:ext>
            </a:extLst>
          </p:cNvPr>
          <p:cNvSpPr txBox="1"/>
          <p:nvPr/>
        </p:nvSpPr>
        <p:spPr>
          <a:xfrm>
            <a:off x="7434470" y="715617"/>
            <a:ext cx="315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Sequence Diagram Ubah Denda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4643D-3FD1-423E-B3DC-A64FA113470B}"/>
              </a:ext>
            </a:extLst>
          </p:cNvPr>
          <p:cNvSpPr txBox="1"/>
          <p:nvPr/>
        </p:nvSpPr>
        <p:spPr>
          <a:xfrm>
            <a:off x="2785166" y="5190656"/>
            <a:ext cx="3243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Sequence Diagram Lihat Laporan</a:t>
            </a:r>
          </a:p>
        </p:txBody>
      </p:sp>
      <p:pic>
        <p:nvPicPr>
          <p:cNvPr id="6" name="Picture 2" descr="Hasil gambar untuk icon home png">
            <a:hlinkClick r:id="rId4" action="ppaction://hlinksldjump"/>
            <a:extLst>
              <a:ext uri="{FF2B5EF4-FFF2-40B4-BE49-F238E27FC236}">
                <a16:creationId xmlns:a16="http://schemas.microsoft.com/office/drawing/2014/main" id="{6A9B4311-13EC-455C-931A-4E2070E82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39" y="6038780"/>
            <a:ext cx="742121" cy="65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0189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\Folder\Mega Octavia Putri\Pribadi\Bismillahirrahmaanirrahim.. TA\Plan for TA\Bismillah Besok Sidang\Pendukung\Pendukung bab iv\ParkirInshaaAllahfix\Seq_ParkirMasuk.jpg">
            <a:extLst>
              <a:ext uri="{FF2B5EF4-FFF2-40B4-BE49-F238E27FC236}">
                <a16:creationId xmlns:a16="http://schemas.microsoft.com/office/drawing/2014/main" id="{BA3A6590-A42B-4790-9FCE-55D7E72F76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165" y="298077"/>
            <a:ext cx="6268278" cy="383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D:\Folder\Mega Octavia Putri\Pribadi\Bismillahirrahmaanirrahim.. TA\Plan for TA\Bismillah Besok Sidang\Pendukung\Pendukung bab iv\ParkirInshaaAllahfix\Seq_LihatParkirMasuk.jpg">
            <a:extLst>
              <a:ext uri="{FF2B5EF4-FFF2-40B4-BE49-F238E27FC236}">
                <a16:creationId xmlns:a16="http://schemas.microsoft.com/office/drawing/2014/main" id="{F37A7965-D9A6-437D-867C-FA85FDF7264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76" y="4134678"/>
            <a:ext cx="5477371" cy="242524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0C2F43-3337-4792-96EB-6E6DB920F6FE}"/>
              </a:ext>
            </a:extLst>
          </p:cNvPr>
          <p:cNvSpPr txBox="1"/>
          <p:nvPr/>
        </p:nvSpPr>
        <p:spPr>
          <a:xfrm>
            <a:off x="2160104" y="1033670"/>
            <a:ext cx="3177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Sequence Diagram Parkir Masuk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494713-5BA2-411F-848E-867781AD8C46}"/>
              </a:ext>
            </a:extLst>
          </p:cNvPr>
          <p:cNvSpPr txBox="1"/>
          <p:nvPr/>
        </p:nvSpPr>
        <p:spPr>
          <a:xfrm>
            <a:off x="5877339" y="4618383"/>
            <a:ext cx="419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Sequence Diagram Lihat Data Parkir Masuk</a:t>
            </a:r>
          </a:p>
        </p:txBody>
      </p:sp>
      <p:pic>
        <p:nvPicPr>
          <p:cNvPr id="6" name="Picture 2" descr="Hasil gambar untuk icon home png">
            <a:hlinkClick r:id="rId4" action="ppaction://hlinksldjump"/>
            <a:extLst>
              <a:ext uri="{FF2B5EF4-FFF2-40B4-BE49-F238E27FC236}">
                <a16:creationId xmlns:a16="http://schemas.microsoft.com/office/drawing/2014/main" id="{0856E4B9-51C7-4311-8D10-2AE4E5E0A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720" y="6035855"/>
            <a:ext cx="742121" cy="65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9010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\Folder\Mega Octavia Putri\Pribadi\Bismillahirrahmaanirrahim.. TA\Plan for TA\Bismillah Besok Sidang\Pendukung\Pendukung bab iv\ParkirInshaaAllahfix\Seq_ParkirKeluar.jpg">
            <a:extLst>
              <a:ext uri="{FF2B5EF4-FFF2-40B4-BE49-F238E27FC236}">
                <a16:creationId xmlns:a16="http://schemas.microsoft.com/office/drawing/2014/main" id="{3A127D53-8325-4D77-ADD2-F8439F5A442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861" y="327991"/>
            <a:ext cx="7421217" cy="620201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C818F3-A528-4E47-A533-F047E25B2878}"/>
              </a:ext>
            </a:extLst>
          </p:cNvPr>
          <p:cNvSpPr txBox="1"/>
          <p:nvPr/>
        </p:nvSpPr>
        <p:spPr>
          <a:xfrm>
            <a:off x="344557" y="2067339"/>
            <a:ext cx="318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Sequence Diagram Parkir Keluar</a:t>
            </a:r>
          </a:p>
        </p:txBody>
      </p:sp>
      <p:pic>
        <p:nvPicPr>
          <p:cNvPr id="4" name="Picture 2" descr="Hasil gambar untuk icon home png">
            <a:hlinkClick r:id="rId3" action="ppaction://hlinksldjump"/>
            <a:extLst>
              <a:ext uri="{FF2B5EF4-FFF2-40B4-BE49-F238E27FC236}">
                <a16:creationId xmlns:a16="http://schemas.microsoft.com/office/drawing/2014/main" id="{3B04D25A-FFEE-4D0F-867D-D36FCEB24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57" y="5876317"/>
            <a:ext cx="742121" cy="65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4261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\Folder\Mega Octavia Putri\Pribadi\Bismillahirrahmaanirrahim.. TA\Plan for TA\Bismillah Besok Sidang\Pendukung\Pendukung bab iv\ParkirInshaaAllahfix\Seq_LihatParkirkeluar.jpg">
            <a:extLst>
              <a:ext uri="{FF2B5EF4-FFF2-40B4-BE49-F238E27FC236}">
                <a16:creationId xmlns:a16="http://schemas.microsoft.com/office/drawing/2014/main" id="{633A1972-A8C7-4C42-BAC4-9D286EF2864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95" y="410817"/>
            <a:ext cx="6336652" cy="2778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D:\Folder\Mega Octavia Putri\Pribadi\Bismillahirrahmaanirrahim.. TA\Plan for TA\Bismillah Besok Sidang\Pendukung\Pendukung bab iv\ParkirInshaaAllahfix\Seq_PerpanjangAnggota.jpg">
            <a:extLst>
              <a:ext uri="{FF2B5EF4-FFF2-40B4-BE49-F238E27FC236}">
                <a16:creationId xmlns:a16="http://schemas.microsoft.com/office/drawing/2014/main" id="{EE936F60-F4BD-49F2-84BB-6F8DB5D8875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836" y="3021497"/>
            <a:ext cx="6137869" cy="342568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1D7F4D-D5EC-44AF-818F-050BC452C0C3}"/>
              </a:ext>
            </a:extLst>
          </p:cNvPr>
          <p:cNvSpPr txBox="1"/>
          <p:nvPr/>
        </p:nvSpPr>
        <p:spPr>
          <a:xfrm>
            <a:off x="6718852" y="901148"/>
            <a:ext cx="407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Sequence Digram Lihat Data Parkir Keluar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0634A6-3149-48FE-9EBB-C5A0CBF028A3}"/>
              </a:ext>
            </a:extLst>
          </p:cNvPr>
          <p:cNvSpPr txBox="1"/>
          <p:nvPr/>
        </p:nvSpPr>
        <p:spPr>
          <a:xfrm>
            <a:off x="1392585" y="3810001"/>
            <a:ext cx="438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Sequence Digram Perpanjang Anggota Parkir</a:t>
            </a:r>
          </a:p>
        </p:txBody>
      </p:sp>
      <p:pic>
        <p:nvPicPr>
          <p:cNvPr id="6" name="Picture 2" descr="Hasil gambar untuk icon home png">
            <a:hlinkClick r:id="rId4" action="ppaction://hlinksldjump"/>
            <a:extLst>
              <a:ext uri="{FF2B5EF4-FFF2-40B4-BE49-F238E27FC236}">
                <a16:creationId xmlns:a16="http://schemas.microsoft.com/office/drawing/2014/main" id="{B334AB66-544A-4E78-8B42-99F76F808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95" y="5793491"/>
            <a:ext cx="742121" cy="65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9455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C85BB-4698-4B52-9326-7FC80BF9170E}"/>
              </a:ext>
            </a:extLst>
          </p:cNvPr>
          <p:cNvSpPr txBox="1">
            <a:spLocks/>
          </p:cNvSpPr>
          <p:nvPr/>
        </p:nvSpPr>
        <p:spPr>
          <a:xfrm>
            <a:off x="913775" y="618518"/>
            <a:ext cx="10364451" cy="65369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/>
              <a:t>8. Perancangan sistem(3)</a:t>
            </a:r>
          </a:p>
        </p:txBody>
      </p:sp>
      <p:pic>
        <p:nvPicPr>
          <p:cNvPr id="3" name="Picture 2" descr="D:\Folder\Mega Octavia Putri\Pribadi\Bismillahirrahmaanirrahim.. TA\Plan for TA\Bismillah Besok Sidang\Pendukung\Pendukung bab iv\ParkirInshaaAllahfix\ClassDiagramParkir1.jpg">
            <a:extLst>
              <a:ext uri="{FF2B5EF4-FFF2-40B4-BE49-F238E27FC236}">
                <a16:creationId xmlns:a16="http://schemas.microsoft.com/office/drawing/2014/main" id="{D904A6B5-3DC1-44C8-982D-74879BF1D0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957" y="1722741"/>
            <a:ext cx="5252085" cy="4737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 descr="Hasil gambar untuk icon home png">
            <a:hlinkClick r:id="rId3" action="ppaction://hlinksldjump"/>
            <a:extLst>
              <a:ext uri="{FF2B5EF4-FFF2-40B4-BE49-F238E27FC236}">
                <a16:creationId xmlns:a16="http://schemas.microsoft.com/office/drawing/2014/main" id="{F3B5CF34-8024-40A3-A517-8FBE98BBA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720" y="6035855"/>
            <a:ext cx="742121" cy="65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04422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E8A5-36C4-4DF7-9225-019089F17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60704"/>
            <a:ext cx="10364451" cy="825971"/>
          </a:xfrm>
        </p:spPr>
        <p:txBody>
          <a:bodyPr/>
          <a:lstStyle/>
          <a:p>
            <a:r>
              <a:rPr lang="id-ID" dirty="0"/>
              <a:t>1. Latar belakang (1)</a:t>
            </a:r>
          </a:p>
        </p:txBody>
      </p:sp>
      <p:sp>
        <p:nvSpPr>
          <p:cNvPr id="4" name=" 3">
            <a:extLst>
              <a:ext uri="{FF2B5EF4-FFF2-40B4-BE49-F238E27FC236}">
                <a16:creationId xmlns:a16="http://schemas.microsoft.com/office/drawing/2014/main" id="{D3AAFFCE-C031-47E7-9F65-FA2A0216775A}"/>
              </a:ext>
            </a:extLst>
          </p:cNvPr>
          <p:cNvSpPr>
            <a:spLocks noGrp="1"/>
          </p:cNvSpPr>
          <p:nvPr/>
        </p:nvSpPr>
        <p:spPr>
          <a:xfrm>
            <a:off x="1981914" y="1877424"/>
            <a:ext cx="8228172" cy="3951288"/>
          </a:xfrm>
          <a:prstGeom prst="swooshArrow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r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3A3660-6AE3-4767-B6C2-44A3D1A47E3C}"/>
              </a:ext>
            </a:extLst>
          </p:cNvPr>
          <p:cNvSpPr txBox="1"/>
          <p:nvPr/>
        </p:nvSpPr>
        <p:spPr>
          <a:xfrm>
            <a:off x="1981914" y="3182682"/>
            <a:ext cx="2292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Banyaknya mahasiswa </a:t>
            </a:r>
          </a:p>
          <a:p>
            <a:r>
              <a:rPr lang="id-ID" dirty="0"/>
              <a:t>Yang menggunakan </a:t>
            </a:r>
          </a:p>
          <a:p>
            <a:r>
              <a:rPr lang="id-ID" dirty="0"/>
              <a:t>kendaraan pribadi</a:t>
            </a:r>
          </a:p>
        </p:txBody>
      </p:sp>
      <p:pic>
        <p:nvPicPr>
          <p:cNvPr id="1030" name="Picture 6" descr="Hasil gambar untuk animasi pengendara sepeda motor">
            <a:extLst>
              <a:ext uri="{FF2B5EF4-FFF2-40B4-BE49-F238E27FC236}">
                <a16:creationId xmlns:a16="http://schemas.microsoft.com/office/drawing/2014/main" id="{98B2FCC5-AF1D-4B56-A2B3-D64214C08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663" y="4269432"/>
            <a:ext cx="1155462" cy="139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asil gambar untuk animasi lahan parkir motor">
            <a:extLst>
              <a:ext uri="{FF2B5EF4-FFF2-40B4-BE49-F238E27FC236}">
                <a16:creationId xmlns:a16="http://schemas.microsoft.com/office/drawing/2014/main" id="{F0B79E72-BE1D-405E-9240-27A952CBC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268" y="3314709"/>
            <a:ext cx="1877046" cy="158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754D46-9D11-4D1C-9002-E6886BC370B5}"/>
              </a:ext>
            </a:extLst>
          </p:cNvPr>
          <p:cNvSpPr txBox="1"/>
          <p:nvPr/>
        </p:nvSpPr>
        <p:spPr>
          <a:xfrm>
            <a:off x="7262191" y="1742598"/>
            <a:ext cx="2145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Data parkir belum </a:t>
            </a:r>
          </a:p>
          <a:p>
            <a:r>
              <a:rPr lang="id-ID" dirty="0"/>
              <a:t>dikelola dengan baik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080D3D-E69D-4C35-B0D0-9A1788586EB4}"/>
              </a:ext>
            </a:extLst>
          </p:cNvPr>
          <p:cNvSpPr txBox="1"/>
          <p:nvPr/>
        </p:nvSpPr>
        <p:spPr>
          <a:xfrm>
            <a:off x="10243932" y="1616766"/>
            <a:ext cx="95250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3800" dirty="0">
                <a:latin typeface="Algerian" panose="04020705040A02060702" pitchFamily="8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13976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C6B9-D761-4CE2-A3BD-9B9EF1A6675E}"/>
              </a:ext>
            </a:extLst>
          </p:cNvPr>
          <p:cNvSpPr txBox="1">
            <a:spLocks/>
          </p:cNvSpPr>
          <p:nvPr/>
        </p:nvSpPr>
        <p:spPr>
          <a:xfrm>
            <a:off x="6323399" y="1341837"/>
            <a:ext cx="5950852" cy="65369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/>
              <a:t>8. Perancangan sistem(4)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51C78A-3328-40BE-B141-19B2D11D6C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14" y="651510"/>
            <a:ext cx="5252085" cy="6206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 descr="Hasil gambar untuk icon home png">
            <a:hlinkClick r:id="rId3" action="ppaction://hlinksldjump"/>
            <a:extLst>
              <a:ext uri="{FF2B5EF4-FFF2-40B4-BE49-F238E27FC236}">
                <a16:creationId xmlns:a16="http://schemas.microsoft.com/office/drawing/2014/main" id="{C9AFD70F-41EB-4103-924A-1A9E43A0A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720" y="6035855"/>
            <a:ext cx="742121" cy="65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94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D6553-8050-402D-B665-B475338FF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9. Kesimpulan dan saran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A34EF-D25A-4596-A489-AC562056E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1947287"/>
      </p:ext>
    </p:extLst>
  </p:cSld>
  <p:clrMapOvr>
    <a:masterClrMapping/>
  </p:clrMapOvr>
  <p:transition spd="slow">
    <p:wheel spokes="1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E695-973D-47C0-8669-B68B59F7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93448"/>
          </a:xfrm>
        </p:spPr>
        <p:txBody>
          <a:bodyPr/>
          <a:lstStyle/>
          <a:p>
            <a:r>
              <a:rPr lang="id-ID" dirty="0"/>
              <a:t>9. Kesimpulan dan saran</a:t>
            </a:r>
          </a:p>
        </p:txBody>
      </p:sp>
      <p:pic>
        <p:nvPicPr>
          <p:cNvPr id="2050" name="Picture 2" descr="Hasil gambar untuk icon computer png">
            <a:extLst>
              <a:ext uri="{FF2B5EF4-FFF2-40B4-BE49-F238E27FC236}">
                <a16:creationId xmlns:a16="http://schemas.microsoft.com/office/drawing/2014/main" id="{D5BBE77B-408F-4D37-AA71-90503D428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46" y="1501132"/>
            <a:ext cx="1429578" cy="142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D4341C-4A98-4B81-9FEA-0BD41F4FB68F}"/>
              </a:ext>
            </a:extLst>
          </p:cNvPr>
          <p:cNvSpPr txBox="1"/>
          <p:nvPr/>
        </p:nvSpPr>
        <p:spPr>
          <a:xfrm>
            <a:off x="541031" y="3119876"/>
            <a:ext cx="16333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Mempermudah </a:t>
            </a:r>
          </a:p>
          <a:p>
            <a:r>
              <a:rPr lang="id-ID" dirty="0"/>
              <a:t>pengelolaan </a:t>
            </a:r>
          </a:p>
          <a:p>
            <a:r>
              <a:rPr lang="id-ID" dirty="0"/>
              <a:t>data parkir</a:t>
            </a:r>
          </a:p>
        </p:txBody>
      </p:sp>
      <p:pic>
        <p:nvPicPr>
          <p:cNvPr id="2052" name="Picture 4" descr="Hasil gambar untuk icon speaker png">
            <a:extLst>
              <a:ext uri="{FF2B5EF4-FFF2-40B4-BE49-F238E27FC236}">
                <a16:creationId xmlns:a16="http://schemas.microsoft.com/office/drawing/2014/main" id="{9227C51E-1CC1-4632-A587-B72692DCF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427" y="4891695"/>
            <a:ext cx="1784008" cy="178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797D28-C7D5-4D95-B8F3-B1C419825308}"/>
              </a:ext>
            </a:extLst>
          </p:cNvPr>
          <p:cNvSpPr txBox="1"/>
          <p:nvPr/>
        </p:nvSpPr>
        <p:spPr>
          <a:xfrm>
            <a:off x="2174427" y="4102685"/>
            <a:ext cx="1968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Menginformasikan </a:t>
            </a:r>
          </a:p>
          <a:p>
            <a:r>
              <a:rPr lang="id-ID" dirty="0"/>
              <a:t>jumlah kuota parkir</a:t>
            </a:r>
          </a:p>
        </p:txBody>
      </p:sp>
      <p:pic>
        <p:nvPicPr>
          <p:cNvPr id="2054" name="Picture 6" descr="Hasil gambar untuk icon pembayaran png">
            <a:extLst>
              <a:ext uri="{FF2B5EF4-FFF2-40B4-BE49-F238E27FC236}">
                <a16:creationId xmlns:a16="http://schemas.microsoft.com/office/drawing/2014/main" id="{4E9D839E-90B1-4335-9099-C66DE53B3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043" y="1450123"/>
            <a:ext cx="1429578" cy="142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838AC3-36AB-42C4-BBF9-5525BD602A14}"/>
              </a:ext>
            </a:extLst>
          </p:cNvPr>
          <p:cNvSpPr txBox="1"/>
          <p:nvPr/>
        </p:nvSpPr>
        <p:spPr>
          <a:xfrm>
            <a:off x="4143043" y="3119876"/>
            <a:ext cx="1621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Pembayaran </a:t>
            </a:r>
          </a:p>
          <a:p>
            <a:r>
              <a:rPr lang="id-ID" dirty="0"/>
              <a:t>secara periodik</a:t>
            </a:r>
          </a:p>
        </p:txBody>
      </p:sp>
      <p:pic>
        <p:nvPicPr>
          <p:cNvPr id="2056" name="Picture 8" descr="Hasil gambar untuk icon control png">
            <a:extLst>
              <a:ext uri="{FF2B5EF4-FFF2-40B4-BE49-F238E27FC236}">
                <a16:creationId xmlns:a16="http://schemas.microsoft.com/office/drawing/2014/main" id="{39F6A961-3BF5-4D83-BFA5-E40AD7098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962" y="4749015"/>
            <a:ext cx="1967935" cy="196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CCBBBB-85E4-48BD-8487-BEAB09C94C69}"/>
              </a:ext>
            </a:extLst>
          </p:cNvPr>
          <p:cNvSpPr txBox="1"/>
          <p:nvPr/>
        </p:nvSpPr>
        <p:spPr>
          <a:xfrm>
            <a:off x="6096000" y="4102684"/>
            <a:ext cx="1835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Mengontrol masa </a:t>
            </a:r>
          </a:p>
          <a:p>
            <a:r>
              <a:rPr lang="id-ID" dirty="0"/>
              <a:t>berlaku anggota</a:t>
            </a:r>
          </a:p>
        </p:txBody>
      </p:sp>
      <p:pic>
        <p:nvPicPr>
          <p:cNvPr id="2062" name="Picture 14" descr="Hasil gambar untuk icon biaya png">
            <a:extLst>
              <a:ext uri="{FF2B5EF4-FFF2-40B4-BE49-F238E27FC236}">
                <a16:creationId xmlns:a16="http://schemas.microsoft.com/office/drawing/2014/main" id="{41AA81E8-5298-4242-A5C6-8660CC329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952" y="1450123"/>
            <a:ext cx="1480587" cy="148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967381-31AB-4698-8520-B2637C698BF5}"/>
              </a:ext>
            </a:extLst>
          </p:cNvPr>
          <p:cNvSpPr txBox="1"/>
          <p:nvPr/>
        </p:nvSpPr>
        <p:spPr>
          <a:xfrm>
            <a:off x="7768997" y="3116850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Menginformasikan </a:t>
            </a:r>
          </a:p>
          <a:p>
            <a:r>
              <a:rPr lang="id-ID" dirty="0"/>
              <a:t>biaya parkir</a:t>
            </a:r>
          </a:p>
        </p:txBody>
      </p:sp>
      <p:pic>
        <p:nvPicPr>
          <p:cNvPr id="2064" name="Picture 16" descr="Hasil gambar untuk icon laporan png">
            <a:extLst>
              <a:ext uri="{FF2B5EF4-FFF2-40B4-BE49-F238E27FC236}">
                <a16:creationId xmlns:a16="http://schemas.microsoft.com/office/drawing/2014/main" id="{6E95BCA1-A7DD-4C68-8C4E-80D261FB1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730" y="5066993"/>
            <a:ext cx="1835952" cy="164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594E21-5CB1-4089-8EE2-0E369DD7FBDB}"/>
              </a:ext>
            </a:extLst>
          </p:cNvPr>
          <p:cNvSpPr txBox="1"/>
          <p:nvPr/>
        </p:nvSpPr>
        <p:spPr>
          <a:xfrm>
            <a:off x="10028142" y="4102684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Menghasilkan </a:t>
            </a:r>
          </a:p>
          <a:p>
            <a:r>
              <a:rPr lang="id-ID" dirty="0"/>
              <a:t>laporan</a:t>
            </a:r>
          </a:p>
        </p:txBody>
      </p:sp>
    </p:spTree>
    <p:extLst>
      <p:ext uri="{BB962C8B-B14F-4D97-AF65-F5344CB8AC3E}">
        <p14:creationId xmlns:p14="http://schemas.microsoft.com/office/powerpoint/2010/main" val="13759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9ABC-B0D1-40BA-A214-AA1DBB1F5A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10. Demo aplikasi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32648-388F-4CDE-8006-1B1EDAC26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151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933C-EB80-458A-9D4C-54234A3A5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Terima kasih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DF9C4-8A4F-4CFD-B1EE-60D32E449E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213189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8BCF1-C1F7-41B2-8473-DFDD85B08D7C}"/>
              </a:ext>
            </a:extLst>
          </p:cNvPr>
          <p:cNvSpPr txBox="1">
            <a:spLocks/>
          </p:cNvSpPr>
          <p:nvPr/>
        </p:nvSpPr>
        <p:spPr>
          <a:xfrm>
            <a:off x="913775" y="260704"/>
            <a:ext cx="10364451" cy="82597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/>
              <a:t>1. Latar belakang (2)</a:t>
            </a:r>
          </a:p>
        </p:txBody>
      </p:sp>
      <p:sp>
        <p:nvSpPr>
          <p:cNvPr id="3" name=" 3">
            <a:extLst>
              <a:ext uri="{FF2B5EF4-FFF2-40B4-BE49-F238E27FC236}">
                <a16:creationId xmlns:a16="http://schemas.microsoft.com/office/drawing/2014/main" id="{BCB72DC7-BAFD-4A82-B839-8047D3ACC985}"/>
              </a:ext>
            </a:extLst>
          </p:cNvPr>
          <p:cNvSpPr>
            <a:spLocks noGrp="1"/>
          </p:cNvSpPr>
          <p:nvPr/>
        </p:nvSpPr>
        <p:spPr>
          <a:xfrm>
            <a:off x="1372314" y="1877424"/>
            <a:ext cx="8228172" cy="3951288"/>
          </a:xfrm>
          <a:prstGeom prst="swooshArrow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r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84316-2489-44D3-92CC-EC1902DC12E5}"/>
              </a:ext>
            </a:extLst>
          </p:cNvPr>
          <p:cNvSpPr txBox="1"/>
          <p:nvPr/>
        </p:nvSpPr>
        <p:spPr>
          <a:xfrm>
            <a:off x="913775" y="4419661"/>
            <a:ext cx="209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Kontrol terhadap </a:t>
            </a:r>
          </a:p>
          <a:p>
            <a:r>
              <a:rPr lang="id-ID" dirty="0"/>
              <a:t>keanggotaan parkir</a:t>
            </a:r>
          </a:p>
        </p:txBody>
      </p:sp>
      <p:pic>
        <p:nvPicPr>
          <p:cNvPr id="2052" name="Picture 4" descr="Gambar terkait">
            <a:extLst>
              <a:ext uri="{FF2B5EF4-FFF2-40B4-BE49-F238E27FC236}">
                <a16:creationId xmlns:a16="http://schemas.microsoft.com/office/drawing/2014/main" id="{17B1CAA4-4E8E-496F-B09D-03EB5774F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132" y="3017659"/>
            <a:ext cx="1217336" cy="121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8A624F-0096-483B-AADD-134E24E231D8}"/>
              </a:ext>
            </a:extLst>
          </p:cNvPr>
          <p:cNvSpPr txBox="1"/>
          <p:nvPr/>
        </p:nvSpPr>
        <p:spPr>
          <a:xfrm>
            <a:off x="4200936" y="1984307"/>
            <a:ext cx="271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Membangun aplikasi parkir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189484-79B5-427A-9DB9-E96E4F5ABEE5}"/>
              </a:ext>
            </a:extLst>
          </p:cNvPr>
          <p:cNvSpPr txBox="1"/>
          <p:nvPr/>
        </p:nvSpPr>
        <p:spPr>
          <a:xfrm>
            <a:off x="9422294" y="2977903"/>
            <a:ext cx="1843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Efektif, efesien </a:t>
            </a:r>
          </a:p>
          <a:p>
            <a:r>
              <a:rPr lang="id-ID" dirty="0"/>
              <a:t>dan Mampu </a:t>
            </a:r>
          </a:p>
          <a:p>
            <a:r>
              <a:rPr lang="id-ID" dirty="0"/>
              <a:t>melakukan kontrol</a:t>
            </a:r>
          </a:p>
        </p:txBody>
      </p:sp>
      <p:pic>
        <p:nvPicPr>
          <p:cNvPr id="1028" name="Picture 4" descr="Hasil gambar untuk ceklis icon">
            <a:extLst>
              <a:ext uri="{FF2B5EF4-FFF2-40B4-BE49-F238E27FC236}">
                <a16:creationId xmlns:a16="http://schemas.microsoft.com/office/drawing/2014/main" id="{86BF092E-9058-406D-B92E-7C2AB4CC5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959" y="1631356"/>
            <a:ext cx="2079455" cy="138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07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00F5-6EC8-4CDF-AD04-C01EA4E95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2. Identifikasi masalah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408AD-AF03-4247-8594-8F38AEF19F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536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148A-BAFC-41AE-AF1D-8A81EC13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33205"/>
          </a:xfrm>
        </p:spPr>
        <p:txBody>
          <a:bodyPr/>
          <a:lstStyle/>
          <a:p>
            <a:r>
              <a:rPr lang="id-ID" dirty="0"/>
              <a:t>2. Identifikasi masalah</a:t>
            </a:r>
          </a:p>
        </p:txBody>
      </p:sp>
      <p:pic>
        <p:nvPicPr>
          <p:cNvPr id="1030" name="Picture 6" descr="Hasil gambar untuk icon detective png">
            <a:extLst>
              <a:ext uri="{FF2B5EF4-FFF2-40B4-BE49-F238E27FC236}">
                <a16:creationId xmlns:a16="http://schemas.microsoft.com/office/drawing/2014/main" id="{A2CF4FA9-4A5E-4BF2-AFAD-DA1730565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61" y="1713875"/>
            <a:ext cx="4359965" cy="435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EE8AEB-EF52-4E1D-A870-18B14AD37BB5}"/>
              </a:ext>
            </a:extLst>
          </p:cNvPr>
          <p:cNvSpPr/>
          <p:nvPr/>
        </p:nvSpPr>
        <p:spPr>
          <a:xfrm>
            <a:off x="4320209" y="22663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dirty="0"/>
              <a:t>Bagaimana aplikasi parkir dapat mempermudah dalam pengelolaan data parkir.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D549E9-3B2F-4F77-ACEF-93003177AD3D}"/>
              </a:ext>
            </a:extLst>
          </p:cNvPr>
          <p:cNvSpPr/>
          <p:nvPr/>
        </p:nvSpPr>
        <p:spPr>
          <a:xfrm>
            <a:off x="4830418" y="298545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Bagaimana aplikasi parkir dapat melakukan pengelolaan parkir dengan jumlah kuota parkir yang terbatas.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35C2FE-2A14-4BC3-A070-B50367AB8DEE}"/>
              </a:ext>
            </a:extLst>
          </p:cNvPr>
          <p:cNvSpPr/>
          <p:nvPr/>
        </p:nvSpPr>
        <p:spPr>
          <a:xfrm>
            <a:off x="4853609" y="37462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dirty="0"/>
              <a:t>Bagaimana aplikasi parkir mampu meningkatkan keamanan parkir di Universitas Nasional Pasim.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C889DA-92DF-40A0-9A3A-59F2EEA4A5F3}"/>
              </a:ext>
            </a:extLst>
          </p:cNvPr>
          <p:cNvSpPr/>
          <p:nvPr/>
        </p:nvSpPr>
        <p:spPr>
          <a:xfrm>
            <a:off x="4320209" y="45071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d-ID" dirty="0"/>
              <a:t>Bagaimana aplikasi parkir mampu melakukan kontrol terhadap keanggotaan parkir di Universitas Nasional Pasim.</a:t>
            </a:r>
          </a:p>
        </p:txBody>
      </p:sp>
    </p:spTree>
    <p:extLst>
      <p:ext uri="{BB962C8B-B14F-4D97-AF65-F5344CB8AC3E}">
        <p14:creationId xmlns:p14="http://schemas.microsoft.com/office/powerpoint/2010/main" val="92516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81CC-80BE-49BD-B537-97CBB99BE4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3. Maksud dan tujuan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51441-3C22-4D13-B853-227A77C787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25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597</TotalTime>
  <Words>611</Words>
  <Application>Microsoft Office PowerPoint</Application>
  <PresentationFormat>Widescreen</PresentationFormat>
  <Paragraphs>153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Algerian</vt:lpstr>
      <vt:lpstr>Arial</vt:lpstr>
      <vt:lpstr>Palatino Linotype</vt:lpstr>
      <vt:lpstr>Tw Cen MT</vt:lpstr>
      <vt:lpstr>Droplet</vt:lpstr>
      <vt:lpstr>SIDANG TUGAS AKHIR</vt:lpstr>
      <vt:lpstr>PEMBANGUNAN APLIKASI PARKIR MENGGUNAKAN BAHASA PEMROGRAMAN asp. Net (Studi kasus unas pasim)</vt:lpstr>
      <vt:lpstr>point presentasi</vt:lpstr>
      <vt:lpstr>1. Latar belakang</vt:lpstr>
      <vt:lpstr>1. Latar belakang (1)</vt:lpstr>
      <vt:lpstr>PowerPoint Presentation</vt:lpstr>
      <vt:lpstr>2. Identifikasi masalah</vt:lpstr>
      <vt:lpstr>2. Identifikasi masalah</vt:lpstr>
      <vt:lpstr>3. Maksud dan tujuan</vt:lpstr>
      <vt:lpstr>3. MAKSUD PENELITIAN</vt:lpstr>
      <vt:lpstr>3. Tujuan penelitian</vt:lpstr>
      <vt:lpstr>4. Batasan masalah</vt:lpstr>
      <vt:lpstr>4. Batasan masalah</vt:lpstr>
      <vt:lpstr>5. Model proses</vt:lpstr>
      <vt:lpstr>5. Model proses</vt:lpstr>
      <vt:lpstr>6. Metodologi pembangunan sistem</vt:lpstr>
      <vt:lpstr>6. Metodologi pembangunan sistem</vt:lpstr>
      <vt:lpstr>7. Analisis sistem berjalan</vt:lpstr>
      <vt:lpstr>7. Analisis sistem berjalan</vt:lpstr>
      <vt:lpstr>8. Perancangan sistem</vt:lpstr>
      <vt:lpstr>PowerPoint Presentation</vt:lpstr>
      <vt:lpstr>8. Perancangan sistem(1)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9. Kesimpulan dan saran</vt:lpstr>
      <vt:lpstr>9. Kesimpulan dan saran</vt:lpstr>
      <vt:lpstr>10. Demo aplikasi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SIDANG TUGAS AKHIR</dc:title>
  <dc:creator>Mega Octavia Putri</dc:creator>
  <cp:lastModifiedBy>Mega Octavia Putri</cp:lastModifiedBy>
  <cp:revision>64</cp:revision>
  <dcterms:created xsi:type="dcterms:W3CDTF">2017-11-22T15:45:43Z</dcterms:created>
  <dcterms:modified xsi:type="dcterms:W3CDTF">2017-11-29T16:32:13Z</dcterms:modified>
</cp:coreProperties>
</file>