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384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20" r:id="rId20"/>
    <p:sldId id="419" r:id="rId21"/>
    <p:sldId id="421" r:id="rId22"/>
    <p:sldId id="422" r:id="rId23"/>
    <p:sldId id="423" r:id="rId24"/>
    <p:sldId id="424" r:id="rId25"/>
    <p:sldId id="42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E791-EBA1-4262-8C84-A03EA3BAA32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514-8706-4B7D-9197-B837582C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4A514-8706-4B7D-9197-B837582C69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4A514-8706-4B7D-9197-B837582C69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4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4A514-8706-4B7D-9197-B837582C69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4A514-8706-4B7D-9197-B837582C69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8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4A514-8706-4B7D-9197-B837582C69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7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4A514-8706-4B7D-9197-B837582C69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2.png"/><Relationship Id="rId5" Type="http://schemas.openxmlformats.org/officeDocument/2006/relationships/image" Target="../media/image44.png"/><Relationship Id="rId10" Type="http://schemas.openxmlformats.org/officeDocument/2006/relationships/image" Target="../media/image51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75" y="-228600"/>
            <a:ext cx="5924563" cy="2387600"/>
          </a:xfrm>
        </p:spPr>
        <p:txBody>
          <a:bodyPr>
            <a:normAutofit/>
          </a:bodyPr>
          <a:lstStyle/>
          <a:p>
            <a:r>
              <a:rPr lang="fa-IR" b="1" dirty="0" smtClean="0">
                <a:cs typeface="2  Kamran" panose="00000400000000000000" pitchFamily="2" charset="-78"/>
              </a:rPr>
              <a:t>هوش مصنوعی</a:t>
            </a:r>
            <a:br>
              <a:rPr lang="fa-IR" b="1" dirty="0" smtClean="0">
                <a:cs typeface="2  Kamran" panose="00000400000000000000" pitchFamily="2" charset="-78"/>
              </a:rPr>
            </a:br>
            <a:r>
              <a:rPr lang="fa-IR" b="1" dirty="0" smtClean="0">
                <a:cs typeface="2  Kamran" panose="00000400000000000000" pitchFamily="2" charset="-78"/>
              </a:rPr>
              <a:t>(مسائل ارضای محدودیت) </a:t>
            </a:r>
            <a:endParaRPr lang="en-US" b="1" dirty="0">
              <a:cs typeface="2 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4175" y="2251075"/>
            <a:ext cx="5924563" cy="1655762"/>
          </a:xfrm>
        </p:spPr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254" t="34375" r="24125" b="22254"/>
          <a:stretch/>
        </p:blipFill>
        <p:spPr>
          <a:xfrm>
            <a:off x="3024175" y="3449781"/>
            <a:ext cx="6456219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549" t="32072" r="8819" b="19024"/>
          <a:stretch/>
        </p:blipFill>
        <p:spPr>
          <a:xfrm flipH="1">
            <a:off x="132815" y="1386288"/>
            <a:ext cx="3217697" cy="28873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71664" y="59422"/>
            <a:ext cx="5052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فرموله سازی جستجو در مسائل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CSP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14538" y="1540064"/>
            <a:ext cx="7903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حالت ها بر اساس مقادیری که به متغیرها تخصیص داده شده اند، تعریف می شوند.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90405" y="2199474"/>
                <a:ext cx="3411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405" y="2199474"/>
                <a:ext cx="3411190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661565" y="2199474"/>
            <a:ext cx="2191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fa-IR" sz="2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یک حالت برای 4 وزیر:  </a:t>
            </a:r>
            <a:endParaRPr lang="fa-IR" sz="2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90405" y="2629906"/>
                <a:ext cx="42795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𝑛𝑢𝑙𝑙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𝑛𝑢𝑙𝑙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𝑛𝑢𝑙𝑙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405" y="2629906"/>
                <a:ext cx="4279505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8336155" y="2629906"/>
            <a:ext cx="2517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Courier New" panose="02070309020205020404" pitchFamily="49" charset="0"/>
              <a:buChar char="o"/>
            </a:pPr>
            <a:r>
              <a:rPr lang="fa-IR" sz="2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یک دیگر حالت برای 4 وزیر:  </a:t>
            </a:r>
            <a:endParaRPr lang="fa-IR" sz="2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17101" y="3233148"/>
                <a:ext cx="44005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حالت اولیه همان تخصیص تهی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{}</m:t>
                    </m:r>
                  </m:oMath>
                </a14:m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است. </a:t>
                </a:r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101" y="3233148"/>
                <a:ext cx="4400564" cy="523220"/>
              </a:xfrm>
              <a:prstGeom prst="rect">
                <a:avLst/>
              </a:prstGeom>
              <a:blipFill>
                <a:blip r:embed="rId5"/>
                <a:stretch>
                  <a:fillRect t="-8140" r="-2770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858866" y="4051075"/>
            <a:ext cx="873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تابع بعدی (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Successor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 عبارت است از تخصیص یک مقدار به متغیری که هنوز مقدار ندارد.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7248" y="4917535"/>
            <a:ext cx="6670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تابع تست هدف: آیا در حالت فعلی به تمامی متغیرها مقدار داده شده</a:t>
            </a:r>
          </a:p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و آیا این مقادیر تمامی قیود را ارضا می کنند؟ 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011" y="6159545"/>
            <a:ext cx="11208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الگوریتم کورکورانه پایه برای مسائل 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CSP</a:t>
            </a:r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، الگوریتم عقبگرد (</a:t>
            </a:r>
            <a:r>
              <a:rPr lang="en-US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Backtracking</a:t>
            </a:r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می باشد. </a:t>
            </a:r>
          </a:p>
        </p:txBody>
      </p:sp>
    </p:spTree>
    <p:extLst>
      <p:ext uri="{BB962C8B-B14F-4D97-AF65-F5344CB8AC3E}">
        <p14:creationId xmlns:p14="http://schemas.microsoft.com/office/powerpoint/2010/main" val="41890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0" grpId="0"/>
      <p:bldP spid="4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972754" y="59422"/>
            <a:ext cx="5751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جستجوی عقبگرد (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Backtracking Search</a:t>
            </a:r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5711" y="993988"/>
            <a:ext cx="11208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الگوریتم کورکورانه پایه برای مسائل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CSP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، الگوریتم عقبگرد (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Backtracking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 می باشد.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5711" y="2097087"/>
            <a:ext cx="11208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این الگوریتم، نوعی الگوریتم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است که در آن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20716" y="2620307"/>
            <a:ext cx="801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در هر سطح فقط به یک متغیر مقدار داده می شود.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27032" y="3143527"/>
            <a:ext cx="5604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در صورتی که در یک حالت قیود نقض نشوند، آن حالت بسط داده می شود و در غیر این صورت بازگشت به عقب (بازگشت به سطح بالاتر اتفاق می افتد.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683" t="32511" r="23368" b="16831"/>
          <a:stretch/>
        </p:blipFill>
        <p:spPr>
          <a:xfrm>
            <a:off x="393031" y="2620307"/>
            <a:ext cx="4435642" cy="258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972754" y="59422"/>
            <a:ext cx="5751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جستجوی عقبگرد (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Backtracking Search</a:t>
            </a:r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5368" y="126732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972754" y="59422"/>
            <a:ext cx="5751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جستجوی عقبگرد (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Backtracking Search</a:t>
            </a:r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5368" y="126732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77916" y="193043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16" y="1930435"/>
                <a:ext cx="980397" cy="369332"/>
              </a:xfrm>
              <a:prstGeom prst="rect">
                <a:avLst/>
              </a:prstGeom>
              <a:blipFill>
                <a:blip r:embed="rId2"/>
                <a:stretch>
                  <a:fillRect l="-5590" t="-10000" r="-372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35393" y="193043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393" y="1930435"/>
                <a:ext cx="980397" cy="369332"/>
              </a:xfrm>
              <a:prstGeom prst="rect">
                <a:avLst/>
              </a:prstGeom>
              <a:blipFill>
                <a:blip r:embed="rId3"/>
                <a:stretch>
                  <a:fillRect l="-4969" t="-10000" r="-43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2461" y="192241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61" y="1922415"/>
                <a:ext cx="980397" cy="369332"/>
              </a:xfrm>
              <a:prstGeom prst="rect">
                <a:avLst/>
              </a:prstGeom>
              <a:blipFill>
                <a:blip r:embed="rId4"/>
                <a:stretch>
                  <a:fillRect l="-5590" t="-8197" r="-37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29938" y="192241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38" y="1922415"/>
                <a:ext cx="980397" cy="369332"/>
              </a:xfrm>
              <a:prstGeom prst="rect">
                <a:avLst/>
              </a:prstGeom>
              <a:blipFill>
                <a:blip r:embed="rId5"/>
                <a:stretch>
                  <a:fillRect l="-4969"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2"/>
            <a:endCxn id="10" idx="0"/>
          </p:cNvCxnSpPr>
          <p:nvPr/>
        </p:nvCxnSpPr>
        <p:spPr>
          <a:xfrm flipH="1">
            <a:off x="4268115" y="1636658"/>
            <a:ext cx="1778171" cy="293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11" idx="0"/>
          </p:cNvCxnSpPr>
          <p:nvPr/>
        </p:nvCxnSpPr>
        <p:spPr>
          <a:xfrm flipH="1">
            <a:off x="5525592" y="1636658"/>
            <a:ext cx="520694" cy="293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12" idx="0"/>
          </p:cNvCxnSpPr>
          <p:nvPr/>
        </p:nvCxnSpPr>
        <p:spPr>
          <a:xfrm>
            <a:off x="6046286" y="1636658"/>
            <a:ext cx="716374" cy="28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13" idx="0"/>
          </p:cNvCxnSpPr>
          <p:nvPr/>
        </p:nvCxnSpPr>
        <p:spPr>
          <a:xfrm>
            <a:off x="6046286" y="1636658"/>
            <a:ext cx="1973851" cy="28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972754" y="59422"/>
            <a:ext cx="5751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جستجوی عقبگرد (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Backtracking Search</a:t>
            </a:r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5368" y="126732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77916" y="193043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16" y="1930435"/>
                <a:ext cx="980397" cy="369332"/>
              </a:xfrm>
              <a:prstGeom prst="rect">
                <a:avLst/>
              </a:prstGeom>
              <a:blipFill>
                <a:blip r:embed="rId2"/>
                <a:stretch>
                  <a:fillRect l="-5590" t="-10000" r="-372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35393" y="193043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393" y="1930435"/>
                <a:ext cx="980397" cy="369332"/>
              </a:xfrm>
              <a:prstGeom prst="rect">
                <a:avLst/>
              </a:prstGeom>
              <a:blipFill>
                <a:blip r:embed="rId3"/>
                <a:stretch>
                  <a:fillRect l="-4969" t="-10000" r="-43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2461" y="192241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61" y="1922415"/>
                <a:ext cx="980397" cy="369332"/>
              </a:xfrm>
              <a:prstGeom prst="rect">
                <a:avLst/>
              </a:prstGeom>
              <a:blipFill>
                <a:blip r:embed="rId4"/>
                <a:stretch>
                  <a:fillRect l="-5590" t="-8197" r="-37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29938" y="192241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38" y="1922415"/>
                <a:ext cx="980397" cy="369332"/>
              </a:xfrm>
              <a:prstGeom prst="rect">
                <a:avLst/>
              </a:prstGeom>
              <a:blipFill>
                <a:blip r:embed="rId5"/>
                <a:stretch>
                  <a:fillRect l="-4969"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83369" y="2740561"/>
                <a:ext cx="1709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69" y="2740561"/>
                <a:ext cx="1709507" cy="369332"/>
              </a:xfrm>
              <a:prstGeom prst="rect">
                <a:avLst/>
              </a:prstGeom>
              <a:blipFill>
                <a:blip r:embed="rId6"/>
                <a:stretch>
                  <a:fillRect l="-3214" t="-10000" r="-21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8806" y="2740561"/>
                <a:ext cx="1709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06" y="2740561"/>
                <a:ext cx="1709507" cy="369332"/>
              </a:xfrm>
              <a:prstGeom prst="rect">
                <a:avLst/>
              </a:prstGeom>
              <a:blipFill>
                <a:blip r:embed="rId7"/>
                <a:stretch>
                  <a:fillRect l="-2847" t="-10000" r="-21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14243" y="2740561"/>
                <a:ext cx="1709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43" y="2740561"/>
                <a:ext cx="1709507" cy="369332"/>
              </a:xfrm>
              <a:prstGeom prst="rect">
                <a:avLst/>
              </a:prstGeom>
              <a:blipFill>
                <a:blip r:embed="rId8"/>
                <a:stretch>
                  <a:fillRect l="-3214" t="-10000" r="-21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79680" y="2740561"/>
                <a:ext cx="1709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680" y="2740561"/>
                <a:ext cx="1709507" cy="369332"/>
              </a:xfrm>
              <a:prstGeom prst="rect">
                <a:avLst/>
              </a:prstGeom>
              <a:blipFill>
                <a:blip r:embed="rId9"/>
                <a:stretch>
                  <a:fillRect l="-2847" t="-10000" r="-21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2"/>
            <a:endCxn id="10" idx="0"/>
          </p:cNvCxnSpPr>
          <p:nvPr/>
        </p:nvCxnSpPr>
        <p:spPr>
          <a:xfrm flipH="1">
            <a:off x="4268115" y="1636658"/>
            <a:ext cx="1778171" cy="293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11" idx="0"/>
          </p:cNvCxnSpPr>
          <p:nvPr/>
        </p:nvCxnSpPr>
        <p:spPr>
          <a:xfrm flipH="1">
            <a:off x="5525592" y="1636658"/>
            <a:ext cx="520694" cy="293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12" idx="0"/>
          </p:cNvCxnSpPr>
          <p:nvPr/>
        </p:nvCxnSpPr>
        <p:spPr>
          <a:xfrm>
            <a:off x="6046286" y="1636658"/>
            <a:ext cx="716374" cy="28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13" idx="0"/>
          </p:cNvCxnSpPr>
          <p:nvPr/>
        </p:nvCxnSpPr>
        <p:spPr>
          <a:xfrm>
            <a:off x="6046286" y="1636658"/>
            <a:ext cx="1973851" cy="28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4" idx="0"/>
          </p:cNvCxnSpPr>
          <p:nvPr/>
        </p:nvCxnSpPr>
        <p:spPr>
          <a:xfrm flipH="1">
            <a:off x="2138123" y="2299767"/>
            <a:ext cx="2129992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2"/>
            <a:endCxn id="15" idx="0"/>
          </p:cNvCxnSpPr>
          <p:nvPr/>
        </p:nvCxnSpPr>
        <p:spPr>
          <a:xfrm flipH="1">
            <a:off x="3903560" y="2299767"/>
            <a:ext cx="364555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  <a:endCxn id="16" idx="0"/>
          </p:cNvCxnSpPr>
          <p:nvPr/>
        </p:nvCxnSpPr>
        <p:spPr>
          <a:xfrm>
            <a:off x="4268115" y="2299767"/>
            <a:ext cx="1400882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8" idx="0"/>
          </p:cNvCxnSpPr>
          <p:nvPr/>
        </p:nvCxnSpPr>
        <p:spPr>
          <a:xfrm>
            <a:off x="4268115" y="2299767"/>
            <a:ext cx="3166319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972754" y="59422"/>
            <a:ext cx="5751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جستجوی عقبگرد (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Backtracking Search</a:t>
            </a:r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5368" y="126732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77916" y="193043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16" y="1930435"/>
                <a:ext cx="980397" cy="369332"/>
              </a:xfrm>
              <a:prstGeom prst="rect">
                <a:avLst/>
              </a:prstGeom>
              <a:blipFill>
                <a:blip r:embed="rId2"/>
                <a:stretch>
                  <a:fillRect l="-5590" t="-10000" r="-372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35393" y="193043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393" y="1930435"/>
                <a:ext cx="980397" cy="369332"/>
              </a:xfrm>
              <a:prstGeom prst="rect">
                <a:avLst/>
              </a:prstGeom>
              <a:blipFill>
                <a:blip r:embed="rId3"/>
                <a:stretch>
                  <a:fillRect l="-4969" t="-10000" r="-43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2461" y="192241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61" y="1922415"/>
                <a:ext cx="980397" cy="369332"/>
              </a:xfrm>
              <a:prstGeom prst="rect">
                <a:avLst/>
              </a:prstGeom>
              <a:blipFill>
                <a:blip r:embed="rId4"/>
                <a:stretch>
                  <a:fillRect l="-5590" t="-8197" r="-37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29938" y="192241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38" y="1922415"/>
                <a:ext cx="980397" cy="369332"/>
              </a:xfrm>
              <a:prstGeom prst="rect">
                <a:avLst/>
              </a:prstGeom>
              <a:blipFill>
                <a:blip r:embed="rId5"/>
                <a:stretch>
                  <a:fillRect l="-4969"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83369" y="2740561"/>
                <a:ext cx="1709507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69" y="2740561"/>
                <a:ext cx="1709507" cy="369332"/>
              </a:xfrm>
              <a:prstGeom prst="rect">
                <a:avLst/>
              </a:prstGeom>
              <a:blipFill>
                <a:blip r:embed="rId6"/>
                <a:stretch>
                  <a:fillRect l="-2837" t="-8065" r="-1773" b="-24194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8806" y="2740561"/>
                <a:ext cx="1709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06" y="2740561"/>
                <a:ext cx="1709507" cy="369332"/>
              </a:xfrm>
              <a:prstGeom prst="rect">
                <a:avLst/>
              </a:prstGeom>
              <a:blipFill>
                <a:blip r:embed="rId7"/>
                <a:stretch>
                  <a:fillRect l="-2847" t="-10000" r="-21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14243" y="2740561"/>
                <a:ext cx="1709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43" y="2740561"/>
                <a:ext cx="1709507" cy="369332"/>
              </a:xfrm>
              <a:prstGeom prst="rect">
                <a:avLst/>
              </a:prstGeom>
              <a:blipFill>
                <a:blip r:embed="rId8"/>
                <a:stretch>
                  <a:fillRect l="-3214" t="-10000" r="-21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79680" y="2740561"/>
                <a:ext cx="1709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680" y="2740561"/>
                <a:ext cx="1709507" cy="369332"/>
              </a:xfrm>
              <a:prstGeom prst="rect">
                <a:avLst/>
              </a:prstGeom>
              <a:blipFill>
                <a:blip r:embed="rId9"/>
                <a:stretch>
                  <a:fillRect l="-2847" t="-10000" r="-21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2"/>
            <a:endCxn id="10" idx="0"/>
          </p:cNvCxnSpPr>
          <p:nvPr/>
        </p:nvCxnSpPr>
        <p:spPr>
          <a:xfrm flipH="1">
            <a:off x="4268115" y="1636658"/>
            <a:ext cx="1778171" cy="293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11" idx="0"/>
          </p:cNvCxnSpPr>
          <p:nvPr/>
        </p:nvCxnSpPr>
        <p:spPr>
          <a:xfrm flipH="1">
            <a:off x="5525592" y="1636658"/>
            <a:ext cx="520694" cy="293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12" idx="0"/>
          </p:cNvCxnSpPr>
          <p:nvPr/>
        </p:nvCxnSpPr>
        <p:spPr>
          <a:xfrm>
            <a:off x="6046286" y="1636658"/>
            <a:ext cx="716374" cy="28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13" idx="0"/>
          </p:cNvCxnSpPr>
          <p:nvPr/>
        </p:nvCxnSpPr>
        <p:spPr>
          <a:xfrm>
            <a:off x="6046286" y="1636658"/>
            <a:ext cx="1973851" cy="28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4" idx="0"/>
          </p:cNvCxnSpPr>
          <p:nvPr/>
        </p:nvCxnSpPr>
        <p:spPr>
          <a:xfrm flipH="1">
            <a:off x="2138123" y="2299767"/>
            <a:ext cx="2129992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2"/>
            <a:endCxn id="15" idx="0"/>
          </p:cNvCxnSpPr>
          <p:nvPr/>
        </p:nvCxnSpPr>
        <p:spPr>
          <a:xfrm flipH="1">
            <a:off x="3903560" y="2299767"/>
            <a:ext cx="364555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  <a:endCxn id="16" idx="0"/>
          </p:cNvCxnSpPr>
          <p:nvPr/>
        </p:nvCxnSpPr>
        <p:spPr>
          <a:xfrm>
            <a:off x="4268115" y="2299767"/>
            <a:ext cx="1400882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8" idx="0"/>
          </p:cNvCxnSpPr>
          <p:nvPr/>
        </p:nvCxnSpPr>
        <p:spPr>
          <a:xfrm>
            <a:off x="4268115" y="2299767"/>
            <a:ext cx="3166319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93156" y="3109893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46041" y="3571558"/>
            <a:ext cx="1039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Conflict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Curved Connector 6"/>
          <p:cNvCxnSpPr>
            <a:stCxn id="14" idx="0"/>
            <a:endCxn id="10" idx="1"/>
          </p:cNvCxnSpPr>
          <p:nvPr/>
        </p:nvCxnSpPr>
        <p:spPr>
          <a:xfrm rot="5400000" flipH="1" flipV="1">
            <a:off x="2645289" y="1607935"/>
            <a:ext cx="625460" cy="163979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698990">
            <a:off x="2109982" y="1843616"/>
            <a:ext cx="1245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backtrack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972754" y="59422"/>
            <a:ext cx="5751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جستجوی عقبگرد (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Backtracking Search</a:t>
            </a:r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5368" y="126732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77916" y="193043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16" y="1930435"/>
                <a:ext cx="980397" cy="369332"/>
              </a:xfrm>
              <a:prstGeom prst="rect">
                <a:avLst/>
              </a:prstGeom>
              <a:blipFill>
                <a:blip r:embed="rId2"/>
                <a:stretch>
                  <a:fillRect l="-5590" t="-10000" r="-372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35393" y="193043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393" y="1930435"/>
                <a:ext cx="980397" cy="369332"/>
              </a:xfrm>
              <a:prstGeom prst="rect">
                <a:avLst/>
              </a:prstGeom>
              <a:blipFill>
                <a:blip r:embed="rId3"/>
                <a:stretch>
                  <a:fillRect l="-4969" t="-10000" r="-43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2461" y="192241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61" y="1922415"/>
                <a:ext cx="980397" cy="369332"/>
              </a:xfrm>
              <a:prstGeom prst="rect">
                <a:avLst/>
              </a:prstGeom>
              <a:blipFill>
                <a:blip r:embed="rId4"/>
                <a:stretch>
                  <a:fillRect l="-5590" t="-8197" r="-37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29938" y="192241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38" y="1922415"/>
                <a:ext cx="980397" cy="369332"/>
              </a:xfrm>
              <a:prstGeom prst="rect">
                <a:avLst/>
              </a:prstGeom>
              <a:blipFill>
                <a:blip r:embed="rId5"/>
                <a:stretch>
                  <a:fillRect l="-4969"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83369" y="2740561"/>
                <a:ext cx="17095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69" y="2740561"/>
                <a:ext cx="1709507" cy="369332"/>
              </a:xfrm>
              <a:prstGeom prst="rect">
                <a:avLst/>
              </a:prstGeom>
              <a:blipFill>
                <a:blip r:embed="rId6"/>
                <a:stretch>
                  <a:fillRect l="-3214" t="-10000" r="-214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8806" y="2740561"/>
                <a:ext cx="1709507" cy="3693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06" y="2740561"/>
                <a:ext cx="1709507" cy="369332"/>
              </a:xfrm>
              <a:prstGeom prst="rect">
                <a:avLst/>
              </a:prstGeom>
              <a:blipFill>
                <a:blip r:embed="rId7"/>
                <a:stretch>
                  <a:fillRect l="-2473" t="-8065" r="-1767" b="-24194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14243" y="2740561"/>
                <a:ext cx="1709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43" y="2740561"/>
                <a:ext cx="1709507" cy="369332"/>
              </a:xfrm>
              <a:prstGeom prst="rect">
                <a:avLst/>
              </a:prstGeom>
              <a:blipFill>
                <a:blip r:embed="rId8"/>
                <a:stretch>
                  <a:fillRect l="-3214" t="-10000" r="-21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79680" y="2740561"/>
                <a:ext cx="1709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680" y="2740561"/>
                <a:ext cx="1709507" cy="369332"/>
              </a:xfrm>
              <a:prstGeom prst="rect">
                <a:avLst/>
              </a:prstGeom>
              <a:blipFill>
                <a:blip r:embed="rId9"/>
                <a:stretch>
                  <a:fillRect l="-2847" t="-10000" r="-21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2"/>
            <a:endCxn id="10" idx="0"/>
          </p:cNvCxnSpPr>
          <p:nvPr/>
        </p:nvCxnSpPr>
        <p:spPr>
          <a:xfrm flipH="1">
            <a:off x="4268115" y="1636658"/>
            <a:ext cx="1778171" cy="293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11" idx="0"/>
          </p:cNvCxnSpPr>
          <p:nvPr/>
        </p:nvCxnSpPr>
        <p:spPr>
          <a:xfrm flipH="1">
            <a:off x="5525592" y="1636658"/>
            <a:ext cx="520694" cy="293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12" idx="0"/>
          </p:cNvCxnSpPr>
          <p:nvPr/>
        </p:nvCxnSpPr>
        <p:spPr>
          <a:xfrm>
            <a:off x="6046286" y="1636658"/>
            <a:ext cx="716374" cy="28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13" idx="0"/>
          </p:cNvCxnSpPr>
          <p:nvPr/>
        </p:nvCxnSpPr>
        <p:spPr>
          <a:xfrm>
            <a:off x="6046286" y="1636658"/>
            <a:ext cx="1973851" cy="28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4" idx="0"/>
          </p:cNvCxnSpPr>
          <p:nvPr/>
        </p:nvCxnSpPr>
        <p:spPr>
          <a:xfrm flipH="1">
            <a:off x="2138123" y="2299767"/>
            <a:ext cx="2129992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2"/>
            <a:endCxn id="15" idx="0"/>
          </p:cNvCxnSpPr>
          <p:nvPr/>
        </p:nvCxnSpPr>
        <p:spPr>
          <a:xfrm flipH="1">
            <a:off x="3903560" y="2299767"/>
            <a:ext cx="364555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  <a:endCxn id="16" idx="0"/>
          </p:cNvCxnSpPr>
          <p:nvPr/>
        </p:nvCxnSpPr>
        <p:spPr>
          <a:xfrm>
            <a:off x="4268115" y="2299767"/>
            <a:ext cx="1400882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8" idx="0"/>
          </p:cNvCxnSpPr>
          <p:nvPr/>
        </p:nvCxnSpPr>
        <p:spPr>
          <a:xfrm>
            <a:off x="4268115" y="2299767"/>
            <a:ext cx="3166319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77577" y="3109893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0462" y="3571558"/>
            <a:ext cx="1039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Conflict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Curved Connector 6"/>
          <p:cNvCxnSpPr>
            <a:stCxn id="15" idx="0"/>
            <a:endCxn id="10" idx="1"/>
          </p:cNvCxnSpPr>
          <p:nvPr/>
        </p:nvCxnSpPr>
        <p:spPr>
          <a:xfrm rot="16200000" flipV="1">
            <a:off x="3528008" y="2365009"/>
            <a:ext cx="625460" cy="125644"/>
          </a:xfrm>
          <a:prstGeom prst="curvedConnector4">
            <a:avLst>
              <a:gd name="adj1" fmla="val 35238"/>
              <a:gd name="adj2" fmla="val 8622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1387" y="3149999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972754" y="59422"/>
            <a:ext cx="5751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جستجوی عقبگرد (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Backtracking Search</a:t>
            </a:r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5368" y="126732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77916" y="193043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16" y="1930435"/>
                <a:ext cx="980397" cy="369332"/>
              </a:xfrm>
              <a:prstGeom prst="rect">
                <a:avLst/>
              </a:prstGeom>
              <a:blipFill>
                <a:blip r:embed="rId2"/>
                <a:stretch>
                  <a:fillRect l="-5590" t="-10000" r="-372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35393" y="193043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393" y="1930435"/>
                <a:ext cx="980397" cy="369332"/>
              </a:xfrm>
              <a:prstGeom prst="rect">
                <a:avLst/>
              </a:prstGeom>
              <a:blipFill>
                <a:blip r:embed="rId3"/>
                <a:stretch>
                  <a:fillRect l="-4969" t="-10000" r="-43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2461" y="192241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61" y="1922415"/>
                <a:ext cx="980397" cy="369332"/>
              </a:xfrm>
              <a:prstGeom prst="rect">
                <a:avLst/>
              </a:prstGeom>
              <a:blipFill>
                <a:blip r:embed="rId4"/>
                <a:stretch>
                  <a:fillRect l="-5590" t="-8197" r="-37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29938" y="1922415"/>
                <a:ext cx="98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38" y="1922415"/>
                <a:ext cx="980397" cy="369332"/>
              </a:xfrm>
              <a:prstGeom prst="rect">
                <a:avLst/>
              </a:prstGeom>
              <a:blipFill>
                <a:blip r:embed="rId5"/>
                <a:stretch>
                  <a:fillRect l="-4969" t="-8197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83369" y="2740561"/>
                <a:ext cx="1709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69" y="2740561"/>
                <a:ext cx="1709507" cy="369332"/>
              </a:xfrm>
              <a:prstGeom prst="rect">
                <a:avLst/>
              </a:prstGeom>
              <a:blipFill>
                <a:blip r:embed="rId6"/>
                <a:stretch>
                  <a:fillRect l="-3214" t="-10000" r="-21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8806" y="2740561"/>
                <a:ext cx="1709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06" y="2740561"/>
                <a:ext cx="1709507" cy="369332"/>
              </a:xfrm>
              <a:prstGeom prst="rect">
                <a:avLst/>
              </a:prstGeom>
              <a:blipFill>
                <a:blip r:embed="rId7"/>
                <a:stretch>
                  <a:fillRect l="-2847" t="-10000" r="-21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14243" y="2740561"/>
                <a:ext cx="1709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43" y="2740561"/>
                <a:ext cx="1709507" cy="369332"/>
              </a:xfrm>
              <a:prstGeom prst="rect">
                <a:avLst/>
              </a:prstGeom>
              <a:blipFill>
                <a:blip r:embed="rId8"/>
                <a:stretch>
                  <a:fillRect l="-3214" t="-10000" r="-21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79680" y="2740561"/>
                <a:ext cx="1709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680" y="2740561"/>
                <a:ext cx="1709507" cy="369332"/>
              </a:xfrm>
              <a:prstGeom prst="rect">
                <a:avLst/>
              </a:prstGeom>
              <a:blipFill>
                <a:blip r:embed="rId9"/>
                <a:stretch>
                  <a:fillRect l="-2847" t="-10000" r="-21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2"/>
            <a:endCxn id="10" idx="0"/>
          </p:cNvCxnSpPr>
          <p:nvPr/>
        </p:nvCxnSpPr>
        <p:spPr>
          <a:xfrm flipH="1">
            <a:off x="4268115" y="1636658"/>
            <a:ext cx="1778171" cy="293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11" idx="0"/>
          </p:cNvCxnSpPr>
          <p:nvPr/>
        </p:nvCxnSpPr>
        <p:spPr>
          <a:xfrm flipH="1">
            <a:off x="5525592" y="1636658"/>
            <a:ext cx="520694" cy="293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12" idx="0"/>
          </p:cNvCxnSpPr>
          <p:nvPr/>
        </p:nvCxnSpPr>
        <p:spPr>
          <a:xfrm>
            <a:off x="6046286" y="1636658"/>
            <a:ext cx="716374" cy="28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13" idx="0"/>
          </p:cNvCxnSpPr>
          <p:nvPr/>
        </p:nvCxnSpPr>
        <p:spPr>
          <a:xfrm>
            <a:off x="6046286" y="1636658"/>
            <a:ext cx="1973851" cy="285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4" idx="0"/>
          </p:cNvCxnSpPr>
          <p:nvPr/>
        </p:nvCxnSpPr>
        <p:spPr>
          <a:xfrm flipH="1">
            <a:off x="2138123" y="2299767"/>
            <a:ext cx="2129992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2"/>
            <a:endCxn id="15" idx="0"/>
          </p:cNvCxnSpPr>
          <p:nvPr/>
        </p:nvCxnSpPr>
        <p:spPr>
          <a:xfrm flipH="1">
            <a:off x="3903560" y="2299767"/>
            <a:ext cx="364555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  <a:endCxn id="16" idx="0"/>
          </p:cNvCxnSpPr>
          <p:nvPr/>
        </p:nvCxnSpPr>
        <p:spPr>
          <a:xfrm>
            <a:off x="4268115" y="2299767"/>
            <a:ext cx="1400882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8" idx="0"/>
          </p:cNvCxnSpPr>
          <p:nvPr/>
        </p:nvCxnSpPr>
        <p:spPr>
          <a:xfrm>
            <a:off x="4268115" y="2299767"/>
            <a:ext cx="3166319" cy="44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62278" y="4066779"/>
                <a:ext cx="2481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78" y="4066779"/>
                <a:ext cx="2481192" cy="369332"/>
              </a:xfrm>
              <a:prstGeom prst="rect">
                <a:avLst/>
              </a:prstGeom>
              <a:blipFill>
                <a:blip r:embed="rId10"/>
                <a:stretch>
                  <a:fillRect l="-1966" t="-8197" r="-14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808112" y="4066779"/>
                <a:ext cx="2481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112" y="4066779"/>
                <a:ext cx="2481192" cy="369332"/>
              </a:xfrm>
              <a:prstGeom prst="rect">
                <a:avLst/>
              </a:prstGeom>
              <a:blipFill>
                <a:blip r:embed="rId11"/>
                <a:stretch>
                  <a:fillRect l="-2211" t="-8197" r="-12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553946" y="4059227"/>
                <a:ext cx="2481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946" y="4059227"/>
                <a:ext cx="2481192" cy="369332"/>
              </a:xfrm>
              <a:prstGeom prst="rect">
                <a:avLst/>
              </a:prstGeom>
              <a:blipFill>
                <a:blip r:embed="rId12"/>
                <a:stretch>
                  <a:fillRect l="-1966" t="-10000" r="-14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234695" y="4066779"/>
                <a:ext cx="2481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695" y="4066779"/>
                <a:ext cx="2481192" cy="369332"/>
              </a:xfrm>
              <a:prstGeom prst="rect">
                <a:avLst/>
              </a:prstGeom>
              <a:blipFill>
                <a:blip r:embed="rId13"/>
                <a:stretch>
                  <a:fillRect l="-2211" t="-8197" r="-12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16" idx="2"/>
            <a:endCxn id="21" idx="0"/>
          </p:cNvCxnSpPr>
          <p:nvPr/>
        </p:nvCxnSpPr>
        <p:spPr>
          <a:xfrm flipH="1">
            <a:off x="2302874" y="3109893"/>
            <a:ext cx="3366123" cy="956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2"/>
            <a:endCxn id="22" idx="0"/>
          </p:cNvCxnSpPr>
          <p:nvPr/>
        </p:nvCxnSpPr>
        <p:spPr>
          <a:xfrm flipH="1">
            <a:off x="5048708" y="3109893"/>
            <a:ext cx="620289" cy="956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2"/>
            <a:endCxn id="25" idx="0"/>
          </p:cNvCxnSpPr>
          <p:nvPr/>
        </p:nvCxnSpPr>
        <p:spPr>
          <a:xfrm>
            <a:off x="5668997" y="3109893"/>
            <a:ext cx="2125545" cy="949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2"/>
            <a:endCxn id="26" idx="0"/>
          </p:cNvCxnSpPr>
          <p:nvPr/>
        </p:nvCxnSpPr>
        <p:spPr>
          <a:xfrm>
            <a:off x="5668997" y="3109893"/>
            <a:ext cx="4806294" cy="956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9943" y="5181600"/>
            <a:ext cx="1502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ادامه تمرین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55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972754" y="59422"/>
            <a:ext cx="5751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جستجوی عقبگرد (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Backtracking Search</a:t>
            </a:r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913" y="971642"/>
            <a:ext cx="8467681" cy="413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42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972754" y="59422"/>
            <a:ext cx="5751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جستجوی عقبگرد (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Backtracking Search</a:t>
            </a:r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568" y="971642"/>
            <a:ext cx="7460505" cy="364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016836" y="4658804"/>
            <a:ext cx="170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پیچیدگی زمانی؟ </a:t>
            </a:r>
          </a:p>
        </p:txBody>
      </p:sp>
      <p:sp>
        <p:nvSpPr>
          <p:cNvPr id="2" name="Rectangle 1"/>
          <p:cNvSpPr/>
          <p:nvPr/>
        </p:nvSpPr>
        <p:spPr>
          <a:xfrm>
            <a:off x="7818729" y="5182024"/>
            <a:ext cx="3682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حداکثر عمق درخت برابر با تعداد متغیرها (</a:t>
            </a:r>
            <a:r>
              <a:rPr lang="en-US" sz="2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n</a:t>
            </a:r>
            <a:r>
              <a:rPr lang="fa-IR" sz="2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است. </a:t>
            </a:r>
            <a:endParaRPr lang="fa-IR" sz="2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46934" y="5571937"/>
            <a:ext cx="4854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فاکتور انشعاب: تعداد مقادیر ممکن برای هر متغیر (میانگین: </a:t>
            </a:r>
            <a:r>
              <a:rPr lang="en-US" sz="2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</a:t>
            </a:r>
            <a:r>
              <a:rPr lang="fa-IR" sz="2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است. </a:t>
            </a:r>
            <a:endParaRPr lang="fa-IR" sz="2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69242" y="4658804"/>
                <a:ext cx="17078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𝑶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𝒃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𝒏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)</m:t>
                      </m:r>
                    </m:oMath>
                  </m:oMathPara>
                </a14:m>
                <a:endParaRPr lang="fa-IR" sz="2800" b="1" dirty="0" smtClean="0">
                  <a:solidFill>
                    <a:srgbClr val="FF0000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242" y="4658804"/>
                <a:ext cx="1707814" cy="523220"/>
              </a:xfrm>
              <a:prstGeom prst="rect">
                <a:avLst/>
              </a:prstGeom>
              <a:blipFill>
                <a:blip r:embed="rId3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4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767336" y="59422"/>
            <a:ext cx="957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مقدمه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84337" y="1108033"/>
            <a:ext cx="402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مسائل جستجوی برنامه ریزی (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Planning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1594" y="3629560"/>
            <a:ext cx="420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مسائل جستجوی شناسایی (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Identification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4657" y="1631253"/>
            <a:ext cx="394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حالت اولیه و حالت هدف مشخص هستند. 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2085" y="2073117"/>
            <a:ext cx="467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چیزی که اهمیت دارد: مسیر از حالت اولیه به هدف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1012" y="2534782"/>
            <a:ext cx="4604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مسیرها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دارای هزینه ها و عمق های مختلفی هستند.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1868" y="2976646"/>
            <a:ext cx="265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مثال: مسیریابی، 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8-puzzle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288" y="4158855"/>
            <a:ext cx="509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خود هدف برای ما اهمیت دارد، نه مسیر رسیدن به هدف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8662" y="4620520"/>
            <a:ext cx="877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مسائل ارضای محدودیت (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Constraint Satisfaction Problems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نوع خاصی از مسائل شناسایی هستند. 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0561" y="5062384"/>
            <a:ext cx="604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مثال: مسائل رنگ آمیزی گراف، هشت وزیر، فروشنده دوره گرد و ... 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584" t="36079" r="20291" b="17897"/>
          <a:stretch/>
        </p:blipFill>
        <p:spPr>
          <a:xfrm>
            <a:off x="290946" y="1695729"/>
            <a:ext cx="2618509" cy="3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0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728317" y="59422"/>
            <a:ext cx="2996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بهبود جستجوی عقبگرد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3564" y="1222876"/>
            <a:ext cx="1092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فیلترینگ (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Filtering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746096"/>
            <a:ext cx="593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آیا می توانیم شکستهای احتمالی را پیش از رخداد آن تشخیص دهیم؟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9672" y="2241644"/>
            <a:ext cx="7845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در صورت تشخیص می توان مسیری که به آن شکست می انجامد را بسط نداد.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564" y="3164974"/>
            <a:ext cx="1092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مرتب سازی (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Ordering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6618" y="3688194"/>
            <a:ext cx="526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کدام متغیر باید به عنوان تخصیص بعدی انتخاب شود؟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9672" y="4183742"/>
            <a:ext cx="7845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مقادیر این متغیر با چه ترتیبی باید به آن تخصیص داده شوند.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1418" y="5368682"/>
            <a:ext cx="938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C0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این روش های به ظاهر ساده، باعث بهبود چشمگیری در سرعت اجرای الگوریتم عقبگرد می شوند.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6824" t="44034" r="8685" b="22254"/>
          <a:stretch/>
        </p:blipFill>
        <p:spPr>
          <a:xfrm>
            <a:off x="387927" y="1976928"/>
            <a:ext cx="3186546" cy="246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348131" y="59422"/>
            <a:ext cx="4376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بهبود جستجوی عقبگرد: فیلترینگ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1418" y="5368682"/>
            <a:ext cx="938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دامنه های متغیرهایی که هنوز مقدار نگرفته اند را بررسی کرده و مقادیر نامناسب را حذف می کنیم.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676" t="28314" r="20824" b="19602"/>
          <a:stretch/>
        </p:blipFill>
        <p:spPr>
          <a:xfrm>
            <a:off x="2054936" y="928254"/>
            <a:ext cx="7481454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7927" y="1059918"/>
            <a:ext cx="11572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بررسی رو به جلو (</a:t>
            </a:r>
            <a:r>
              <a:rPr lang="en-US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Forward Checking</a:t>
            </a:r>
            <a:r>
              <a:rPr lang="fa-IR" sz="28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): 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مقادیری از متغیرهای تخصیص نیافته، که در صورت اضافه شدن به تخصیص فعلی، یک قید را نقض می کنند، حذف کن.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14363" y="2126773"/>
            <a:ext cx="867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5206" t="21972" r="69939" b="55301"/>
          <a:stretch/>
        </p:blipFill>
        <p:spPr>
          <a:xfrm>
            <a:off x="221672" y="1482858"/>
            <a:ext cx="1771163" cy="152357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39598" y="2821015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92247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66542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031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75574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63019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8497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93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40182" y="2382408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abriola" panose="04040605051002020D02" pitchFamily="82" charset="0"/>
              </a:rPr>
              <a:t>WA</a:t>
            </a:r>
            <a:endParaRPr lang="en-US" b="1" dirty="0">
              <a:latin typeface="Gabriola" panose="04040605051002020D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5163" y="2382408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abriola" panose="04040605051002020D02" pitchFamily="82" charset="0"/>
              </a:rPr>
              <a:t>NT</a:t>
            </a:r>
            <a:endParaRPr lang="en-US" b="1" dirty="0">
              <a:latin typeface="Gabriola" panose="04040605051002020D02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6298" y="2382408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abriola" panose="04040605051002020D02" pitchFamily="82" charset="0"/>
              </a:rPr>
              <a:t>Q</a:t>
            </a:r>
            <a:endParaRPr lang="en-US" b="1" dirty="0">
              <a:latin typeface="Gabriola" panose="04040605051002020D02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1279" y="2382408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abriola" panose="04040605051002020D02" pitchFamily="82" charset="0"/>
              </a:rPr>
              <a:t>NSW</a:t>
            </a:r>
            <a:endParaRPr lang="en-US" b="1" dirty="0">
              <a:latin typeface="Gabriola" panose="04040605051002020D02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7310" y="238240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abriola" panose="04040605051002020D02" pitchFamily="82" charset="0"/>
              </a:rPr>
              <a:t>V</a:t>
            </a:r>
            <a:endParaRPr lang="en-US" b="1" dirty="0">
              <a:latin typeface="Gabriola" panose="04040605051002020D02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92291" y="238240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abriola" panose="04040605051002020D02" pitchFamily="82" charset="0"/>
              </a:rPr>
              <a:t>SA</a:t>
            </a:r>
            <a:endParaRPr lang="en-US" b="1" dirty="0">
              <a:latin typeface="Gabriola" panose="04040605051002020D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9236" y="2862579"/>
            <a:ext cx="290946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3308" y="2862578"/>
            <a:ext cx="290946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97386" y="2862577"/>
            <a:ext cx="290946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48553" y="2862577"/>
            <a:ext cx="290946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22625" y="2862576"/>
            <a:ext cx="290946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96703" y="2862575"/>
            <a:ext cx="290946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92437" y="2862575"/>
            <a:ext cx="290946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66509" y="2862574"/>
            <a:ext cx="290946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40587" y="2862573"/>
            <a:ext cx="290946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91754" y="2862573"/>
            <a:ext cx="290946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65826" y="2862572"/>
            <a:ext cx="290946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39904" y="2862571"/>
            <a:ext cx="290946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07928" y="2862572"/>
            <a:ext cx="290946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82000" y="2862571"/>
            <a:ext cx="290946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756078" y="2862570"/>
            <a:ext cx="290946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407245" y="2862570"/>
            <a:ext cx="290946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781317" y="2862569"/>
            <a:ext cx="290946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155395" y="2862568"/>
            <a:ext cx="290946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2439597" y="3707715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92247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66542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031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75574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63019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8497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9385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549234" y="3749280"/>
            <a:ext cx="1094523" cy="287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22624" y="3749276"/>
            <a:ext cx="290946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696702" y="3749275"/>
            <a:ext cx="290946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292436" y="3749275"/>
            <a:ext cx="290946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66508" y="3749274"/>
            <a:ext cx="290946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40586" y="3749273"/>
            <a:ext cx="290946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691753" y="3749273"/>
            <a:ext cx="290946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065825" y="3749272"/>
            <a:ext cx="290946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39903" y="3749271"/>
            <a:ext cx="290946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007927" y="3749272"/>
            <a:ext cx="290946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381999" y="3749271"/>
            <a:ext cx="290946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756077" y="3749270"/>
            <a:ext cx="290946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781316" y="3749269"/>
            <a:ext cx="290946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155394" y="3749268"/>
            <a:ext cx="290946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2425743" y="4677531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92247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66542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031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75574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63019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8497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9385"/>
                  </a:ext>
                </a:extLst>
              </a:tr>
            </a:tbl>
          </a:graphicData>
        </a:graphic>
      </p:graphicFrame>
      <p:sp>
        <p:nvSpPr>
          <p:cNvPr id="55" name="Rectangle 54"/>
          <p:cNvSpPr/>
          <p:nvPr/>
        </p:nvSpPr>
        <p:spPr>
          <a:xfrm>
            <a:off x="2535381" y="4719095"/>
            <a:ext cx="1097280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93127" y="4719084"/>
            <a:ext cx="1097280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224553" y="4719089"/>
            <a:ext cx="1097280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77899" y="4719089"/>
            <a:ext cx="290946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426049" y="4719087"/>
            <a:ext cx="290946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994073" y="4719088"/>
            <a:ext cx="290946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368145" y="4719087"/>
            <a:ext cx="290946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742223" y="4719086"/>
            <a:ext cx="290946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310263" y="4719084"/>
            <a:ext cx="1097280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2425743" y="5785893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92247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66542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0317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75574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63019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8497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a-IR" dirty="0" smtClean="0"/>
                        <a:t> ته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9385"/>
                  </a:ext>
                </a:extLst>
              </a:tr>
            </a:tbl>
          </a:graphicData>
        </a:graphic>
      </p:graphicFrame>
      <p:sp>
        <p:nvSpPr>
          <p:cNvPr id="93" name="Rectangle 92"/>
          <p:cNvSpPr/>
          <p:nvPr/>
        </p:nvSpPr>
        <p:spPr>
          <a:xfrm>
            <a:off x="2535381" y="5827457"/>
            <a:ext cx="1097280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893127" y="5827446"/>
            <a:ext cx="1097280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224553" y="5827451"/>
            <a:ext cx="1097280" cy="2877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636334" y="5827451"/>
            <a:ext cx="1097280" cy="287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952510" y="5827448"/>
            <a:ext cx="1097280" cy="2877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urved Connector 101"/>
          <p:cNvCxnSpPr>
            <a:stCxn id="5" idx="1"/>
            <a:endCxn id="35" idx="1"/>
          </p:cNvCxnSpPr>
          <p:nvPr/>
        </p:nvCxnSpPr>
        <p:spPr>
          <a:xfrm rot="10800000" flipV="1">
            <a:off x="2439598" y="3006435"/>
            <a:ext cx="1" cy="88670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urved Connector 108"/>
          <p:cNvCxnSpPr/>
          <p:nvPr/>
        </p:nvCxnSpPr>
        <p:spPr>
          <a:xfrm rot="10800000" flipV="1">
            <a:off x="2396834" y="3969326"/>
            <a:ext cx="1" cy="88670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urved Connector 109"/>
          <p:cNvCxnSpPr/>
          <p:nvPr/>
        </p:nvCxnSpPr>
        <p:spPr>
          <a:xfrm rot="10800000" flipV="1">
            <a:off x="2378130" y="5001479"/>
            <a:ext cx="1" cy="886700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068781" y="3191855"/>
            <a:ext cx="0" cy="51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986582" y="3243233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abriola" panose="04040605051002020D02" pitchFamily="82" charset="0"/>
              </a:rPr>
              <a:t>WA=red</a:t>
            </a:r>
            <a:endParaRPr lang="en-US" b="1" dirty="0">
              <a:latin typeface="Gabriola" panose="04040605051002020D02" pitchFamily="82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5751138" y="4154312"/>
            <a:ext cx="0" cy="51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668939" y="4205690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abriola" panose="04040605051002020D02" pitchFamily="82" charset="0"/>
              </a:rPr>
              <a:t>Q=green</a:t>
            </a:r>
            <a:endParaRPr lang="en-US" b="1" dirty="0">
              <a:latin typeface="Gabriola" panose="04040605051002020D02" pitchFamily="82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8464198" y="5144950"/>
            <a:ext cx="0" cy="51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381999" y="519632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Gabriola" panose="04040605051002020D02" pitchFamily="82" charset="0"/>
              </a:rPr>
              <a:t>V=blue</a:t>
            </a:r>
            <a:endParaRPr lang="en-US" b="1" dirty="0">
              <a:latin typeface="Gabriola" panose="04040605051002020D02" pitchFamily="82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1673" y="6156733"/>
            <a:ext cx="1150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با توجه به این  که دامنه  متغیر </a:t>
            </a:r>
            <a:r>
              <a:rPr lang="en-US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SA</a:t>
            </a: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تهی شده، دیر یا زود این مسیر به شکست منجر خواهد شد. بنابراین، همین حالا می توان عقبگرد کرد.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348131" y="59422"/>
            <a:ext cx="4376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بهبود جستجوی عقبگرد: فیلترینگ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160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  <p:bldP spid="12" grpId="0"/>
      <p:bldP spid="13" grpId="0"/>
      <p:bldP spid="14" grpId="0"/>
      <p:bldP spid="15" grpId="0"/>
      <p:bldP spid="16" grpId="0"/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60" grpId="0" animBg="1"/>
      <p:bldP spid="62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93" grpId="0" animBg="1"/>
      <p:bldP spid="94" grpId="0" animBg="1"/>
      <p:bldP spid="95" grpId="0" animBg="1"/>
      <p:bldP spid="96" grpId="0" animBg="1"/>
      <p:bldP spid="100" grpId="0" animBg="1"/>
      <p:bldP spid="113" grpId="0"/>
      <p:bldP spid="115" grpId="0"/>
      <p:bldP spid="117" grpId="0"/>
      <p:bldP spid="1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56218" y="1222085"/>
            <a:ext cx="526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کدام متغیر باید به عنوان تخصیص بعدی انتخاب شود؟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31273" y="1745305"/>
            <a:ext cx="1000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قانون: همواره متغیری را برای مقداردهی انتخاب کن که کمترین مقدار باقی مانده در دامنه را داشته باشد.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31273" y="2268525"/>
            <a:ext cx="1000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به این قانون 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MRV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(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Minimum Remaining Value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گفته می شود.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29200" y="3163392"/>
            <a:ext cx="6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برای متغیر انتخاب شده، کدام مقدار باید ابتدا تخصیص داده شود؟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1273" y="3686612"/>
            <a:ext cx="1000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قانون: همواره مقداری را انتخاب کن که باعث کمترین تناقض (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Conflict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در متغیرهای دیگر شود.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31273" y="4209832"/>
            <a:ext cx="1000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به این قانون 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LCV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(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Least Constraining Value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گفته می شود.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8682" y="59422"/>
            <a:ext cx="4935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بهبود جستجوی عقبگرد: مرتب سازی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318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28317" y="59422"/>
            <a:ext cx="29963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بهبود جستجوی عقبگرد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572510" y="1268220"/>
          <a:ext cx="10686041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1335">
                  <a:extLst>
                    <a:ext uri="{9D8B030D-6E8A-4147-A177-3AD203B41FA5}">
                      <a16:colId xmlns:a16="http://schemas.microsoft.com/office/drawing/2014/main" val="2915794830"/>
                    </a:ext>
                  </a:extLst>
                </a:gridCol>
                <a:gridCol w="1931036">
                  <a:extLst>
                    <a:ext uri="{9D8B030D-6E8A-4147-A177-3AD203B41FA5}">
                      <a16:colId xmlns:a16="http://schemas.microsoft.com/office/drawing/2014/main" val="248334539"/>
                    </a:ext>
                  </a:extLst>
                </a:gridCol>
                <a:gridCol w="2781957">
                  <a:extLst>
                    <a:ext uri="{9D8B030D-6E8A-4147-A177-3AD203B41FA5}">
                      <a16:colId xmlns:a16="http://schemas.microsoft.com/office/drawing/2014/main" val="115447206"/>
                    </a:ext>
                  </a:extLst>
                </a:gridCol>
                <a:gridCol w="1385017">
                  <a:extLst>
                    <a:ext uri="{9D8B030D-6E8A-4147-A177-3AD203B41FA5}">
                      <a16:colId xmlns:a16="http://schemas.microsoft.com/office/drawing/2014/main" val="4124952996"/>
                    </a:ext>
                  </a:extLst>
                </a:gridCol>
                <a:gridCol w="886696">
                  <a:extLst>
                    <a:ext uri="{9D8B030D-6E8A-4147-A177-3AD203B41FA5}">
                      <a16:colId xmlns:a16="http://schemas.microsoft.com/office/drawing/2014/main" val="1714039588"/>
                    </a:ext>
                  </a:extLst>
                </a:gridCol>
              </a:tblGrid>
              <a:tr h="432894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Gabriola" panose="04040605051002020D02" pitchFamily="82" charset="0"/>
                          <a:cs typeface="2  Kamran" panose="00000400000000000000" pitchFamily="2" charset="-78"/>
                        </a:rPr>
                        <a:t>Backtracking +</a:t>
                      </a:r>
                      <a:r>
                        <a:rPr lang="en-US" sz="2000" b="1" baseline="0" dirty="0" err="1" smtClean="0">
                          <a:latin typeface="Gabriola" panose="04040605051002020D02" pitchFamily="82" charset="0"/>
                          <a:cs typeface="2  Kamran" panose="00000400000000000000" pitchFamily="2" charset="-78"/>
                        </a:rPr>
                        <a:t>MRV+Forward</a:t>
                      </a:r>
                      <a:r>
                        <a:rPr lang="en-US" sz="2000" b="1" baseline="0" dirty="0" smtClean="0">
                          <a:latin typeface="Gabriola" panose="04040605051002020D02" pitchFamily="82" charset="0"/>
                          <a:cs typeface="2  Kamran" panose="00000400000000000000" pitchFamily="2" charset="-78"/>
                        </a:rPr>
                        <a:t> Checking</a:t>
                      </a:r>
                      <a:endParaRPr lang="en-US" sz="2000" b="1" baseline="0" dirty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Gabriola" panose="04040605051002020D02" pitchFamily="82" charset="0"/>
                          <a:cs typeface="2  Kamran" panose="00000400000000000000" pitchFamily="2" charset="-78"/>
                        </a:rPr>
                        <a:t>Backtracking + MRV</a:t>
                      </a:r>
                      <a:endParaRPr lang="en-US" sz="2000" b="1" baseline="0" dirty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err="1" smtClean="0">
                          <a:latin typeface="Gabriola" panose="04040605051002020D02" pitchFamily="82" charset="0"/>
                          <a:cs typeface="2  Kamran" panose="00000400000000000000" pitchFamily="2" charset="-78"/>
                        </a:rPr>
                        <a:t>Backtracking+Forward</a:t>
                      </a:r>
                      <a:r>
                        <a:rPr lang="en-US" sz="2000" b="1" baseline="0" dirty="0" smtClean="0">
                          <a:latin typeface="Gabriola" panose="04040605051002020D02" pitchFamily="82" charset="0"/>
                          <a:cs typeface="2  Kamran" panose="00000400000000000000" pitchFamily="2" charset="-78"/>
                        </a:rPr>
                        <a:t> Checking</a:t>
                      </a:r>
                      <a:endParaRPr lang="en-US" sz="2000" b="1" baseline="0" dirty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latin typeface="Gabriola" panose="04040605051002020D02" pitchFamily="82" charset="0"/>
                          <a:cs typeface="2  Kamran" panose="00000400000000000000" pitchFamily="2" charset="-78"/>
                        </a:rPr>
                        <a:t>Backtracking</a:t>
                      </a:r>
                      <a:endParaRPr lang="en-US" sz="2000" b="1" baseline="0" dirty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800" b="1" baseline="0" dirty="0" smtClean="0">
                          <a:latin typeface="Gabriola" panose="04040605051002020D02" pitchFamily="82" charset="0"/>
                          <a:cs typeface="2  Kamran" panose="00000400000000000000" pitchFamily="2" charset="-78"/>
                        </a:rPr>
                        <a:t>مسئله</a:t>
                      </a:r>
                      <a:endParaRPr lang="en-US" sz="2000" b="1" baseline="0" dirty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14537"/>
                  </a:ext>
                </a:extLst>
              </a:tr>
              <a:tr h="30557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US" baseline="0" dirty="0">
                        <a:solidFill>
                          <a:srgbClr val="0070C0"/>
                        </a:solidFill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(&gt; 1,000K)</a:t>
                      </a:r>
                      <a:endParaRPr lang="en-US" baseline="0" dirty="0" smtClean="0">
                        <a:solidFill>
                          <a:srgbClr val="0070C0"/>
                        </a:solidFill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2K</a:t>
                      </a:r>
                      <a:endParaRPr lang="en-US" baseline="0" dirty="0" smtClean="0">
                        <a:solidFill>
                          <a:srgbClr val="0070C0"/>
                        </a:solidFill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(&gt; 1,000K)</a:t>
                      </a:r>
                      <a:endParaRPr lang="en-US" sz="1800" b="0" baseline="0" dirty="0">
                        <a:solidFill>
                          <a:srgbClr val="0070C0"/>
                        </a:solidFill>
                        <a:latin typeface="+mn-lt"/>
                        <a:cs typeface="2  Kamra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latin typeface="Gabriola" panose="04040605051002020D02" pitchFamily="82" charset="0"/>
                          <a:cs typeface="2  Kamran" panose="00000400000000000000" pitchFamily="2" charset="-78"/>
                        </a:rPr>
                        <a:t>P1</a:t>
                      </a:r>
                      <a:endParaRPr lang="en-US" b="1" baseline="0" dirty="0">
                        <a:solidFill>
                          <a:srgbClr val="FF0000"/>
                        </a:solidFill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12300"/>
                  </a:ext>
                </a:extLst>
              </a:tr>
              <a:tr h="30557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817K</a:t>
                      </a:r>
                      <a:endParaRPr lang="en-US" baseline="0" dirty="0">
                        <a:solidFill>
                          <a:srgbClr val="0070C0"/>
                        </a:solidFill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13,500K</a:t>
                      </a:r>
                      <a:endParaRPr lang="en-US" baseline="0" dirty="0">
                        <a:solidFill>
                          <a:srgbClr val="0070C0"/>
                        </a:solidFill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(&gt; 40,OOOK)</a:t>
                      </a:r>
                      <a:endParaRPr lang="en-US" sz="1800" b="0" kern="1200" baseline="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(&gt; 40,OOOK)</a:t>
                      </a:r>
                      <a:endParaRPr lang="en-US" sz="1800" b="0" kern="1200" baseline="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latin typeface="Gabriola" panose="04040605051002020D02" pitchFamily="82" charset="0"/>
                          <a:cs typeface="2  Kamran" panose="00000400000000000000" pitchFamily="2" charset="-78"/>
                        </a:rPr>
                        <a:t>P2</a:t>
                      </a:r>
                      <a:endParaRPr lang="en-US" b="1" baseline="0" dirty="0">
                        <a:solidFill>
                          <a:srgbClr val="FF0000"/>
                        </a:solidFill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98150"/>
                  </a:ext>
                </a:extLst>
              </a:tr>
              <a:tr h="30557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0.5K</a:t>
                      </a:r>
                      <a:endParaRPr lang="en-US" baseline="0" dirty="0">
                        <a:solidFill>
                          <a:srgbClr val="0070C0"/>
                        </a:solidFill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1K</a:t>
                      </a:r>
                      <a:endParaRPr lang="en-US" baseline="0" dirty="0">
                        <a:solidFill>
                          <a:srgbClr val="0070C0"/>
                        </a:solidFill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35K</a:t>
                      </a:r>
                      <a:endParaRPr lang="en-US" sz="1800" b="0" kern="1200" baseline="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3,859K</a:t>
                      </a:r>
                      <a:endParaRPr lang="en-US" baseline="0" dirty="0">
                        <a:solidFill>
                          <a:srgbClr val="0070C0"/>
                        </a:solidFill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rgbClr val="FF0000"/>
                          </a:solidFill>
                          <a:latin typeface="Gabriola" panose="04040605051002020D02" pitchFamily="82" charset="0"/>
                          <a:cs typeface="2  Kamran" panose="00000400000000000000" pitchFamily="2" charset="-78"/>
                        </a:rPr>
                        <a:t>P3</a:t>
                      </a:r>
                      <a:endParaRPr lang="en-US" b="1" baseline="0" dirty="0">
                        <a:solidFill>
                          <a:srgbClr val="FF0000"/>
                        </a:solidFill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872762"/>
                  </a:ext>
                </a:extLst>
              </a:tr>
              <a:tr h="305572"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352639"/>
                  </a:ext>
                </a:extLst>
              </a:tr>
              <a:tr h="305572"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baseline="0" dirty="0">
                        <a:latin typeface="Gabriola" panose="04040605051002020D02" pitchFamily="82" charset="0"/>
                        <a:cs typeface="2  Kamran" panose="00000400000000000000" pitchFamily="2" charset="-78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42747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0050" y="3858307"/>
            <a:ext cx="1143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P1</a:t>
            </a: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: مسئله رنگ آمیزی گراف (50 ایالت آمریکا با 4 رنگ)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050" y="4306866"/>
                <a:ext cx="11438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en-US" sz="24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2</a:t>
                </a:r>
                <a:r>
                  <a:rPr lang="fa-IR" sz="24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: کلیه مسائل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n</a:t>
                </a:r>
                <a:r>
                  <a:rPr lang="fa-IR" sz="2400" b="1" dirty="0" smtClean="0">
                    <a:solidFill>
                      <a:schemeClr val="tx1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وزیر برای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50</m:t>
                    </m:r>
                  </m:oMath>
                </a14:m>
                <a:endParaRPr lang="fa-IR" sz="2400" dirty="0" smtClean="0">
                  <a:solidFill>
                    <a:schemeClr val="tx1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4306866"/>
                <a:ext cx="11438900" cy="461665"/>
              </a:xfrm>
              <a:prstGeom prst="rect">
                <a:avLst/>
              </a:prstGeom>
              <a:blipFill>
                <a:blip r:embed="rId3"/>
                <a:stretch>
                  <a:fillRect t="-21333" r="-8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00050" y="4768531"/>
            <a:ext cx="1143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P3</a:t>
            </a: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: مسئله پازل گورخر (</a:t>
            </a:r>
            <a:r>
              <a:rPr lang="en-US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Zebra Puzzle</a:t>
            </a: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fa-IR" sz="2400" dirty="0" smtClean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83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41171" y="2553241"/>
            <a:ext cx="6221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جلسه آینده: الگوریتم های بهبود سازی تکراری</a:t>
            </a:r>
          </a:p>
        </p:txBody>
      </p:sp>
    </p:spTree>
    <p:extLst>
      <p:ext uri="{BB962C8B-B14F-4D97-AF65-F5344CB8AC3E}">
        <p14:creationId xmlns:p14="http://schemas.microsoft.com/office/powerpoint/2010/main" val="38231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136535" y="59422"/>
            <a:ext cx="4588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مسائل ارضای محدودیت (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CSP</a:t>
            </a:r>
            <a:r>
              <a:rPr lang="fa-IR" sz="4000" b="1" dirty="0" smtClean="0">
                <a:cs typeface="2  Kamran" panose="00000400000000000000" pitchFamily="2" charset="-78"/>
              </a:rPr>
              <a:t>)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10396" y="1108033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مسائل جستجوی</a:t>
            </a:r>
            <a:r>
              <a:rPr lang="fa-IR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استاندارد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99823" y="3172355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مسائل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CSP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6724" y="1631253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یک حالت می تواند هر ساختاری داشته باشد. 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4696" y="2073117"/>
            <a:ext cx="5200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تابع تست هدف، می تواند هر تابعی روی حالت ها باشد. 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79253" y="2534782"/>
            <a:ext cx="447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تابع بعدی (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Successor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می تواند هر تابعی باشد. 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5796" y="3701650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یک حالت خاص از مسائل جستجو است. 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65158" y="4163315"/>
                <a:ext cx="6583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r" rtl="1">
                  <a:buFont typeface="Courier New" panose="02070309020205020404" pitchFamily="49" charset="0"/>
                  <a:buChar char="o"/>
                </a:pPr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حالت ها به وسیله متغیرهای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𝑋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با مقادیری از دامنه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𝐷</m:t>
                    </m:r>
                  </m:oMath>
                </a14:m>
                <a:r>
                  <a:rPr lang="fa-IR" sz="24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تعریف می شوند. </a:t>
                </a:r>
                <a:endParaRPr lang="en-US" sz="2400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58" y="4163315"/>
                <a:ext cx="6583854" cy="461665"/>
              </a:xfrm>
              <a:prstGeom prst="rect">
                <a:avLst/>
              </a:prstGeom>
              <a:blipFill>
                <a:blip r:embed="rId2"/>
                <a:stretch>
                  <a:fillRect t="-9211" r="-1389" b="-3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465095" y="4605179"/>
            <a:ext cx="7983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تست هدف، مجموعه ای از قیود (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Constraints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 است که ترکیبات قابل قبول از مقادیر برای زیرمجموعه هایی از متغیرها را مشخص می کنند.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9092" t="30428" r="15570" b="16941"/>
          <a:stretch/>
        </p:blipFill>
        <p:spPr>
          <a:xfrm>
            <a:off x="303660" y="1862085"/>
            <a:ext cx="3296653" cy="38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  <p:bldP spid="10" grpId="0"/>
      <p:bldP spid="11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902497" y="59422"/>
            <a:ext cx="4822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مثالهایی از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CSP</a:t>
            </a:r>
            <a:r>
              <a:rPr lang="fa-IR" sz="4000" b="1" dirty="0" smtClean="0">
                <a:cs typeface="2  Kamran" panose="00000400000000000000" pitchFamily="2" charset="-78"/>
              </a:rPr>
              <a:t>: </a:t>
            </a:r>
            <a:r>
              <a:rPr lang="fa-IR" sz="40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رنگ آمیزی نقشه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15746" y="2529771"/>
            <a:ext cx="5190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قیود: </a:t>
            </a:r>
            <a:r>
              <a:rPr lang="fa-IR" sz="2800" b="1" dirty="0" smtClean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نواحی مجاور باید دارای رنگ های مختلفی باشند.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44468" y="949291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متغیرها: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671" t="16931" r="4756" b="17397"/>
          <a:stretch/>
        </p:blipFill>
        <p:spPr>
          <a:xfrm>
            <a:off x="57149" y="1031959"/>
            <a:ext cx="4107977" cy="48040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15746" y="967363"/>
            <a:ext cx="399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b="0" i="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2  Kamran" panose="00000400000000000000" pitchFamily="2" charset="-78"/>
              </a:rPr>
              <a:t>WA,  Q,  NT,  WA,  T,  SA,  V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2  Kamr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46684" y="1739531"/>
            <a:ext cx="1059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دامنه ها: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33564" y="1801086"/>
                <a:ext cx="3510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={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𝑟𝑒𝑑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𝑔𝑟𝑒𝑒𝑛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𝑏𝑙𝑢𝑒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64" y="1801086"/>
                <a:ext cx="3510904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0371207" y="4210891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شیوه بیان قیود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9717206" y="3213399"/>
            <a:ext cx="423081" cy="27506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012465" y="3213399"/>
            <a:ext cx="87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ضمنی: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216034" y="3290343"/>
                <a:ext cx="3472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𝑁𝑇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𝑆𝐴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𝑊𝐴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𝑆𝐴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𝑊𝐴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𝑁𝑇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 …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034" y="3290343"/>
                <a:ext cx="3472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9057349" y="4703277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صریح: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261531" y="4191875"/>
                <a:ext cx="4944770" cy="2295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𝑊𝐴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𝑁𝑇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𝑔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  <a:p>
                <a:endParaRPr lang="en-US" b="0" dirty="0" smtClean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𝑊𝐴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𝑇</m:t>
                          </m:r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2  Kamran" panose="00000400000000000000" pitchFamily="2" charset="-78"/>
                                    </a:rPr>
                                    <m:t>𝑔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cs typeface="2  Kamran" panose="00000400000000000000" pitchFamily="2" charset="-78"/>
                  </a:rPr>
                  <a:t>…</a:t>
                </a:r>
                <a:endParaRPr lang="en-US" b="0" dirty="0" smtClean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  <a:p>
                <a:endParaRPr lang="en-US" b="0" dirty="0" smtClean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531" y="4191875"/>
                <a:ext cx="4944770" cy="2295437"/>
              </a:xfrm>
              <a:prstGeom prst="rect">
                <a:avLst/>
              </a:prstGeom>
              <a:blipFill>
                <a:blip r:embed="rId5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61736" y="6100241"/>
            <a:ext cx="1164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یک پاسخ (</a:t>
            </a:r>
            <a:r>
              <a:rPr lang="en-US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Solution</a:t>
            </a: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) برای این مسئله می تواند به صورت </a:t>
            </a:r>
            <a:r>
              <a:rPr lang="en-US" b="1" i="0" dirty="0" smtClean="0">
                <a:latin typeface="+mj-lt"/>
                <a:cs typeface="2  Kamran" panose="00000400000000000000" pitchFamily="2" charset="-78"/>
              </a:rPr>
              <a:t>{WA=red, NT=green, Q=red, NSW=green, V=red, SA=blue, T=green}</a:t>
            </a:r>
            <a:r>
              <a:rPr lang="fa-IR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</a:t>
            </a: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باشد. </a:t>
            </a:r>
            <a:endParaRPr lang="en-US" sz="24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148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8" grpId="0"/>
      <p:bldP spid="19" grpId="0"/>
      <p:bldP spid="20" grpId="0"/>
      <p:bldP spid="21" grpId="0"/>
      <p:bldP spid="6" grpId="0" animBg="1"/>
      <p:bldP spid="22" grpId="0"/>
      <p:bldP spid="1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4581" t="27192" r="8847" b="45569"/>
          <a:stretch/>
        </p:blipFill>
        <p:spPr>
          <a:xfrm flipH="1">
            <a:off x="0" y="710129"/>
            <a:ext cx="5578001" cy="17037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26201" y="59422"/>
            <a:ext cx="3698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مثالهایی از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CSP</a:t>
            </a:r>
            <a:r>
              <a:rPr lang="fa-IR" sz="4000" b="1" dirty="0" smtClean="0">
                <a:cs typeface="2  Kamran" panose="00000400000000000000" pitchFamily="2" charset="-78"/>
              </a:rPr>
              <a:t>: </a:t>
            </a:r>
            <a:r>
              <a:rPr lang="en-US" sz="4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N</a:t>
            </a:r>
            <a:r>
              <a:rPr lang="fa-IR" sz="40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-وزیر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42218" y="876019"/>
            <a:ext cx="2164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فرموله سازی شماره 1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82243" y="5191088"/>
            <a:ext cx="57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قیود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84574" y="1618035"/>
            <a:ext cx="4322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متغیرها: خانه واقع در سطر </a:t>
            </a:r>
            <a:r>
              <a:rPr lang="en-US" sz="2800" b="1" dirty="0" err="1" smtClean="0">
                <a:latin typeface="Gabriola" panose="04040605051002020D02" pitchFamily="82" charset="0"/>
                <a:cs typeface="2  Kamran" panose="00000400000000000000" pitchFamily="2" charset="-78"/>
              </a:rPr>
              <a:t>i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ام و ستون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j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ام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46684" y="2913246"/>
            <a:ext cx="1059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دامنه ها: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765593" y="1577254"/>
                <a:ext cx="677017" cy="56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593" y="1577254"/>
                <a:ext cx="677017" cy="564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153936" y="2913246"/>
                <a:ext cx="9708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{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0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1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}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936" y="2913246"/>
                <a:ext cx="97086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9744501" y="2619600"/>
            <a:ext cx="232012" cy="11335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25385" y="2572081"/>
                <a:ext cx="941693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𝒊𝒋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385" y="2572081"/>
                <a:ext cx="941693" cy="395621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900055" y="2498114"/>
            <a:ext cx="462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در خانه واقع در سطر </a:t>
            </a:r>
            <a:r>
              <a:rPr lang="en-US" sz="2400" b="1" dirty="0" err="1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i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ام و ستون 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j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ام وزیر قرار ندارد. 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625385" y="3387963"/>
                <a:ext cx="941693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𝒊𝒋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=</m:t>
                      </m:r>
                      <m:r>
                        <a:rPr lang="fa-IR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385" y="3387963"/>
                <a:ext cx="941693" cy="39562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900055" y="3327644"/>
            <a:ext cx="462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در خانه واقع در سطر </a:t>
            </a:r>
            <a:r>
              <a:rPr lang="en-US" sz="2400" b="1" dirty="0" err="1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i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ام و ستون </a:t>
            </a:r>
            <a:r>
              <a:rPr lang="en-US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j</a:t>
            </a: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 ام وزیر قرار دارد. </a:t>
            </a:r>
            <a:endParaRPr lang="en-US" sz="24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10549719" y="4121624"/>
            <a:ext cx="396965" cy="25657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904498" y="3951004"/>
                <a:ext cx="1349472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2  Kamran" panose="00000400000000000000" pitchFamily="2" charset="-78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498" y="3951004"/>
                <a:ext cx="1349472" cy="7958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561284" y="4118102"/>
            <a:ext cx="3078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1- تعداد کل وزیران برابر </a:t>
            </a:r>
            <a:r>
              <a:rPr lang="en-US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N</a:t>
            </a: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است. </a:t>
            </a:r>
            <a:endParaRPr lang="en-US" sz="2400" b="1" dirty="0">
              <a:cs typeface="2  Kamran" panose="00000400000000000000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23013" y="4669010"/>
            <a:ext cx="381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2- در هر سطر حداکثر یک وزیر قرار می گیرد. </a:t>
            </a:r>
            <a:endParaRPr lang="en-US" sz="24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423487" y="4694144"/>
                <a:ext cx="3973588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487" y="4694144"/>
                <a:ext cx="3973588" cy="411395"/>
              </a:xfrm>
              <a:prstGeom prst="rect">
                <a:avLst/>
              </a:prstGeom>
              <a:blipFill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6661057" y="5197666"/>
            <a:ext cx="397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>
                <a:latin typeface="Gabriola" panose="04040605051002020D02" pitchFamily="82" charset="0"/>
                <a:cs typeface="2  Kamran" panose="00000400000000000000" pitchFamily="2" charset="-78"/>
              </a:rPr>
              <a:t>3</a:t>
            </a:r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- در هر ستون حداکثر یک وزیر قرار می گیرد. </a:t>
            </a:r>
            <a:endParaRPr lang="en-US" sz="24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426640" y="5222800"/>
                <a:ext cx="3972370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640" y="5222800"/>
                <a:ext cx="3972370" cy="411395"/>
              </a:xfrm>
              <a:prstGeom prst="rect">
                <a:avLst/>
              </a:prstGeom>
              <a:blipFill>
                <a:blip r:embed="rId9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5513307" y="5726322"/>
            <a:ext cx="5125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4- در هر قطر (اصلی و فرعی) حداکثر یک وزیر قرار می گیرد. </a:t>
            </a:r>
            <a:endParaRPr lang="en-US" sz="24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02815" y="5749041"/>
                <a:ext cx="4696991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15" y="5749041"/>
                <a:ext cx="4696991" cy="415755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16316" y="6094955"/>
                <a:ext cx="4696991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16" y="6094955"/>
                <a:ext cx="4696991" cy="415755"/>
              </a:xfrm>
              <a:prstGeom prst="rect">
                <a:avLst/>
              </a:prstGeom>
              <a:blipFill>
                <a:blip r:embed="rId11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0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4" grpId="0" animBg="1"/>
      <p:bldP spid="32" grpId="0"/>
      <p:bldP spid="33" grpId="0"/>
      <p:bldP spid="34" grpId="0"/>
      <p:bldP spid="35" grpId="0"/>
      <p:bldP spid="8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026201" y="59422"/>
            <a:ext cx="3698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مثالهایی از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CSP</a:t>
            </a:r>
            <a:r>
              <a:rPr lang="fa-IR" sz="4000" b="1" dirty="0" smtClean="0">
                <a:cs typeface="2  Kamran" panose="00000400000000000000" pitchFamily="2" charset="-78"/>
              </a:rPr>
              <a:t>: </a:t>
            </a:r>
            <a:r>
              <a:rPr lang="en-US" sz="4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N</a:t>
            </a:r>
            <a:r>
              <a:rPr lang="fa-IR" sz="40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-وزیر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5273" y="876019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فرموله سازی شماره </a:t>
            </a:r>
            <a:r>
              <a:rPr lang="fa-IR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2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82243" y="5191088"/>
            <a:ext cx="57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قیود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41977" y="1618035"/>
            <a:ext cx="1864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متغیرها: سطر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k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ام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46684" y="2913246"/>
            <a:ext cx="1059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دامنه ها: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729144" y="1589458"/>
                <a:ext cx="6770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44" y="1589458"/>
                <a:ext cx="67701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97075" y="2967838"/>
                <a:ext cx="4677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𝟏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,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𝟐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,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𝟑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,…,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𝑵</m:t>
                        </m:r>
                      </m:e>
                    </m:d>
                  </m:oMath>
                </a14:m>
                <a:r>
                  <a:rPr lang="fa-IR" sz="24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(موقعیت وزیر در سطر </a:t>
                </a:r>
                <a:r>
                  <a:rPr lang="en-US" sz="2400" b="1" dirty="0">
                    <a:solidFill>
                      <a:srgbClr val="FF000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k</a:t>
                </a:r>
                <a:r>
                  <a:rPr lang="fa-IR" sz="24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ام)</a:t>
                </a:r>
                <a:endParaRPr lang="en-US" sz="2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075" y="2967838"/>
                <a:ext cx="4677209" cy="461665"/>
              </a:xfrm>
              <a:prstGeom prst="rect">
                <a:avLst/>
              </a:prstGeom>
              <a:blipFill>
                <a:blip r:embed="rId3"/>
                <a:stretch>
                  <a:fillRect t="-19737" b="-3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10549719" y="4121624"/>
            <a:ext cx="396965" cy="25657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593178" y="5541037"/>
                <a:ext cx="28497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78" y="5541037"/>
                <a:ext cx="2849754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62727" t="29431" r="19127" b="43890"/>
          <a:stretch/>
        </p:blipFill>
        <p:spPr>
          <a:xfrm>
            <a:off x="558235" y="876019"/>
            <a:ext cx="2593075" cy="2028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593178" y="5910369"/>
                <a:ext cx="28497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78" y="5910369"/>
                <a:ext cx="284975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5400000">
                <a:off x="5716008" y="6297392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716008" y="6297392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96358" y="4277927"/>
                <a:ext cx="559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sz="28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ضمنی</a:t>
                </a:r>
                <a:r>
                  <a:rPr lang="fa-IR" sz="28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: به ازای هر </a:t>
                </a:r>
                <a:r>
                  <a:rPr lang="en-US" sz="2800" b="1" dirty="0" err="1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i</a:t>
                </a:r>
                <a:r>
                  <a:rPr lang="fa-IR" sz="28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و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j</a:t>
                </a:r>
                <a:r>
                  <a:rPr lang="fa-IR" sz="28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𝑄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a-IR" sz="28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𝑄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</a:t>
                </a:r>
                <a:r>
                  <a:rPr lang="fa-IR" sz="2800" b="1" dirty="0" smtClean="0">
                    <a:solidFill>
                      <a:srgbClr val="0070C0"/>
                    </a:solidFill>
                    <a:latin typeface="Gabriola" panose="04040605051002020D02" pitchFamily="82" charset="0"/>
                    <a:cs typeface="2  Kamran" panose="00000400000000000000" pitchFamily="2" charset="-78"/>
                  </a:rPr>
                  <a:t> یکدیگر را تهدید نکنند. </a:t>
                </a:r>
                <a:endParaRPr lang="en-US" sz="2800" b="1" dirty="0">
                  <a:solidFill>
                    <a:srgbClr val="0070C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58" y="4277927"/>
                <a:ext cx="5595378" cy="523220"/>
              </a:xfrm>
              <a:prstGeom prst="rect">
                <a:avLst/>
              </a:prstGeom>
              <a:blipFill>
                <a:blip r:embed="rId8"/>
                <a:stretch>
                  <a:fillRect l="-1198" t="-22093" r="-2288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9657853" y="5767805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صریح: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430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8" grpId="0" animBg="1"/>
      <p:bldP spid="45" grpId="0"/>
      <p:bldP spid="36" grpId="0"/>
      <p:bldP spid="37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005362" y="59422"/>
            <a:ext cx="3719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مثالهایی از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CSP</a:t>
            </a:r>
            <a:r>
              <a:rPr lang="fa-IR" sz="4000" b="1" dirty="0" smtClean="0">
                <a:cs typeface="2  Kamran" panose="00000400000000000000" pitchFamily="2" charset="-78"/>
              </a:rPr>
              <a:t>: </a:t>
            </a:r>
            <a:r>
              <a:rPr lang="en-US" sz="4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Sudoku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382243" y="4699766"/>
            <a:ext cx="57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قیود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08553" y="1618035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متغیرها: هر مربع خالی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46684" y="2913246"/>
            <a:ext cx="1059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دامنه ها: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97075" y="2967838"/>
                <a:ext cx="4677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𝟏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𝟐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𝟑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,…,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075" y="2967838"/>
                <a:ext cx="467720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10549719" y="4121624"/>
            <a:ext cx="396965" cy="16885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800754" y="4277927"/>
            <a:ext cx="5690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1- تمامی 9 مربع در هر ستون دارای مقادیر متفاوتی باشند.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253" t="28685" r="50070" b="13480"/>
          <a:stretch/>
        </p:blipFill>
        <p:spPr>
          <a:xfrm>
            <a:off x="735739" y="1321062"/>
            <a:ext cx="4121623" cy="42308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3810" y="4801147"/>
            <a:ext cx="5767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2- تمامی 9 مربع در هر سطر دارای مقادیر متفاوتی باشند.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5106" y="5286961"/>
            <a:ext cx="5716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3- تمامی 9 مربع در هر ناحیه دارای مقادیر متفاوتی باشند. </a:t>
            </a:r>
            <a:endParaRPr lang="en-US" sz="2800" b="1" dirty="0">
              <a:solidFill>
                <a:srgbClr val="0070C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7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8" grpId="0" animBg="1"/>
      <p:bldP spid="4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915046" y="59422"/>
            <a:ext cx="5809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مثالهایی از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CSP</a:t>
            </a:r>
            <a:r>
              <a:rPr lang="fa-IR" sz="4000" b="1" dirty="0" smtClean="0">
                <a:cs typeface="2  Kamran" panose="00000400000000000000" pitchFamily="2" charset="-78"/>
              </a:rPr>
              <a:t>: </a:t>
            </a:r>
            <a:r>
              <a:rPr lang="fa-IR" sz="4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فروشنده دوره گرد (</a:t>
            </a:r>
            <a:r>
              <a:rPr lang="en-US" sz="4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TSP</a:t>
            </a:r>
            <a:r>
              <a:rPr lang="fa-IR" sz="40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382243" y="4699766"/>
            <a:ext cx="57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قیود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23016" y="1618035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متغیرها: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946684" y="2913246"/>
            <a:ext cx="1059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دامنه ها: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90916" y="1679590"/>
                <a:ext cx="2632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 …,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916" y="1679590"/>
                <a:ext cx="2632100" cy="461665"/>
              </a:xfrm>
              <a:prstGeom prst="rect">
                <a:avLst/>
              </a:prstGeom>
              <a:blipFill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>
            <a:off x="10549719" y="4121624"/>
            <a:ext cx="396965" cy="16885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200413" y="1819822"/>
            <a:ext cx="3002506" cy="2610637"/>
            <a:chOff x="798394" y="1337481"/>
            <a:chExt cx="3002506" cy="2610637"/>
          </a:xfrm>
        </p:grpSpPr>
        <p:sp>
          <p:nvSpPr>
            <p:cNvPr id="4" name="Oval 3"/>
            <p:cNvSpPr/>
            <p:nvPr/>
          </p:nvSpPr>
          <p:spPr>
            <a:xfrm>
              <a:off x="798394" y="2168550"/>
              <a:ext cx="504967" cy="5049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049439" y="1337481"/>
              <a:ext cx="504967" cy="5049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295933" y="2056592"/>
              <a:ext cx="504967" cy="5049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711355" y="3429503"/>
              <a:ext cx="504967" cy="5049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378424" y="3443151"/>
              <a:ext cx="504967" cy="5049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stCxn id="4" idx="7"/>
              <a:endCxn id="14" idx="3"/>
            </p:cNvCxnSpPr>
            <p:nvPr/>
          </p:nvCxnSpPr>
          <p:spPr>
            <a:xfrm flipV="1">
              <a:off x="1229410" y="1768497"/>
              <a:ext cx="893980" cy="4740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" idx="2"/>
              <a:endCxn id="14" idx="5"/>
            </p:cNvCxnSpPr>
            <p:nvPr/>
          </p:nvCxnSpPr>
          <p:spPr>
            <a:xfrm flipH="1" flipV="1">
              <a:off x="2480455" y="1768497"/>
              <a:ext cx="815478" cy="5405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0"/>
              <a:endCxn id="15" idx="3"/>
            </p:cNvCxnSpPr>
            <p:nvPr/>
          </p:nvCxnSpPr>
          <p:spPr>
            <a:xfrm flipV="1">
              <a:off x="2963839" y="2487608"/>
              <a:ext cx="406045" cy="94189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6"/>
              <a:endCxn id="16" idx="2"/>
            </p:cNvCxnSpPr>
            <p:nvPr/>
          </p:nvCxnSpPr>
          <p:spPr>
            <a:xfrm flipV="1">
              <a:off x="1883391" y="3681987"/>
              <a:ext cx="827964" cy="136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" idx="4"/>
              <a:endCxn id="20" idx="1"/>
            </p:cNvCxnSpPr>
            <p:nvPr/>
          </p:nvCxnSpPr>
          <p:spPr>
            <a:xfrm>
              <a:off x="1050878" y="2673517"/>
              <a:ext cx="401497" cy="8435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" idx="6"/>
              <a:endCxn id="15" idx="2"/>
            </p:cNvCxnSpPr>
            <p:nvPr/>
          </p:nvCxnSpPr>
          <p:spPr>
            <a:xfrm flipV="1">
              <a:off x="1303361" y="2309076"/>
              <a:ext cx="1992572" cy="1119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" idx="6"/>
              <a:endCxn id="16" idx="1"/>
            </p:cNvCxnSpPr>
            <p:nvPr/>
          </p:nvCxnSpPr>
          <p:spPr>
            <a:xfrm>
              <a:off x="1303361" y="2421034"/>
              <a:ext cx="1481945" cy="10824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6" idx="1"/>
              <a:endCxn id="14" idx="4"/>
            </p:cNvCxnSpPr>
            <p:nvPr/>
          </p:nvCxnSpPr>
          <p:spPr>
            <a:xfrm flipH="1" flipV="1">
              <a:off x="2301923" y="1842448"/>
              <a:ext cx="483383" cy="166100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0" idx="7"/>
              <a:endCxn id="14" idx="4"/>
            </p:cNvCxnSpPr>
            <p:nvPr/>
          </p:nvCxnSpPr>
          <p:spPr>
            <a:xfrm flipV="1">
              <a:off x="1809440" y="1842448"/>
              <a:ext cx="492483" cy="16746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0" idx="7"/>
              <a:endCxn id="15" idx="3"/>
            </p:cNvCxnSpPr>
            <p:nvPr/>
          </p:nvCxnSpPr>
          <p:spPr>
            <a:xfrm flipV="1">
              <a:off x="1809440" y="2487608"/>
              <a:ext cx="1560444" cy="10294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2100380" y="925914"/>
            <a:ext cx="10049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یک فروشنده، باید از </a:t>
            </a:r>
            <a:r>
              <a:rPr lang="en-US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N</a:t>
            </a:r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 شهر عبور کرده و به نقطه شروع برگردد. از هر شهر یک بار و فقط یک بار عبور کند.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55" name="Right Brace 54"/>
          <p:cNvSpPr/>
          <p:nvPr/>
        </p:nvSpPr>
        <p:spPr>
          <a:xfrm>
            <a:off x="8490916" y="1449134"/>
            <a:ext cx="328932" cy="12158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723810" y="1401499"/>
                <a:ext cx="37553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a-IR" sz="2400" b="1" dirty="0">
                    <a:latin typeface="Gabriola" panose="04040605051002020D02" pitchFamily="82" charset="0"/>
                    <a:cs typeface="2  Kamran" panose="00000400000000000000" pitchFamily="2" charset="-78"/>
                  </a:rPr>
                  <a:t>: شماره </a:t>
                </a:r>
                <a:r>
                  <a:rPr lang="en-US" sz="2400" b="1" dirty="0" err="1">
                    <a:latin typeface="Gabriola" panose="04040605051002020D02" pitchFamily="82" charset="0"/>
                    <a:cs typeface="2  Kamran" panose="00000400000000000000" pitchFamily="2" charset="-78"/>
                  </a:rPr>
                  <a:t>i</a:t>
                </a:r>
                <a:r>
                  <a:rPr lang="fa-IR" sz="2400" b="1" dirty="0">
                    <a:latin typeface="Gabriola" panose="04040605051002020D02" pitchFamily="82" charset="0"/>
                    <a:cs typeface="2  Kamran" panose="00000400000000000000" pitchFamily="2" charset="-78"/>
                  </a:rPr>
                  <a:t> امین شهر در مسیر</a:t>
                </a:r>
                <a:endParaRPr lang="en-US" sz="2400" b="1" dirty="0"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10" y="1401499"/>
                <a:ext cx="3755373" cy="461665"/>
              </a:xfrm>
              <a:prstGeom prst="rect">
                <a:avLst/>
              </a:prstGeom>
              <a:blipFill>
                <a:blip r:embed="rId3"/>
                <a:stretch>
                  <a:fillRect t="-19737" b="-3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723809" y="2250838"/>
                <a:ext cx="37553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𝒙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a-IR" sz="2400" b="1" dirty="0">
                    <a:latin typeface="Gabriola" panose="04040605051002020D02" pitchFamily="82" charset="0"/>
                    <a:cs typeface="2  Kamran" panose="00000400000000000000" pitchFamily="2" charset="-78"/>
                  </a:rPr>
                  <a:t>: </a:t>
                </a:r>
                <a:r>
                  <a:rPr lang="fa-IR" sz="24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اولویت شهر </a:t>
                </a:r>
                <a:r>
                  <a:rPr lang="en-US" sz="2400" b="1" dirty="0" err="1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i</a:t>
                </a:r>
                <a:r>
                  <a:rPr lang="fa-IR" sz="2400" b="1" dirty="0" smtClean="0">
                    <a:latin typeface="Gabriola" panose="04040605051002020D02" pitchFamily="82" charset="0"/>
                    <a:cs typeface="2  Kamran" panose="00000400000000000000" pitchFamily="2" charset="-78"/>
                  </a:rPr>
                  <a:t> ام</a:t>
                </a:r>
                <a:endParaRPr lang="en-US" sz="2400" b="1" dirty="0"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09" y="2250838"/>
                <a:ext cx="3755373" cy="461665"/>
              </a:xfrm>
              <a:prstGeom prst="rect">
                <a:avLst/>
              </a:prstGeom>
              <a:blipFill>
                <a:blip r:embed="rId4"/>
                <a:stretch>
                  <a:fillRect t="-19737" b="-3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633421" y="1718483"/>
                <a:ext cx="876009" cy="661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3200" b="1" i="1" dirty="0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یا</m:t>
                      </m:r>
                    </m:oMath>
                  </m:oMathPara>
                </a14:m>
                <a:endParaRPr lang="en-US" sz="3200" b="1" dirty="0"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421" y="1718483"/>
                <a:ext cx="876009" cy="661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449145" y="2894308"/>
                <a:ext cx="2632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{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𝟐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𝟑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,…, 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𝑵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}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45" y="2894308"/>
                <a:ext cx="263210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655382" y="4109026"/>
                <a:ext cx="202728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∀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𝒊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𝒋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: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𝒊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≠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2  Kamran" panose="00000400000000000000" pitchFamily="2" charset="-78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382" y="4109026"/>
                <a:ext cx="2027282" cy="496674"/>
              </a:xfrm>
              <a:prstGeom prst="rect">
                <a:avLst/>
              </a:prstGeom>
              <a:blipFill>
                <a:blip r:embed="rId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12947" y="5125835"/>
                <a:ext cx="5869717" cy="491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𝒌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=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𝟏</m:t>
                        </m:r>
                      </m:sub>
                      <m:sup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𝑵</m:t>
                        </m:r>
                      </m:sup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𝒘</m:t>
                        </m:r>
                        <m:d>
                          <m:d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  <m:t>𝒌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  <m:t>+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2  Kamran" panose="00000400000000000000" pitchFamily="2" charset="-78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+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𝒘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  <m:t>𝒏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2  Kamran" panose="00000400000000000000" pitchFamily="2" charset="-78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)</m:t>
                        </m:r>
                      </m:e>
                    </m:nary>
                  </m:oMath>
                </a14:m>
                <a:r>
                  <a:rPr lang="fa-IR" sz="2400" b="1" dirty="0" smtClean="0">
                    <a:solidFill>
                      <a:srgbClr val="FF0000"/>
                    </a:solidFill>
                    <a:cs typeface="2  Kamran" panose="00000400000000000000" pitchFamily="2" charset="-78"/>
                  </a:rPr>
                  <a:t>  کمینه باشد. </a:t>
                </a:r>
                <a:endParaRPr lang="en-US" sz="24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47" y="5125835"/>
                <a:ext cx="5869717" cy="491032"/>
              </a:xfrm>
              <a:prstGeom prst="rect">
                <a:avLst/>
              </a:prstGeom>
              <a:blipFill>
                <a:blip r:embed="rId8"/>
                <a:stretch>
                  <a:fillRect t="-125000" r="-1143" b="-17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8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297383" y="59422"/>
            <a:ext cx="2427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cs typeface="2  Kamran" panose="00000400000000000000" pitchFamily="2" charset="-78"/>
              </a:rPr>
              <a:t>مثالهایی از </a:t>
            </a:r>
            <a:r>
              <a:rPr lang="en-US" sz="40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CSP</a:t>
            </a:r>
            <a:endParaRPr lang="en-US" sz="4000" b="1" dirty="0">
              <a:solidFill>
                <a:srgbClr val="0070C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71637" y="925914"/>
            <a:ext cx="147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Gabriola" panose="04040605051002020D02" pitchFamily="82" charset="0"/>
                <a:cs typeface="2  Kamran" panose="00000400000000000000" pitchFamily="2" charset="-78"/>
              </a:rPr>
              <a:t>مثالهای دیگر: 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26167" y="1586165"/>
            <a:ext cx="452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مسائل تخصیص: چه کسی چه درسی را تدریس کند.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85817" y="2184861"/>
            <a:ext cx="556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جداول زمانبندی: چه درسی در چه کلاسی و چه ساعتی ارائه شود.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076168" y="2748991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زمانبندی اتوبوس ها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0911607" y="33040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0070C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...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377" t="41603" r="14722" b="23322"/>
          <a:stretch/>
        </p:blipFill>
        <p:spPr>
          <a:xfrm>
            <a:off x="873457" y="3098042"/>
            <a:ext cx="5581934" cy="25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5649782</TotalTime>
  <Words>1361</Words>
  <Application>Microsoft Office PowerPoint</Application>
  <PresentationFormat>Widescreen</PresentationFormat>
  <Paragraphs>244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2  Kamran</vt:lpstr>
      <vt:lpstr>2  Zar</vt:lpstr>
      <vt:lpstr>Arial</vt:lpstr>
      <vt:lpstr>B Yekan</vt:lpstr>
      <vt:lpstr>Calibri</vt:lpstr>
      <vt:lpstr>Calibri Light</vt:lpstr>
      <vt:lpstr>Cambria</vt:lpstr>
      <vt:lpstr>Cambria Math</vt:lpstr>
      <vt:lpstr>Courier New</vt:lpstr>
      <vt:lpstr>Gabriola</vt:lpstr>
      <vt:lpstr>Office Theme</vt:lpstr>
      <vt:lpstr>هوش مصنوعی (مسائل ارضای محدودیت)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Ilia</cp:lastModifiedBy>
  <cp:revision>994</cp:revision>
  <dcterms:created xsi:type="dcterms:W3CDTF">2019-12-14T18:20:14Z</dcterms:created>
  <dcterms:modified xsi:type="dcterms:W3CDTF">2020-10-18T11:45:16Z</dcterms:modified>
</cp:coreProperties>
</file>