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362" r:id="rId3"/>
    <p:sldId id="363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4" r:id="rId16"/>
    <p:sldId id="343" r:id="rId17"/>
    <p:sldId id="345" r:id="rId18"/>
    <p:sldId id="346" r:id="rId19"/>
    <p:sldId id="347" r:id="rId20"/>
    <p:sldId id="348" r:id="rId21"/>
    <p:sldId id="350" r:id="rId22"/>
    <p:sldId id="351" r:id="rId23"/>
    <p:sldId id="352" r:id="rId24"/>
    <p:sldId id="354" r:id="rId25"/>
    <p:sldId id="356" r:id="rId26"/>
    <p:sldId id="353" r:id="rId27"/>
    <p:sldId id="357" r:id="rId28"/>
    <p:sldId id="358" r:id="rId29"/>
    <p:sldId id="359" r:id="rId30"/>
    <p:sldId id="360" r:id="rId31"/>
    <p:sldId id="361" r:id="rId32"/>
    <p:sldId id="349" r:id="rId33"/>
    <p:sldId id="3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E791-EBA1-4262-8C84-A03EA3BAA32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514-8706-4B7D-9197-B837582C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75" y="-228600"/>
            <a:ext cx="5924563" cy="2387600"/>
          </a:xfrm>
        </p:spPr>
        <p:txBody>
          <a:bodyPr>
            <a:normAutofit/>
          </a:bodyPr>
          <a:lstStyle/>
          <a:p>
            <a:r>
              <a:rPr lang="fa-IR" sz="7200" b="1" dirty="0" smtClean="0">
                <a:cs typeface="2  Kamran" panose="00000400000000000000" pitchFamily="2" charset="-78"/>
              </a:rPr>
              <a:t>هوش مصنوعی</a:t>
            </a:r>
            <a:br>
              <a:rPr lang="fa-IR" sz="7200" b="1" dirty="0" smtClean="0">
                <a:cs typeface="2  Kamran" panose="00000400000000000000" pitchFamily="2" charset="-78"/>
              </a:rPr>
            </a:br>
            <a:r>
              <a:rPr lang="fa-IR" sz="7200" b="1" dirty="0" smtClean="0">
                <a:cs typeface="2  Kamran" panose="00000400000000000000" pitchFamily="2" charset="-78"/>
              </a:rPr>
              <a:t>(جستجو-بخش اول) </a:t>
            </a:r>
            <a:endParaRPr lang="en-US" sz="72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4175" y="2251075"/>
            <a:ext cx="5924563" cy="1655762"/>
          </a:xfrm>
        </p:spPr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50" t="46040" r="27109" b="12064"/>
          <a:stretch/>
        </p:blipFill>
        <p:spPr>
          <a:xfrm>
            <a:off x="1657350" y="3078956"/>
            <a:ext cx="8034554" cy="40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1963" y="1349133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يك مسئله جستجو شامل موارد زير است: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760" y="2201770"/>
            <a:ext cx="10926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4- يك تابع هزينه مسير: </a:t>
            </a:r>
            <a:r>
              <a:rPr lang="fa-IR" sz="3200" b="1" dirty="0" smtClean="0">
                <a:cs typeface="2  Kamran" panose="00000400000000000000" pitchFamily="2" charset="-78"/>
              </a:rPr>
              <a:t>تابعي كه يك مسير (دنباله اي از اعمال) را به عنوان ورودي دريافت كرده و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 هزينه آن را برمي گرداند. معمولا هزينه مسير برابر با مجموع هزينه هاي گامهاي مسير مي باشد.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32984" y="3926451"/>
            <a:ext cx="5468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6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- يك تابع تست هدف 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Goal Test Function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527" y="3310332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5- يك 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حالت اوليه 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Initial State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53368" y="4725182"/>
                <a:ext cx="6690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𝑆𝑡𝑎𝑡𝑒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𝑆𝑝𝑎𝑐𝑒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→{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𝑇𝑟𝑢𝑒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𝐹𝑎𝑙𝑠𝑒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}</m:t>
                      </m:r>
                    </m:oMath>
                  </m:oMathPara>
                </a14:m>
                <a:endParaRPr lang="fa-IR" sz="2400" dirty="0" smtClean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68" y="4725182"/>
                <a:ext cx="669060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74760" y="5435279"/>
            <a:ext cx="10926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يك جواب (</a:t>
            </a:r>
            <a:r>
              <a:rPr lang="en-US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Solution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) براي مسئله جستجو دنباله اي از اعمال (مسير) است كه حالت اوليه را به حالت هدف تبديل مي كند. </a:t>
            </a:r>
          </a:p>
        </p:txBody>
      </p:sp>
    </p:spTree>
    <p:extLst>
      <p:ext uri="{BB962C8B-B14F-4D97-AF65-F5344CB8AC3E}">
        <p14:creationId xmlns:p14="http://schemas.microsoft.com/office/powerpoint/2010/main" val="85427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2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88171" y="1349133"/>
            <a:ext cx="2912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مسافرت در روماني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357187" y="2128838"/>
            <a:ext cx="5726904" cy="35290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00585" y="2201770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فضاي حالت: </a:t>
            </a:r>
            <a:r>
              <a:rPr lang="fa-IR" sz="3200" b="1" dirty="0" smtClean="0">
                <a:cs typeface="2  Kamran" panose="00000400000000000000" pitchFamily="2" charset="-78"/>
              </a:rPr>
              <a:t>بودن در هر يك از شهرها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6027" y="2762019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بعدي و اعمال:</a:t>
            </a:r>
            <a:r>
              <a:rPr lang="fa-IR" sz="3200" b="1" dirty="0" smtClean="0">
                <a:cs typeface="2  Kamran" panose="00000400000000000000" pitchFamily="2" charset="-78"/>
              </a:rPr>
              <a:t> رفتن به شهرهاي همسايه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5111" y="3346794"/>
            <a:ext cx="5186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هزينه: </a:t>
            </a:r>
            <a:r>
              <a:rPr lang="fa-IR" sz="3200" b="1" dirty="0" smtClean="0">
                <a:cs typeface="2  Kamran" panose="00000400000000000000" pitchFamily="2" charset="-78"/>
              </a:rPr>
              <a:t>مجموع مسافت ميان شهرها در مسير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98302" y="3907043"/>
            <a:ext cx="2202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حالت اوليه: 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Arad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2112" y="4516344"/>
            <a:ext cx="4439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تست هدف:</a:t>
            </a:r>
            <a:r>
              <a:rPr lang="fa-IR" sz="3200" b="1" dirty="0" smtClean="0">
                <a:cs typeface="2  Kamran" panose="00000400000000000000" pitchFamily="2" charset="-78"/>
              </a:rPr>
              <a:t> آيا شهر (حالت) فعلي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 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Bucharest</a:t>
            </a:r>
            <a:r>
              <a:rPr lang="fa-IR" sz="3200" b="1" dirty="0"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cs typeface="2  Kamran" panose="00000400000000000000" pitchFamily="2" charset="-78"/>
              </a:rPr>
              <a:t>است؟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53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70641" y="1349133"/>
            <a:ext cx="373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مسأله 8-پازل (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8-Puzzle</a:t>
            </a:r>
            <a:r>
              <a:rPr lang="fa-IR" sz="3200" b="1" dirty="0" smtClean="0">
                <a:cs typeface="2  Kamran" panose="00000400000000000000" pitchFamily="2" charset="-78"/>
              </a:rPr>
              <a:t>)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5987" y="2201770"/>
            <a:ext cx="3865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فضاي حالت: </a:t>
            </a:r>
            <a:r>
              <a:rPr lang="fa-IR" sz="3200" b="1" dirty="0" smtClean="0">
                <a:cs typeface="2  Kamran" panose="00000400000000000000" pitchFamily="2" charset="-78"/>
              </a:rPr>
              <a:t>هر ترتيبي از خانه ها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1004" y="2762019"/>
            <a:ext cx="52101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بعدي و اعمال:</a:t>
            </a:r>
            <a:r>
              <a:rPr lang="fa-IR" sz="3200" b="1" dirty="0" smtClean="0">
                <a:cs typeface="2  Kamran" panose="00000400000000000000" pitchFamily="2" charset="-78"/>
              </a:rPr>
              <a:t> حركت خانه خالي به سمت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{بالا، پايين، چپ، راست}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8178" y="4118325"/>
            <a:ext cx="8032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هزينه: </a:t>
            </a:r>
            <a:r>
              <a:rPr lang="fa-IR" sz="3200" b="1" dirty="0" smtClean="0">
                <a:cs typeface="2  Kamran" panose="00000400000000000000" pitchFamily="2" charset="-78"/>
              </a:rPr>
              <a:t>هزينه هر گام برابر يك واحد و هزينه مسير برابر با تعداد گام ها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5693" y="4678574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حالت اوليه: </a:t>
            </a:r>
            <a:r>
              <a:rPr lang="fa-IR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هر حالتي از فضاي حالت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7698" y="5287875"/>
            <a:ext cx="4873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تست هدف:</a:t>
            </a:r>
            <a:r>
              <a:rPr lang="fa-IR" sz="3200" b="1" dirty="0" smtClean="0">
                <a:cs typeface="2  Kamran" panose="00000400000000000000" pitchFamily="2" charset="-78"/>
              </a:rPr>
              <a:t> آيا خانه ها مرتب هستند؟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563" t="53335" r="30859" b="21444"/>
          <a:stretch/>
        </p:blipFill>
        <p:spPr>
          <a:xfrm>
            <a:off x="487682" y="1483568"/>
            <a:ext cx="4280797" cy="1863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12" y="3346793"/>
            <a:ext cx="115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 smtClean="0">
                <a:cs typeface="2  Kamran" panose="00000400000000000000" pitchFamily="2" charset="-78"/>
              </a:rPr>
              <a:t>حالت شروع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373696" y="3346792"/>
            <a:ext cx="1156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 smtClean="0">
                <a:cs typeface="2  Kamran" panose="00000400000000000000" pitchFamily="2" charset="-78"/>
              </a:rPr>
              <a:t>حالت هدف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32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29373" y="134913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مسأله 8 وزير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3311" y="2201770"/>
            <a:ext cx="6147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فضاي حالت: </a:t>
            </a:r>
            <a:r>
              <a:rPr lang="fa-IR" sz="3200" b="1" dirty="0" smtClean="0">
                <a:cs typeface="2  Kamran" panose="00000400000000000000" pitchFamily="2" charset="-78"/>
              </a:rPr>
              <a:t>تمامي چينش هاي 8 وزير در صفحه شطرنج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5185" y="2762019"/>
            <a:ext cx="7495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بعدي و اعمال:</a:t>
            </a:r>
            <a:r>
              <a:rPr lang="fa-IR" sz="3200" b="1" dirty="0" smtClean="0">
                <a:cs typeface="2  Kamran" panose="00000400000000000000" pitchFamily="2" charset="-78"/>
              </a:rPr>
              <a:t> جابجا كردن هر يك از وزيرها در خانه هاي شطرنج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5902" y="3489675"/>
            <a:ext cx="6045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هزينه: </a:t>
            </a:r>
            <a:r>
              <a:rPr lang="fa-IR" sz="3200" b="1" dirty="0" smtClean="0">
                <a:cs typeface="2  Kamran" panose="00000400000000000000" pitchFamily="2" charset="-78"/>
              </a:rPr>
              <a:t>هزينه هر گام (جابجا كردن) برابر يك واحد و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هزينه مسير برابر با تعداد گام ها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66205" y="4678574"/>
            <a:ext cx="3534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حالت اوليه: </a:t>
            </a:r>
            <a:r>
              <a:rPr lang="fa-IR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يك چينش تصادفي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0117" y="5287875"/>
            <a:ext cx="6571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تست هدف:</a:t>
            </a:r>
            <a:r>
              <a:rPr lang="fa-IR" sz="3200" b="1" dirty="0" smtClean="0">
                <a:cs typeface="2  Kamran" panose="00000400000000000000" pitchFamily="2" charset="-78"/>
              </a:rPr>
              <a:t> آيا تمامي وزيرها در موقعيت امن هستند؟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1026" name="Picture 2" descr="a) A solution to the non-attacking 8-queens problem; (b) An optimal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b="5516"/>
          <a:stretch/>
        </p:blipFill>
        <p:spPr bwMode="auto">
          <a:xfrm>
            <a:off x="342901" y="878132"/>
            <a:ext cx="3386137" cy="3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02430" y="59422"/>
            <a:ext cx="2722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گراف فضاي حالت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9657" y="1349133"/>
            <a:ext cx="11301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گراف فضاي حالت (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State Space Graph</a:t>
            </a:r>
            <a:r>
              <a:rPr lang="fa-IR" sz="3200" b="1" dirty="0" smtClean="0">
                <a:cs typeface="2  Kamran" panose="00000400000000000000" pitchFamily="2" charset="-78"/>
              </a:rPr>
              <a:t>) يا گراف جستجو يك نمايش رياضي براي مسئله جستجو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547" t="40204" r="19961" b="12690"/>
          <a:stretch/>
        </p:blipFill>
        <p:spPr>
          <a:xfrm>
            <a:off x="385763" y="2494159"/>
            <a:ext cx="5700712" cy="27706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45159" y="1933908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گره ها نمايش دهنده حالت هاي جهان هستند.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3891" y="2494158"/>
            <a:ext cx="422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يالها نشان دهنده تابع بعدي (نتيجه اعمال) هستند.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2799" y="3054408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اين گراف هر حالت فقط يكبار ظاهر مي شود.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889" y="3986133"/>
            <a:ext cx="6800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براي اغلب مسائل، تشكيل اين گراف امكان پذير نيست زيرا </a:t>
            </a:r>
          </a:p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اندازه آن بسيار بزرگ خواهد بود. ولي براي تحليل، ايده مناسبي است.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65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02430" y="59422"/>
            <a:ext cx="2722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گراف فضاي حالت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9657" y="1349133"/>
            <a:ext cx="11301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گراف فضاي حالت (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State Space Graph</a:t>
            </a:r>
            <a:r>
              <a:rPr lang="fa-IR" sz="3200" b="1" dirty="0" smtClean="0">
                <a:cs typeface="2  Kamran" panose="00000400000000000000" pitchFamily="2" charset="-78"/>
              </a:rPr>
              <a:t>) يا گراف جستجو يك نمايش رياضي براي مسئله جستجو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5159" y="1933908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گره ها نمايش دهنده حالت هاي جهان هستند.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3891" y="2494158"/>
            <a:ext cx="422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يالها نشان دهنده تابع بعدي (نتيجه اعمال) هستند.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2799" y="3054408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اين گراف هر حالت فقط يكبار ظاهر مي شود.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889" y="3986133"/>
            <a:ext cx="6800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براي اغلب مسائل، تشكيل اين گراف امكان پذير نيست زيرا </a:t>
            </a:r>
          </a:p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اندازه آن بسيار بزرگ خواهد بود. ولي براي تحليل، ايده مناسبي است.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016" t="39161" r="8945" b="23738"/>
          <a:stretch/>
        </p:blipFill>
        <p:spPr>
          <a:xfrm>
            <a:off x="528926" y="2812063"/>
            <a:ext cx="4271963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3167" y="59422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درخت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53143" y="1141875"/>
            <a:ext cx="800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يك درخت جستجو يك درخت اگر-آنگاه براي برنامه ها و نتايج آنها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8032" y="166247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حالت اوليه ريشه درخت است </a:t>
            </a:r>
            <a:endParaRPr lang="en-US" sz="28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0589" y="218608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فرزندان معادل با حالت هاي بعدي هستند </a:t>
            </a:r>
            <a:endParaRPr lang="en-US" sz="28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37149" t="38745" r="46327" b="46039"/>
          <a:stretch/>
        </p:blipFill>
        <p:spPr>
          <a:xfrm>
            <a:off x="5088733" y="3650948"/>
            <a:ext cx="1007267" cy="52149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6007" y="361981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حالت فعلي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37149" t="38745" r="46327" b="46039"/>
          <a:stretch/>
        </p:blipFill>
        <p:spPr>
          <a:xfrm>
            <a:off x="3460547" y="4726080"/>
            <a:ext cx="1007267" cy="52149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62697" t="38745" r="20779" b="46039"/>
          <a:stretch/>
        </p:blipFill>
        <p:spPr>
          <a:xfrm>
            <a:off x="6638925" y="4726081"/>
            <a:ext cx="1007267" cy="52149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37149" t="75431" r="46327" b="9353"/>
          <a:stretch/>
        </p:blipFill>
        <p:spPr>
          <a:xfrm>
            <a:off x="5088733" y="4719901"/>
            <a:ext cx="1007267" cy="521493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35" idx="0"/>
          </p:cNvCxnSpPr>
          <p:nvPr/>
        </p:nvCxnSpPr>
        <p:spPr>
          <a:xfrm flipH="1">
            <a:off x="3964181" y="4172441"/>
            <a:ext cx="1422207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  <a:endCxn id="38" idx="0"/>
          </p:cNvCxnSpPr>
          <p:nvPr/>
        </p:nvCxnSpPr>
        <p:spPr>
          <a:xfrm>
            <a:off x="5592367" y="4172441"/>
            <a:ext cx="0" cy="547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0"/>
          </p:cNvCxnSpPr>
          <p:nvPr/>
        </p:nvCxnSpPr>
        <p:spPr>
          <a:xfrm>
            <a:off x="5775961" y="4172441"/>
            <a:ext cx="1366598" cy="5536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67814" y="3973754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abriola" panose="04040605051002020D02" pitchFamily="82" charset="0"/>
              </a:rPr>
              <a:t>L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85957" y="4127806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abriola" panose="04040605051002020D02" pitchFamily="82" charset="0"/>
              </a:rPr>
              <a:t>S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42378" y="397375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abriola" panose="04040605051002020D02" pitchFamily="82" charset="0"/>
              </a:rPr>
              <a:t>R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53" name="Right Arrow 52"/>
          <p:cNvSpPr/>
          <p:nvPr/>
        </p:nvSpPr>
        <p:spPr>
          <a:xfrm rot="10800000">
            <a:off x="8123074" y="3765246"/>
            <a:ext cx="1451519" cy="36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817303" y="4656619"/>
            <a:ext cx="1938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آينده هاي ممكن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55" name="Right Arrow 54"/>
          <p:cNvSpPr/>
          <p:nvPr/>
        </p:nvSpPr>
        <p:spPr>
          <a:xfrm rot="10800000">
            <a:off x="8123074" y="4786912"/>
            <a:ext cx="1451519" cy="36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460547" y="5261414"/>
            <a:ext cx="503263" cy="53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2"/>
          </p:cNvCxnSpPr>
          <p:nvPr/>
        </p:nvCxnSpPr>
        <p:spPr>
          <a:xfrm flipH="1">
            <a:off x="3963810" y="5247573"/>
            <a:ext cx="371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2"/>
          </p:cNvCxnSpPr>
          <p:nvPr/>
        </p:nvCxnSpPr>
        <p:spPr>
          <a:xfrm>
            <a:off x="3964181" y="5247573"/>
            <a:ext cx="502892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089474" y="5247869"/>
            <a:ext cx="503263" cy="53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592737" y="5234028"/>
            <a:ext cx="371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93108" y="5234028"/>
            <a:ext cx="502892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663071" y="5231682"/>
            <a:ext cx="503263" cy="53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166334" y="5217841"/>
            <a:ext cx="371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66705" y="5217841"/>
            <a:ext cx="502892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  <p:bldP spid="47" grpId="0"/>
      <p:bldP spid="34" grpId="0"/>
      <p:bldP spid="50" grpId="0"/>
      <p:bldP spid="51" grpId="0"/>
      <p:bldP spid="52" grpId="0"/>
      <p:bldP spid="53" grpId="0" animBg="1"/>
      <p:bldP spid="54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858941" y="59422"/>
            <a:ext cx="5865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درخت جستجو در مقابل گراف فضاي حالت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875" t="40884" r="65375" b="26878"/>
          <a:stretch/>
        </p:blipFill>
        <p:spPr>
          <a:xfrm>
            <a:off x="1691640" y="2804160"/>
            <a:ext cx="2529840" cy="2209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36929" t="42440" r="41375" b="14872"/>
          <a:stretch/>
        </p:blipFill>
        <p:spPr>
          <a:xfrm>
            <a:off x="7719780" y="2446020"/>
            <a:ext cx="2645127" cy="292608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261522" y="1842502"/>
            <a:ext cx="1561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درخت جستجو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8387" y="1555383"/>
            <a:ext cx="2666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يك گراف فضاي حالت</a:t>
            </a:r>
          </a:p>
          <a:p>
            <a:pPr algn="ctr" rtl="1"/>
            <a:r>
              <a:rPr lang="fa-IR" sz="3200" b="1" dirty="0" smtClean="0">
                <a:cs typeface="2  Kamran" panose="00000400000000000000" pitchFamily="2" charset="-78"/>
              </a:rPr>
              <a:t>با چهار حالت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913" y="5436563"/>
            <a:ext cx="110178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مهم: در يك درخت جستجو، ممكن است ساختارهاي تكراري فراواني ديده شود. بنابراين، اندازه درخت </a:t>
            </a:r>
          </a:p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جستجو مي تواند بي نهايت باشد. 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77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25" t="20653" r="31125" b="22653"/>
          <a:stretch/>
        </p:blipFill>
        <p:spPr>
          <a:xfrm>
            <a:off x="418522" y="2204251"/>
            <a:ext cx="4190056" cy="3446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42607" y="59422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پياده سازي درخت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3972" y="1065262"/>
            <a:ext cx="10687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نمايش گرههاي درخت: براي نمايش گرهها از ساختمان داده اي با پنج عنصر زير استفاده مي كنيم: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3658" y="1650037"/>
            <a:ext cx="478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State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حالتي كه اين گره نمايش دهنده آن است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8156" y="2065424"/>
            <a:ext cx="7083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Parent Node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گرهي در درخت جستجو كه اين گره از آن ايجاد شده است.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1506" y="2527199"/>
            <a:ext cx="679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Operator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عملي كه باعث به وجود آمدن اين گره از والد شده است.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5253" y="2942586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Depth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تعداد گرههاي مسير از ريشه تا اين گره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1958" y="3404361"/>
            <a:ext cx="420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Path Cost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هزينه مسير از ريشه تا اين گره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94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25" t="20653" r="31125" b="22653"/>
          <a:stretch/>
        </p:blipFill>
        <p:spPr>
          <a:xfrm>
            <a:off x="418522" y="2204251"/>
            <a:ext cx="4190056" cy="3446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42607" y="59422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پياده سازي درخت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8822" y="1065262"/>
            <a:ext cx="9592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علاوه براين، نياز به محلي براي نگهداري گرههايي داريم كه منتظر بسط داده شدن هستند.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بدين منظور از يك صف (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Queue</a:t>
            </a:r>
            <a:r>
              <a:rPr lang="fa-IR" sz="3200" b="1" dirty="0" smtClean="0">
                <a:cs typeface="2  Kamran" panose="00000400000000000000" pitchFamily="2" charset="-78"/>
              </a:rPr>
              <a:t>) استفاده خواهيم كرد</a:t>
            </a:r>
            <a:r>
              <a:rPr lang="fa-IR" sz="3200" b="1" dirty="0" smtClean="0">
                <a:cs typeface="2  Kamran" panose="00000400000000000000" pitchFamily="2" charset="-78"/>
              </a:rPr>
              <a:t>.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6212" y="2634922"/>
            <a:ext cx="707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MAKE-QUIUE(Elements)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يك صف با عناصر داده شده ايجاد مي كند. 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6268" y="3259426"/>
            <a:ext cx="405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EMPTY?(Queue)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آيا صف خالي است؟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6456" y="3878681"/>
            <a:ext cx="758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REMOVE-FRONT(Queue)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عنصر ابتداي صف را حذف كرده و برمي گرداند.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6940" y="4498757"/>
            <a:ext cx="69173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QUEUING-FN(</a:t>
            </a:r>
            <a:r>
              <a:rPr lang="en-US" sz="2800" b="1" dirty="0" err="1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Elements,Queue</a:t>
            </a:r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مجموعه اي از عناصر را در صف </a:t>
            </a:r>
          </a:p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قرار مي دهد. اينكه عناصر جديد به كجاي صف اضافه شوند، استراتژي هاي</a:t>
            </a:r>
          </a:p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مختلف جستجو را تعريف ميكند.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8534" y="2096314"/>
            <a:ext cx="526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اعمال </a:t>
            </a:r>
            <a:r>
              <a:rPr lang="fa-IR" sz="3200" b="1" dirty="0" smtClean="0">
                <a:cs typeface="2  Kamran" panose="00000400000000000000" pitchFamily="2" charset="-78"/>
              </a:rPr>
              <a:t>زير بر روي اين صف قابل انجام هستند: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19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01556" y="0"/>
            <a:ext cx="171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يادآوري ... 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6625" y="1114700"/>
            <a:ext cx="41702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هر چيزي كه در يك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محيط</a:t>
            </a:r>
            <a:r>
              <a:rPr lang="fa-IR" sz="3200" b="1" dirty="0" smtClean="0">
                <a:cs typeface="2  Kamran" panose="00000400000000000000" pitchFamily="2" charset="-78"/>
              </a:rPr>
              <a:t> قرار گرفته و با استفاده از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سنسور</a:t>
            </a:r>
            <a:r>
              <a:rPr lang="fa-IR" sz="3200" b="1" dirty="0" smtClean="0">
                <a:cs typeface="2  Kamran" panose="00000400000000000000" pitchFamily="2" charset="-78"/>
              </a:rPr>
              <a:t>هاي خود محيط را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درك</a:t>
            </a:r>
            <a:r>
              <a:rPr lang="fa-IR" sz="3200" b="1" dirty="0" smtClean="0">
                <a:cs typeface="2  Kamran" panose="00000400000000000000" pitchFamily="2" charset="-78"/>
              </a:rPr>
              <a:t> كرده و با استفاده از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افكتور</a:t>
            </a:r>
            <a:r>
              <a:rPr lang="fa-IR" sz="3200" b="1" dirty="0" smtClean="0">
                <a:cs typeface="2  Kamran" panose="00000400000000000000" pitchFamily="2" charset="-78"/>
              </a:rPr>
              <a:t>هاي خود بر روي محيط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عمل</a:t>
            </a:r>
            <a:r>
              <a:rPr lang="fa-IR" sz="3200" b="1" dirty="0" smtClean="0">
                <a:cs typeface="2  Kamran" panose="00000400000000000000" pitchFamily="2" charset="-78"/>
              </a:rPr>
              <a:t> انجام مي دهد.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2812" t="32283" r="27109" b="36035"/>
          <a:stretch/>
        </p:blipFill>
        <p:spPr>
          <a:xfrm>
            <a:off x="957262" y="961475"/>
            <a:ext cx="5329237" cy="236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0813730" y="3330026"/>
            <a:ext cx="826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مثال: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65045" y="3914801"/>
          <a:ext cx="10972803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460"/>
                <a:gridCol w="1828800"/>
                <a:gridCol w="2543175"/>
                <a:gridCol w="2271714"/>
                <a:gridCol w="971551"/>
                <a:gridCol w="1241103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اعمال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افكتورها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اداراكات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سنسورها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محيط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dirty="0" smtClean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عامل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بوق زدن -</a:t>
                      </a:r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  سوار كردن مسافر  - گاز دادن  - ترمز كردن - ....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دنده </a:t>
                      </a:r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 - پدال گاز – بوق – زبان  - دست - ...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سرعت – مسافرين – وضعيت ماشين –</a:t>
                      </a:r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 ترافيك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چشم -</a:t>
                      </a:r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 گوش - .....</a:t>
                      </a:r>
                    </a:p>
                    <a:p>
                      <a:pPr algn="r" rtl="1"/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سرعت سنج  - آمپر بنزين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ترافيك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b="1" dirty="0" smtClean="0">
                          <a:solidFill>
                            <a:srgbClr val="00B0F0"/>
                          </a:solidFill>
                          <a:cs typeface="2  Kamran" panose="00000400000000000000" pitchFamily="2" charset="-78"/>
                        </a:rPr>
                        <a:t>راننده تاكسي</a:t>
                      </a:r>
                      <a:endParaRPr lang="en-US" sz="2400" b="1" dirty="0">
                        <a:solidFill>
                          <a:srgbClr val="00B0F0"/>
                        </a:solidFill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حركت دادن مهره ها – كيش دادن - ...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دست </a:t>
                      </a:r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 - زبان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حركات حريف</a:t>
                      </a:r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 – موفقعيت مهره ها  - ساعت - ....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چشم  و</a:t>
                      </a:r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 گوش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بازي</a:t>
                      </a:r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 شطرنج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dirty="0" smtClean="0">
                          <a:solidFill>
                            <a:srgbClr val="00B0F0"/>
                          </a:solidFill>
                          <a:cs typeface="2  Kamran" panose="00000400000000000000" pitchFamily="2" charset="-78"/>
                        </a:rPr>
                        <a:t>شطرنج</a:t>
                      </a:r>
                      <a:r>
                        <a:rPr lang="fa-IR" sz="2800" b="1" baseline="0" dirty="0" smtClean="0">
                          <a:solidFill>
                            <a:srgbClr val="00B0F0"/>
                          </a:solidFill>
                          <a:cs typeface="2  Kamran" panose="00000400000000000000" pitchFamily="2" charset="-78"/>
                        </a:rPr>
                        <a:t> باز</a:t>
                      </a:r>
                      <a:endParaRPr lang="en-US" sz="2800" b="1" dirty="0">
                        <a:solidFill>
                          <a:srgbClr val="00B0F0"/>
                        </a:solidFill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800999" y="59422"/>
            <a:ext cx="923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875" t="36660" r="30250" b="37772"/>
          <a:stretch/>
        </p:blipFill>
        <p:spPr>
          <a:xfrm>
            <a:off x="1127760" y="1584960"/>
            <a:ext cx="9182034" cy="2941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949" y="4934595"/>
            <a:ext cx="10952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زمان ايجاد درخت جستجو،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تعدادي گره جديد توليد شده و منتظر بسط داده شدن </a:t>
            </a:r>
            <a:r>
              <a:rPr lang="fa-IR" sz="3200" b="1" dirty="0" smtClean="0">
                <a:cs typeface="2  Kamran" panose="00000400000000000000" pitchFamily="2" charset="-78"/>
              </a:rPr>
              <a:t>هستند. اينكه كداميك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بايد زودتر بررسي و بسط داده شوند،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استراتژي جستجو </a:t>
            </a:r>
            <a:r>
              <a:rPr lang="fa-IR" sz="3200" b="1" dirty="0" smtClean="0">
                <a:cs typeface="2  Kamran" panose="00000400000000000000" pitchFamily="2" charset="-78"/>
              </a:rPr>
              <a:t>ناميده مي شود.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425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805" t="35017" r="21718" b="16835"/>
          <a:stretch/>
        </p:blipFill>
        <p:spPr>
          <a:xfrm>
            <a:off x="171450" y="1527369"/>
            <a:ext cx="6021386" cy="27874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03861" y="59422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عمق اول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46292" y="1234981"/>
            <a:ext cx="6178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همواره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عميق ترين گره</a:t>
            </a:r>
            <a:r>
              <a:rPr lang="fa-IR" sz="3200" b="1" dirty="0" smtClean="0">
                <a:cs typeface="2  Kamran" panose="00000400000000000000" pitchFamily="2" charset="-78"/>
              </a:rPr>
              <a:t> زودتر از بقيه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بسط داده مي شود.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2805" y="2604587"/>
            <a:ext cx="5961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فرزندان توليد شده از بسط گرهها،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به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ابتداي صف </a:t>
            </a:r>
            <a:r>
              <a:rPr lang="fa-IR" sz="3200" b="1" dirty="0" smtClean="0">
                <a:cs typeface="2  Kamran" panose="00000400000000000000" pitchFamily="2" charset="-78"/>
              </a:rPr>
              <a:t>اضافه مي شوند. به عبارت ديگر، صف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همانند يك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پشته</a:t>
            </a:r>
            <a:r>
              <a:rPr lang="fa-IR" sz="3200" b="1" dirty="0" smtClean="0">
                <a:cs typeface="2  Kamran" panose="00000400000000000000" pitchFamily="2" charset="-78"/>
              </a:rPr>
              <a:t> عمل مي كند.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40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203861" y="59422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استراتژي هاي جستجو: عمق اول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8169" y="1032220"/>
            <a:ext cx="2912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مسافرت در روماني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888984" y="1919856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STATE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PARENT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OPERATOR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DEPTH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PATH-COST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6105" t="40893" r="39191" b="55073"/>
          <a:stretch/>
        </p:blipFill>
        <p:spPr>
          <a:xfrm>
            <a:off x="2728913" y="6189628"/>
            <a:ext cx="7100887" cy="4639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805564" y="2660298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69727" y="21877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1072813" y="5843588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03272" y="204284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STATE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PARENT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OPERATOR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DEPTH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PATH-COST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7225" y="5872163"/>
            <a:ext cx="2914650" cy="27146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03272" y="204284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STATE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PARENT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OPERATOR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DEPTH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PATH-COST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657225" y="6100763"/>
            <a:ext cx="2914650" cy="27146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03272" y="204284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STATE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PARENT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OPERATOR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DEPTH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PATH-COST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57225" y="6372225"/>
            <a:ext cx="5797857" cy="22860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03272" y="204284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STATE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PARENT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OPERATOR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null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DEPTH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PATH-COST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57224" y="6600824"/>
            <a:ext cx="5654982" cy="208799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018205" y="3365657"/>
            <a:ext cx="2213619" cy="1983455"/>
            <a:chOff x="6573816" y="1616995"/>
            <a:chExt cx="2213619" cy="1983455"/>
          </a:xfrm>
        </p:grpSpPr>
        <p:sp>
          <p:nvSpPr>
            <p:cNvPr id="28" name="Rectangle 27"/>
            <p:cNvSpPr/>
            <p:nvPr/>
          </p:nvSpPr>
          <p:spPr>
            <a:xfrm>
              <a:off x="6602779" y="1616995"/>
              <a:ext cx="2184656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49185" y="2069544"/>
              <a:ext cx="1446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STATE</a:t>
              </a:r>
              <a:r>
                <a:rPr lang="en-US" dirty="0" smtClean="0"/>
                <a:t>: </a:t>
              </a:r>
              <a:r>
                <a:rPr lang="en-US" dirty="0" err="1" smtClean="0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49185" y="2357437"/>
              <a:ext cx="117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PARENT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73816" y="2625685"/>
              <a:ext cx="2213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OPERATOR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go </a:t>
              </a:r>
              <a:r>
                <a:rPr lang="en-US" dirty="0" err="1" smtClean="0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DEPTH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70734" y="3120986"/>
              <a:ext cx="1589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PATH-COST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75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02392" y="1616995"/>
              <a:ext cx="2185043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63755" y="3365657"/>
            <a:ext cx="2213619" cy="1983455"/>
            <a:chOff x="6573816" y="1616995"/>
            <a:chExt cx="2213619" cy="1983455"/>
          </a:xfrm>
        </p:grpSpPr>
        <p:sp>
          <p:nvSpPr>
            <p:cNvPr id="36" name="Rectangle 35"/>
            <p:cNvSpPr/>
            <p:nvPr/>
          </p:nvSpPr>
          <p:spPr>
            <a:xfrm>
              <a:off x="6602779" y="1616995"/>
              <a:ext cx="2184656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49185" y="2069544"/>
              <a:ext cx="130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STATE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Sibiu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49185" y="2357437"/>
              <a:ext cx="117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PARENT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73816" y="2625685"/>
              <a:ext cx="2072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OPERATOR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go Sibiu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DEPTH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70734" y="3120986"/>
              <a:ext cx="1706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PATH-COST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140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02392" y="1616995"/>
              <a:ext cx="2185043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894599" y="3356187"/>
            <a:ext cx="2213619" cy="1983455"/>
            <a:chOff x="6573816" y="1616995"/>
            <a:chExt cx="2213619" cy="1983455"/>
          </a:xfrm>
        </p:grpSpPr>
        <p:sp>
          <p:nvSpPr>
            <p:cNvPr id="44" name="Rectangle 43"/>
            <p:cNvSpPr/>
            <p:nvPr/>
          </p:nvSpPr>
          <p:spPr>
            <a:xfrm>
              <a:off x="6602779" y="1616995"/>
              <a:ext cx="2184656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49185" y="2069544"/>
              <a:ext cx="1760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STATE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Timisoara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9185" y="2357437"/>
              <a:ext cx="117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PARENT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3816" y="2625685"/>
              <a:ext cx="2140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OPERATOR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go Tim…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DEPTH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70734" y="3120986"/>
              <a:ext cx="1706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PATH-COST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chemeClr val="accent1"/>
                  </a:solidFill>
                </a:rPr>
                <a:t>118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2392" y="1616995"/>
              <a:ext cx="2185043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>
            <a:stCxn id="4" idx="2"/>
            <a:endCxn id="34" idx="0"/>
          </p:cNvCxnSpPr>
          <p:nvPr/>
        </p:nvCxnSpPr>
        <p:spPr>
          <a:xfrm flipH="1">
            <a:off x="5139303" y="2187739"/>
            <a:ext cx="2578745" cy="1177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2"/>
            <a:endCxn id="42" idx="0"/>
          </p:cNvCxnSpPr>
          <p:nvPr/>
        </p:nvCxnSpPr>
        <p:spPr>
          <a:xfrm flipH="1">
            <a:off x="7684853" y="2187739"/>
            <a:ext cx="33195" cy="1177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  <a:endCxn id="50" idx="0"/>
          </p:cNvCxnSpPr>
          <p:nvPr/>
        </p:nvCxnSpPr>
        <p:spPr>
          <a:xfrm>
            <a:off x="7718048" y="2187739"/>
            <a:ext cx="2297649" cy="116844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1519818" y="278752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1519818" y="278752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Sibiu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Timisoara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57225" y="5872163"/>
            <a:ext cx="2914650" cy="27146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Sibiu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Timisoara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61759" y="6093618"/>
            <a:ext cx="2914650" cy="27146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61759" y="656833"/>
            <a:ext cx="181191" cy="3693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Sibiu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Timisoara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8085" y="6363750"/>
            <a:ext cx="5786998" cy="270966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61759" y="656833"/>
            <a:ext cx="181191" cy="3693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13766" y="0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يادآوري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365" y="1114700"/>
            <a:ext cx="1084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ساختار كلي يك عامل: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65" y="1902157"/>
            <a:ext cx="1084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Agent = Architecture + Program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365" y="3793762"/>
            <a:ext cx="10842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در اين درس فرض بر اين است كه يك معماري در اختيار ما قرار داده شده است (سنسورها و افكتورها مشخص هستند) و ما بايد برنامه آن را مشخص كنيم. </a:t>
            </a:r>
          </a:p>
        </p:txBody>
      </p:sp>
    </p:spTree>
    <p:extLst>
      <p:ext uri="{BB962C8B-B14F-4D97-AF65-F5344CB8AC3E}">
        <p14:creationId xmlns:p14="http://schemas.microsoft.com/office/powerpoint/2010/main" val="6376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Sibiu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Timisoara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8085" y="6576400"/>
            <a:ext cx="5786998" cy="270966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61759" y="656833"/>
            <a:ext cx="181191" cy="3693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3518" y="2892773"/>
            <a:ext cx="1580305" cy="905099"/>
            <a:chOff x="6602392" y="1616995"/>
            <a:chExt cx="1580305" cy="905099"/>
          </a:xfrm>
        </p:grpSpPr>
        <p:sp>
          <p:nvSpPr>
            <p:cNvPr id="30" name="Rectangle 29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66887" y="2069544"/>
              <a:ext cx="87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Oradea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36253" y="6228284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با فرض اينكه مسيرها يك طرفه باشد</a:t>
            </a:r>
            <a:endParaRPr lang="en-US" sz="24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34" name="Straight Arrow Connector 33"/>
          <p:cNvCxnSpPr>
            <a:stCxn id="57" idx="2"/>
            <a:endCxn id="32" idx="0"/>
          </p:cNvCxnSpPr>
          <p:nvPr/>
        </p:nvCxnSpPr>
        <p:spPr>
          <a:xfrm flipH="1">
            <a:off x="6223671" y="2487510"/>
            <a:ext cx="4261" cy="4052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1529342" y="277212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Arad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Sibiu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Timisoara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8085" y="6576400"/>
            <a:ext cx="5786998" cy="270966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61759" y="656833"/>
            <a:ext cx="181191" cy="3693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3518" y="2892773"/>
            <a:ext cx="1580305" cy="905099"/>
            <a:chOff x="6602392" y="1616995"/>
            <a:chExt cx="1580305" cy="905099"/>
          </a:xfrm>
        </p:grpSpPr>
        <p:sp>
          <p:nvSpPr>
            <p:cNvPr id="30" name="Rectangle 29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 smtClean="0"/>
            </a:p>
            <a:p>
              <a:pPr algn="ctr"/>
              <a:endParaRPr lang="en-US" sz="1200" b="1" dirty="0" smtClean="0"/>
            </a:p>
            <a:p>
              <a:pPr algn="ctr"/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66887" y="2069544"/>
              <a:ext cx="87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Oradea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55083" y="4396482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ادامه به عنوان تمرين</a:t>
            </a:r>
            <a:endParaRPr lang="en-US" sz="24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34" name="Straight Arrow Connector 33"/>
          <p:cNvCxnSpPr>
            <a:stCxn id="57" idx="2"/>
            <a:endCxn id="32" idx="0"/>
          </p:cNvCxnSpPr>
          <p:nvPr/>
        </p:nvCxnSpPr>
        <p:spPr>
          <a:xfrm flipH="1">
            <a:off x="6223671" y="2487510"/>
            <a:ext cx="4261" cy="4052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1529342" y="277212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83159" y="59422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ارزيابي استراتژي هاي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4564" y="936585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معيارهاي ارزيابي استراتژي هاي جستجو: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1521360"/>
            <a:ext cx="822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كامل بودن (</a:t>
            </a:r>
            <a:r>
              <a:rPr lang="en-US" sz="2000" b="1" dirty="0">
                <a:solidFill>
                  <a:schemeClr val="accent1"/>
                </a:solidFill>
                <a:latin typeface="Gabriola" panose="04040605051002020D02" pitchFamily="82" charset="0"/>
              </a:rPr>
              <a:t>Completeness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): </a:t>
            </a:r>
            <a:r>
              <a:rPr lang="fa-IR" sz="20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در صورت وجود پاسخ، آيا استراتژي جستجو تضمين مي كند كه آن را خواهد يافت؟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75" y="1921470"/>
            <a:ext cx="8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پيچيدگي زماني 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Gabriola" panose="04040605051002020D02" pitchFamily="82" charset="0"/>
              </a:rPr>
              <a:t>Time C</a:t>
            </a:r>
            <a:r>
              <a:rPr lang="en-US" sz="2000" b="1" dirty="0" smtClean="0">
                <a:solidFill>
                  <a:schemeClr val="accent1"/>
                </a:solidFill>
                <a:latin typeface="Gabriola" panose="04040605051002020D02" pitchFamily="82" charset="0"/>
              </a:rPr>
              <a:t>omplexity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):</a:t>
            </a:r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r>
              <a:rPr lang="fa-IR" sz="20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چه مدت زمان نياز است تا الگوريتم پاسخ را بيابد.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889" y="2296624"/>
            <a:ext cx="79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پيچيدگي 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فضايي (</a:t>
            </a:r>
            <a:r>
              <a:rPr lang="en-US" sz="2000" b="1" dirty="0" smtClean="0">
                <a:solidFill>
                  <a:schemeClr val="accent1"/>
                </a:solidFill>
                <a:latin typeface="Gabriola" panose="04040605051002020D02" pitchFamily="82" charset="0"/>
              </a:rPr>
              <a:t>Space Complexity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):</a:t>
            </a:r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r>
              <a:rPr lang="fa-IR" sz="20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چه مقدار حافظه نياز است تا الگوريتم كار خود را انجام دهد.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9063" y="2696734"/>
            <a:ext cx="772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بهينگي (</a:t>
            </a:r>
            <a:r>
              <a:rPr lang="en-US" sz="2000" b="1" dirty="0" smtClean="0">
                <a:solidFill>
                  <a:schemeClr val="accent1"/>
                </a:solidFill>
                <a:latin typeface="Gabriola" panose="04040605051002020D02" pitchFamily="82" charset="0"/>
              </a:rPr>
              <a:t>Optimality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): </a:t>
            </a:r>
            <a:r>
              <a:rPr lang="fa-IR" sz="20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چه مقدار حافظه نياز است تا الگوريتم كار خود را انجام دهد.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125" t="26864" r="13164" b="31866"/>
          <a:stretch/>
        </p:blipFill>
        <p:spPr>
          <a:xfrm>
            <a:off x="0" y="4100514"/>
            <a:ext cx="4273679" cy="226860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0" y="347199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9590" y="3634443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شكل كامل درخت جستجو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1174" y="4272218"/>
            <a:ext cx="22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en-US" sz="2000" b="1" dirty="0" smtClean="0">
                <a:cs typeface="2  Kamran" panose="00000400000000000000" pitchFamily="2" charset="-78"/>
              </a:rPr>
              <a:t>B</a:t>
            </a:r>
            <a:r>
              <a:rPr lang="fa-IR" sz="2000" b="1" dirty="0" smtClean="0">
                <a:cs typeface="2  Kamran" panose="00000400000000000000" pitchFamily="2" charset="-78"/>
              </a:rPr>
              <a:t>: فاكتور انشعاب</a:t>
            </a:r>
            <a:endParaRPr lang="en-US" sz="2000" b="1" dirty="0"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1173" y="4725328"/>
            <a:ext cx="22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en-US" sz="2000" b="1" dirty="0" smtClean="0">
                <a:cs typeface="2  Kamran" panose="00000400000000000000" pitchFamily="2" charset="-78"/>
              </a:rPr>
              <a:t>m</a:t>
            </a:r>
            <a:r>
              <a:rPr lang="fa-IR" sz="2000" b="1" dirty="0" smtClean="0">
                <a:cs typeface="2  Kamran" panose="00000400000000000000" pitchFamily="2" charset="-78"/>
              </a:rPr>
              <a:t>: حداكثر عمق</a:t>
            </a:r>
            <a:endParaRPr lang="en-US" sz="2000" b="1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3160" y="5178438"/>
            <a:ext cx="397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000" b="1" dirty="0" smtClean="0">
                <a:cs typeface="2  Kamran" panose="00000400000000000000" pitchFamily="2" charset="-78"/>
              </a:rPr>
              <a:t>جواب ها مي توانند در عمق هاي مختلف باشند. </a:t>
            </a:r>
            <a:endParaRPr lang="en-US" sz="2000" b="1" dirty="0"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58374" y="5884603"/>
            <a:ext cx="202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تعداد كل گره هاي درخت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86562" y="5968381"/>
                <a:ext cx="3281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62" y="5968381"/>
                <a:ext cx="32814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5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784148" y="59422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ارزيابي استراتژي </a:t>
            </a:r>
            <a:r>
              <a:rPr lang="fa-IR" sz="4000" b="1" dirty="0" smtClean="0">
                <a:cs typeface="2  Kamran" panose="00000400000000000000" pitchFamily="2" charset="-78"/>
              </a:rPr>
              <a:t>عمق اول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03460" y="936585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 smtClean="0">
                <a:cs typeface="2  Kamran" panose="00000400000000000000" pitchFamily="2" charset="-78"/>
              </a:rPr>
              <a:t> چه گرههايي را بسط مي دهد؟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4670" y="1392771"/>
            <a:ext cx="822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اين الگوريتم همواره يك پيشوند چپ از كل درخت جستجو را بسط مي دهد</a:t>
            </a:r>
            <a:endParaRPr lang="en-US" sz="20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545" y="1721442"/>
            <a:ext cx="8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صورتي كه حداكثر عمق محدود باشد، مي تواند كل درخت جستجو را پردازش كند.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943600" y="2626707"/>
                <a:ext cx="53996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در صورتي كه حداكثر عمق محدود باشد، داراي پيچيدگي زماني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𝒃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𝒎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است. </a:t>
                </a:r>
                <a:endParaRPr lang="en-US" sz="20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26707"/>
                <a:ext cx="53996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903" t="-6061" r="-1129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91798" y="211604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زماني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357558" y="3625652"/>
                <a:ext cx="7985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تنها هموالدهاي </a:t>
                </a:r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گرههاي تا ريشه را نگهداري مي كند. بنابراين پيچيدگي فضايي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𝒃𝒎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است. </a:t>
                </a:r>
                <a:endParaRPr lang="en-US" sz="20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58" y="3625652"/>
                <a:ext cx="7985720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6154" r="-7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182240" y="3129597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فضايي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7545" y="4571426"/>
            <a:ext cx="798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خير، </a:t>
            </a:r>
            <a:r>
              <a:rPr lang="en-US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m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مي تواند بينهايت باشد. 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تنها در صورتي كه </a:t>
            </a:r>
            <a:r>
              <a:rPr lang="en-US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m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محدود باشد يا از گرههاي تكراري جلوگيري كنيم، اين استراتژي كامل خواهد بود.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1654" y="4127928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كامل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7545" y="5907475"/>
            <a:ext cx="79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خير، اين الگوريتم همواره سمت چپ ترين گره را بدون در نظر گرفتن عمق يا هزينه مي يابد.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07302" y="5482144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بهينه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9101" t="24988" r="8125" b="32700"/>
          <a:stretch/>
        </p:blipFill>
        <p:spPr>
          <a:xfrm>
            <a:off x="71407" y="1819792"/>
            <a:ext cx="4710133" cy="2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10343" y="59422"/>
            <a:ext cx="191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مباحث امروز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56447" y="1183372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عامل هاي برنامه ريز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88166" y="2067679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4726" y="2954555"/>
            <a:ext cx="4161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روش هاي جستجوي كوركورانه 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1969" y="3662441"/>
            <a:ext cx="4759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جستجوي عمق اول 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Depth First Search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17242" y="4195374"/>
            <a:ext cx="4934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جستجوي سطح اول 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Breadth First Search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69627" y="4725023"/>
            <a:ext cx="5581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جستجوي هزينه يكنواخت 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Uniform Cost Search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91794" y="5257956"/>
            <a:ext cx="6559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جستجوي عميق سازي تكراري 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Iterative Deeping Search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359" t="19569" r="27578" b="19569"/>
          <a:stretch/>
        </p:blipFill>
        <p:spPr>
          <a:xfrm>
            <a:off x="294607" y="1321816"/>
            <a:ext cx="4581053" cy="35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20063" y="59422"/>
            <a:ext cx="270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عامل هاي رفلكس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86188" y="2177808"/>
            <a:ext cx="7814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تصميمات در هر لحظه را فقط بر اساس ادراكات همان لحظه مي گيرند.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4709" y="2762583"/>
            <a:ext cx="6896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نتايج و پيامدهاي اعمال خود را قبل از انجام عمل نمي سنجند.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500" t="35826" r="7539" b="8730"/>
          <a:stretch/>
        </p:blipFill>
        <p:spPr>
          <a:xfrm>
            <a:off x="0" y="1775733"/>
            <a:ext cx="3786188" cy="29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2500" t="23321" r="7187" b="20610"/>
          <a:stretch/>
        </p:blipFill>
        <p:spPr>
          <a:xfrm>
            <a:off x="140426" y="1409564"/>
            <a:ext cx="4117239" cy="32195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85035" y="59422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عامل هاي برنامه ريز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31996" y="2177808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همواره قبل از انجام عمل، نتيجه آن را مي سنجند.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5705" y="2762583"/>
            <a:ext cx="700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همواره يك مدل از نحوه تغيير جهان در پاسخ با اعمال خود دارد.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481" y="3347358"/>
            <a:ext cx="5950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هر عملي را براي رسيدن به يك هدف انجام مي دهد. </a:t>
            </a:r>
          </a:p>
        </p:txBody>
      </p:sp>
    </p:spTree>
    <p:extLst>
      <p:ext uri="{BB962C8B-B14F-4D97-AF65-F5344CB8AC3E}">
        <p14:creationId xmlns:p14="http://schemas.microsoft.com/office/powerpoint/2010/main" val="17813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828" t="16234" r="27344" b="23529"/>
          <a:stretch/>
        </p:blipFill>
        <p:spPr>
          <a:xfrm>
            <a:off x="3230493" y="2085976"/>
            <a:ext cx="5343525" cy="41290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85035" y="59422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عامل هاي برنامه ريز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3588" y="1349133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مسائل برنامه ريزي، هدف تغيير وضعيت جهان از حالت فعلي به يك حالت هدف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067" y="284455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حالت فعلي جهان 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4730681" y="2615447"/>
            <a:ext cx="3370331" cy="1042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 smtClean="0">
                <a:cs typeface="2  Kamran" panose="00000400000000000000" pitchFamily="2" charset="-78"/>
              </a:rPr>
              <a:t>دنباله اي از اعمال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8871" y="2844554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حالت هدف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6512" y="5268722"/>
            <a:ext cx="5934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وظيفه يك عامل برنامه ريز،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يافتن دنباله اي از اعمال </a:t>
            </a:r>
            <a:r>
              <a:rPr lang="fa-IR" sz="2800" b="1" dirty="0" smtClean="0">
                <a:cs typeface="2  Kamran" panose="00000400000000000000" pitchFamily="2" charset="-78"/>
              </a:rPr>
              <a:t>است</a:t>
            </a:r>
          </a:p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 كه با انجام آنها، وضعيت جهان از حالت فعلي به حالت هدف</a:t>
            </a:r>
          </a:p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 تبديل مي شود. به اين عمل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جستجو</a:t>
            </a:r>
            <a:r>
              <a:rPr lang="fa-IR" sz="2800" b="1" dirty="0" smtClean="0">
                <a:cs typeface="2  Kamran" panose="00000400000000000000" pitchFamily="2" charset="-78"/>
              </a:rPr>
              <a:t> گفته مي شود.  </a:t>
            </a:r>
            <a:endParaRPr lang="en-US" sz="28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88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721905" y="59422"/>
            <a:ext cx="3002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عامل هاي برنامه ريز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3588" y="1349133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مسائل برنامه ريزي، هدف تغيير وضعيت جهان از حالت فعلي به يك حالت هدف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067" y="284455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حالت فعلي جهان 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4730681" y="2615447"/>
            <a:ext cx="3370331" cy="1042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cs typeface="2  Kamran" panose="00000400000000000000" pitchFamily="2" charset="-78"/>
              </a:rPr>
              <a:t>دنباله اي از </a:t>
            </a:r>
            <a:r>
              <a:rPr lang="fa-IR" sz="2800" b="1" dirty="0" smtClean="0">
                <a:cs typeface="2  Kamran" panose="00000400000000000000" pitchFamily="2" charset="-78"/>
              </a:rPr>
              <a:t>اعمال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8871" y="2844554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حالت هدف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383" t="19986" r="46093" b="64798"/>
          <a:stretch/>
        </p:blipFill>
        <p:spPr>
          <a:xfrm>
            <a:off x="2014538" y="4339975"/>
            <a:ext cx="2014538" cy="1042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047" t="75429" r="20664" b="8938"/>
          <a:stretch/>
        </p:blipFill>
        <p:spPr>
          <a:xfrm>
            <a:off x="9277438" y="4393699"/>
            <a:ext cx="1985963" cy="1071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triped Right Arrow 11"/>
              <p:cNvSpPr/>
              <p:nvPr/>
            </p:nvSpPr>
            <p:spPr>
              <a:xfrm>
                <a:off x="4730680" y="4339974"/>
                <a:ext cx="3370331" cy="1042988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𝑺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𝑺</m:t>
                      </m:r>
                    </m:oMath>
                  </m:oMathPara>
                </a14:m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Striped Righ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80" y="4339974"/>
                <a:ext cx="3370331" cy="1042988"/>
              </a:xfrm>
              <a:prstGeom prst="stripedRightArrow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1963" y="1349133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يك مسئله جستجو شامل موارد زير است: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8587" y="2201770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1- يك فضاي حالت 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State Space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383" t="19986" r="46093" b="64798"/>
          <a:stretch/>
        </p:blipFill>
        <p:spPr>
          <a:xfrm>
            <a:off x="1707357" y="2093602"/>
            <a:ext cx="1007267" cy="521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62931" t="19986" r="20545" b="64798"/>
          <a:stretch/>
        </p:blipFill>
        <p:spPr>
          <a:xfrm>
            <a:off x="2755402" y="2093602"/>
            <a:ext cx="1007267" cy="5214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37149" t="38745" r="46327" b="46039"/>
          <a:stretch/>
        </p:blipFill>
        <p:spPr>
          <a:xfrm>
            <a:off x="3803447" y="2093602"/>
            <a:ext cx="1007267" cy="5214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2697" t="38745" r="20779" b="46039"/>
          <a:stretch/>
        </p:blipFill>
        <p:spPr>
          <a:xfrm>
            <a:off x="4846434" y="2093602"/>
            <a:ext cx="1007267" cy="521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37384" t="57088" r="46092" b="27696"/>
          <a:stretch/>
        </p:blipFill>
        <p:spPr>
          <a:xfrm>
            <a:off x="1715276" y="2644153"/>
            <a:ext cx="1007267" cy="5214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63166" t="57088" r="20310" b="27696"/>
          <a:stretch/>
        </p:blipFill>
        <p:spPr>
          <a:xfrm>
            <a:off x="2793675" y="2644153"/>
            <a:ext cx="1007267" cy="5214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37149" t="75431" r="46327" b="9353"/>
          <a:stretch/>
        </p:blipFill>
        <p:spPr>
          <a:xfrm>
            <a:off x="3839167" y="2644153"/>
            <a:ext cx="1007267" cy="5214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63164" t="75014" r="20312" b="9770"/>
          <a:stretch/>
        </p:blipFill>
        <p:spPr>
          <a:xfrm>
            <a:off x="4884659" y="2644152"/>
            <a:ext cx="1007267" cy="5214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0671" y="4968782"/>
            <a:ext cx="7130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3- يك تابع بعدي 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Successor Function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): </a:t>
            </a:r>
            <a:r>
              <a:rPr lang="fa-IR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تابعي كه با دريافت </a:t>
            </a:r>
          </a:p>
          <a:p>
            <a:pPr algn="r" rtl="1"/>
            <a:r>
              <a:rPr lang="fa-IR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يك حالت و يك عمل، نتيجه انجام آن عمل در آن حالت را</a:t>
            </a:r>
          </a:p>
          <a:p>
            <a:pPr algn="r" rtl="1"/>
            <a:r>
              <a:rPr lang="fa-IR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مشخص مي كند. 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301" y="3585276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2- مجموعه اعمال 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Actions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03837" y="3585275"/>
                <a:ext cx="2551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{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𝑺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𝑳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𝑹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}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37" y="3585275"/>
                <a:ext cx="255198" cy="584775"/>
              </a:xfrm>
              <a:prstGeom prst="rect">
                <a:avLst/>
              </a:prstGeom>
              <a:blipFill rotWithShape="0">
                <a:blip r:embed="rId3"/>
                <a:stretch>
                  <a:fillRect r="-46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37383" t="19986" r="46093" b="64798"/>
          <a:stretch/>
        </p:blipFill>
        <p:spPr>
          <a:xfrm>
            <a:off x="744635" y="5553558"/>
            <a:ext cx="1007267" cy="5214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62931" t="19986" r="20545" b="64798"/>
          <a:stretch/>
        </p:blipFill>
        <p:spPr>
          <a:xfrm>
            <a:off x="3498632" y="4857042"/>
            <a:ext cx="1007267" cy="52149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37384" t="57088" r="46092" b="27696"/>
          <a:stretch/>
        </p:blipFill>
        <p:spPr>
          <a:xfrm>
            <a:off x="3498632" y="5524982"/>
            <a:ext cx="1007267" cy="5214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37383" t="19986" r="46093" b="64798"/>
          <a:stretch/>
        </p:blipFill>
        <p:spPr>
          <a:xfrm>
            <a:off x="3498631" y="6192922"/>
            <a:ext cx="1007267" cy="52149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0" idx="3"/>
            <a:endCxn id="31" idx="1"/>
          </p:cNvCxnSpPr>
          <p:nvPr/>
        </p:nvCxnSpPr>
        <p:spPr>
          <a:xfrm flipV="1">
            <a:off x="1751902" y="5117789"/>
            <a:ext cx="1746730" cy="69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20202319">
                <a:off x="2745195" y="4925491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02319">
                <a:off x="2745195" y="4925491"/>
                <a:ext cx="397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30" idx="3"/>
            <a:endCxn id="32" idx="1"/>
          </p:cNvCxnSpPr>
          <p:nvPr/>
        </p:nvCxnSpPr>
        <p:spPr>
          <a:xfrm flipV="1">
            <a:off x="1751902" y="5785729"/>
            <a:ext cx="1746730" cy="28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  <a:endCxn id="33" idx="1"/>
          </p:cNvCxnSpPr>
          <p:nvPr/>
        </p:nvCxnSpPr>
        <p:spPr>
          <a:xfrm>
            <a:off x="1751902" y="5814305"/>
            <a:ext cx="1746729" cy="639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72678" y="5387741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78" y="5387741"/>
                <a:ext cx="3674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272541">
                <a:off x="2811294" y="5883522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72541">
                <a:off x="2811294" y="5883522"/>
                <a:ext cx="36740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9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/>
      <p:bldP spid="25" grpId="0"/>
      <p:bldP spid="28" grpId="0"/>
      <p:bldP spid="29" grpId="0"/>
      <p:bldP spid="1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5646013</TotalTime>
  <Words>1772</Words>
  <Application>Microsoft Office PowerPoint</Application>
  <PresentationFormat>Widescreen</PresentationFormat>
  <Paragraphs>338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2  Kamran</vt:lpstr>
      <vt:lpstr>2  Zar</vt:lpstr>
      <vt:lpstr>Arial</vt:lpstr>
      <vt:lpstr>B Yekan</vt:lpstr>
      <vt:lpstr>Calibri</vt:lpstr>
      <vt:lpstr>Calibri Light</vt:lpstr>
      <vt:lpstr>Cambria Math</vt:lpstr>
      <vt:lpstr>Courier New</vt:lpstr>
      <vt:lpstr>Gabriola</vt:lpstr>
      <vt:lpstr>Office Theme</vt:lpstr>
      <vt:lpstr>هوش مصنوعی (جستجو-بخش اول)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716</cp:revision>
  <dcterms:created xsi:type="dcterms:W3CDTF">2019-12-14T18:20:14Z</dcterms:created>
  <dcterms:modified xsi:type="dcterms:W3CDTF">2020-09-21T21:53:18Z</dcterms:modified>
</cp:coreProperties>
</file>