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50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E791-EBA1-4262-8C84-A03EA3BAA32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514-8706-4B7D-9197-B837582C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75" y="-228600"/>
            <a:ext cx="5924563" cy="2387600"/>
          </a:xfrm>
        </p:spPr>
        <p:txBody>
          <a:bodyPr>
            <a:normAutofit/>
          </a:bodyPr>
          <a:lstStyle/>
          <a:p>
            <a:r>
              <a:rPr lang="fa-IR" sz="7200" b="1" dirty="0" smtClean="0">
                <a:cs typeface="2  Kamran" panose="00000400000000000000" pitchFamily="2" charset="-78"/>
              </a:rPr>
              <a:t>هوش مصنوعی</a:t>
            </a:r>
            <a:br>
              <a:rPr lang="fa-IR" sz="7200" b="1" dirty="0" smtClean="0">
                <a:cs typeface="2  Kamran" panose="00000400000000000000" pitchFamily="2" charset="-78"/>
              </a:rPr>
            </a:br>
            <a:r>
              <a:rPr lang="fa-IR" sz="7200" b="1" dirty="0" smtClean="0">
                <a:cs typeface="2  Kamran" panose="00000400000000000000" pitchFamily="2" charset="-78"/>
              </a:rPr>
              <a:t>(جستجو-بخش سوم) </a:t>
            </a:r>
            <a:endParaRPr lang="en-US" sz="72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4175" y="2251075"/>
            <a:ext cx="5924563" cy="1655762"/>
          </a:xfrm>
        </p:spPr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50" t="46040" r="27109" b="12064"/>
          <a:stretch/>
        </p:blipFill>
        <p:spPr>
          <a:xfrm>
            <a:off x="1657350" y="3078956"/>
            <a:ext cx="8034554" cy="40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043847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722335" y="1955769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958195" y="1955769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Timisoara</a:t>
            </a:r>
            <a:endParaRPr lang="en-US" sz="1400" b="1" dirty="0"/>
          </a:p>
        </p:txBody>
      </p:sp>
      <p:sp>
        <p:nvSpPr>
          <p:cNvPr id="15" name="Oval 14"/>
          <p:cNvSpPr/>
          <p:nvPr/>
        </p:nvSpPr>
        <p:spPr>
          <a:xfrm>
            <a:off x="9836742" y="1969721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Zerind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stCxn id="2" idx="3"/>
            <a:endCxn id="12" idx="0"/>
          </p:cNvCxnSpPr>
          <p:nvPr/>
        </p:nvCxnSpPr>
        <p:spPr>
          <a:xfrm flipH="1">
            <a:off x="5372417" y="1519457"/>
            <a:ext cx="1304512" cy="43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11" idx="1"/>
          </p:cNvCxnSpPr>
          <p:nvPr/>
        </p:nvCxnSpPr>
        <p:spPr>
          <a:xfrm>
            <a:off x="7596284" y="1519457"/>
            <a:ext cx="552315" cy="51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5" idx="1"/>
          </p:cNvCxnSpPr>
          <p:nvPr/>
        </p:nvCxnSpPr>
        <p:spPr>
          <a:xfrm>
            <a:off x="7786688" y="1322453"/>
            <a:ext cx="2240458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8173" y="2404208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h:329</a:t>
            </a:r>
          </a:p>
          <a:p>
            <a:r>
              <a:rPr lang="en-US" sz="1600" b="1" dirty="0" smtClean="0"/>
              <a:t>g:118</a:t>
            </a:r>
          </a:p>
          <a:p>
            <a:r>
              <a:rPr lang="en-US" sz="1600" b="1" dirty="0" smtClean="0"/>
              <a:t>f:447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238786" y="2526933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h:374</a:t>
            </a:r>
          </a:p>
          <a:p>
            <a:r>
              <a:rPr lang="en-US" sz="1600" b="1" dirty="0" smtClean="0"/>
              <a:t>g:75</a:t>
            </a:r>
          </a:p>
          <a:p>
            <a:r>
              <a:rPr lang="en-US" sz="1600" b="1" dirty="0" smtClean="0"/>
              <a:t>f:449</a:t>
            </a:r>
            <a:endParaRPr lang="en-US" sz="1600" b="1" dirty="0"/>
          </a:p>
        </p:txBody>
      </p:sp>
      <p:sp>
        <p:nvSpPr>
          <p:cNvPr id="22" name="Oval 21"/>
          <p:cNvSpPr/>
          <p:nvPr/>
        </p:nvSpPr>
        <p:spPr>
          <a:xfrm>
            <a:off x="2714941" y="3152849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4107706" y="3126126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Fagaras</a:t>
            </a:r>
            <a:endParaRPr lang="en-US" sz="1400" b="1" dirty="0"/>
          </a:p>
        </p:txBody>
      </p:sp>
      <p:sp>
        <p:nvSpPr>
          <p:cNvPr id="24" name="Oval 23"/>
          <p:cNvSpPr/>
          <p:nvPr/>
        </p:nvSpPr>
        <p:spPr>
          <a:xfrm>
            <a:off x="5543339" y="3140078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Oradea</a:t>
            </a:r>
            <a:endParaRPr lang="en-US" sz="1400" b="1" dirty="0"/>
          </a:p>
        </p:txBody>
      </p:sp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3365023" y="2431379"/>
            <a:ext cx="1547716" cy="72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4757788" y="2512981"/>
            <a:ext cx="614629" cy="61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>
            <a:off x="5372417" y="2512981"/>
            <a:ext cx="361326" cy="70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91464" y="3149239"/>
            <a:ext cx="1981099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832094" y="2431379"/>
            <a:ext cx="1549495" cy="7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51032" y="370645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h:366</a:t>
            </a:r>
          </a:p>
          <a:p>
            <a:r>
              <a:rPr lang="en-US" sz="1600" b="1" dirty="0" smtClean="0"/>
              <a:t>g:280</a:t>
            </a:r>
          </a:p>
          <a:p>
            <a:r>
              <a:rPr lang="en-US" sz="1600" b="1" dirty="0" smtClean="0"/>
              <a:t>f:646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67880" y="370645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h:178</a:t>
            </a:r>
          </a:p>
          <a:p>
            <a:r>
              <a:rPr lang="en-US" sz="1600" b="1" dirty="0" smtClean="0"/>
              <a:t>g:239</a:t>
            </a:r>
          </a:p>
          <a:p>
            <a:r>
              <a:rPr lang="en-US" sz="1600" b="1" dirty="0" smtClean="0"/>
              <a:t>f:417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79066" y="370645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h:380</a:t>
            </a:r>
          </a:p>
          <a:p>
            <a:r>
              <a:rPr lang="en-US" sz="1600" b="1" dirty="0" smtClean="0"/>
              <a:t>g:291</a:t>
            </a:r>
          </a:p>
          <a:p>
            <a:r>
              <a:rPr lang="en-US" sz="1600" b="1" dirty="0" smtClean="0"/>
              <a:t>f:671</a:t>
            </a:r>
            <a:endParaRPr lang="en-US" sz="1600" b="1" dirty="0"/>
          </a:p>
        </p:txBody>
      </p:sp>
      <p:sp>
        <p:nvSpPr>
          <p:cNvPr id="34" name="Oval 33"/>
          <p:cNvSpPr/>
          <p:nvPr/>
        </p:nvSpPr>
        <p:spPr>
          <a:xfrm>
            <a:off x="6111901" y="4404573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Craiova 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7504666" y="4377850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Pitesti</a:t>
            </a:r>
            <a:endParaRPr lang="en-US" sz="1400" b="1" dirty="0"/>
          </a:p>
        </p:txBody>
      </p:sp>
      <p:sp>
        <p:nvSpPr>
          <p:cNvPr id="36" name="Oval 35"/>
          <p:cNvSpPr/>
          <p:nvPr/>
        </p:nvSpPr>
        <p:spPr>
          <a:xfrm>
            <a:off x="8940299" y="4391802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82136" y="4577386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h:160</a:t>
            </a:r>
          </a:p>
          <a:p>
            <a:r>
              <a:rPr lang="en-US" sz="1600" b="1" dirty="0" smtClean="0"/>
              <a:t>g:366</a:t>
            </a:r>
          </a:p>
          <a:p>
            <a:r>
              <a:rPr lang="en-US" sz="1600" b="1" dirty="0" smtClean="0"/>
              <a:t>f:526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212419" y="449929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h:253</a:t>
            </a:r>
          </a:p>
          <a:p>
            <a:r>
              <a:rPr lang="en-US" sz="1600" b="1" dirty="0" smtClean="0"/>
              <a:t>g:300</a:t>
            </a:r>
          </a:p>
          <a:p>
            <a:r>
              <a:rPr lang="en-US" sz="1600" b="1" dirty="0" smtClean="0"/>
              <a:t>f:553</a:t>
            </a:r>
            <a:endParaRPr lang="en-US" sz="1600" b="1" dirty="0"/>
          </a:p>
        </p:txBody>
      </p:sp>
      <p:cxnSp>
        <p:nvCxnSpPr>
          <p:cNvPr id="40" name="Straight Arrow Connector 39"/>
          <p:cNvCxnSpPr>
            <a:stCxn id="28" idx="4"/>
            <a:endCxn id="36" idx="0"/>
          </p:cNvCxnSpPr>
          <p:nvPr/>
        </p:nvCxnSpPr>
        <p:spPr>
          <a:xfrm>
            <a:off x="8082014" y="3706451"/>
            <a:ext cx="1508367" cy="68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4"/>
            <a:endCxn id="35" idx="0"/>
          </p:cNvCxnSpPr>
          <p:nvPr/>
        </p:nvCxnSpPr>
        <p:spPr>
          <a:xfrm>
            <a:off x="8082014" y="3706451"/>
            <a:ext cx="72734" cy="67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4"/>
            <a:endCxn id="34" idx="0"/>
          </p:cNvCxnSpPr>
          <p:nvPr/>
        </p:nvCxnSpPr>
        <p:spPr>
          <a:xfrm flipH="1">
            <a:off x="6761983" y="3706451"/>
            <a:ext cx="1320031" cy="698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543339" y="5350214"/>
            <a:ext cx="1891897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7527838" y="5323491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Craiova</a:t>
            </a:r>
          </a:p>
        </p:txBody>
      </p:sp>
      <p:sp>
        <p:nvSpPr>
          <p:cNvPr id="45" name="Oval 44"/>
          <p:cNvSpPr/>
          <p:nvPr/>
        </p:nvSpPr>
        <p:spPr>
          <a:xfrm>
            <a:off x="8963471" y="5337443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Bucharest</a:t>
            </a:r>
            <a:endParaRPr lang="en-US" sz="1400" b="1" dirty="0"/>
          </a:p>
        </p:txBody>
      </p:sp>
      <p:cxnSp>
        <p:nvCxnSpPr>
          <p:cNvPr id="46" name="Straight Arrow Connector 45"/>
          <p:cNvCxnSpPr>
            <a:stCxn id="35" idx="4"/>
            <a:endCxn id="44" idx="0"/>
          </p:cNvCxnSpPr>
          <p:nvPr/>
        </p:nvCxnSpPr>
        <p:spPr>
          <a:xfrm>
            <a:off x="8154748" y="4935062"/>
            <a:ext cx="23172" cy="388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45" idx="0"/>
          </p:cNvCxnSpPr>
          <p:nvPr/>
        </p:nvCxnSpPr>
        <p:spPr>
          <a:xfrm>
            <a:off x="8154748" y="4935062"/>
            <a:ext cx="1458805" cy="4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4"/>
            <a:endCxn id="43" idx="0"/>
          </p:cNvCxnSpPr>
          <p:nvPr/>
        </p:nvCxnSpPr>
        <p:spPr>
          <a:xfrm flipH="1">
            <a:off x="6489288" y="4935062"/>
            <a:ext cx="1665460" cy="41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8400" y="5854312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h:193</a:t>
            </a:r>
          </a:p>
          <a:p>
            <a:r>
              <a:rPr lang="en-US" sz="1600" b="1" dirty="0" smtClean="0"/>
              <a:t>g:414</a:t>
            </a:r>
          </a:p>
          <a:p>
            <a:r>
              <a:rPr lang="en-US" sz="1600" b="1" dirty="0" smtClean="0"/>
              <a:t>f:607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906341" y="5854312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h:160</a:t>
            </a:r>
          </a:p>
          <a:p>
            <a:r>
              <a:rPr lang="en-US" sz="1600" b="1" dirty="0" smtClean="0"/>
              <a:t>g:455</a:t>
            </a:r>
          </a:p>
          <a:p>
            <a:r>
              <a:rPr lang="en-US" sz="1600" b="1" dirty="0" smtClean="0"/>
              <a:t>f:615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387491" y="5854312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h:0</a:t>
            </a:r>
          </a:p>
          <a:p>
            <a:r>
              <a:rPr lang="en-US" sz="1600" b="1" dirty="0" smtClean="0"/>
              <a:t>g:418</a:t>
            </a:r>
          </a:p>
          <a:p>
            <a:r>
              <a:rPr lang="en-US" sz="1600" b="1" dirty="0" smtClean="0"/>
              <a:t>f:418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72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043847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722335" y="1955769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958195" y="1955769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Timisoara</a:t>
            </a:r>
            <a:endParaRPr lang="en-US" sz="1400" b="1" dirty="0"/>
          </a:p>
        </p:txBody>
      </p:sp>
      <p:sp>
        <p:nvSpPr>
          <p:cNvPr id="15" name="Oval 14"/>
          <p:cNvSpPr/>
          <p:nvPr/>
        </p:nvSpPr>
        <p:spPr>
          <a:xfrm>
            <a:off x="9836742" y="1969721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Zerind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stCxn id="2" idx="3"/>
            <a:endCxn id="12" idx="0"/>
          </p:cNvCxnSpPr>
          <p:nvPr/>
        </p:nvCxnSpPr>
        <p:spPr>
          <a:xfrm flipH="1">
            <a:off x="5372417" y="1519457"/>
            <a:ext cx="1304512" cy="43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11" idx="1"/>
          </p:cNvCxnSpPr>
          <p:nvPr/>
        </p:nvCxnSpPr>
        <p:spPr>
          <a:xfrm>
            <a:off x="7596284" y="1519457"/>
            <a:ext cx="552315" cy="51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5" idx="1"/>
          </p:cNvCxnSpPr>
          <p:nvPr/>
        </p:nvCxnSpPr>
        <p:spPr>
          <a:xfrm>
            <a:off x="7786688" y="1322453"/>
            <a:ext cx="2240458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8173" y="2404208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h:329</a:t>
            </a:r>
          </a:p>
          <a:p>
            <a:r>
              <a:rPr lang="en-US" sz="1600" b="1" dirty="0" smtClean="0"/>
              <a:t>g:118</a:t>
            </a:r>
          </a:p>
          <a:p>
            <a:r>
              <a:rPr lang="en-US" sz="1600" b="1" dirty="0" smtClean="0"/>
              <a:t>f:447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238786" y="2526933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h:374</a:t>
            </a:r>
          </a:p>
          <a:p>
            <a:r>
              <a:rPr lang="en-US" sz="1600" b="1" dirty="0" smtClean="0"/>
              <a:t>g:75</a:t>
            </a:r>
          </a:p>
          <a:p>
            <a:r>
              <a:rPr lang="en-US" sz="1600" b="1" dirty="0" smtClean="0"/>
              <a:t>f:449</a:t>
            </a:r>
            <a:endParaRPr lang="en-US" sz="1600" b="1" dirty="0"/>
          </a:p>
        </p:txBody>
      </p:sp>
      <p:sp>
        <p:nvSpPr>
          <p:cNvPr id="22" name="Oval 21"/>
          <p:cNvSpPr/>
          <p:nvPr/>
        </p:nvSpPr>
        <p:spPr>
          <a:xfrm>
            <a:off x="2714941" y="3152849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4107706" y="3126126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Fagaras</a:t>
            </a:r>
            <a:endParaRPr lang="en-US" sz="1400" b="1" dirty="0"/>
          </a:p>
        </p:txBody>
      </p:sp>
      <p:sp>
        <p:nvSpPr>
          <p:cNvPr id="24" name="Oval 23"/>
          <p:cNvSpPr/>
          <p:nvPr/>
        </p:nvSpPr>
        <p:spPr>
          <a:xfrm>
            <a:off x="5543339" y="3140078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Oradea</a:t>
            </a:r>
            <a:endParaRPr lang="en-US" sz="1400" b="1" dirty="0"/>
          </a:p>
        </p:txBody>
      </p:sp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3365023" y="2431379"/>
            <a:ext cx="1547716" cy="72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4757788" y="2512981"/>
            <a:ext cx="614629" cy="61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>
            <a:off x="5372417" y="2512981"/>
            <a:ext cx="361326" cy="70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91464" y="3149239"/>
            <a:ext cx="1981099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832094" y="2431379"/>
            <a:ext cx="1549495" cy="7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51032" y="370645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h:366</a:t>
            </a:r>
          </a:p>
          <a:p>
            <a:r>
              <a:rPr lang="en-US" sz="1600" b="1" dirty="0" smtClean="0"/>
              <a:t>g:280</a:t>
            </a:r>
          </a:p>
          <a:p>
            <a:r>
              <a:rPr lang="en-US" sz="1600" b="1" dirty="0" smtClean="0"/>
              <a:t>f:646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79066" y="370645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h:380</a:t>
            </a:r>
          </a:p>
          <a:p>
            <a:r>
              <a:rPr lang="en-US" sz="1600" b="1" dirty="0" smtClean="0"/>
              <a:t>g:291</a:t>
            </a:r>
          </a:p>
          <a:p>
            <a:r>
              <a:rPr lang="en-US" sz="1600" b="1" dirty="0" smtClean="0"/>
              <a:t>f:671</a:t>
            </a:r>
            <a:endParaRPr lang="en-US" sz="1600" b="1" dirty="0"/>
          </a:p>
        </p:txBody>
      </p:sp>
      <p:sp>
        <p:nvSpPr>
          <p:cNvPr id="34" name="Oval 33"/>
          <p:cNvSpPr/>
          <p:nvPr/>
        </p:nvSpPr>
        <p:spPr>
          <a:xfrm>
            <a:off x="6111901" y="4404573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Craiova 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7504666" y="4377850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Pitesti</a:t>
            </a:r>
            <a:endParaRPr lang="en-US" sz="1400" b="1" dirty="0"/>
          </a:p>
        </p:txBody>
      </p:sp>
      <p:sp>
        <p:nvSpPr>
          <p:cNvPr id="36" name="Oval 35"/>
          <p:cNvSpPr/>
          <p:nvPr/>
        </p:nvSpPr>
        <p:spPr>
          <a:xfrm>
            <a:off x="8940299" y="4391802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82136" y="4577386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h:160</a:t>
            </a:r>
          </a:p>
          <a:p>
            <a:r>
              <a:rPr lang="en-US" sz="1600" b="1" dirty="0" smtClean="0"/>
              <a:t>g:366</a:t>
            </a:r>
          </a:p>
          <a:p>
            <a:r>
              <a:rPr lang="en-US" sz="1600" b="1" dirty="0" smtClean="0"/>
              <a:t>f:526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212419" y="449929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h:253</a:t>
            </a:r>
          </a:p>
          <a:p>
            <a:r>
              <a:rPr lang="en-US" sz="1600" b="1" dirty="0" smtClean="0"/>
              <a:t>g:300</a:t>
            </a:r>
          </a:p>
          <a:p>
            <a:r>
              <a:rPr lang="en-US" sz="1600" b="1" dirty="0" smtClean="0"/>
              <a:t>f:553</a:t>
            </a:r>
            <a:endParaRPr lang="en-US" sz="1600" b="1" dirty="0"/>
          </a:p>
        </p:txBody>
      </p:sp>
      <p:cxnSp>
        <p:nvCxnSpPr>
          <p:cNvPr id="40" name="Straight Arrow Connector 39"/>
          <p:cNvCxnSpPr>
            <a:stCxn id="28" idx="4"/>
            <a:endCxn id="36" idx="0"/>
          </p:cNvCxnSpPr>
          <p:nvPr/>
        </p:nvCxnSpPr>
        <p:spPr>
          <a:xfrm>
            <a:off x="8082014" y="3706451"/>
            <a:ext cx="1508367" cy="68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4"/>
            <a:endCxn id="35" idx="0"/>
          </p:cNvCxnSpPr>
          <p:nvPr/>
        </p:nvCxnSpPr>
        <p:spPr>
          <a:xfrm>
            <a:off x="8082014" y="3706451"/>
            <a:ext cx="72734" cy="67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4"/>
            <a:endCxn id="34" idx="0"/>
          </p:cNvCxnSpPr>
          <p:nvPr/>
        </p:nvCxnSpPr>
        <p:spPr>
          <a:xfrm flipH="1">
            <a:off x="6761983" y="3706451"/>
            <a:ext cx="1320031" cy="698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543339" y="5350214"/>
            <a:ext cx="1891897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7527838" y="5323491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Craiova</a:t>
            </a:r>
          </a:p>
        </p:txBody>
      </p:sp>
      <p:sp>
        <p:nvSpPr>
          <p:cNvPr id="45" name="Oval 44"/>
          <p:cNvSpPr/>
          <p:nvPr/>
        </p:nvSpPr>
        <p:spPr>
          <a:xfrm>
            <a:off x="8963471" y="5337443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Bucharest</a:t>
            </a:r>
            <a:endParaRPr lang="en-US" sz="1400" b="1" dirty="0"/>
          </a:p>
        </p:txBody>
      </p:sp>
      <p:cxnSp>
        <p:nvCxnSpPr>
          <p:cNvPr id="46" name="Straight Arrow Connector 45"/>
          <p:cNvCxnSpPr>
            <a:stCxn id="35" idx="4"/>
            <a:endCxn id="44" idx="0"/>
          </p:cNvCxnSpPr>
          <p:nvPr/>
        </p:nvCxnSpPr>
        <p:spPr>
          <a:xfrm>
            <a:off x="8154748" y="4935062"/>
            <a:ext cx="23172" cy="388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45" idx="0"/>
          </p:cNvCxnSpPr>
          <p:nvPr/>
        </p:nvCxnSpPr>
        <p:spPr>
          <a:xfrm>
            <a:off x="8154748" y="4935062"/>
            <a:ext cx="1458805" cy="4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4"/>
            <a:endCxn id="43" idx="0"/>
          </p:cNvCxnSpPr>
          <p:nvPr/>
        </p:nvCxnSpPr>
        <p:spPr>
          <a:xfrm flipH="1">
            <a:off x="6489288" y="4935062"/>
            <a:ext cx="1665460" cy="41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8400" y="5854312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h:193</a:t>
            </a:r>
          </a:p>
          <a:p>
            <a:r>
              <a:rPr lang="en-US" sz="1600" b="1" dirty="0" smtClean="0"/>
              <a:t>g:414</a:t>
            </a:r>
          </a:p>
          <a:p>
            <a:r>
              <a:rPr lang="en-US" sz="1600" b="1" dirty="0" smtClean="0"/>
              <a:t>f:607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906341" y="5854312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h:160</a:t>
            </a:r>
          </a:p>
          <a:p>
            <a:r>
              <a:rPr lang="en-US" sz="1600" b="1" dirty="0" smtClean="0"/>
              <a:t>g:455</a:t>
            </a:r>
          </a:p>
          <a:p>
            <a:r>
              <a:rPr lang="en-US" sz="1600" b="1" dirty="0" smtClean="0"/>
              <a:t>f:615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387491" y="5854312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h:0</a:t>
            </a:r>
          </a:p>
          <a:p>
            <a:r>
              <a:rPr lang="en-US" sz="1600" b="1" dirty="0" smtClean="0"/>
              <a:t>g:418</a:t>
            </a:r>
          </a:p>
          <a:p>
            <a:r>
              <a:rPr lang="en-US" sz="1600" b="1" dirty="0" smtClean="0"/>
              <a:t>f:418</a:t>
            </a:r>
            <a:endParaRPr lang="en-US" sz="1600" b="1" dirty="0"/>
          </a:p>
        </p:txBody>
      </p:sp>
      <p:sp>
        <p:nvSpPr>
          <p:cNvPr id="52" name="Oval 51"/>
          <p:cNvSpPr/>
          <p:nvPr/>
        </p:nvSpPr>
        <p:spPr>
          <a:xfrm>
            <a:off x="2518342" y="4729667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Sibiu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918850" y="4733013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Bucharest</a:t>
            </a:r>
            <a:endParaRPr lang="en-US" b="1" dirty="0"/>
          </a:p>
        </p:txBody>
      </p:sp>
      <p:cxnSp>
        <p:nvCxnSpPr>
          <p:cNvPr id="54" name="Straight Arrow Connector 53"/>
          <p:cNvCxnSpPr>
            <a:stCxn id="23" idx="4"/>
            <a:endCxn id="52" idx="0"/>
          </p:cNvCxnSpPr>
          <p:nvPr/>
        </p:nvCxnSpPr>
        <p:spPr>
          <a:xfrm flipH="1">
            <a:off x="3168424" y="3683338"/>
            <a:ext cx="1589364" cy="1046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4"/>
            <a:endCxn id="53" idx="0"/>
          </p:cNvCxnSpPr>
          <p:nvPr/>
        </p:nvCxnSpPr>
        <p:spPr>
          <a:xfrm flipH="1">
            <a:off x="4568932" y="3683338"/>
            <a:ext cx="188856" cy="1049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5867" y="5290225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h:253</a:t>
            </a:r>
          </a:p>
          <a:p>
            <a:r>
              <a:rPr lang="en-US" sz="1600" b="1" dirty="0" smtClean="0"/>
              <a:t>g:338</a:t>
            </a:r>
          </a:p>
          <a:p>
            <a:r>
              <a:rPr lang="en-US" sz="1600" b="1" dirty="0" smtClean="0"/>
              <a:t>f:591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57462" y="5290225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h:0</a:t>
            </a:r>
          </a:p>
          <a:p>
            <a:r>
              <a:rPr lang="en-US" sz="1600" b="1" dirty="0" smtClean="0"/>
              <a:t>g:450</a:t>
            </a:r>
          </a:p>
          <a:p>
            <a:r>
              <a:rPr lang="en-US" sz="1600" b="1" dirty="0" smtClean="0"/>
              <a:t>f:450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96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043847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722335" y="1955769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958195" y="1955769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Timisoara</a:t>
            </a:r>
            <a:endParaRPr lang="en-US" sz="1400" b="1" dirty="0"/>
          </a:p>
        </p:txBody>
      </p:sp>
      <p:sp>
        <p:nvSpPr>
          <p:cNvPr id="15" name="Oval 14"/>
          <p:cNvSpPr/>
          <p:nvPr/>
        </p:nvSpPr>
        <p:spPr>
          <a:xfrm>
            <a:off x="9836742" y="1969721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Zerind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stCxn id="2" idx="3"/>
            <a:endCxn id="12" idx="0"/>
          </p:cNvCxnSpPr>
          <p:nvPr/>
        </p:nvCxnSpPr>
        <p:spPr>
          <a:xfrm flipH="1">
            <a:off x="5372417" y="1519457"/>
            <a:ext cx="1304512" cy="43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11" idx="1"/>
          </p:cNvCxnSpPr>
          <p:nvPr/>
        </p:nvCxnSpPr>
        <p:spPr>
          <a:xfrm>
            <a:off x="7596284" y="1519457"/>
            <a:ext cx="552315" cy="51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5" idx="1"/>
          </p:cNvCxnSpPr>
          <p:nvPr/>
        </p:nvCxnSpPr>
        <p:spPr>
          <a:xfrm>
            <a:off x="7786688" y="1322453"/>
            <a:ext cx="2240458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8173" y="2404208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h:329</a:t>
            </a:r>
          </a:p>
          <a:p>
            <a:r>
              <a:rPr lang="en-US" sz="1600" b="1" dirty="0" smtClean="0"/>
              <a:t>g:118</a:t>
            </a:r>
          </a:p>
          <a:p>
            <a:r>
              <a:rPr lang="en-US" sz="1600" b="1" dirty="0" smtClean="0"/>
              <a:t>f:447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238786" y="2526933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h:374</a:t>
            </a:r>
          </a:p>
          <a:p>
            <a:r>
              <a:rPr lang="en-US" sz="1600" b="1" dirty="0" smtClean="0"/>
              <a:t>g:75</a:t>
            </a:r>
          </a:p>
          <a:p>
            <a:r>
              <a:rPr lang="en-US" sz="1600" b="1" dirty="0" smtClean="0"/>
              <a:t>f:449</a:t>
            </a:r>
            <a:endParaRPr lang="en-US" sz="1600" b="1" dirty="0"/>
          </a:p>
        </p:txBody>
      </p:sp>
      <p:sp>
        <p:nvSpPr>
          <p:cNvPr id="22" name="Oval 21"/>
          <p:cNvSpPr/>
          <p:nvPr/>
        </p:nvSpPr>
        <p:spPr>
          <a:xfrm>
            <a:off x="2714941" y="3152849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4107706" y="3126126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Fagaras</a:t>
            </a:r>
            <a:endParaRPr lang="en-US" sz="1400" b="1" dirty="0"/>
          </a:p>
        </p:txBody>
      </p:sp>
      <p:sp>
        <p:nvSpPr>
          <p:cNvPr id="24" name="Oval 23"/>
          <p:cNvSpPr/>
          <p:nvPr/>
        </p:nvSpPr>
        <p:spPr>
          <a:xfrm>
            <a:off x="5543339" y="3140078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Oradea</a:t>
            </a:r>
            <a:endParaRPr lang="en-US" sz="1400" b="1" dirty="0"/>
          </a:p>
        </p:txBody>
      </p:sp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3365023" y="2431379"/>
            <a:ext cx="1547716" cy="72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4757788" y="2512981"/>
            <a:ext cx="614629" cy="61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>
            <a:off x="5372417" y="2512981"/>
            <a:ext cx="361326" cy="70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91464" y="3149239"/>
            <a:ext cx="1981099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832094" y="2431379"/>
            <a:ext cx="1549495" cy="7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51032" y="370645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h:366</a:t>
            </a:r>
          </a:p>
          <a:p>
            <a:r>
              <a:rPr lang="en-US" sz="1600" b="1" dirty="0" smtClean="0"/>
              <a:t>g:280</a:t>
            </a:r>
          </a:p>
          <a:p>
            <a:r>
              <a:rPr lang="en-US" sz="1600" b="1" dirty="0" smtClean="0"/>
              <a:t>f:646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79066" y="370645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h:380</a:t>
            </a:r>
          </a:p>
          <a:p>
            <a:r>
              <a:rPr lang="en-US" sz="1600" b="1" dirty="0" smtClean="0"/>
              <a:t>g:291</a:t>
            </a:r>
          </a:p>
          <a:p>
            <a:r>
              <a:rPr lang="en-US" sz="1600" b="1" dirty="0" smtClean="0"/>
              <a:t>f:671</a:t>
            </a:r>
            <a:endParaRPr lang="en-US" sz="1600" b="1" dirty="0"/>
          </a:p>
        </p:txBody>
      </p:sp>
      <p:sp>
        <p:nvSpPr>
          <p:cNvPr id="34" name="Oval 33"/>
          <p:cNvSpPr/>
          <p:nvPr/>
        </p:nvSpPr>
        <p:spPr>
          <a:xfrm>
            <a:off x="6111901" y="4404573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Craiova 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7504666" y="4377850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Pitesti</a:t>
            </a:r>
            <a:endParaRPr lang="en-US" sz="1400" b="1" dirty="0"/>
          </a:p>
        </p:txBody>
      </p:sp>
      <p:sp>
        <p:nvSpPr>
          <p:cNvPr id="36" name="Oval 35"/>
          <p:cNvSpPr/>
          <p:nvPr/>
        </p:nvSpPr>
        <p:spPr>
          <a:xfrm>
            <a:off x="8940299" y="4391802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82136" y="4577386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h:160</a:t>
            </a:r>
          </a:p>
          <a:p>
            <a:r>
              <a:rPr lang="en-US" sz="1600" b="1" dirty="0" smtClean="0"/>
              <a:t>g:366</a:t>
            </a:r>
          </a:p>
          <a:p>
            <a:r>
              <a:rPr lang="en-US" sz="1600" b="1" dirty="0" smtClean="0"/>
              <a:t>f:526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212419" y="449929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h:253</a:t>
            </a:r>
          </a:p>
          <a:p>
            <a:r>
              <a:rPr lang="en-US" sz="1600" b="1" dirty="0" smtClean="0"/>
              <a:t>g:300</a:t>
            </a:r>
          </a:p>
          <a:p>
            <a:r>
              <a:rPr lang="en-US" sz="1600" b="1" dirty="0" smtClean="0"/>
              <a:t>f:553</a:t>
            </a:r>
            <a:endParaRPr lang="en-US" sz="1600" b="1" dirty="0"/>
          </a:p>
        </p:txBody>
      </p:sp>
      <p:cxnSp>
        <p:nvCxnSpPr>
          <p:cNvPr id="40" name="Straight Arrow Connector 39"/>
          <p:cNvCxnSpPr>
            <a:stCxn id="28" idx="4"/>
            <a:endCxn id="36" idx="0"/>
          </p:cNvCxnSpPr>
          <p:nvPr/>
        </p:nvCxnSpPr>
        <p:spPr>
          <a:xfrm>
            <a:off x="8082014" y="3706451"/>
            <a:ext cx="1508367" cy="68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4"/>
            <a:endCxn id="35" idx="0"/>
          </p:cNvCxnSpPr>
          <p:nvPr/>
        </p:nvCxnSpPr>
        <p:spPr>
          <a:xfrm>
            <a:off x="8082014" y="3706451"/>
            <a:ext cx="72734" cy="67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4"/>
            <a:endCxn id="34" idx="0"/>
          </p:cNvCxnSpPr>
          <p:nvPr/>
        </p:nvCxnSpPr>
        <p:spPr>
          <a:xfrm flipH="1">
            <a:off x="6761983" y="3706451"/>
            <a:ext cx="1320031" cy="698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543339" y="5350214"/>
            <a:ext cx="1891897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7527838" y="5323491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Craiova</a:t>
            </a:r>
          </a:p>
        </p:txBody>
      </p:sp>
      <p:sp>
        <p:nvSpPr>
          <p:cNvPr id="45" name="Oval 44"/>
          <p:cNvSpPr/>
          <p:nvPr/>
        </p:nvSpPr>
        <p:spPr>
          <a:xfrm>
            <a:off x="8963471" y="5337443"/>
            <a:ext cx="1300163" cy="5572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Bucharest</a:t>
            </a:r>
            <a:endParaRPr lang="en-US" sz="1400" b="1" dirty="0"/>
          </a:p>
        </p:txBody>
      </p:sp>
      <p:cxnSp>
        <p:nvCxnSpPr>
          <p:cNvPr id="46" name="Straight Arrow Connector 45"/>
          <p:cNvCxnSpPr>
            <a:stCxn id="35" idx="4"/>
            <a:endCxn id="44" idx="0"/>
          </p:cNvCxnSpPr>
          <p:nvPr/>
        </p:nvCxnSpPr>
        <p:spPr>
          <a:xfrm>
            <a:off x="8154748" y="4935062"/>
            <a:ext cx="23172" cy="388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45" idx="0"/>
          </p:cNvCxnSpPr>
          <p:nvPr/>
        </p:nvCxnSpPr>
        <p:spPr>
          <a:xfrm>
            <a:off x="8154748" y="4935062"/>
            <a:ext cx="1458805" cy="4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4"/>
            <a:endCxn id="43" idx="0"/>
          </p:cNvCxnSpPr>
          <p:nvPr/>
        </p:nvCxnSpPr>
        <p:spPr>
          <a:xfrm flipH="1">
            <a:off x="6489288" y="4935062"/>
            <a:ext cx="1665460" cy="41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8400" y="5854312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h:193</a:t>
            </a:r>
          </a:p>
          <a:p>
            <a:r>
              <a:rPr lang="en-US" sz="1600" b="1" dirty="0" smtClean="0"/>
              <a:t>g:414</a:t>
            </a:r>
          </a:p>
          <a:p>
            <a:r>
              <a:rPr lang="en-US" sz="1600" b="1" dirty="0" smtClean="0"/>
              <a:t>f:607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906341" y="5854312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h:160</a:t>
            </a:r>
          </a:p>
          <a:p>
            <a:r>
              <a:rPr lang="en-US" sz="1600" b="1" dirty="0" smtClean="0"/>
              <a:t>g:455</a:t>
            </a:r>
          </a:p>
          <a:p>
            <a:r>
              <a:rPr lang="en-US" sz="1600" b="1" dirty="0" smtClean="0"/>
              <a:t>f:615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387491" y="5854312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h:0</a:t>
            </a:r>
          </a:p>
          <a:p>
            <a:r>
              <a:rPr lang="en-US" sz="1600" b="1" dirty="0" smtClean="0"/>
              <a:t>g:418</a:t>
            </a:r>
          </a:p>
          <a:p>
            <a:r>
              <a:rPr lang="en-US" sz="1600" b="1" dirty="0" smtClean="0"/>
              <a:t>f:418</a:t>
            </a:r>
            <a:endParaRPr lang="en-US" sz="1600" b="1" dirty="0"/>
          </a:p>
        </p:txBody>
      </p:sp>
      <p:sp>
        <p:nvSpPr>
          <p:cNvPr id="52" name="Oval 51"/>
          <p:cNvSpPr/>
          <p:nvPr/>
        </p:nvSpPr>
        <p:spPr>
          <a:xfrm>
            <a:off x="2518342" y="4729667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Sibiu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918850" y="4733013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Bucharest</a:t>
            </a:r>
            <a:endParaRPr lang="en-US" b="1" dirty="0"/>
          </a:p>
        </p:txBody>
      </p:sp>
      <p:cxnSp>
        <p:nvCxnSpPr>
          <p:cNvPr id="54" name="Straight Arrow Connector 53"/>
          <p:cNvCxnSpPr>
            <a:stCxn id="23" idx="4"/>
            <a:endCxn id="52" idx="0"/>
          </p:cNvCxnSpPr>
          <p:nvPr/>
        </p:nvCxnSpPr>
        <p:spPr>
          <a:xfrm flipH="1">
            <a:off x="3168424" y="3683338"/>
            <a:ext cx="1589364" cy="1046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4"/>
            <a:endCxn id="53" idx="0"/>
          </p:cNvCxnSpPr>
          <p:nvPr/>
        </p:nvCxnSpPr>
        <p:spPr>
          <a:xfrm flipH="1">
            <a:off x="4568932" y="3683338"/>
            <a:ext cx="188856" cy="1049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5867" y="5290225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h:253</a:t>
            </a:r>
          </a:p>
          <a:p>
            <a:r>
              <a:rPr lang="en-US" sz="1600" b="1" dirty="0" smtClean="0"/>
              <a:t>g:338</a:t>
            </a:r>
          </a:p>
          <a:p>
            <a:r>
              <a:rPr lang="en-US" sz="1600" b="1" dirty="0" smtClean="0"/>
              <a:t>f:591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57462" y="5290225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h:0</a:t>
            </a:r>
          </a:p>
          <a:p>
            <a:r>
              <a:rPr lang="en-US" sz="1600" b="1" dirty="0" smtClean="0"/>
              <a:t>g:450</a:t>
            </a:r>
          </a:p>
          <a:p>
            <a:r>
              <a:rPr lang="en-US" sz="1600" b="1" dirty="0" smtClean="0"/>
              <a:t>f:450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994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45437" y="59422"/>
            <a:ext cx="3679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توابع ابتکاری تصدیق پذیر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0001" y="1108033"/>
            <a:ext cx="932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تابع ابتکاری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h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را تصدیق پذیر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Admissible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 می گوییم اگر هیچگاه از مقدار واقعی بزرگتر نباشد.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1782" y="1688793"/>
                <a:ext cx="116048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 عبارت دیگر، با فرض اینکه</a:t>
                </a:r>
                <a:r>
                  <a:rPr lang="fa-IR" sz="2400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نشان دهنده هزینه واقعی از گره 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n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به گره هدف باشد، آنگاه تابع 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h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تصدیق پذیر است اگر: 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1688793"/>
                <a:ext cx="11604810" cy="954107"/>
              </a:xfrm>
              <a:prstGeom prst="rect">
                <a:avLst/>
              </a:prstGeom>
              <a:blipFill>
                <a:blip r:embed="rId2"/>
                <a:stretch>
                  <a:fillRect t="-11465" r="-998" b="-1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89990" y="2811010"/>
                <a:ext cx="35413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h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≤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90" y="2811010"/>
                <a:ext cx="354139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093066" y="3671124"/>
            <a:ext cx="491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مثال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: فاصله مستقیم در مسئله مسافرت در رومانی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619" y="4834905"/>
            <a:ext cx="10731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نکته: یافتن یک تابع ابتکاری تصدیق پذیر، مهمترین بخش از الگوریتم جستجوی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A*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است.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526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45437" y="59422"/>
            <a:ext cx="3679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توابع ابتکاری تصدیق پذیر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65495" y="1108033"/>
                <a:ext cx="120720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اگر تابع 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h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تصدیق پذیر باشد، آنگاه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در طول مسیر از ریشه تا هدف، یکنوا (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monotonic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) خواهد بود. 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495" y="1108033"/>
                <a:ext cx="12072087" cy="523220"/>
              </a:xfrm>
              <a:prstGeom prst="rect">
                <a:avLst/>
              </a:prstGeom>
              <a:blipFill>
                <a:blip r:embed="rId2"/>
                <a:stretch>
                  <a:fillRect t="-22093" r="-1010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527964" y="2424545"/>
            <a:ext cx="180109" cy="1801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34889" y="3712430"/>
            <a:ext cx="180109" cy="18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34889" y="5041750"/>
            <a:ext cx="180109" cy="1801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04538" y="2329934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38" y="2329934"/>
                <a:ext cx="475836" cy="369332"/>
              </a:xfrm>
              <a:prstGeom prst="rect">
                <a:avLst/>
              </a:prstGeom>
              <a:blipFill>
                <a:blip r:embed="rId3"/>
                <a:stretch>
                  <a:fillRect t="-4918" r="-8974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55157" y="3617819"/>
                <a:ext cx="2531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57" y="3617819"/>
                <a:ext cx="253178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2" idx="4"/>
            <a:endCxn id="14" idx="0"/>
          </p:cNvCxnSpPr>
          <p:nvPr/>
        </p:nvCxnSpPr>
        <p:spPr>
          <a:xfrm>
            <a:off x="5618019" y="2604655"/>
            <a:ext cx="6925" cy="1107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15" idx="0"/>
          </p:cNvCxnSpPr>
          <p:nvPr/>
        </p:nvCxnSpPr>
        <p:spPr>
          <a:xfrm>
            <a:off x="5624944" y="3892540"/>
            <a:ext cx="0" cy="11492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104538" y="366381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38" y="3663810"/>
                <a:ext cx="481157" cy="369332"/>
              </a:xfrm>
              <a:prstGeom prst="rect">
                <a:avLst/>
              </a:prstGeom>
              <a:blipFill>
                <a:blip r:embed="rId5"/>
                <a:stretch>
                  <a:fillRect t="-4918" r="-8861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104081" y="4947139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81" y="4947139"/>
                <a:ext cx="481157" cy="369332"/>
              </a:xfrm>
              <a:prstGeom prst="rect">
                <a:avLst/>
              </a:prstGeom>
              <a:blipFill>
                <a:blip r:embed="rId6"/>
                <a:stretch>
                  <a:fillRect t="-6667" r="-8861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0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4" grpId="0" animBg="1"/>
      <p:bldP spid="15" grpId="0" animBg="1"/>
      <p:bldP spid="8" grpId="0"/>
      <p:bldP spid="18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39299" y="59422"/>
            <a:ext cx="2685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بهینگی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A*</a:t>
            </a:r>
            <a:endParaRPr lang="en-US" sz="40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732" t="44413" r="15074" b="17140"/>
          <a:stretch/>
        </p:blipFill>
        <p:spPr>
          <a:xfrm>
            <a:off x="581891" y="1369643"/>
            <a:ext cx="4225636" cy="34870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1018" y="1108033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فرض: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9076" y="1631253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یک گره هدف بهینه است.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9076" y="2064326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یک گره هدف غیربهینه است.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9076" y="2473623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h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یک تابع تصدیق پذیر است.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1018" y="3470654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ادعا: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9076" y="3993874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گره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قبل از گره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از صف خارج خواهد شد.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059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/>
      <p:bldP spid="23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39299" y="59422"/>
            <a:ext cx="2685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بهینگی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A*</a:t>
            </a:r>
            <a:endParaRPr lang="en-US" sz="40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61018" y="817080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اثبات: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9076" y="1340300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فرض کنید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در صف است.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61164" y="1773373"/>
            <a:ext cx="7263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علاوه براین فرض کنید یکی از اجداد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نیز در صف است. این گره را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می نامیم. (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می تواند خود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باشد)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1018" y="2847192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ادعا: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55673" y="3228514"/>
            <a:ext cx="61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قبل از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بسط داده خواهد شد (از صف بیرون خواهد آمد)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731" t="39868" r="15075" b="21686"/>
          <a:stretch/>
        </p:blipFill>
        <p:spPr>
          <a:xfrm>
            <a:off x="187037" y="1012761"/>
            <a:ext cx="3408218" cy="2812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97927" y="3666303"/>
                <a:ext cx="72447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1) با توجه به اینکه تابع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f</a:t>
                </a:r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صعودی یکنوا است، داریم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≤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927" y="3666303"/>
                <a:ext cx="7244781" cy="523220"/>
              </a:xfrm>
              <a:prstGeom prst="rect">
                <a:avLst/>
              </a:prstGeom>
              <a:blipFill>
                <a:blip r:embed="rId3"/>
                <a:stretch>
                  <a:fillRect t="-20930" r="-1768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61165" y="4092474"/>
                <a:ext cx="6981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>
                    <a:latin typeface="Gabriola" panose="04040605051002020D02" pitchFamily="82" charset="0"/>
                    <a:cs typeface="2  Kamran" panose="00000400000000000000" pitchFamily="2" charset="-78"/>
                  </a:rPr>
                  <a:t>2</a:t>
                </a:r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) با توجه به اینکه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A</a:t>
                </a:r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گره هدف بهینه است، داریم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≤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165" y="4092474"/>
                <a:ext cx="6981544" cy="523220"/>
              </a:xfrm>
              <a:prstGeom prst="rect">
                <a:avLst/>
              </a:prstGeom>
              <a:blipFill>
                <a:blip r:embed="rId4"/>
                <a:stretch>
                  <a:fillRect t="-20930" r="-1834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ular Callout 4"/>
          <p:cNvSpPr/>
          <p:nvPr/>
        </p:nvSpPr>
        <p:spPr>
          <a:xfrm>
            <a:off x="187037" y="5278582"/>
            <a:ext cx="7917872" cy="1424072"/>
          </a:xfrm>
          <a:prstGeom prst="wedgeRectCallout">
            <a:avLst>
              <a:gd name="adj1" fmla="val 21350"/>
              <a:gd name="adj2" fmla="val -1024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23586" y="5442816"/>
                <a:ext cx="16641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𝑔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𝐴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≤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𝑔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𝐵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586" y="5442816"/>
                <a:ext cx="1664174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61255" y="5451519"/>
            <a:ext cx="4091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با توجه به اینکه </a:t>
            </a:r>
            <a:r>
              <a:rPr lang="en-US" sz="2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بهینه است، هزینه مسیر آن کمتر است.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23586" y="5877031"/>
                <a:ext cx="21141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h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𝐴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h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𝐵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586" y="5877031"/>
                <a:ext cx="211410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591271" y="5842926"/>
            <a:ext cx="2161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زیرا هر دو گره، هدف هستند.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723586" y="6277141"/>
                <a:ext cx="3157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𝑓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𝐴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𝑔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𝐴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𝑓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𝐵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𝑔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𝐵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586" y="6277141"/>
                <a:ext cx="3157146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7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/>
      <p:bldP spid="26" grpId="0"/>
      <p:bldP spid="27" grpId="0"/>
      <p:bldP spid="12" grpId="0"/>
      <p:bldP spid="13" grpId="0"/>
      <p:bldP spid="5" grpId="0" animBg="1"/>
      <p:bldP spid="6" grpId="0"/>
      <p:bldP spid="7" grpId="0"/>
      <p:bldP spid="18" grpId="0"/>
      <p:bldP spid="21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39299" y="59422"/>
            <a:ext cx="2685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بهینگی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A*</a:t>
            </a:r>
            <a:endParaRPr lang="en-US" sz="40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61018" y="817080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اثبات: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9076" y="1340300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فرض کنید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در صف است.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61164" y="1773373"/>
            <a:ext cx="7263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علاوه براین فرض کنید یکی از اجداد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نیز در صف است. این گره را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می نامیم. (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می تواند خود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باشد)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1018" y="2847192"/>
            <a:ext cx="524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ادعا: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55673" y="3228514"/>
            <a:ext cx="61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قبل از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بسط داده خواهد شد (از صف بیرون خواهد آمد)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731" t="39868" r="15075" b="21686"/>
          <a:stretch/>
        </p:blipFill>
        <p:spPr>
          <a:xfrm>
            <a:off x="187037" y="1012761"/>
            <a:ext cx="3408218" cy="2812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97927" y="3666303"/>
                <a:ext cx="72447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1) با توجه به اینکه تابع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f</a:t>
                </a:r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صعودی یکنوا است، داریم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≤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927" y="3666303"/>
                <a:ext cx="7244781" cy="523220"/>
              </a:xfrm>
              <a:prstGeom prst="rect">
                <a:avLst/>
              </a:prstGeom>
              <a:blipFill>
                <a:blip r:embed="rId3"/>
                <a:stretch>
                  <a:fillRect t="-20930" r="-1768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61165" y="4092474"/>
                <a:ext cx="6981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>
                    <a:latin typeface="Gabriola" panose="04040605051002020D02" pitchFamily="82" charset="0"/>
                    <a:cs typeface="2  Kamran" panose="00000400000000000000" pitchFamily="2" charset="-78"/>
                  </a:rPr>
                  <a:t>2</a:t>
                </a:r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) با توجه به اینکه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A</a:t>
                </a:r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گره هدف بهینه است، داریم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≤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165" y="4092474"/>
                <a:ext cx="6981544" cy="523220"/>
              </a:xfrm>
              <a:prstGeom prst="rect">
                <a:avLst/>
              </a:prstGeom>
              <a:blipFill>
                <a:blip r:embed="rId4"/>
                <a:stretch>
                  <a:fillRect t="-20930" r="-1834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35927" y="4485414"/>
                <a:ext cx="8006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3</a:t>
                </a:r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) در نتیجه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و بنابراین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گره 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n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قبل از 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B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بسط داده خواهد شد. </a:t>
                </a:r>
                <a:endParaRPr lang="en-US" sz="2400" dirty="0">
                  <a:solidFill>
                    <a:schemeClr val="tx1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927" y="4485414"/>
                <a:ext cx="8006782" cy="523220"/>
              </a:xfrm>
              <a:prstGeom prst="rect">
                <a:avLst/>
              </a:prstGeom>
              <a:blipFill>
                <a:blip r:embed="rId5"/>
                <a:stretch>
                  <a:fillRect t="-22093" r="-1599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517814" y="5128346"/>
            <a:ext cx="61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بنابراین تمامی اجداد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قبل از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بسط داده خواهند شد.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17813" y="5640998"/>
            <a:ext cx="61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نیز قبل از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بسط داده خواهد شد. 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7813" y="6145798"/>
            <a:ext cx="61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نتیجه: الگوریتم 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A*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یک الگوریتم بهینه است.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28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130122" y="59422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طراحی توابع ابتکاری تصدیق پذیر</a:t>
            </a:r>
            <a:endParaRPr lang="en-US" sz="40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164" y="817080"/>
            <a:ext cx="1135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طراحی توابع ابتکاری تصدیق پذیر، مهمترین بخش در استفاده از الگوریتم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A*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می باشد.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164" y="1592935"/>
            <a:ext cx="1135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سوال: 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برای مسئله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8-puzzle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چه توابع ابتکاری می توان استفاده کرد؟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69" t="35938" r="5601" b="19141"/>
          <a:stretch/>
        </p:blipFill>
        <p:spPr>
          <a:xfrm>
            <a:off x="1294102" y="2714625"/>
            <a:ext cx="9950161" cy="29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130122" y="59422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طراحی توابع ابتکاری تصدیق پذیر</a:t>
            </a:r>
            <a:endParaRPr lang="en-US" sz="40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164" y="817080"/>
            <a:ext cx="1135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طراحی توابع ابتکاری تصدیق پذیر، مهمترین بخش در استفاده از الگوریتم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A*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می باشد.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164" y="1592935"/>
            <a:ext cx="1135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سوال: 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برای مسئله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8-puzzle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چه توابع ابتکاری می توان استفاده کرد؟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69" t="35938" r="69340" b="30029"/>
          <a:stretch/>
        </p:blipFill>
        <p:spPr>
          <a:xfrm>
            <a:off x="369221" y="2949266"/>
            <a:ext cx="1849149" cy="1552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9222" y="2303798"/>
                <a:ext cx="11355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h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: تعداد خانه هایی که در جای درست خود قرار نگرفته اند. 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22" y="2303798"/>
                <a:ext cx="11355428" cy="523220"/>
              </a:xfrm>
              <a:prstGeom prst="rect">
                <a:avLst/>
              </a:prstGeom>
              <a:blipFill>
                <a:blip r:embed="rId3"/>
                <a:stretch>
                  <a:fillRect t="-9302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9222" y="2753051"/>
                <a:ext cx="11355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h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: مجموع فاصله های هر گره تا جایگاه واقعی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22" y="2753051"/>
                <a:ext cx="11355428" cy="523220"/>
              </a:xfrm>
              <a:prstGeom prst="rect">
                <a:avLst/>
              </a:prstGeom>
              <a:blipFill>
                <a:blip r:embed="rId4"/>
                <a:stretch>
                  <a:fillRect t="-9412" b="-3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16254" y="3421184"/>
                <a:ext cx="1290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54" y="3421184"/>
                <a:ext cx="129009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316254" y="4240172"/>
                <a:ext cx="6545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3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2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2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2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3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3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2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54" y="4240172"/>
                <a:ext cx="65451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70735" t="36564" r="6474" b="29403"/>
          <a:stretch/>
        </p:blipFill>
        <p:spPr>
          <a:xfrm>
            <a:off x="369221" y="5278040"/>
            <a:ext cx="1849149" cy="155251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1021051" y="4651607"/>
            <a:ext cx="545488" cy="476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9221" y="5070307"/>
                <a:ext cx="11355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h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800" b="1" dirty="0" smtClean="0">
                    <a:cs typeface="2  Kamra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h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800" b="1" dirty="0" smtClean="0">
                    <a:cs typeface="2  Kamran" panose="00000400000000000000" pitchFamily="2" charset="-78"/>
                  </a:rPr>
                  <a:t> هر دو تصدیق پذیر هستند. 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21" y="5070307"/>
                <a:ext cx="11355428" cy="523220"/>
              </a:xfrm>
              <a:prstGeom prst="rect">
                <a:avLst/>
              </a:prstGeom>
              <a:blipFill>
                <a:blip r:embed="rId7"/>
                <a:stretch>
                  <a:fillRect t="-9302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1164" y="5950431"/>
                <a:ext cx="11355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سوال: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 بهتر است یا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800" b="1" dirty="0" smtClean="0">
                    <a:cs typeface="2  Kamran" panose="00000400000000000000" pitchFamily="2" charset="-78"/>
                  </a:rPr>
                  <a:t>؟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4" y="5950431"/>
                <a:ext cx="11355428" cy="523220"/>
              </a:xfrm>
              <a:prstGeom prst="rect">
                <a:avLst/>
              </a:prstGeom>
              <a:blipFill>
                <a:blip r:embed="rId8"/>
                <a:stretch>
                  <a:fillRect t="-8140" r="-1074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9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10" grpId="0"/>
      <p:bldP spid="5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121326" y="59422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يادآوري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1490827"/>
                  </p:ext>
                </p:extLst>
              </p:nvPr>
            </p:nvGraphicFramePr>
            <p:xfrm>
              <a:off x="130659" y="881292"/>
              <a:ext cx="11704320" cy="53835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91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2728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4017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2523903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296257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1629823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پیچیدگی فضایی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پیچیدگی زمانی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بهینگی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کامل بودن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ترتیب گرهها در صف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ترتیب بسط درخت 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نوع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استراتژی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rtl="1"/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𝑶</m:t>
                              </m:r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(</m:t>
                              </m:r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𝒃𝒎</m:t>
                              </m:r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)</m:t>
                              </m:r>
                            </m:oMath>
                          </a14:m>
                          <a:r>
                            <a:rPr lang="fa-IR" sz="14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 </a:t>
                          </a:r>
                          <a:endParaRPr lang="en-US" sz="14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𝑶</m:t>
                              </m:r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𝒎</m:t>
                                  </m:r>
                                </m:sup>
                              </m:sSup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)</m:t>
                              </m:r>
                            </m:oMath>
                          </a14:m>
                          <a:r>
                            <a:rPr lang="fa-IR" sz="14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 </a:t>
                          </a:r>
                        </a:p>
                        <a:p>
                          <a:pPr algn="r" rtl="1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M</a:t>
                          </a: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: حداکثر عمق درخت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تنها در صورتی که حداکثر عمق محدود باشد.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گرهها در صف بر اساس عمق به شکل نزولی مرتب هستند. فرزندان جدید به ابتدای صف اضافه می شوند.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عمیق ترین گره ابتدا بسط داده می شود.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کوکورانه (ناآگاهانه)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عمق اول (</a:t>
                          </a:r>
                          <a:r>
                            <a:rPr lang="en-US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DFS</a:t>
                          </a:r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)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4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14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4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fa-IR" sz="14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algn="r" rtl="1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S</a:t>
                          </a: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: عمق سطحی ترین پاسخ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در صورتي كه هزينه مسير يك تابع صعودي يكنواخت از عمق باشد،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گرهها در صف بر اساس عمق به شکل صعودی مرتب هستند. فرزندان جدید به انتهای صف اضافه می شوند. 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سطحی ترین گره ابتدا بسط داده می شود.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کوکورانه (ناآگاهانه)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سطح اول (</a:t>
                          </a:r>
                          <a:r>
                            <a:rPr lang="en-US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BFS</a:t>
                          </a:r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)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𝑶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2  Kamran" panose="00000400000000000000" pitchFamily="2" charset="-7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2  Kamran" panose="00000400000000000000" pitchFamily="2" charset="-78"/>
                                      </a:rPr>
                                      <m:t>𝒃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2  Kamra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2  Kamra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2  Kamran" panose="00000400000000000000" pitchFamily="2" charset="-78"/>
                                              </a:rPr>
                                              <m:t>𝑪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2  Kamran" panose="00000400000000000000" pitchFamily="2" charset="-78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2  Kamran" panose="00000400000000000000" pitchFamily="2" charset="-78"/>
                                          </a:rPr>
                                          <m:t>𝝐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  <a:cs typeface="2  Kamran" panose="00000400000000000000" pitchFamily="2" charset="-78"/>
                          </a:endParaRPr>
                        </a:p>
                        <a:p>
                          <a:pPr algn="r" rtl="1"/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𝑶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2  Kamran" panose="00000400000000000000" pitchFamily="2" charset="-7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2  Kamran" panose="00000400000000000000" pitchFamily="2" charset="-78"/>
                                      </a:rPr>
                                      <m:t>𝒃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2  Kamra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2  Kamra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2  Kamran" panose="00000400000000000000" pitchFamily="2" charset="-78"/>
                                              </a:rPr>
                                              <m:t>𝑪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2  Kamran" panose="00000400000000000000" pitchFamily="2" charset="-78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2  Kamran" panose="00000400000000000000" pitchFamily="2" charset="-78"/>
                                          </a:rPr>
                                          <m:t>𝝐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  <a:cs typeface="2  Kamran" panose="00000400000000000000" pitchFamily="2" charset="-78"/>
                          </a:endParaRPr>
                        </a:p>
                        <a:p>
                          <a:pPr algn="r" rtl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𝑪</m:t>
                                      </m:r>
                                    </m:e>
                                    <m:sup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𝝐</m:t>
                                  </m:r>
                                </m:den>
                              </m:f>
                            </m:oMath>
                          </a14:m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 : عمق موثر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گرهها در صف بر اساس هزینه مسیر به شکل صعودی مرتب هستند. 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ارزان ترین گره ابتدا بسط داده می شود.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کوکورانه (ناآگاهانه)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هزینه یکنواخت (</a:t>
                          </a:r>
                          <a:r>
                            <a:rPr lang="en-US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UCS</a:t>
                          </a:r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)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4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𝒃𝒔</m:t>
                                  </m:r>
                                </m:e>
                              </m:d>
                            </m:oMath>
                          </a14:m>
                          <a:endParaRPr lang="en-US" sz="14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4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sz="1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fa-IR" sz="14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algn="r" rtl="1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S</a:t>
                          </a: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: عمق سطحی ترین پاسخ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در صورتي كه هزينه مسير يك تابع صعودي يكنواخت از عمق باشد، 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algn="r" rtl="1"/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گرهها در صف بر اساس عمق به شکل نزولی مرتب هستند. فرزندان جدید به ابتدای صف اضافه می شوند. 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عمیق ترین گره ابتدا بسط داده می شود (ترکیبی از سطح اول و عمق اول)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کوکورانه (ناآگاهانه)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عمیق سازی تکراری (</a:t>
                          </a:r>
                          <a:r>
                            <a:rPr lang="en-US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IDS</a:t>
                          </a:r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)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4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در بدترین حالت مشابه 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DFS</a:t>
                          </a:r>
                          <a:endParaRPr lang="en-US" sz="14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در بدترین حالت مشابه </a:t>
                          </a:r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DFS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algn="r" rtl="1"/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dirty="0" smtClean="0">
                              <a:cs typeface="2  Kamran" panose="00000400000000000000" pitchFamily="2" charset="-78"/>
                            </a:rPr>
                            <a:t>فرزندان توليد شده از بسط گرهها، به گونه اي به صف اضافه مي شوند كه صف از نظر تابع ارزياب (</a:t>
                          </a:r>
                          <a:r>
                            <a:rPr lang="en-US" sz="1600" b="1" dirty="0" smtClean="0">
                              <a:cs typeface="2  Kamran" panose="00000400000000000000" pitchFamily="2" charset="-78"/>
                            </a:rPr>
                            <a:t>h</a:t>
                          </a:r>
                          <a:r>
                            <a:rPr lang="fa-IR" sz="1600" b="1" dirty="0" smtClean="0">
                              <a:cs typeface="2  Kamran" panose="00000400000000000000" pitchFamily="2" charset="-78"/>
                            </a:rPr>
                            <a:t>)</a:t>
                          </a:r>
                          <a:r>
                            <a:rPr lang="fa-IR" sz="1600" b="1" baseline="0" dirty="0" smtClean="0">
                              <a:cs typeface="2  Kamran" panose="00000400000000000000" pitchFamily="2" charset="-78"/>
                            </a:rPr>
                            <a:t> </a:t>
                          </a:r>
                          <a:r>
                            <a:rPr lang="fa-IR" sz="1600" b="1" dirty="0" smtClean="0">
                              <a:cs typeface="2  Kamran" panose="00000400000000000000" pitchFamily="2" charset="-78"/>
                            </a:rPr>
                            <a:t>مرتب باشد.</a:t>
                          </a:r>
                        </a:p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dirty="0" smtClean="0">
                              <a:cs typeface="2  Kamran" panose="00000400000000000000" pitchFamily="2" charset="-78"/>
                            </a:rPr>
                            <a:t>همواره گرهي بسط داده مي شود  كه كمترين فاصله تخميني را با هدف داشته باشد. </a:t>
                          </a:r>
                          <a:endParaRPr lang="en-US" sz="1600" b="1" dirty="0" smtClean="0"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آگاهانه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حریصانه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1490827"/>
                  </p:ext>
                </p:extLst>
              </p:nvPr>
            </p:nvGraphicFramePr>
            <p:xfrm>
              <a:off x="130659" y="881292"/>
              <a:ext cx="11704320" cy="56273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91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7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01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5239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962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2982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پیچیدگی فضایی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پیچیدگی زمانی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بهینگی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کامل بودن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ترتیب گرهها در صف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ترتیب بسط درخت 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نوع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400" b="1" baseline="0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استراتژی</a:t>
                          </a:r>
                          <a:endParaRPr lang="en-US" sz="2400" b="1" baseline="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" t="-105185" r="-824519" b="-4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69" t="-105185" r="-914793" b="-4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تنها در صورتی که حداکثر عمق محدود باشد.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گرهها در صف بر اساس عمق به شکل نزولی مرتب هستند. فرزندان جدید به ابتدای صف اضافه می شوند.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عمیق ترین گره ابتدا بسط داده می شود.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کوکورانه (ناآگاهانه)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عمق اول (</a:t>
                          </a:r>
                          <a:r>
                            <a:rPr lang="en-US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DFS</a:t>
                          </a:r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)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" t="-158286" r="-824519" b="-28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69" t="-158286" r="-914793" b="-28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در صورتي كه هزينه مسير يك تابع صعودي يكنواخت از عمق باشد،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گرهها در صف بر اساس عمق به شکل صعودی مرتب هستند. فرزندان جدید به انتهای صف اضافه می شوند. 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سطحی ترین گره ابتدا بسط داده می شود.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کوکورانه (ناآگاهانه)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سطح اول (</a:t>
                          </a:r>
                          <a:r>
                            <a:rPr lang="en-US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BFS</a:t>
                          </a:r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)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81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" t="-350388" r="-824519" b="-282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69" t="-350388" r="-914793" b="-282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گرهها در صف بر اساس هزینه مسیر به شکل صعودی مرتب هستند. 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ارزان ترین گره ابتدا بسط داده می شود. 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کوکورانه (ناآگاهانه)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هزینه یکنواخت (</a:t>
                          </a:r>
                          <a:r>
                            <a:rPr lang="en-US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UCS</a:t>
                          </a:r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)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" t="-332000" r="-824519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69" t="-332000" r="-914793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dirty="0" smtClean="0">
                              <a:solidFill>
                                <a:schemeClr val="tx1"/>
                              </a:solidFill>
                              <a:cs typeface="2  Kamran" panose="00000400000000000000" pitchFamily="2" charset="-78"/>
                            </a:rPr>
                            <a:t>در صورتي كه هزينه مسير يك تابع صعودي يكنواخت از عمق باشد، 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algn="r" rtl="1"/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گرهها در صف بر اساس عمق به شکل نزولی مرتب هستند. فرزندان جدید به ابتدای صف اضافه می شوند. 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عمیق ترین گره ابتدا بسط داده می شود (ترکیبی از سطح اول و عمق اول)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کوکورانه (ناآگاهانه)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عمیق سازی تکراری (</a:t>
                          </a:r>
                          <a:r>
                            <a:rPr lang="en-US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IDS</a:t>
                          </a:r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)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4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در بدترین حالت مشابه 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DFS</a:t>
                          </a:r>
                          <a:endParaRPr lang="en-US" sz="14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در بدترین حالت مشابه </a:t>
                          </a:r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DFS</a:t>
                          </a:r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  <a:p>
                          <a:pPr algn="r" rtl="1"/>
                          <a:endParaRPr lang="en-US" sz="1600" b="1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dirty="0" smtClean="0">
                              <a:cs typeface="2  Kamran" panose="00000400000000000000" pitchFamily="2" charset="-78"/>
                            </a:rPr>
                            <a:t>فرزندان توليد شده از بسط گرهها، به گونه اي به صف اضافه مي شوند كه صف از نظر تابع ارزياب (</a:t>
                          </a:r>
                          <a:r>
                            <a:rPr lang="en-US" sz="1600" b="1" dirty="0" smtClean="0">
                              <a:cs typeface="2  Kamran" panose="00000400000000000000" pitchFamily="2" charset="-78"/>
                            </a:rPr>
                            <a:t>h</a:t>
                          </a:r>
                          <a:r>
                            <a:rPr lang="fa-IR" sz="1600" b="1" dirty="0" smtClean="0">
                              <a:cs typeface="2  Kamran" panose="00000400000000000000" pitchFamily="2" charset="-78"/>
                            </a:rPr>
                            <a:t>)</a:t>
                          </a:r>
                          <a:r>
                            <a:rPr lang="fa-IR" sz="1600" b="1" baseline="0" dirty="0" smtClean="0">
                              <a:cs typeface="2  Kamran" panose="00000400000000000000" pitchFamily="2" charset="-78"/>
                            </a:rPr>
                            <a:t> </a:t>
                          </a:r>
                          <a:r>
                            <a:rPr lang="fa-IR" sz="1600" b="1" dirty="0" smtClean="0">
                              <a:cs typeface="2  Kamran" panose="00000400000000000000" pitchFamily="2" charset="-78"/>
                            </a:rPr>
                            <a:t>مرتب باشد.</a:t>
                          </a:r>
                        </a:p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dirty="0" smtClean="0">
                              <a:cs typeface="2  Kamran" panose="00000400000000000000" pitchFamily="2" charset="-78"/>
                            </a:rPr>
                            <a:t>همواره گرهي بسط داده مي شود  كه كمترين فاصله تخميني را با هدف داشته باشد. </a:t>
                          </a:r>
                          <a:endParaRPr lang="en-US" sz="1600" b="1" dirty="0" smtClean="0"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sz="1600" b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آگاهانه</a:t>
                          </a:r>
                          <a:endParaRPr lang="en-US" sz="1600" b="1" baseline="0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sz="1600" b="1" baseline="0" dirty="0" smtClean="0">
                              <a:latin typeface="Cambria" panose="02040503050406030204" pitchFamily="18" charset="0"/>
                              <a:cs typeface="2  Kamran" panose="00000400000000000000" pitchFamily="2" charset="-78"/>
                            </a:rPr>
                            <a:t>حریصانه</a:t>
                          </a:r>
                          <a:endParaRPr lang="en-US" sz="1600" b="1" baseline="0" dirty="0">
                            <a:latin typeface="Cambria" panose="02040503050406030204" pitchFamily="18" charset="0"/>
                            <a:cs typeface="2  Kamra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40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470" t="20117" r="41288" b="20898"/>
          <a:stretch/>
        </p:blipFill>
        <p:spPr>
          <a:xfrm>
            <a:off x="637309" y="1210550"/>
            <a:ext cx="6686551" cy="49013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30122" y="59422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طراحی توابع ابتکاری تصدیق پذیر</a:t>
            </a:r>
            <a:endParaRPr lang="en-US" sz="40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7309" y="948940"/>
                <a:ext cx="11355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سوال: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 بهتر است یا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800" b="1" dirty="0" smtClean="0">
                    <a:cs typeface="2  Kamran" panose="00000400000000000000" pitchFamily="2" charset="-78"/>
                  </a:rPr>
                  <a:t>؟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948940"/>
                <a:ext cx="11355428" cy="523220"/>
              </a:xfrm>
              <a:prstGeom prst="rect">
                <a:avLst/>
              </a:prstGeom>
              <a:blipFill>
                <a:blip r:embed="rId3"/>
                <a:stretch>
                  <a:fillRect t="-9412" r="-1128" b="-3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572375" y="2087178"/>
            <a:ext cx="4420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قاعده کلی: 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تابع تصدیق پذیری بهتر است که بیشترین مقدار را داشته باشد. زیرا به مقدار واقعی نزدیکتر است.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72375" y="3896928"/>
            <a:ext cx="4420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تمرین: برای مسئله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8-puzzle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توابع تصدیق پذیر بهتری طراحی کنید.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21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54012" y="2759760"/>
            <a:ext cx="5027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جلسه آینده: مسائل ارضای محدودیت</a:t>
            </a:r>
            <a:endParaRPr lang="en-US" sz="40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0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121326" y="59422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یادآوری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3220" y="1108033"/>
            <a:ext cx="974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يك </a:t>
            </a:r>
            <a:r>
              <a:rPr lang="fa-IR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تابع ابتكاري (</a:t>
            </a:r>
            <a:r>
              <a:rPr lang="en-US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Heuristic Function</a:t>
            </a:r>
            <a:r>
              <a:rPr lang="fa-IR" sz="28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ميزان نزديكي يك حالت به حالت هدف را </a:t>
            </a:r>
            <a:r>
              <a:rPr lang="fa-IR" sz="36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تخمين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مي زند.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750" t="22070" r="8477" b="11022"/>
          <a:stretch/>
        </p:blipFill>
        <p:spPr>
          <a:xfrm>
            <a:off x="128588" y="1871664"/>
            <a:ext cx="2921993" cy="39576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30479" y="1987790"/>
            <a:ext cx="7576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يك تابع ابتكاري كلي وجود ندارد و براي هر مسئله بايد به شكل جدا طراحي شود.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02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185446" y="59422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یادآوری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385763" y="1950403"/>
            <a:ext cx="7263437" cy="4564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8823117" y="1950403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431313" y="615853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h(x)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854954" y="59422"/>
            <a:ext cx="2869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Cambria" panose="02040503050406030204" pitchFamily="18" charset="0"/>
                <a:cs typeface="2  Kamran" panose="00000400000000000000" pitchFamily="2" charset="-78"/>
              </a:rPr>
              <a:t>الگوریتم جستجوی </a:t>
            </a:r>
            <a:r>
              <a:rPr lang="en-US" sz="4000" b="1" dirty="0" smtClean="0">
                <a:latin typeface="Cambria" panose="02040503050406030204" pitchFamily="18" charset="0"/>
                <a:cs typeface="2  Kamran" panose="00000400000000000000" pitchFamily="2" charset="-78"/>
              </a:rPr>
              <a:t>A*</a:t>
            </a:r>
            <a:endParaRPr lang="en-US" sz="4000" b="1" dirty="0">
              <a:latin typeface="Cambria" panose="02040503050406030204" pitchFamily="18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328" t="28314" r="13689" b="10511"/>
          <a:stretch/>
        </p:blipFill>
        <p:spPr>
          <a:xfrm>
            <a:off x="277090" y="2604587"/>
            <a:ext cx="4755327" cy="2272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7526" y="1234981"/>
            <a:ext cx="939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اين استراتژي، ترکیبی از استراتژی های جستجوی هزینه یکنواخت و حریصانه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6431" y="3860285"/>
            <a:ext cx="6138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در اين استراتژي، فرزندان توليد شده از بسط گرهها،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به گونه اي به صف اضافه مي شوند كه صف از نظر تابع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ارزياب زير مرتب باشد: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15435" y="5697563"/>
                <a:ext cx="2856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𝑓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h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fa-IR" sz="3200" dirty="0" smtClean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35" y="5697563"/>
                <a:ext cx="285656" cy="584775"/>
              </a:xfrm>
              <a:prstGeom prst="rect">
                <a:avLst/>
              </a:prstGeom>
              <a:blipFill>
                <a:blip r:embed="rId3"/>
                <a:stretch>
                  <a:fillRect r="-11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24598" y="2669160"/>
                <a:ext cx="45459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𝑔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32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: هزینه مسیر از ریشه تا گره </a:t>
                </a:r>
                <a:r>
                  <a:rPr lang="en-US" sz="32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n</a:t>
                </a:r>
                <a:endParaRPr lang="en-US" sz="3200" b="1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598" y="2669160"/>
                <a:ext cx="4545924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23958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938386" y="3275510"/>
                <a:ext cx="58331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32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: هزینه تخمینی مسیر از گره </a:t>
                </a:r>
                <a:r>
                  <a:rPr lang="en-US" sz="32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n</a:t>
                </a:r>
                <a:r>
                  <a:rPr lang="fa-IR" sz="32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تا گره هدف</a:t>
                </a:r>
                <a:endParaRPr lang="en-US" sz="3200" b="1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86" y="3275510"/>
                <a:ext cx="5833135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23958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985963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9815" y="2466998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h:366</a:t>
            </a:r>
          </a:p>
          <a:p>
            <a:r>
              <a:rPr lang="en-US" sz="1600" b="1" dirty="0" smtClean="0"/>
              <a:t>g:0</a:t>
            </a:r>
          </a:p>
          <a:p>
            <a:r>
              <a:rPr lang="en-US" sz="1600" b="1" dirty="0" smtClean="0"/>
              <a:t>f:366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95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985963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722335" y="289788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86294" y="3469049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h:253</a:t>
            </a:r>
          </a:p>
          <a:p>
            <a:r>
              <a:rPr lang="en-US" sz="1600" b="1" dirty="0" smtClean="0"/>
              <a:t>g:140</a:t>
            </a:r>
          </a:p>
          <a:p>
            <a:r>
              <a:rPr lang="en-US" sz="1600" b="1" dirty="0" smtClean="0"/>
              <a:t>f:393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958195" y="289788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Timisoara</a:t>
            </a:r>
            <a:endParaRPr lang="en-US" sz="1400" b="1" dirty="0"/>
          </a:p>
        </p:txBody>
      </p:sp>
      <p:sp>
        <p:nvSpPr>
          <p:cNvPr id="15" name="Oval 14"/>
          <p:cNvSpPr/>
          <p:nvPr/>
        </p:nvSpPr>
        <p:spPr>
          <a:xfrm>
            <a:off x="9836742" y="2911837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Zerind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stCxn id="2" idx="3"/>
            <a:endCxn id="12" idx="0"/>
          </p:cNvCxnSpPr>
          <p:nvPr/>
        </p:nvCxnSpPr>
        <p:spPr>
          <a:xfrm flipH="1">
            <a:off x="5372417" y="2461573"/>
            <a:ext cx="1304512" cy="43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11" idx="1"/>
          </p:cNvCxnSpPr>
          <p:nvPr/>
        </p:nvCxnSpPr>
        <p:spPr>
          <a:xfrm>
            <a:off x="7596284" y="2461573"/>
            <a:ext cx="552315" cy="51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5" idx="1"/>
          </p:cNvCxnSpPr>
          <p:nvPr/>
        </p:nvCxnSpPr>
        <p:spPr>
          <a:xfrm>
            <a:off x="7786688" y="2264569"/>
            <a:ext cx="2240458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96132" y="3469049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h:329</a:t>
            </a:r>
          </a:p>
          <a:p>
            <a:r>
              <a:rPr lang="en-US" sz="1600" b="1" dirty="0" smtClean="0"/>
              <a:t>g:118</a:t>
            </a:r>
          </a:p>
          <a:p>
            <a:r>
              <a:rPr lang="en-US" sz="1600" b="1" dirty="0" smtClean="0"/>
              <a:t>f:447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238786" y="346904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h:374</a:t>
            </a:r>
          </a:p>
          <a:p>
            <a:r>
              <a:rPr lang="en-US" sz="1600" b="1" dirty="0" smtClean="0"/>
              <a:t>g:75</a:t>
            </a:r>
          </a:p>
          <a:p>
            <a:r>
              <a:rPr lang="en-US" sz="1600" b="1" dirty="0" smtClean="0"/>
              <a:t>f:449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42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985963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722335" y="2897885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958195" y="289788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Timisoara</a:t>
            </a:r>
            <a:endParaRPr lang="en-US" sz="1400" b="1" dirty="0"/>
          </a:p>
        </p:txBody>
      </p:sp>
      <p:sp>
        <p:nvSpPr>
          <p:cNvPr id="15" name="Oval 14"/>
          <p:cNvSpPr/>
          <p:nvPr/>
        </p:nvSpPr>
        <p:spPr>
          <a:xfrm>
            <a:off x="9836742" y="2911837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Zerind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stCxn id="2" idx="3"/>
            <a:endCxn id="12" idx="0"/>
          </p:cNvCxnSpPr>
          <p:nvPr/>
        </p:nvCxnSpPr>
        <p:spPr>
          <a:xfrm flipH="1">
            <a:off x="5372417" y="2461573"/>
            <a:ext cx="1304512" cy="43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11" idx="1"/>
          </p:cNvCxnSpPr>
          <p:nvPr/>
        </p:nvCxnSpPr>
        <p:spPr>
          <a:xfrm>
            <a:off x="7596284" y="2461573"/>
            <a:ext cx="552315" cy="51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5" idx="1"/>
          </p:cNvCxnSpPr>
          <p:nvPr/>
        </p:nvCxnSpPr>
        <p:spPr>
          <a:xfrm>
            <a:off x="7786688" y="2264569"/>
            <a:ext cx="2240458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8173" y="3346324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h:329</a:t>
            </a:r>
          </a:p>
          <a:p>
            <a:r>
              <a:rPr lang="en-US" sz="1600" b="1" dirty="0" smtClean="0"/>
              <a:t>g:118</a:t>
            </a:r>
          </a:p>
          <a:p>
            <a:r>
              <a:rPr lang="en-US" sz="1600" b="1" dirty="0" smtClean="0"/>
              <a:t>f:447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238786" y="346904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h:374</a:t>
            </a:r>
          </a:p>
          <a:p>
            <a:r>
              <a:rPr lang="en-US" sz="1600" b="1" dirty="0" smtClean="0"/>
              <a:t>g:75</a:t>
            </a:r>
          </a:p>
          <a:p>
            <a:r>
              <a:rPr lang="en-US" sz="1600" b="1" dirty="0" smtClean="0"/>
              <a:t>f:449</a:t>
            </a:r>
            <a:endParaRPr lang="en-US" sz="1600" b="1" dirty="0"/>
          </a:p>
        </p:txBody>
      </p:sp>
      <p:sp>
        <p:nvSpPr>
          <p:cNvPr id="22" name="Oval 21"/>
          <p:cNvSpPr/>
          <p:nvPr/>
        </p:nvSpPr>
        <p:spPr>
          <a:xfrm>
            <a:off x="2714941" y="409496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4107706" y="4068242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Fagaras</a:t>
            </a:r>
            <a:endParaRPr lang="en-US" sz="1400" b="1" dirty="0"/>
          </a:p>
        </p:txBody>
      </p:sp>
      <p:sp>
        <p:nvSpPr>
          <p:cNvPr id="24" name="Oval 23"/>
          <p:cNvSpPr/>
          <p:nvPr/>
        </p:nvSpPr>
        <p:spPr>
          <a:xfrm>
            <a:off x="5543339" y="4082194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Oradea</a:t>
            </a:r>
            <a:endParaRPr lang="en-US" sz="1400" b="1" dirty="0"/>
          </a:p>
        </p:txBody>
      </p:sp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3365023" y="3373495"/>
            <a:ext cx="1547716" cy="72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4757788" y="3455097"/>
            <a:ext cx="614629" cy="61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>
            <a:off x="5372417" y="3455097"/>
            <a:ext cx="361326" cy="70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91464" y="4091355"/>
            <a:ext cx="1981099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832094" y="3373495"/>
            <a:ext cx="1549495" cy="7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51032" y="4648567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h:366</a:t>
            </a:r>
          </a:p>
          <a:p>
            <a:r>
              <a:rPr lang="en-US" sz="1600" b="1" dirty="0" smtClean="0"/>
              <a:t>g:280</a:t>
            </a:r>
          </a:p>
          <a:p>
            <a:r>
              <a:rPr lang="en-US" sz="1600" b="1" dirty="0" smtClean="0"/>
              <a:t>f:646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67880" y="4648567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h:178</a:t>
            </a:r>
          </a:p>
          <a:p>
            <a:r>
              <a:rPr lang="en-US" sz="1600" b="1" dirty="0" smtClean="0"/>
              <a:t>g:239</a:t>
            </a:r>
          </a:p>
          <a:p>
            <a:r>
              <a:rPr lang="en-US" sz="1600" b="1" dirty="0" smtClean="0"/>
              <a:t>f:417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79066" y="4648567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h:380</a:t>
            </a:r>
          </a:p>
          <a:p>
            <a:r>
              <a:rPr lang="en-US" sz="1600" b="1" dirty="0" smtClean="0"/>
              <a:t>g:291</a:t>
            </a:r>
          </a:p>
          <a:p>
            <a:r>
              <a:rPr lang="en-US" sz="1600" b="1" dirty="0" smtClean="0"/>
              <a:t>f:671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810647" y="4625454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h:193</a:t>
            </a:r>
          </a:p>
          <a:p>
            <a:r>
              <a:rPr lang="en-US" sz="1600" b="1" dirty="0" smtClean="0"/>
              <a:t>g:220</a:t>
            </a:r>
          </a:p>
          <a:p>
            <a:r>
              <a:rPr lang="en-US" sz="1600" b="1" dirty="0" smtClean="0"/>
              <a:t>f:413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001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1464" y="1108033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تابع ابتكاري براي مسئله مسافرت در روماني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368" t="24363" r="30738" b="27697"/>
          <a:stretch/>
        </p:blipFill>
        <p:spPr>
          <a:xfrm>
            <a:off x="0" y="59422"/>
            <a:ext cx="4308544" cy="2707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9584" t="29087" r="18819" b="27316"/>
          <a:stretch/>
        </p:blipFill>
        <p:spPr>
          <a:xfrm>
            <a:off x="419160" y="2707406"/>
            <a:ext cx="1963712" cy="41505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6486525" y="1985963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722335" y="2897885"/>
            <a:ext cx="1300163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958195" y="289788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Timisoara</a:t>
            </a:r>
            <a:endParaRPr lang="en-US" sz="1400" b="1" dirty="0"/>
          </a:p>
        </p:txBody>
      </p:sp>
      <p:sp>
        <p:nvSpPr>
          <p:cNvPr id="15" name="Oval 14"/>
          <p:cNvSpPr/>
          <p:nvPr/>
        </p:nvSpPr>
        <p:spPr>
          <a:xfrm>
            <a:off x="9836742" y="2911837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Zerind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stCxn id="2" idx="3"/>
            <a:endCxn id="12" idx="0"/>
          </p:cNvCxnSpPr>
          <p:nvPr/>
        </p:nvCxnSpPr>
        <p:spPr>
          <a:xfrm flipH="1">
            <a:off x="5372417" y="2461573"/>
            <a:ext cx="1304512" cy="43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11" idx="1"/>
          </p:cNvCxnSpPr>
          <p:nvPr/>
        </p:nvCxnSpPr>
        <p:spPr>
          <a:xfrm>
            <a:off x="7596284" y="2461573"/>
            <a:ext cx="552315" cy="51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5" idx="1"/>
          </p:cNvCxnSpPr>
          <p:nvPr/>
        </p:nvCxnSpPr>
        <p:spPr>
          <a:xfrm>
            <a:off x="7786688" y="2264569"/>
            <a:ext cx="2240458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6294" y="59422"/>
            <a:ext cx="6638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استراتژي هاي جستجوي آگاهانه: جستجوي حريصانه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8173" y="3346324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h:329</a:t>
            </a:r>
          </a:p>
          <a:p>
            <a:r>
              <a:rPr lang="en-US" sz="1600" b="1" dirty="0" smtClean="0"/>
              <a:t>g:118</a:t>
            </a:r>
          </a:p>
          <a:p>
            <a:r>
              <a:rPr lang="en-US" sz="1600" b="1" dirty="0" smtClean="0"/>
              <a:t>f:447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238786" y="346904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h:374</a:t>
            </a:r>
          </a:p>
          <a:p>
            <a:r>
              <a:rPr lang="en-US" sz="1600" b="1" dirty="0" smtClean="0"/>
              <a:t>g:75</a:t>
            </a:r>
          </a:p>
          <a:p>
            <a:r>
              <a:rPr lang="en-US" sz="1600" b="1" dirty="0" smtClean="0"/>
              <a:t>f:449</a:t>
            </a:r>
            <a:endParaRPr lang="en-US" sz="1600" b="1" dirty="0"/>
          </a:p>
        </p:txBody>
      </p:sp>
      <p:sp>
        <p:nvSpPr>
          <p:cNvPr id="22" name="Oval 21"/>
          <p:cNvSpPr/>
          <p:nvPr/>
        </p:nvSpPr>
        <p:spPr>
          <a:xfrm>
            <a:off x="2714941" y="4094965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Arad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4107706" y="4068242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Fagaras</a:t>
            </a:r>
            <a:endParaRPr lang="en-US" sz="1400" b="1" dirty="0"/>
          </a:p>
        </p:txBody>
      </p:sp>
      <p:sp>
        <p:nvSpPr>
          <p:cNvPr id="24" name="Oval 23"/>
          <p:cNvSpPr/>
          <p:nvPr/>
        </p:nvSpPr>
        <p:spPr>
          <a:xfrm>
            <a:off x="5543339" y="4082194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Oradea</a:t>
            </a:r>
            <a:endParaRPr lang="en-US" sz="1400" b="1" dirty="0"/>
          </a:p>
        </p:txBody>
      </p:sp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3365023" y="3373495"/>
            <a:ext cx="1547716" cy="72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4757788" y="3455097"/>
            <a:ext cx="614629" cy="61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>
            <a:off x="5372417" y="3455097"/>
            <a:ext cx="361326" cy="70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91464" y="4091355"/>
            <a:ext cx="1981099" cy="5572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Rimnicu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Vilcea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832094" y="3373495"/>
            <a:ext cx="1549495" cy="7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51032" y="4648567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h:366</a:t>
            </a:r>
          </a:p>
          <a:p>
            <a:r>
              <a:rPr lang="en-US" sz="1600" b="1" dirty="0" smtClean="0"/>
              <a:t>g:280</a:t>
            </a:r>
          </a:p>
          <a:p>
            <a:r>
              <a:rPr lang="en-US" sz="1600" b="1" dirty="0" smtClean="0"/>
              <a:t>f:646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67880" y="4648567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h:178</a:t>
            </a:r>
          </a:p>
          <a:p>
            <a:r>
              <a:rPr lang="en-US" sz="1600" b="1" dirty="0" smtClean="0"/>
              <a:t>g:239</a:t>
            </a:r>
          </a:p>
          <a:p>
            <a:r>
              <a:rPr lang="en-US" sz="1600" b="1" dirty="0" smtClean="0"/>
              <a:t>f:417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79066" y="4648567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h:380</a:t>
            </a:r>
          </a:p>
          <a:p>
            <a:r>
              <a:rPr lang="en-US" sz="1600" b="1" dirty="0" smtClean="0"/>
              <a:t>g:291</a:t>
            </a:r>
          </a:p>
          <a:p>
            <a:r>
              <a:rPr lang="en-US" sz="1600" b="1" dirty="0" smtClean="0"/>
              <a:t>f:671</a:t>
            </a:r>
            <a:endParaRPr lang="en-US" sz="1600" b="1" dirty="0"/>
          </a:p>
        </p:txBody>
      </p:sp>
      <p:sp>
        <p:nvSpPr>
          <p:cNvPr id="34" name="Oval 33"/>
          <p:cNvSpPr/>
          <p:nvPr/>
        </p:nvSpPr>
        <p:spPr>
          <a:xfrm>
            <a:off x="6111901" y="5346689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Craiova 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7504666" y="5319966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Pitesti</a:t>
            </a:r>
            <a:endParaRPr lang="en-US" sz="1400" b="1" dirty="0"/>
          </a:p>
        </p:txBody>
      </p:sp>
      <p:sp>
        <p:nvSpPr>
          <p:cNvPr id="36" name="Oval 35"/>
          <p:cNvSpPr/>
          <p:nvPr/>
        </p:nvSpPr>
        <p:spPr>
          <a:xfrm>
            <a:off x="8940299" y="5333918"/>
            <a:ext cx="1300163" cy="557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Sibiu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447992" y="590029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h:160</a:t>
            </a:r>
          </a:p>
          <a:p>
            <a:r>
              <a:rPr lang="en-US" sz="1600" b="1" dirty="0" smtClean="0"/>
              <a:t>g:366</a:t>
            </a:r>
          </a:p>
          <a:p>
            <a:r>
              <a:rPr lang="en-US" sz="1600" b="1" dirty="0" smtClean="0"/>
              <a:t>f:526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864840" y="5900291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h:98</a:t>
            </a:r>
          </a:p>
          <a:p>
            <a:r>
              <a:rPr lang="en-US" sz="1600" b="1" dirty="0" smtClean="0"/>
              <a:t>g:317</a:t>
            </a:r>
          </a:p>
          <a:p>
            <a:r>
              <a:rPr lang="en-US" sz="1600" b="1" dirty="0" smtClean="0"/>
              <a:t>f:415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276026" y="5900291"/>
            <a:ext cx="673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h:253</a:t>
            </a:r>
          </a:p>
          <a:p>
            <a:r>
              <a:rPr lang="en-US" sz="1600" b="1" dirty="0" smtClean="0"/>
              <a:t>g:300</a:t>
            </a:r>
          </a:p>
          <a:p>
            <a:r>
              <a:rPr lang="en-US" sz="1600" b="1" dirty="0" smtClean="0"/>
              <a:t>f:553</a:t>
            </a:r>
            <a:endParaRPr lang="en-US" sz="1600" b="1" dirty="0"/>
          </a:p>
        </p:txBody>
      </p:sp>
      <p:cxnSp>
        <p:nvCxnSpPr>
          <p:cNvPr id="40" name="Straight Arrow Connector 39"/>
          <p:cNvCxnSpPr>
            <a:stCxn id="28" idx="4"/>
            <a:endCxn id="36" idx="0"/>
          </p:cNvCxnSpPr>
          <p:nvPr/>
        </p:nvCxnSpPr>
        <p:spPr>
          <a:xfrm>
            <a:off x="8082014" y="4648567"/>
            <a:ext cx="1508367" cy="68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4"/>
            <a:endCxn id="35" idx="0"/>
          </p:cNvCxnSpPr>
          <p:nvPr/>
        </p:nvCxnSpPr>
        <p:spPr>
          <a:xfrm>
            <a:off x="8082014" y="4648567"/>
            <a:ext cx="72734" cy="67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4"/>
            <a:endCxn id="34" idx="0"/>
          </p:cNvCxnSpPr>
          <p:nvPr/>
        </p:nvCxnSpPr>
        <p:spPr>
          <a:xfrm flipH="1">
            <a:off x="6761983" y="4648567"/>
            <a:ext cx="1320031" cy="698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5648849</TotalTime>
  <Words>1215</Words>
  <Application>Microsoft Office PowerPoint</Application>
  <PresentationFormat>Widescreen</PresentationFormat>
  <Paragraphs>362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2  Kamran</vt:lpstr>
      <vt:lpstr>2  Zar</vt:lpstr>
      <vt:lpstr>Arial</vt:lpstr>
      <vt:lpstr>B Yekan</vt:lpstr>
      <vt:lpstr>Calibri</vt:lpstr>
      <vt:lpstr>Calibri Light</vt:lpstr>
      <vt:lpstr>Cambria</vt:lpstr>
      <vt:lpstr>Cambria Math</vt:lpstr>
      <vt:lpstr>Courier New</vt:lpstr>
      <vt:lpstr>Gabriola</vt:lpstr>
      <vt:lpstr>Wingdings 2</vt:lpstr>
      <vt:lpstr>Office Theme</vt:lpstr>
      <vt:lpstr>هوش مصنوعی (جستجو-بخش سوم)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Windows User</cp:lastModifiedBy>
  <cp:revision>906</cp:revision>
  <dcterms:created xsi:type="dcterms:W3CDTF">2019-12-14T18:20:14Z</dcterms:created>
  <dcterms:modified xsi:type="dcterms:W3CDTF">2020-10-12T08:15:10Z</dcterms:modified>
</cp:coreProperties>
</file>