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384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7" r:id="rId11"/>
    <p:sldId id="445" r:id="rId12"/>
    <p:sldId id="446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8" r:id="rId32"/>
    <p:sldId id="467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7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emf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01" y="2522657"/>
            <a:ext cx="5682619" cy="4335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1" y="-228600"/>
            <a:ext cx="8672944" cy="2387600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2  Kamran" panose="00000400000000000000" pitchFamily="2" charset="-78"/>
              </a:rPr>
              <a:t>هوش مصنوعی</a:t>
            </a:r>
            <a:br>
              <a:rPr lang="fa-IR" b="1" dirty="0" smtClean="0">
                <a:cs typeface="2  Kamran" panose="00000400000000000000" pitchFamily="2" charset="-78"/>
              </a:rPr>
            </a:br>
            <a:r>
              <a:rPr lang="fa-IR" b="1" dirty="0" smtClean="0">
                <a:cs typeface="2  Kamran" panose="00000400000000000000" pitchFamily="2" charset="-78"/>
              </a:rPr>
              <a:t>(جستجو در حضور عامل های </a:t>
            </a:r>
            <a:r>
              <a:rPr lang="fa-IR" b="1" dirty="0" smtClean="0">
                <a:cs typeface="2  Kamran" panose="00000400000000000000" pitchFamily="2" charset="-78"/>
              </a:rPr>
              <a:t>دیگر-بخش اول) </a:t>
            </a:r>
            <a:endParaRPr lang="en-US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مثال: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مقادیر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𝑚𝑖𝑛𝑖𝑚𝑎𝑥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را برای هر یک از گرههای درخت بازی زیر محاسبه کنید: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blipFill>
                <a:blip r:embed="rId2"/>
                <a:stretch>
                  <a:fillRect t="-11628" r="-10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1" y="1818814"/>
            <a:ext cx="10329247" cy="408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921" y="22270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2921" y="3489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99051" y="4645742"/>
            <a:ext cx="10760446" cy="1120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7502" y="5899354"/>
                <a:ext cx="5870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𝒎𝒊𝒏𝒊𝒎𝒂𝒙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𝒗𝒂𝒍𝒖𝒆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𝑻𝒆𝒓𝒎𝒊𝒏𝒂𝒍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𝑼𝒕𝒊𝒍𝒊𝒕𝒚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𝑴𝑨𝑿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2" y="5899354"/>
                <a:ext cx="5870581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65124" y="5427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0414" y="5427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6607" y="543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404" y="542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7018" y="543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2312" y="544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3867" y="5434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9156" y="5439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42935" y="5444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1" y="1818814"/>
            <a:ext cx="10329247" cy="40805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مثال: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مقادیر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𝑚𝑖𝑛𝑖𝑚𝑎𝑥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را برای هر یک از گرههای درخت بازی زیر محاسبه کنید: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blipFill>
                <a:blip r:embed="rId3"/>
                <a:stretch>
                  <a:fillRect t="-11628" r="-10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2921" y="22270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2921" y="3489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66809" y="3200401"/>
            <a:ext cx="8976125" cy="11208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124" y="5427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0414" y="5427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6607" y="543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404" y="542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7018" y="543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2312" y="544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3867" y="5434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9156" y="5439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42935" y="5444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18926" y="2797413"/>
                <a:ext cx="6447238" cy="373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𝒎𝒊𝒏𝒊𝒎𝒂𝒙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𝒗𝒂𝒍𝒖𝒆</m:t>
                      </m:r>
                      <m:d>
                        <m:d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𝒎𝒊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𝒔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∈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𝒔𝒖𝒄𝒄𝒆𝒔𝒔𝒐𝒓𝒔</m:t>
                          </m:r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𝒏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𝒎𝒊𝒏𝒊𝒎𝒂𝒙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−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𝒗𝒂𝒍𝒖𝒆</m:t>
                          </m:r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26" y="2797413"/>
                <a:ext cx="6447238" cy="373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310580" y="3618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7185" y="3630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33567" y="3630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1" y="1818814"/>
            <a:ext cx="10329247" cy="40805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مثال: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مقادیر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𝑚𝑖𝑛𝑖𝑚𝑎𝑥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را برای هر یک از گرههای درخت بازی زیر محاسبه کنید: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blipFill>
                <a:blip r:embed="rId3"/>
                <a:stretch>
                  <a:fillRect t="-11628" r="-10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2921" y="22270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2921" y="3489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66809" y="2079528"/>
            <a:ext cx="8976125" cy="11208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124" y="5427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0414" y="5427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6607" y="543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2404" y="542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7018" y="543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2312" y="544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3867" y="5434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9156" y="5439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42935" y="5444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1771" y="1676540"/>
                <a:ext cx="6447238" cy="373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𝒎𝒊𝒏𝒊𝒎𝒂𝒙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𝒗𝒂𝒍𝒖𝒆</m:t>
                      </m:r>
                      <m:d>
                        <m:dPr>
                          <m:ctrlP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𝒎𝒂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𝒔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∈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𝒔𝒖𝒄𝒄𝒆𝒔𝒔𝒐𝒓𝒔</m:t>
                          </m:r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𝒏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𝒎𝒊𝒏𝒊𝒎𝒂𝒙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−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𝒗𝒂𝒍𝒖𝒆</m:t>
                          </m:r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71" y="1676540"/>
                <a:ext cx="6447238" cy="373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310580" y="3618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7185" y="3630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33567" y="3630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7355" y="226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پیاده سازی الگوریتم محاسبه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𝒎𝒊𝒏𝒊𝒎𝒂𝒙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𝒗𝒂𝒍𝒖𝒆</m:t>
                    </m:r>
                  </m:oMath>
                </a14:m>
                <a:r>
                  <a:rPr lang="fa-IR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endParaRPr lang="fa-IR" sz="2800" b="1" dirty="0" smtClean="0">
                  <a:solidFill>
                    <a:schemeClr val="tx1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blipFill>
                <a:blip r:embed="rId2"/>
                <a:stretch>
                  <a:fillRect t="-11628" r="-10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070" t="30746" r="13992" b="17439"/>
          <a:stretch/>
        </p:blipFill>
        <p:spPr>
          <a:xfrm>
            <a:off x="1002889" y="1884643"/>
            <a:ext cx="10488211" cy="43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42618" y="970958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کارآیی الگوریتم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4506" y="1737808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این الگوریتم مشابه الگوریتم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است.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968" y="810457"/>
            <a:ext cx="5249143" cy="5970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3206" y="2243048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پیچیدگی زمانی: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16880" y="2304603"/>
                <a:ext cx="1091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880" y="2304603"/>
                <a:ext cx="10913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088897" y="272724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: حداکثر عمق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3405" y="3147742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: فاکتور انشعاب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1061" y="3677571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پیچیدگی فضایی: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7715" y="3756615"/>
                <a:ext cx="1091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𝒃𝒎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15" y="3756615"/>
                <a:ext cx="1091380" cy="461665"/>
              </a:xfrm>
              <a:prstGeom prst="rect">
                <a:avLst/>
              </a:prstGeom>
              <a:blipFill>
                <a:blip r:embed="rId4"/>
                <a:stretch>
                  <a:fillRect l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1084" y="4834367"/>
                <a:ext cx="58590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برای بازی شطرنج،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2  Kamran" panose="00000400000000000000" pitchFamily="2" charset="-78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2  Kamran" panose="00000400000000000000" pitchFamily="2" charset="-78"/>
                      </a:rPr>
                      <m:t>35</m:t>
                    </m:r>
                  </m:oMath>
                </a14:m>
                <a:r>
                  <a:rPr lang="fa-IR" sz="2400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و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2  Kamran" panose="00000400000000000000" pitchFamily="2" charset="-78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2  Kamran" panose="00000400000000000000" pitchFamily="2" charset="-78"/>
                      </a:rPr>
                      <m:t>100</m:t>
                    </m:r>
                  </m:oMath>
                </a14:m>
                <a:r>
                  <a:rPr lang="fa-IR" sz="2400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و در نتیجه الگوریتم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دارای پیچیدگی زمانی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100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خواهد بود.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  <a:sym typeface="Wingdings" panose="05000000000000000000" pitchFamily="2" charset="2"/>
                  </a:rPr>
                  <a:t></a:t>
                </a:r>
                <a:endParaRPr lang="en-US" sz="28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84" y="4834367"/>
                <a:ext cx="5859089" cy="1384995"/>
              </a:xfrm>
              <a:prstGeom prst="rect">
                <a:avLst/>
              </a:prstGeom>
              <a:blipFill>
                <a:blip r:embed="rId5"/>
                <a:stretch>
                  <a:fillRect l="-3538" t="-4405" r="-2185" b="-1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  <p:bldP spid="23" grpId="0"/>
      <p:bldP spid="24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0119" y="970958"/>
                <a:ext cx="1099005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در هرس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، می خواهیم از محاسبه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𝑚𝑖𝑛𝑖𝑚𝑎𝑥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𝑣𝑎𝑙𝑢𝑒</m:t>
                    </m:r>
                  </m:oMath>
                </a14:m>
                <a:r>
                  <a:rPr lang="fa-IR" sz="2400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برای زیردرخت هایی که مقدارشان تأثیری در نتیجه نهایی ندارد، جلوگیری کنیم.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9" y="970958"/>
                <a:ext cx="10990053" cy="954107"/>
              </a:xfrm>
              <a:prstGeom prst="rect">
                <a:avLst/>
              </a:prstGeom>
              <a:blipFill>
                <a:blip r:embed="rId3"/>
                <a:stretch>
                  <a:fillRect t="-4459" r="-1165" b="-1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335740"/>
            <a:ext cx="5765588" cy="37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0119" y="97095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در نظر بگیرید: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2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8651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10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0256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3515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96774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28651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83515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582840" y="1666139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2" idx="7"/>
          </p:cNvCxnSpPr>
          <p:nvPr/>
        </p:nvCxnSpPr>
        <p:spPr>
          <a:xfrm flipH="1">
            <a:off x="3541544" y="2367179"/>
            <a:ext cx="243753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3" idx="1"/>
          </p:cNvCxnSpPr>
          <p:nvPr/>
        </p:nvCxnSpPr>
        <p:spPr>
          <a:xfrm>
            <a:off x="5979080" y="2367179"/>
            <a:ext cx="248849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1" idx="0"/>
          </p:cNvCxnSpPr>
          <p:nvPr/>
        </p:nvCxnSpPr>
        <p:spPr>
          <a:xfrm>
            <a:off x="90279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0" idx="0"/>
          </p:cNvCxnSpPr>
          <p:nvPr/>
        </p:nvCxnSpPr>
        <p:spPr>
          <a:xfrm>
            <a:off x="87477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9" idx="0"/>
          </p:cNvCxnSpPr>
          <p:nvPr/>
        </p:nvCxnSpPr>
        <p:spPr>
          <a:xfrm flipH="1">
            <a:off x="74218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8" idx="0"/>
          </p:cNvCxnSpPr>
          <p:nvPr/>
        </p:nvCxnSpPr>
        <p:spPr>
          <a:xfrm>
            <a:off x="35415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7" idx="0"/>
          </p:cNvCxnSpPr>
          <p:nvPr/>
        </p:nvCxnSpPr>
        <p:spPr>
          <a:xfrm>
            <a:off x="32613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4" idx="0"/>
          </p:cNvCxnSpPr>
          <p:nvPr/>
        </p:nvCxnSpPr>
        <p:spPr>
          <a:xfrm flipH="1">
            <a:off x="19354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0119" y="97095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در نظر بگیرید: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2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8651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10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0256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3515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96774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28651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515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2840" y="1666139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2" idx="7"/>
          </p:cNvCxnSpPr>
          <p:nvPr/>
        </p:nvCxnSpPr>
        <p:spPr>
          <a:xfrm flipH="1">
            <a:off x="3541544" y="2367179"/>
            <a:ext cx="243753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3" idx="1"/>
          </p:cNvCxnSpPr>
          <p:nvPr/>
        </p:nvCxnSpPr>
        <p:spPr>
          <a:xfrm>
            <a:off x="5979080" y="2367179"/>
            <a:ext cx="248849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1" idx="0"/>
          </p:cNvCxnSpPr>
          <p:nvPr/>
        </p:nvCxnSpPr>
        <p:spPr>
          <a:xfrm>
            <a:off x="90279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0" idx="0"/>
          </p:cNvCxnSpPr>
          <p:nvPr/>
        </p:nvCxnSpPr>
        <p:spPr>
          <a:xfrm>
            <a:off x="87477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9" idx="0"/>
          </p:cNvCxnSpPr>
          <p:nvPr/>
        </p:nvCxnSpPr>
        <p:spPr>
          <a:xfrm flipH="1">
            <a:off x="74218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8" idx="0"/>
          </p:cNvCxnSpPr>
          <p:nvPr/>
        </p:nvCxnSpPr>
        <p:spPr>
          <a:xfrm>
            <a:off x="35415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7" idx="0"/>
          </p:cNvCxnSpPr>
          <p:nvPr/>
        </p:nvCxnSpPr>
        <p:spPr>
          <a:xfrm>
            <a:off x="32613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4" idx="0"/>
          </p:cNvCxnSpPr>
          <p:nvPr/>
        </p:nvCxnSpPr>
        <p:spPr>
          <a:xfrm flipH="1">
            <a:off x="19354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6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0119" y="97095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در نظر بگیرید: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2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8651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10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0256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3515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96774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28651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515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2840" y="1666139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3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>
            <a:stCxn id="15" idx="2"/>
            <a:endCxn id="12" idx="7"/>
          </p:cNvCxnSpPr>
          <p:nvPr/>
        </p:nvCxnSpPr>
        <p:spPr>
          <a:xfrm flipH="1">
            <a:off x="3541544" y="2367179"/>
            <a:ext cx="243753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3" idx="1"/>
          </p:cNvCxnSpPr>
          <p:nvPr/>
        </p:nvCxnSpPr>
        <p:spPr>
          <a:xfrm>
            <a:off x="5979080" y="2367179"/>
            <a:ext cx="248849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1" idx="0"/>
          </p:cNvCxnSpPr>
          <p:nvPr/>
        </p:nvCxnSpPr>
        <p:spPr>
          <a:xfrm>
            <a:off x="90279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0" idx="0"/>
          </p:cNvCxnSpPr>
          <p:nvPr/>
        </p:nvCxnSpPr>
        <p:spPr>
          <a:xfrm>
            <a:off x="87477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9" idx="0"/>
          </p:cNvCxnSpPr>
          <p:nvPr/>
        </p:nvCxnSpPr>
        <p:spPr>
          <a:xfrm flipH="1">
            <a:off x="74218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8" idx="0"/>
          </p:cNvCxnSpPr>
          <p:nvPr/>
        </p:nvCxnSpPr>
        <p:spPr>
          <a:xfrm>
            <a:off x="35415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7" idx="0"/>
          </p:cNvCxnSpPr>
          <p:nvPr/>
        </p:nvCxnSpPr>
        <p:spPr>
          <a:xfrm>
            <a:off x="32613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4" idx="0"/>
          </p:cNvCxnSpPr>
          <p:nvPr/>
        </p:nvCxnSpPr>
        <p:spPr>
          <a:xfrm flipH="1">
            <a:off x="19354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42173" y="1853908"/>
                <a:ext cx="1261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73" y="1853908"/>
                <a:ext cx="12611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18120" y="970958"/>
            <a:ext cx="413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در نظر بگیرید: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2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8651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10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02564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35152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9677400" y="5394960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>
          <a:xfrm>
            <a:off x="28651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51520" y="3368040"/>
            <a:ext cx="792480" cy="701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2840" y="1666139"/>
            <a:ext cx="792480" cy="70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3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>
            <a:stCxn id="15" idx="2"/>
            <a:endCxn id="12" idx="7"/>
          </p:cNvCxnSpPr>
          <p:nvPr/>
        </p:nvCxnSpPr>
        <p:spPr>
          <a:xfrm flipH="1">
            <a:off x="3541544" y="2367179"/>
            <a:ext cx="243753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3" idx="1"/>
          </p:cNvCxnSpPr>
          <p:nvPr/>
        </p:nvCxnSpPr>
        <p:spPr>
          <a:xfrm>
            <a:off x="5979080" y="2367179"/>
            <a:ext cx="2488496" cy="11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1" idx="0"/>
          </p:cNvCxnSpPr>
          <p:nvPr/>
        </p:nvCxnSpPr>
        <p:spPr>
          <a:xfrm>
            <a:off x="90279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0" idx="0"/>
          </p:cNvCxnSpPr>
          <p:nvPr/>
        </p:nvCxnSpPr>
        <p:spPr>
          <a:xfrm>
            <a:off x="87477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9" idx="0"/>
          </p:cNvCxnSpPr>
          <p:nvPr/>
        </p:nvCxnSpPr>
        <p:spPr>
          <a:xfrm flipH="1">
            <a:off x="74218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8" idx="0"/>
          </p:cNvCxnSpPr>
          <p:nvPr/>
        </p:nvCxnSpPr>
        <p:spPr>
          <a:xfrm>
            <a:off x="3541544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4"/>
            <a:endCxn id="7" idx="0"/>
          </p:cNvCxnSpPr>
          <p:nvPr/>
        </p:nvCxnSpPr>
        <p:spPr>
          <a:xfrm>
            <a:off x="3261360" y="4069080"/>
            <a:ext cx="0" cy="132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4" idx="0"/>
          </p:cNvCxnSpPr>
          <p:nvPr/>
        </p:nvCxnSpPr>
        <p:spPr>
          <a:xfrm flipH="1">
            <a:off x="1935480" y="3966415"/>
            <a:ext cx="1045696" cy="142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27" y="3498727"/>
                <a:ext cx="1602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598" y="3533894"/>
                <a:ext cx="19103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42173" y="1853908"/>
                <a:ext cx="1261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73" y="1853908"/>
                <a:ext cx="12611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067368" y="5344567"/>
            <a:ext cx="2905432" cy="89400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21880" y="6252889"/>
            <a:ext cx="413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نیازی به محاسبه مقادیر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و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نیست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767336" y="59422"/>
            <a:ext cx="957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مقدمه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5827" y="1108033"/>
            <a:ext cx="77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تابحال مفاهیم جستجو در محیط های 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تک عاملی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Single Agent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مورد بررسی قرار گرفتند.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9103" y="2593474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انواع محیط های چند عاملی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1" y="1553511"/>
            <a:ext cx="3861988" cy="21523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10516" y="1654494"/>
            <a:ext cx="769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محیط هایی که بیش از یک عامل در آن عمل کرده و بر یکدیگر تأثیر می گذارند را محیط های 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چند عاملی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Multi-Agent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می گویند.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1145" y="3048184"/>
            <a:ext cx="410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محیط های همکاری: </a:t>
            </a:r>
            <a:r>
              <a:rPr lang="fa-IR" sz="20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اهداف عامل ها با یکدیگر همسو است</a:t>
            </a: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.</a:t>
            </a:r>
            <a:endParaRPr lang="en-US" sz="20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0922" y="3505834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محیط های رقابتی: </a:t>
            </a:r>
            <a:r>
              <a:rPr lang="fa-IR" sz="20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اهداف عامل ها با یکدیگر در </a:t>
            </a:r>
            <a:r>
              <a:rPr lang="fa-IR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تناقض</a:t>
            </a:r>
            <a:r>
              <a:rPr lang="fa-IR" sz="20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است</a:t>
            </a: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.</a:t>
            </a:r>
            <a:endParaRPr lang="en-US" sz="20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0811" y="4102910"/>
            <a:ext cx="6115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 جستجو در محیط های چند عاملی رقابتی، بازی (</a:t>
            </a:r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Game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گفته می شود.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7140" y="4698654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بازی ها انواع متنوعی دارند. ولی نوعی که در این بخش به آن خواهیم پرداخت عبارت است از: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06141" y="5185172"/>
            <a:ext cx="27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محیط های قطعی و دسترس پذیر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4499" y="6074011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میزان تأثیر برد و باخت برای هر دو عامل یکسان است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Zero-Sum Game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2437" y="5612346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تعداد دو عامل به صورت نوبتی عمل می کنند.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l="61237" t="27344" r="11639" b="40820"/>
          <a:stretch/>
        </p:blipFill>
        <p:spPr>
          <a:xfrm>
            <a:off x="392928" y="4333742"/>
            <a:ext cx="3529013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1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0119" y="970958"/>
                <a:ext cx="10990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آل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فا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بهترین انتخاب برای بازیکن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MAX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تابحال (می خواهیم این مقدار تا جایی که امکان دارد بزرگ باشد)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9" y="970958"/>
                <a:ext cx="10990053" cy="523220"/>
              </a:xfrm>
              <a:prstGeom prst="rect">
                <a:avLst/>
              </a:prstGeom>
              <a:blipFill>
                <a:blip r:embed="rId3"/>
                <a:stretch>
                  <a:fillRect t="-20930" r="-105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0118" y="1624983"/>
                <a:ext cx="10990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بت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ا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بهترین انتخاب برای بازیکن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تابحال (می خواهیم این مقدار تا جایی که امکان دارد کوچک باشد)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8" y="1624983"/>
                <a:ext cx="10990053" cy="523220"/>
              </a:xfrm>
              <a:prstGeom prst="rect">
                <a:avLst/>
              </a:prstGeom>
              <a:blipFill>
                <a:blip r:embed="rId4"/>
                <a:stretch>
                  <a:fillRect t="-22353" r="-1054" b="-3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60118" y="227900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هر گره مقادیر آلفا و بتا خود را دارد.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18" y="2933033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مقدار آلفا تنها توسط گرههای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و مقدار بتا توسط گرههای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عوض می شوند.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117" y="358705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یک گره زمانی هرس می شود که مقدار آلفا آن از مقدار بتا بیشتر باشد.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117" y="4241083"/>
                <a:ext cx="10990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مقدار اولیه برای گره ریشه به صورت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∞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𝜷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=+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∞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می باشد.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7" y="4241083"/>
                <a:ext cx="10990053" cy="523220"/>
              </a:xfrm>
              <a:prstGeom prst="rect">
                <a:avLst/>
              </a:prstGeom>
              <a:blipFill>
                <a:blip r:embed="rId5"/>
                <a:stretch>
                  <a:fillRect t="-10465" r="-1054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0119" y="970958"/>
            <a:ext cx="1099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با توجه به اینکه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بنابراین این گره هرس نمی شود.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blipFill>
                <a:blip r:embed="rId4"/>
                <a:stretch>
                  <a:fillRect l="-6221" t="-4061" r="-3687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2" idx="3"/>
            <a:endCxn id="39" idx="1"/>
          </p:cNvCxnSpPr>
          <p:nvPr/>
        </p:nvCxnSpPr>
        <p:spPr>
          <a:xfrm flipV="1">
            <a:off x="7398967" y="2185276"/>
            <a:ext cx="1270511" cy="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398862">
                <a:off x="2344601" y="2072050"/>
                <a:ext cx="26439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مقادیر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والد به فرزند منتقل می شود. 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8862">
                <a:off x="2344601" y="2072050"/>
                <a:ext cx="2643940" cy="830997"/>
              </a:xfrm>
              <a:prstGeom prst="rect">
                <a:avLst/>
              </a:prstGeom>
              <a:blipFill>
                <a:blip r:embed="rId4"/>
                <a:stretch>
                  <a:fillRect l="-5568" t="-3243" r="-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15" idx="1"/>
            <a:endCxn id="37" idx="0"/>
          </p:cNvCxnSpPr>
          <p:nvPr/>
        </p:nvCxnSpPr>
        <p:spPr>
          <a:xfrm rot="10800000" flipV="1">
            <a:off x="3576010" y="2176090"/>
            <a:ext cx="2226411" cy="17084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99099" y="3512630"/>
                <a:ext cx="21398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با توجه به اینکه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سراغ فرزند این گره می رویم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99" y="3512630"/>
                <a:ext cx="2139814" cy="1200329"/>
              </a:xfrm>
              <a:prstGeom prst="rect">
                <a:avLst/>
              </a:prstGeom>
              <a:blipFill>
                <a:blip r:embed="rId6"/>
                <a:stretch>
                  <a:fillRect l="-7977" t="-4061" r="-4274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1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15" idx="1"/>
            <a:endCxn id="37" idx="0"/>
          </p:cNvCxnSpPr>
          <p:nvPr/>
        </p:nvCxnSpPr>
        <p:spPr>
          <a:xfrm rot="10800000" flipV="1">
            <a:off x="3576010" y="2176090"/>
            <a:ext cx="2226411" cy="17084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44"/>
          <p:cNvCxnSpPr>
            <a:stCxn id="34" idx="1"/>
            <a:endCxn id="37" idx="2"/>
          </p:cNvCxnSpPr>
          <p:nvPr/>
        </p:nvCxnSpPr>
        <p:spPr>
          <a:xfrm rot="10800000" flipH="1">
            <a:off x="2616329" y="4152164"/>
            <a:ext cx="703531" cy="1796107"/>
          </a:xfrm>
          <a:prstGeom prst="curvedConnector3">
            <a:avLst>
              <a:gd name="adj1" fmla="val -32493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5897" y="4743805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" y="4743805"/>
                <a:ext cx="205255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1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15" idx="1"/>
            <a:endCxn id="37" idx="0"/>
          </p:cNvCxnSpPr>
          <p:nvPr/>
        </p:nvCxnSpPr>
        <p:spPr>
          <a:xfrm rot="10800000" flipV="1">
            <a:off x="3576010" y="2176090"/>
            <a:ext cx="2226411" cy="17084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44"/>
          <p:cNvCxnSpPr>
            <a:endCxn id="37" idx="2"/>
          </p:cNvCxnSpPr>
          <p:nvPr/>
        </p:nvCxnSpPr>
        <p:spPr>
          <a:xfrm rot="16200000" flipV="1">
            <a:off x="2668523" y="4803501"/>
            <a:ext cx="1555262" cy="252585"/>
          </a:xfrm>
          <a:prstGeom prst="curvedConnector4">
            <a:avLst>
              <a:gd name="adj1" fmla="val 41397"/>
              <a:gd name="adj2" fmla="val 190504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2275" y="4706551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5" y="4706551"/>
                <a:ext cx="20525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15" idx="1"/>
            <a:endCxn id="37" idx="0"/>
          </p:cNvCxnSpPr>
          <p:nvPr/>
        </p:nvCxnSpPr>
        <p:spPr>
          <a:xfrm rot="10800000" flipV="1">
            <a:off x="3576010" y="2176090"/>
            <a:ext cx="2226411" cy="170847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44"/>
          <p:cNvCxnSpPr>
            <a:stCxn id="36" idx="3"/>
            <a:endCxn id="37" idx="6"/>
          </p:cNvCxnSpPr>
          <p:nvPr/>
        </p:nvCxnSpPr>
        <p:spPr>
          <a:xfrm flipH="1" flipV="1">
            <a:off x="3832157" y="4152163"/>
            <a:ext cx="681725" cy="1796108"/>
          </a:xfrm>
          <a:prstGeom prst="curvedConnector3">
            <a:avLst>
              <a:gd name="adj1" fmla="val -33533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2275" y="4706551"/>
                <a:ext cx="2180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5" y="4706551"/>
                <a:ext cx="218079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5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0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37" idx="0"/>
          </p:cNvCxnSpPr>
          <p:nvPr/>
        </p:nvCxnSpPr>
        <p:spPr>
          <a:xfrm rot="5400000" flipH="1" flipV="1">
            <a:off x="3773039" y="1882490"/>
            <a:ext cx="1805050" cy="2199111"/>
          </a:xfrm>
          <a:prstGeom prst="curved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𝑖𝑙𝑑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37" idx="0"/>
          </p:cNvCxnSpPr>
          <p:nvPr/>
        </p:nvCxnSpPr>
        <p:spPr>
          <a:xfrm rot="5400000" flipH="1" flipV="1">
            <a:off x="3773039" y="1882490"/>
            <a:ext cx="1805050" cy="2199111"/>
          </a:xfrm>
          <a:prstGeom prst="curved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𝑖𝑙𝑑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37" idx="0"/>
          </p:cNvCxnSpPr>
          <p:nvPr/>
        </p:nvCxnSpPr>
        <p:spPr>
          <a:xfrm rot="5400000" flipH="1" flipV="1">
            <a:off x="3773039" y="1882490"/>
            <a:ext cx="1805050" cy="2199111"/>
          </a:xfrm>
          <a:prstGeom prst="curved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𝑖𝑙𝑑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77" y="2139317"/>
                <a:ext cx="20767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با توجه به اینکه هنوز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بنابراین سراغ فرزند دیگر این گره می رویم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blipFill>
                <a:blip r:embed="rId6"/>
                <a:stretch>
                  <a:fillRect l="-5991" t="-4061" r="-3687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39" idx="1"/>
          </p:cNvCxnSpPr>
          <p:nvPr/>
        </p:nvCxnSpPr>
        <p:spPr>
          <a:xfrm flipV="1">
            <a:off x="7398967" y="2185276"/>
            <a:ext cx="1270511" cy="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767336" y="59422"/>
            <a:ext cx="957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مقدمه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2591" y="1052077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موقعیت فعلی برخی از بازیهای معروف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091"/>
          <a:stretch/>
        </p:blipFill>
        <p:spPr>
          <a:xfrm>
            <a:off x="231118" y="1631253"/>
            <a:ext cx="4555195" cy="44533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125949" y="1817645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چکرز (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C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heckers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9313" y="2265647"/>
            <a:ext cx="579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سال 1996 کامپیوتر توانست قهرمان </a:t>
            </a:r>
            <a:r>
              <a:rPr lang="fa-IR" sz="2400" b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جهان (</a:t>
            </a:r>
            <a:r>
              <a:rPr lang="en-US" sz="2400" b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Tinsley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را شکست دهد. در سال 2007 این بازی کاملاً حل شده است.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29530" y="3096644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شطرنج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Chess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9313" y="3544646"/>
                <a:ext cx="57953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در سال 1997، کامپیوتر (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DeepBlue</a:t>
                </a: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 توانست قهرمان جهان 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Gary Kasparov</a:t>
                </a: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) را شکست دهد. </a:t>
                </a:r>
                <a:r>
                  <a:rPr lang="en-US" sz="2400" b="1" dirty="0" err="1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DeepBlue</a:t>
                </a: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قادر بود تا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200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𝑀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حالت را در ثانیه بررسی کند. 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3" y="3544646"/>
                <a:ext cx="5795337" cy="1200329"/>
              </a:xfrm>
              <a:prstGeom prst="rect">
                <a:avLst/>
              </a:prstGeom>
              <a:blipFill>
                <a:blip r:embed="rId3"/>
                <a:stretch>
                  <a:fillRect l="-842" t="-7614" r="-1789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1086147" y="4744975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گو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Go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313" y="5192977"/>
            <a:ext cx="579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سال 2016، کامپیوتر (</a:t>
            </a:r>
            <a:r>
              <a:rPr lang="en-US" sz="2400" b="1" dirty="0" err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AlphaGo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توانست قهرمان جهان (از کره جنوبی) را شکست دهد. در ساختار </a:t>
            </a:r>
            <a:r>
              <a:rPr lang="en-US" sz="2400" b="1" dirty="0" err="1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AlphaGo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از درخت جستجوی </a:t>
            </a:r>
            <a:r>
              <a:rPr lang="en-US" sz="2400" b="1" dirty="0" err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MontoCarlo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و یادگیری ماشینی استفاده شده است.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9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1054071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endCxn id="13" idx="2"/>
          </p:cNvCxnSpPr>
          <p:nvPr/>
        </p:nvCxnSpPr>
        <p:spPr>
          <a:xfrm rot="5400000">
            <a:off x="5142031" y="3061660"/>
            <a:ext cx="1716424" cy="388163"/>
          </a:xfrm>
          <a:prstGeom prst="curvedConnector4">
            <a:avLst>
              <a:gd name="adj1" fmla="val 42205"/>
              <a:gd name="adj2" fmla="val 15889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1054071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endCxn id="13" idx="2"/>
          </p:cNvCxnSpPr>
          <p:nvPr/>
        </p:nvCxnSpPr>
        <p:spPr>
          <a:xfrm rot="5400000">
            <a:off x="5142031" y="3061660"/>
            <a:ext cx="1716424" cy="388163"/>
          </a:xfrm>
          <a:prstGeom prst="curvedConnector4">
            <a:avLst>
              <a:gd name="adj1" fmla="val 42205"/>
              <a:gd name="adj2" fmla="val 15889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 flipH="1" flipV="1">
            <a:off x="5079203" y="4726620"/>
            <a:ext cx="1290387" cy="6712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endCxn id="13" idx="2"/>
          </p:cNvCxnSpPr>
          <p:nvPr/>
        </p:nvCxnSpPr>
        <p:spPr>
          <a:xfrm rot="5400000">
            <a:off x="5142031" y="3061660"/>
            <a:ext cx="1716424" cy="388163"/>
          </a:xfrm>
          <a:prstGeom prst="curvedConnector4">
            <a:avLst>
              <a:gd name="adj1" fmla="val 42205"/>
              <a:gd name="adj2" fmla="val 15889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 flipH="1" flipV="1">
            <a:off x="5079203" y="4726620"/>
            <a:ext cx="1290387" cy="6712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endCxn id="13" idx="2"/>
          </p:cNvCxnSpPr>
          <p:nvPr/>
        </p:nvCxnSpPr>
        <p:spPr>
          <a:xfrm rot="5400000">
            <a:off x="5142031" y="3061660"/>
            <a:ext cx="1716424" cy="388163"/>
          </a:xfrm>
          <a:prstGeom prst="curvedConnector4">
            <a:avLst>
              <a:gd name="adj1" fmla="val 42205"/>
              <a:gd name="adj2" fmla="val 15889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91" y="4483674"/>
                <a:ext cx="20525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 flipH="1" flipV="1">
            <a:off x="5079203" y="4726620"/>
            <a:ext cx="1290387" cy="6712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909075" y="2839365"/>
                <a:ext cx="264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با توجه به اینکه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بررسی فرزندان دیگر نیاز نیست. بنابراین، به ریشه عقبگرد می کنیم. 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75" y="2839365"/>
                <a:ext cx="2643940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6221" t="-4061" r="-3687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5" idx="3"/>
            <a:endCxn id="39" idx="1"/>
          </p:cNvCxnSpPr>
          <p:nvPr/>
        </p:nvCxnSpPr>
        <p:spPr>
          <a:xfrm flipV="1">
            <a:off x="7145574" y="3439530"/>
            <a:ext cx="1763501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>
            <a:stCxn id="13" idx="7"/>
            <a:endCxn id="15" idx="1"/>
          </p:cNvCxnSpPr>
          <p:nvPr/>
        </p:nvCxnSpPr>
        <p:spPr>
          <a:xfrm rot="16200000" flipV="1">
            <a:off x="5148605" y="2829907"/>
            <a:ext cx="1748645" cy="441013"/>
          </a:xfrm>
          <a:prstGeom prst="curvedConnector4">
            <a:avLst>
              <a:gd name="adj1" fmla="val 41427"/>
              <a:gd name="adj2" fmla="val 151835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05252" y="2006559"/>
                <a:ext cx="2076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𝑖𝑙𝑑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52" y="2006559"/>
                <a:ext cx="207678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>
            <a:stCxn id="13" idx="7"/>
            <a:endCxn id="15" idx="1"/>
          </p:cNvCxnSpPr>
          <p:nvPr/>
        </p:nvCxnSpPr>
        <p:spPr>
          <a:xfrm rot="16200000" flipV="1">
            <a:off x="5148605" y="2829907"/>
            <a:ext cx="1748645" cy="441013"/>
          </a:xfrm>
          <a:prstGeom prst="curvedConnector4">
            <a:avLst>
              <a:gd name="adj1" fmla="val 41427"/>
              <a:gd name="adj2" fmla="val 151835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05252" y="2006559"/>
                <a:ext cx="20767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𝑖𝑙𝑑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52" y="2006559"/>
                <a:ext cx="207678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با توجه به اینکه هنوز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بنابراین سراغ فرزند دیگر این گره می رویم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78" y="1585111"/>
                <a:ext cx="2643940" cy="1200329"/>
              </a:xfrm>
              <a:prstGeom prst="rect">
                <a:avLst/>
              </a:prstGeom>
              <a:blipFill>
                <a:blip r:embed="rId7"/>
                <a:stretch>
                  <a:fillRect l="-5991" t="-4061" r="-3687" b="-1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39" idx="1"/>
          </p:cNvCxnSpPr>
          <p:nvPr/>
        </p:nvCxnSpPr>
        <p:spPr>
          <a:xfrm flipV="1">
            <a:off x="7398967" y="2185276"/>
            <a:ext cx="1270511" cy="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>
            <a:endCxn id="38" idx="7"/>
          </p:cNvCxnSpPr>
          <p:nvPr/>
        </p:nvCxnSpPr>
        <p:spPr>
          <a:xfrm>
            <a:off x="6194325" y="2397530"/>
            <a:ext cx="2224651" cy="152245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>
            <a:endCxn id="38" idx="7"/>
          </p:cNvCxnSpPr>
          <p:nvPr/>
        </p:nvCxnSpPr>
        <p:spPr>
          <a:xfrm>
            <a:off x="6194325" y="2397530"/>
            <a:ext cx="2224651" cy="152245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101831" y="4645906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31" y="4645906"/>
                <a:ext cx="205255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>
            <a:stCxn id="9" idx="0"/>
            <a:endCxn id="38" idx="2"/>
          </p:cNvCxnSpPr>
          <p:nvPr/>
        </p:nvCxnSpPr>
        <p:spPr>
          <a:xfrm rot="5400000" flipH="1" flipV="1">
            <a:off x="6975052" y="4700774"/>
            <a:ext cx="1598228" cy="415075"/>
          </a:xfrm>
          <a:prstGeom prst="curved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952963" y="5707426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09512" y="5707426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775118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431667" y="5727093"/>
            <a:ext cx="569779" cy="432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32" idx="0"/>
          </p:cNvCxnSpPr>
          <p:nvPr/>
        </p:nvCxnSpPr>
        <p:spPr>
          <a:xfrm flipH="1">
            <a:off x="6060008" y="4381546"/>
            <a:ext cx="2301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33" idx="0"/>
          </p:cNvCxnSpPr>
          <p:nvPr/>
        </p:nvCxnSpPr>
        <p:spPr>
          <a:xfrm>
            <a:off x="6062309" y="4381546"/>
            <a:ext cx="654248" cy="134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4"/>
            <a:endCxn id="10" idx="0"/>
          </p:cNvCxnSpPr>
          <p:nvPr/>
        </p:nvCxnSpPr>
        <p:spPr>
          <a:xfrm>
            <a:off x="8237852" y="4376790"/>
            <a:ext cx="1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4"/>
            <a:endCxn id="11" idx="0"/>
          </p:cNvCxnSpPr>
          <p:nvPr/>
        </p:nvCxnSpPr>
        <p:spPr>
          <a:xfrm>
            <a:off x="8237852" y="4376790"/>
            <a:ext cx="656550" cy="133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>
            <a:endCxn id="38" idx="7"/>
          </p:cNvCxnSpPr>
          <p:nvPr/>
        </p:nvCxnSpPr>
        <p:spPr>
          <a:xfrm>
            <a:off x="6194325" y="2397530"/>
            <a:ext cx="2224651" cy="152245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101831" y="4645906"/>
                <a:ext cx="205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31" y="4645906"/>
                <a:ext cx="205255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>
            <a:stCxn id="9" idx="0"/>
            <a:endCxn id="38" idx="2"/>
          </p:cNvCxnSpPr>
          <p:nvPr/>
        </p:nvCxnSpPr>
        <p:spPr>
          <a:xfrm rot="5400000" flipH="1" flipV="1">
            <a:off x="6975052" y="4700774"/>
            <a:ext cx="1598228" cy="415075"/>
          </a:xfrm>
          <a:prstGeom prst="curved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بهبود الگوریتم </a:t>
                </a:r>
                <a:r>
                  <a:rPr lang="en-US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MINIMAX</a:t>
                </a:r>
                <a:r>
                  <a:rPr lang="fa-IR" sz="40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: هرس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𝛼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𝛽</m:t>
                    </m:r>
                  </m:oMath>
                </a14:m>
                <a:endParaRPr lang="en-US" sz="3600" dirty="0">
                  <a:solidFill>
                    <a:srgbClr val="0070C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40" y="59422"/>
                <a:ext cx="6141810" cy="707886"/>
              </a:xfrm>
              <a:prstGeom prst="rect">
                <a:avLst/>
              </a:prstGeom>
              <a:blipFill>
                <a:blip r:embed="rId2"/>
                <a:stretch>
                  <a:fillRect t="-25862" r="-3476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درخت بازی زیر را با استفاده از آلفا-بتا هرس کنید: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921" y="1954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2921" y="3533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81739" y="5707425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806161" y="384636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5802420" y="1954651"/>
            <a:ext cx="522992" cy="442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6" name="Straight Connector 5"/>
          <p:cNvCxnSpPr>
            <a:stCxn id="15" idx="2"/>
            <a:endCxn id="13" idx="0"/>
          </p:cNvCxnSpPr>
          <p:nvPr/>
        </p:nvCxnSpPr>
        <p:spPr>
          <a:xfrm flipH="1">
            <a:off x="6062309" y="2397531"/>
            <a:ext cx="1607" cy="1448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38" idx="1"/>
          </p:cNvCxnSpPr>
          <p:nvPr/>
        </p:nvCxnSpPr>
        <p:spPr>
          <a:xfrm>
            <a:off x="6063916" y="2397531"/>
            <a:ext cx="1992812" cy="152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3894" y="5727092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616330" y="5732009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87554" y="5732010"/>
            <a:ext cx="569779" cy="43252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944103" y="5732010"/>
            <a:ext cx="569779" cy="4325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319861" y="3884570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981704" y="3841604"/>
            <a:ext cx="512296" cy="5351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42" name="Straight Connector 41"/>
          <p:cNvCxnSpPr>
            <a:stCxn id="15" idx="2"/>
            <a:endCxn id="37" idx="7"/>
          </p:cNvCxnSpPr>
          <p:nvPr/>
        </p:nvCxnSpPr>
        <p:spPr>
          <a:xfrm flipH="1">
            <a:off x="3757133" y="2397531"/>
            <a:ext cx="2306783" cy="156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  <a:endCxn id="34" idx="0"/>
          </p:cNvCxnSpPr>
          <p:nvPr/>
        </p:nvCxnSpPr>
        <p:spPr>
          <a:xfrm flipH="1">
            <a:off x="2901220" y="4419756"/>
            <a:ext cx="674789" cy="131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5" idx="0"/>
          </p:cNvCxnSpPr>
          <p:nvPr/>
        </p:nvCxnSpPr>
        <p:spPr>
          <a:xfrm flipH="1">
            <a:off x="3572444" y="4419756"/>
            <a:ext cx="3565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4"/>
            <a:endCxn id="36" idx="0"/>
          </p:cNvCxnSpPr>
          <p:nvPr/>
        </p:nvCxnSpPr>
        <p:spPr>
          <a:xfrm>
            <a:off x="3576009" y="4419756"/>
            <a:ext cx="652984" cy="131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4"/>
            <a:endCxn id="28" idx="0"/>
          </p:cNvCxnSpPr>
          <p:nvPr/>
        </p:nvCxnSpPr>
        <p:spPr>
          <a:xfrm flipH="1">
            <a:off x="5388784" y="4381546"/>
            <a:ext cx="673525" cy="134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4"/>
            <a:endCxn id="9" idx="0"/>
          </p:cNvCxnSpPr>
          <p:nvPr/>
        </p:nvCxnSpPr>
        <p:spPr>
          <a:xfrm flipH="1">
            <a:off x="7566629" y="4376790"/>
            <a:ext cx="671223" cy="1330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7" y="1885448"/>
                <a:ext cx="105407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33" y="3770705"/>
                <a:ext cx="1054070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2" y="3716529"/>
                <a:ext cx="839782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43" y="3716529"/>
                <a:ext cx="1054071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787354" y="59422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جستجو در بازی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52166" y="970958"/>
            <a:ext cx="559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برای تعریف یک بازی، به اطلاعات زیر نیاز داریم: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251" y="1341662"/>
            <a:ext cx="2874011" cy="33767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20587" y="1676253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1- حالت اولیه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4989" y="1676253"/>
            <a:ext cx="21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2- اعمال ممکن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A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1257" y="1676253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3- بازیکنان (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P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47839" y="2443103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4- تابع بعدی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52631" y="2443103"/>
                <a:ext cx="2657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Successor: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𝑆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631" y="2443103"/>
                <a:ext cx="2657138" cy="523220"/>
              </a:xfrm>
              <a:prstGeom prst="rect">
                <a:avLst/>
              </a:prstGeom>
              <a:blipFill>
                <a:blip r:embed="rId3"/>
                <a:stretch>
                  <a:fillRect l="-367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776178" y="3193378"/>
            <a:ext cx="214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5- تابع تست خاتمه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20002" y="3193378"/>
                <a:ext cx="3104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Terminal-Test: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𝐹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02" y="3193378"/>
                <a:ext cx="3104761" cy="523220"/>
              </a:xfrm>
              <a:prstGeom prst="rect">
                <a:avLst/>
              </a:prstGeom>
              <a:blipFill>
                <a:blip r:embed="rId4"/>
                <a:stretch>
                  <a:fillRect l="-275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976255" y="3943653"/>
            <a:ext cx="7946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6- تابع سودمندی حالت پایانی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Terminal Utility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): مقداری را برای هر حالت پایانی و برای هر بازیکن در نظر می گیرد.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24961" y="4404336"/>
                <a:ext cx="3427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Terminal-Utility: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𝑅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61" y="4404336"/>
                <a:ext cx="3427670" cy="523220"/>
              </a:xfrm>
              <a:prstGeom prst="rect">
                <a:avLst/>
              </a:prstGeom>
              <a:blipFill>
                <a:blip r:embed="rId5"/>
                <a:stretch>
                  <a:fillRect l="-248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403091" y="5613480"/>
            <a:ext cx="954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حالت اولیه و حرکت های ممکن برای هر بازیکن، درخت بازی (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Game Tree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را مشخص می کند.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98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9714" y="59422"/>
            <a:ext cx="374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3600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2" y="1435185"/>
            <a:ext cx="4281642" cy="5002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88784" y="970958"/>
                <a:ext cx="65613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اگرچه با استفاده از روش هرس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𝜷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، بخش بزرگی از درخت جستجو حذف می شود، ولی برای بازی های واقعی، مانند شطرنج، رسیدن به گرههای ریشه (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Utility Value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ها) عملاً  غیرممکن است.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784" y="970958"/>
                <a:ext cx="6561388" cy="1384995"/>
              </a:xfrm>
              <a:prstGeom prst="rect">
                <a:avLst/>
              </a:prstGeom>
              <a:blipFill>
                <a:blip r:embed="rId3"/>
                <a:stretch>
                  <a:fillRect l="-279" t="-3084" r="-1859" b="-1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163262" y="4736713"/>
            <a:ext cx="656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راه حل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: 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جستجو با عمق محدود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+ 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استفاده از یک تابع ارزیاب برای گرههای غیر پایانی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622" y="2355953"/>
            <a:ext cx="3544223" cy="63797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64004" y="2674938"/>
            <a:ext cx="3263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یک عمق را انتخاب می کنیم و از یک تابع ارزیاب برای ارزیابی گرههای این عمق استفاده می کنیم. سپس از الگوریتم </a:t>
            </a:r>
            <a:r>
              <a:rPr lang="en-US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r>
              <a:rPr lang="fa-IR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استفاده می کنیم. </a:t>
            </a:r>
            <a:endParaRPr lang="en-US" sz="20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3701845" y="2674939"/>
            <a:ext cx="831099" cy="35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" grpId="0" animBg="1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9714" y="59422"/>
            <a:ext cx="374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3600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8784" y="970958"/>
            <a:ext cx="656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توابع ارزیاب همواره غیرکامل (غیر دقیق) هستند.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269" t="26512" r="13879" b="15625"/>
          <a:stretch/>
        </p:blipFill>
        <p:spPr>
          <a:xfrm flipH="1">
            <a:off x="122413" y="1351352"/>
            <a:ext cx="4144296" cy="42327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8784" y="1812973"/>
            <a:ext cx="656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هرچه عمق انتخابی بیشتر باشد، هزینه محاسباتی بیشتر می شود ولی در عوض دقت ارزیابی نیز بیشتر خواهد شد.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8784" y="2990692"/>
            <a:ext cx="656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ارزیاب ایده آل تابعی است که مقدار دقیق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minimax-value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آن گره را محاسبه کند.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2942" y="4168411"/>
            <a:ext cx="6847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اغلب توابع ارزیاب، برای ارزیابی یک حالت، یک سری 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ویژگی ها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تعریف کرده و آنها را اندازه گیری می کنند.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9714" y="59422"/>
            <a:ext cx="374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3600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5418" y="970958"/>
            <a:ext cx="43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ارزیابی یک حالت از بازی شطرنج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164"/>
          <a:stretch/>
        </p:blipFill>
        <p:spPr>
          <a:xfrm>
            <a:off x="879465" y="1080107"/>
            <a:ext cx="3677787" cy="3129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25316" y="2212258"/>
                <a:ext cx="848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a-IR" dirty="0" smtClean="0">
                    <a:solidFill>
                      <a:srgbClr val="0070C0"/>
                    </a:solidFill>
                  </a:rPr>
                  <a:t>: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16" y="2212258"/>
                <a:ext cx="848057" cy="369332"/>
              </a:xfrm>
              <a:prstGeom prst="rect">
                <a:avLst/>
              </a:prstGeom>
              <a:blipFill>
                <a:blip r:embed="rId3"/>
                <a:stretch>
                  <a:fillRect l="-4317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25315" y="2930338"/>
                <a:ext cx="848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15" y="2930338"/>
                <a:ext cx="848057" cy="369332"/>
              </a:xfrm>
              <a:prstGeom prst="rect">
                <a:avLst/>
              </a:prstGeom>
              <a:blipFill>
                <a:blip r:embed="rId4"/>
                <a:stretch>
                  <a:fillRect t="-11667" r="-28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25314" y="3648418"/>
                <a:ext cx="848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14" y="3648418"/>
                <a:ext cx="848057" cy="369332"/>
              </a:xfrm>
              <a:prstGeom prst="rect">
                <a:avLst/>
              </a:prstGeom>
              <a:blipFill>
                <a:blip r:embed="rId5"/>
                <a:stretch>
                  <a:fillRect t="-9836" r="-287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5400000">
                <a:off x="10825314" y="4366498"/>
                <a:ext cx="848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825314" y="4366498"/>
                <a:ext cx="8480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61469" y="2135314"/>
            <a:ext cx="43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تعداد وزیر سیاه – تعداد وزیر سفید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1468" y="2849528"/>
            <a:ext cx="43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تعداد اسب سیاه – تعداد اسب سفید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0561" y="3563162"/>
            <a:ext cx="43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تعداد فیل سیاه – تعداد فیل سفید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3833" y="4729400"/>
                <a:ext cx="7233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𝑒𝑣𝑎𝑙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3" y="4729400"/>
                <a:ext cx="72334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697" y="5808656"/>
                <a:ext cx="4328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میزان اهمیت ویژگی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i</a:t>
                </a:r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ام</a:t>
                </a:r>
                <a:endParaRPr lang="en-US" sz="2800" b="1" dirty="0">
                  <a:solidFill>
                    <a:srgbClr val="FF000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97" y="5808656"/>
                <a:ext cx="4328675" cy="523220"/>
              </a:xfrm>
              <a:prstGeom prst="rect">
                <a:avLst/>
              </a:prstGeom>
              <a:blipFill>
                <a:blip r:embed="rId8"/>
                <a:stretch>
                  <a:fillRect t="-22093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7" grpId="0"/>
      <p:bldP spid="18" grpId="0"/>
      <p:bldP spid="19" grpId="0"/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787354" y="59422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جستجو در بازی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6049" y="970958"/>
            <a:ext cx="2884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مثال: بازی </a:t>
            </a:r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Tic-Tac-Toe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80655" y="1555733"/>
                <a:ext cx="104954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در این بازی، با یک جدول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𝟑</m:t>
                    </m:r>
                  </m:oMath>
                </a14:m>
                <a:r>
                  <a:rPr lang="fa-IR" sz="24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مواجه هستیم. یکی از بازیکنان از علامت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×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و دیگری از علامت </a:t>
                </a:r>
                <a:r>
                  <a:rPr lang="en-US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O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استفاده می کند. اگر در نهایت یکی از بازیکنان بتواند علامت های خودرا به شکل افقی، عمودی یا قطری بچیند، برنده بازی خواهد بود.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5" y="1555733"/>
                <a:ext cx="10495445" cy="1384995"/>
              </a:xfrm>
              <a:prstGeom prst="rect">
                <a:avLst/>
              </a:prstGeom>
              <a:blipFill>
                <a:blip r:embed="rId2"/>
                <a:stretch>
                  <a:fillRect l="-1974" t="-7930" r="-1220" b="-1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05" y="2940728"/>
            <a:ext cx="6514789" cy="31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517"/>
          <a:stretch/>
        </p:blipFill>
        <p:spPr>
          <a:xfrm>
            <a:off x="419520" y="1243792"/>
            <a:ext cx="7390557" cy="49531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87354" y="59422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جستجو در بازی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6049" y="970958"/>
            <a:ext cx="2884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مثال: بازی </a:t>
            </a:r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Tic-Tac-Toe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92291" y="1555733"/>
                <a:ext cx="3983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حالت اولیه: </a:t>
                </a: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صفحه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3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3</m:t>
                    </m:r>
                  </m:oMath>
                </a14:m>
                <a:r>
                  <a:rPr lang="fa-IR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خالی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91" y="1555733"/>
                <a:ext cx="3983809" cy="523220"/>
              </a:xfrm>
              <a:prstGeom prst="rect">
                <a:avLst/>
              </a:prstGeom>
              <a:blipFill>
                <a:blip r:embed="rId3"/>
                <a:stretch>
                  <a:fillRect t="-11628" r="-30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92291" y="2060973"/>
            <a:ext cx="398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بازیکنان: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{MAX,MIN}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7354" y="2584193"/>
            <a:ext cx="3788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اعمال و تابع بعدی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2581" y="6059180"/>
                <a:ext cx="29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1" y="6059180"/>
                <a:ext cx="290946" cy="369332"/>
              </a:xfrm>
              <a:prstGeom prst="rect">
                <a:avLst/>
              </a:prstGeom>
              <a:blipFill>
                <a:blip r:embed="rId4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25086" y="4091833"/>
                <a:ext cx="29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86" y="4091833"/>
                <a:ext cx="290946" cy="369332"/>
              </a:xfrm>
              <a:prstGeom prst="rect">
                <a:avLst/>
              </a:prstGeom>
              <a:blipFill>
                <a:blip r:embed="rId5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70909" y="3920836"/>
            <a:ext cx="845123" cy="706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0910" y="5458687"/>
            <a:ext cx="720435" cy="101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18909" y="3089433"/>
            <a:ext cx="5757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تست خاتمه: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آیا برای هر حالت داده شده، یکی از بازیکنان توانسته مهره های خود را به شکل افقی، عمودی و یا قطری بچیند؟ و یا اینکه آیا کل خانه های جدول پر شده اند؟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30579" y="6059179"/>
                <a:ext cx="29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79" y="6059179"/>
                <a:ext cx="290946" cy="369332"/>
              </a:xfrm>
              <a:prstGeom prst="rect">
                <a:avLst/>
              </a:prstGeom>
              <a:blipFill>
                <a:blip r:embed="rId6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008909" y="5458686"/>
            <a:ext cx="748137" cy="101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37844" y="6073031"/>
                <a:ext cx="29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44" y="6073031"/>
                <a:ext cx="290946" cy="369332"/>
              </a:xfrm>
              <a:prstGeom prst="rect">
                <a:avLst/>
              </a:prstGeom>
              <a:blipFill>
                <a:blip r:embed="rId7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274612" y="5458683"/>
            <a:ext cx="748137" cy="101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82835" y="4288099"/>
                <a:ext cx="3255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𝒕𝒆𝒔𝒕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𝑻𝒓𝒖𝒆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5" y="4288099"/>
                <a:ext cx="325581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82835" y="4585087"/>
                <a:ext cx="3255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𝒕𝒆𝒔𝒕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𝑭𝒂𝒍𝒔𝒆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5" y="4585087"/>
                <a:ext cx="325581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28047" y="4772591"/>
            <a:ext cx="575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سودمندی: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58173" y="5372755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𝑴𝑨𝑿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73" y="5372755"/>
                <a:ext cx="4006996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58173" y="5682381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𝑴𝑰𝑵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=+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73" y="5682381"/>
                <a:ext cx="4006996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5043" y="5982796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𝑴𝑨𝑿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43" y="5982796"/>
                <a:ext cx="4006996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75043" y="6292422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𝑴𝑰𝑵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43" y="6292422"/>
                <a:ext cx="4006996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322691" y="5353686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𝑴𝑨𝑿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=+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691" y="5353686"/>
                <a:ext cx="4006996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22691" y="5663312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𝑴𝑰𝑵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691" y="5663312"/>
                <a:ext cx="4006996" cy="338554"/>
              </a:xfrm>
              <a:prstGeom prst="rect">
                <a:avLst/>
              </a:prstGeom>
              <a:blipFill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322691" y="6097330"/>
                <a:ext cx="4006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𝒕𝒆𝒓𝒎𝒊𝒏𝒂𝒍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𝒖𝒕𝒊𝒍𝒊𝒕𝒚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𝑴𝑨𝑿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=?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691" y="6097330"/>
                <a:ext cx="4006996" cy="338554"/>
              </a:xfrm>
              <a:prstGeom prst="rect">
                <a:avLst/>
              </a:prstGeom>
              <a:blipFill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  <p:bldP spid="5" grpId="0"/>
      <p:bldP spid="11" grpId="0"/>
      <p:bldP spid="6" grpId="0" animBg="1"/>
      <p:bldP spid="13" grpId="0" animBg="1"/>
      <p:bldP spid="14" grpId="0"/>
      <p:bldP spid="15" grpId="0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301917" y="59422"/>
            <a:ext cx="3422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0655" y="1555733"/>
            <a:ext cx="1049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بر خلاف مسائل جستجوی برنامه ریزی، که عامل یک دنباله از اعمال را از ابتدا می یافت، در یک بازی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باید بر اساس حرکت های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عمل بعدی خود را انتخاب کند. بنابراین، از همان ابتدا نمی توان یک دنباله حرکت را معرفی کرد. در نتیجه باید به پرسش های زیر پاسخ داد: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7819"/>
            <a:ext cx="6514789" cy="3189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9964" y="3196244"/>
            <a:ext cx="547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1- بهترین حرکت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در حالت اولیه چیست؟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9964" y="3707578"/>
            <a:ext cx="547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2- بهترین حرکت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بعد از حرکت اول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MIN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چیست؟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9963" y="4223686"/>
            <a:ext cx="547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3- بهترین حرکت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بعد از حرکت دوم 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MIN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چیست؟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0764982" y="4929749"/>
            <a:ext cx="69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911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051" y="957166"/>
            <a:ext cx="1127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در الگوریتم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به هر گره درخت بازی یک مقدار تحت عنوان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minimax-value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اختصاص داده می شود.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9050" y="2536756"/>
                <a:ext cx="10307502" cy="1247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𝒎𝒊𝒏𝒊𝒎𝒂𝒙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𝒗𝒂𝒍𝒖𝒆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eqArrPr>
                            <m:e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𝑻𝒆𝒓𝒎𝒊𝒏𝒂𝒍</m:t>
                              </m:r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𝑼𝒕𝒊𝒍𝒊𝒕𝒚</m:t>
                              </m:r>
                              <m:d>
                                <m:dPr>
                                  <m:ctrlPr>
                                    <a:rPr lang="en-US" sz="2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𝒏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𝑴𝑨𝑿</m:t>
                                  </m:r>
                                </m:e>
                              </m:d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terminal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node</m:t>
                              </m:r>
                            </m:e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𝒎𝒂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𝒔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∈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𝒔𝒖𝒄𝒄𝒆𝒔𝒔𝒐𝒓𝒔</m:t>
                                  </m:r>
                                  <m:d>
                                    <m:dPr>
                                      <m:ctrlPr>
                                        <a:rPr lang="en-US" sz="2000" b="1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𝒏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𝒎𝒊𝒏𝒊𝒎𝒂𝒙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𝒗𝒂𝒍𝒖𝒆</m:t>
                                  </m:r>
                                  <m:d>
                                    <m:dPr>
                                      <m:ctrlPr>
                                        <a:rPr lang="en-US" sz="2000" b="1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node</m:t>
                              </m:r>
                            </m:e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𝒎</m:t>
                              </m:r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𝒊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𝒔</m:t>
                                  </m:r>
                                  <m:r>
                                    <a:rPr lang="en-US" sz="2000" b="1" i="1" dirty="0" smtClean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∈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𝒔𝒖𝒄𝒄𝒆𝒔𝒔𝒐𝒓𝒔</m:t>
                                  </m:r>
                                  <m:d>
                                    <m:dPr>
                                      <m:ctrlP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𝒏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𝒎𝒊𝒏𝒊𝒎𝒂𝒙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𝒗𝒂𝒍𝒖𝒆</m:t>
                                  </m:r>
                                  <m:d>
                                    <m:dPr>
                                      <m:ctrlP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 panose="02040503050406030204" pitchFamily="18" charset="0"/>
                                          <a:cs typeface="2  Kamran" panose="00000400000000000000" pitchFamily="2" charset="-78"/>
                                        </a:rPr>
                                        <m:t>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MIN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node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" y="2536756"/>
                <a:ext cx="10307502" cy="1247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9050" y="5270412"/>
            <a:ext cx="1127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تمامی مقادیر فوق از دیدگاه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MAX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محاسبه می شوند. </a:t>
            </a:r>
          </a:p>
        </p:txBody>
      </p:sp>
    </p:spTree>
    <p:extLst>
      <p:ext uri="{BB962C8B-B14F-4D97-AF65-F5344CB8AC3E}">
        <p14:creationId xmlns:p14="http://schemas.microsoft.com/office/powerpoint/2010/main" val="29586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09111" y="59422"/>
            <a:ext cx="6415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 برای مسائل بازی: الگوریتم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MINIMAX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800" b="1" dirty="0" smtClean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مثال: </a:t>
                </a:r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مقادیر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𝑚𝑖𝑛𝑖𝑚𝑎𝑥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را برای هر یک از گرههای درخت بازی زیر محاسبه کنید: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1" y="957166"/>
                <a:ext cx="11278832" cy="523220"/>
              </a:xfrm>
              <a:prstGeom prst="rect">
                <a:avLst/>
              </a:prstGeom>
              <a:blipFill>
                <a:blip r:embed="rId2"/>
                <a:stretch>
                  <a:fillRect t="-11628" r="-10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1" y="1818814"/>
            <a:ext cx="10329247" cy="408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921" y="22270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2921" y="3489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5651513</TotalTime>
  <Words>2390</Words>
  <Application>Microsoft Office PowerPoint</Application>
  <PresentationFormat>Widescreen</PresentationFormat>
  <Paragraphs>588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2  Kamran</vt:lpstr>
      <vt:lpstr>2  Zar</vt:lpstr>
      <vt:lpstr>Arial</vt:lpstr>
      <vt:lpstr>B Yekan</vt:lpstr>
      <vt:lpstr>Calibri</vt:lpstr>
      <vt:lpstr>Calibri Light</vt:lpstr>
      <vt:lpstr>Cambria Math</vt:lpstr>
      <vt:lpstr>Courier New</vt:lpstr>
      <vt:lpstr>Gabriola</vt:lpstr>
      <vt:lpstr>Wingdings</vt:lpstr>
      <vt:lpstr>Office Theme</vt:lpstr>
      <vt:lpstr>هوش مصنوعی (جستجو در حضور عامل های دیگر-بخش اول)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1154</cp:revision>
  <dcterms:created xsi:type="dcterms:W3CDTF">2019-12-14T18:20:14Z</dcterms:created>
  <dcterms:modified xsi:type="dcterms:W3CDTF">2020-11-11T10:27:27Z</dcterms:modified>
</cp:coreProperties>
</file>