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331" r:id="rId3"/>
    <p:sldId id="350" r:id="rId4"/>
    <p:sldId id="319" r:id="rId5"/>
    <p:sldId id="322" r:id="rId6"/>
    <p:sldId id="347" r:id="rId7"/>
    <p:sldId id="348" r:id="rId8"/>
    <p:sldId id="349" r:id="rId9"/>
    <p:sldId id="351" r:id="rId10"/>
    <p:sldId id="352" r:id="rId11"/>
    <p:sldId id="358" r:id="rId12"/>
    <p:sldId id="359" r:id="rId13"/>
    <p:sldId id="360" r:id="rId14"/>
    <p:sldId id="361" r:id="rId15"/>
    <p:sldId id="362" r:id="rId16"/>
    <p:sldId id="363" r:id="rId17"/>
    <p:sldId id="354" r:id="rId18"/>
    <p:sldId id="355" r:id="rId19"/>
    <p:sldId id="357" r:id="rId20"/>
    <p:sldId id="364" r:id="rId21"/>
    <p:sldId id="365" r:id="rId22"/>
    <p:sldId id="366" r:id="rId23"/>
    <p:sldId id="367" r:id="rId24"/>
    <p:sldId id="368" r:id="rId25"/>
    <p:sldId id="3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83" autoAdjust="0"/>
    <p:restoredTop sz="94660"/>
  </p:normalViewPr>
  <p:slideViewPr>
    <p:cSldViewPr snapToGrid="0">
      <p:cViewPr varScale="1">
        <p:scale>
          <a:sx n="64" d="100"/>
          <a:sy n="64" d="100"/>
        </p:scale>
        <p:origin x="1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4E791-EBA1-4262-8C84-A03EA3BAA32A}" type="datetimeFigureOut">
              <a:rPr lang="en-US" smtClean="0"/>
              <a:t>9/12/2020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4A514-8706-4B7D-9197-B837582C69A7}" type="slidenum">
              <a:rPr lang="en-US" smtClean="0"/>
              <a:t>‹#›</a:t>
            </a:fld>
            <a:endParaRPr lang="en-US"/>
          </a:p>
        </p:txBody>
      </p:sp>
    </p:spTree>
    <p:extLst>
      <p:ext uri="{BB962C8B-B14F-4D97-AF65-F5344CB8AC3E}">
        <p14:creationId xmlns:p14="http://schemas.microsoft.com/office/powerpoint/2010/main" val="106623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5</a:t>
            </a:fld>
            <a:endParaRPr lang="en-US"/>
          </a:p>
        </p:txBody>
      </p:sp>
    </p:spTree>
    <p:extLst>
      <p:ext uri="{BB962C8B-B14F-4D97-AF65-F5344CB8AC3E}">
        <p14:creationId xmlns:p14="http://schemas.microsoft.com/office/powerpoint/2010/main" val="261888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14</a:t>
            </a:fld>
            <a:endParaRPr lang="en-US"/>
          </a:p>
        </p:txBody>
      </p:sp>
    </p:spTree>
    <p:extLst>
      <p:ext uri="{BB962C8B-B14F-4D97-AF65-F5344CB8AC3E}">
        <p14:creationId xmlns:p14="http://schemas.microsoft.com/office/powerpoint/2010/main" val="1607243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15</a:t>
            </a:fld>
            <a:endParaRPr lang="en-US"/>
          </a:p>
        </p:txBody>
      </p:sp>
    </p:spTree>
    <p:extLst>
      <p:ext uri="{BB962C8B-B14F-4D97-AF65-F5344CB8AC3E}">
        <p14:creationId xmlns:p14="http://schemas.microsoft.com/office/powerpoint/2010/main" val="2597393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16</a:t>
            </a:fld>
            <a:endParaRPr lang="en-US"/>
          </a:p>
        </p:txBody>
      </p:sp>
    </p:spTree>
    <p:extLst>
      <p:ext uri="{BB962C8B-B14F-4D97-AF65-F5344CB8AC3E}">
        <p14:creationId xmlns:p14="http://schemas.microsoft.com/office/powerpoint/2010/main" val="3135917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17</a:t>
            </a:fld>
            <a:endParaRPr lang="en-US"/>
          </a:p>
        </p:txBody>
      </p:sp>
    </p:spTree>
    <p:extLst>
      <p:ext uri="{BB962C8B-B14F-4D97-AF65-F5344CB8AC3E}">
        <p14:creationId xmlns:p14="http://schemas.microsoft.com/office/powerpoint/2010/main" val="434306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18</a:t>
            </a:fld>
            <a:endParaRPr lang="en-US"/>
          </a:p>
        </p:txBody>
      </p:sp>
    </p:spTree>
    <p:extLst>
      <p:ext uri="{BB962C8B-B14F-4D97-AF65-F5344CB8AC3E}">
        <p14:creationId xmlns:p14="http://schemas.microsoft.com/office/powerpoint/2010/main" val="833263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19</a:t>
            </a:fld>
            <a:endParaRPr lang="en-US"/>
          </a:p>
        </p:txBody>
      </p:sp>
    </p:spTree>
    <p:extLst>
      <p:ext uri="{BB962C8B-B14F-4D97-AF65-F5344CB8AC3E}">
        <p14:creationId xmlns:p14="http://schemas.microsoft.com/office/powerpoint/2010/main" val="2637629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20</a:t>
            </a:fld>
            <a:endParaRPr lang="en-US"/>
          </a:p>
        </p:txBody>
      </p:sp>
    </p:spTree>
    <p:extLst>
      <p:ext uri="{BB962C8B-B14F-4D97-AF65-F5344CB8AC3E}">
        <p14:creationId xmlns:p14="http://schemas.microsoft.com/office/powerpoint/2010/main" val="107702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21</a:t>
            </a:fld>
            <a:endParaRPr lang="en-US"/>
          </a:p>
        </p:txBody>
      </p:sp>
    </p:spTree>
    <p:extLst>
      <p:ext uri="{BB962C8B-B14F-4D97-AF65-F5344CB8AC3E}">
        <p14:creationId xmlns:p14="http://schemas.microsoft.com/office/powerpoint/2010/main" val="2811449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22</a:t>
            </a:fld>
            <a:endParaRPr lang="en-US"/>
          </a:p>
        </p:txBody>
      </p:sp>
    </p:spTree>
    <p:extLst>
      <p:ext uri="{BB962C8B-B14F-4D97-AF65-F5344CB8AC3E}">
        <p14:creationId xmlns:p14="http://schemas.microsoft.com/office/powerpoint/2010/main" val="417105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23</a:t>
            </a:fld>
            <a:endParaRPr lang="en-US"/>
          </a:p>
        </p:txBody>
      </p:sp>
    </p:spTree>
    <p:extLst>
      <p:ext uri="{BB962C8B-B14F-4D97-AF65-F5344CB8AC3E}">
        <p14:creationId xmlns:p14="http://schemas.microsoft.com/office/powerpoint/2010/main" val="199746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6</a:t>
            </a:fld>
            <a:endParaRPr lang="en-US"/>
          </a:p>
        </p:txBody>
      </p:sp>
    </p:spTree>
    <p:extLst>
      <p:ext uri="{BB962C8B-B14F-4D97-AF65-F5344CB8AC3E}">
        <p14:creationId xmlns:p14="http://schemas.microsoft.com/office/powerpoint/2010/main" val="1505482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24</a:t>
            </a:fld>
            <a:endParaRPr lang="en-US"/>
          </a:p>
        </p:txBody>
      </p:sp>
    </p:spTree>
    <p:extLst>
      <p:ext uri="{BB962C8B-B14F-4D97-AF65-F5344CB8AC3E}">
        <p14:creationId xmlns:p14="http://schemas.microsoft.com/office/powerpoint/2010/main" val="2565287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25</a:t>
            </a:fld>
            <a:endParaRPr lang="en-US"/>
          </a:p>
        </p:txBody>
      </p:sp>
    </p:spTree>
    <p:extLst>
      <p:ext uri="{BB962C8B-B14F-4D97-AF65-F5344CB8AC3E}">
        <p14:creationId xmlns:p14="http://schemas.microsoft.com/office/powerpoint/2010/main" val="1699616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7</a:t>
            </a:fld>
            <a:endParaRPr lang="en-US"/>
          </a:p>
        </p:txBody>
      </p:sp>
    </p:spTree>
    <p:extLst>
      <p:ext uri="{BB962C8B-B14F-4D97-AF65-F5344CB8AC3E}">
        <p14:creationId xmlns:p14="http://schemas.microsoft.com/office/powerpoint/2010/main" val="4271924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8</a:t>
            </a:fld>
            <a:endParaRPr lang="en-US"/>
          </a:p>
        </p:txBody>
      </p:sp>
    </p:spTree>
    <p:extLst>
      <p:ext uri="{BB962C8B-B14F-4D97-AF65-F5344CB8AC3E}">
        <p14:creationId xmlns:p14="http://schemas.microsoft.com/office/powerpoint/2010/main" val="2464296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9</a:t>
            </a:fld>
            <a:endParaRPr lang="en-US"/>
          </a:p>
        </p:txBody>
      </p:sp>
    </p:spTree>
    <p:extLst>
      <p:ext uri="{BB962C8B-B14F-4D97-AF65-F5344CB8AC3E}">
        <p14:creationId xmlns:p14="http://schemas.microsoft.com/office/powerpoint/2010/main" val="89070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10</a:t>
            </a:fld>
            <a:endParaRPr lang="en-US"/>
          </a:p>
        </p:txBody>
      </p:sp>
    </p:spTree>
    <p:extLst>
      <p:ext uri="{BB962C8B-B14F-4D97-AF65-F5344CB8AC3E}">
        <p14:creationId xmlns:p14="http://schemas.microsoft.com/office/powerpoint/2010/main" val="3341248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11</a:t>
            </a:fld>
            <a:endParaRPr lang="en-US"/>
          </a:p>
        </p:txBody>
      </p:sp>
    </p:spTree>
    <p:extLst>
      <p:ext uri="{BB962C8B-B14F-4D97-AF65-F5344CB8AC3E}">
        <p14:creationId xmlns:p14="http://schemas.microsoft.com/office/powerpoint/2010/main" val="317368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12</a:t>
            </a:fld>
            <a:endParaRPr lang="en-US"/>
          </a:p>
        </p:txBody>
      </p:sp>
    </p:spTree>
    <p:extLst>
      <p:ext uri="{BB962C8B-B14F-4D97-AF65-F5344CB8AC3E}">
        <p14:creationId xmlns:p14="http://schemas.microsoft.com/office/powerpoint/2010/main" val="526995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4A514-8706-4B7D-9197-B837582C69A7}" type="slidenum">
              <a:rPr lang="en-US" smtClean="0"/>
              <a:t>13</a:t>
            </a:fld>
            <a:endParaRPr lang="en-US"/>
          </a:p>
        </p:txBody>
      </p:sp>
    </p:spTree>
    <p:extLst>
      <p:ext uri="{BB962C8B-B14F-4D97-AF65-F5344CB8AC3E}">
        <p14:creationId xmlns:p14="http://schemas.microsoft.com/office/powerpoint/2010/main" val="13088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baseline="0">
                <a:cs typeface="B Yekan" panose="00000400000000000000" pitchFamily="2" charset="-78"/>
              </a:defRPr>
            </a:lvl1pPr>
          </a:lstStyle>
          <a:p>
            <a:r>
              <a:rPr lang="fa-IR" dirty="0" smtClean="0"/>
              <a:t>برنامه سازی پیشرفته (مقدمه)</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cs typeface="2  Kamran" panose="00000400000000000000"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a-IR" dirty="0" smtClean="0"/>
              <a:t>صادق اسکندری</a:t>
            </a:r>
          </a:p>
          <a:p>
            <a:r>
              <a:rPr lang="fa-IR" dirty="0" smtClean="0"/>
              <a:t>دانشگاه گیلان، گروه علوم کامپیوتر</a:t>
            </a:r>
          </a:p>
          <a:p>
            <a:r>
              <a:rPr lang="fa-IR" dirty="0" smtClean="0"/>
              <a:t>نیمسال دوم 98-99</a:t>
            </a:r>
            <a:endParaRPr lang="en-US" dirty="0"/>
          </a:p>
        </p:txBody>
      </p:sp>
      <p:sp>
        <p:nvSpPr>
          <p:cNvPr id="4" name="Date Placeholder 3"/>
          <p:cNvSpPr>
            <a:spLocks noGrp="1"/>
          </p:cNvSpPr>
          <p:nvPr>
            <p:ph type="dt" sz="half" idx="10"/>
          </p:nvPr>
        </p:nvSpPr>
        <p:spPr/>
        <p:txBody>
          <a:bodyPr/>
          <a:lstStyle/>
          <a:p>
            <a:fld id="{593A475C-F081-42DC-8781-5CA9D66BBF8C}" type="datetimeFigureOut">
              <a:rPr lang="en-US" smtClean="0"/>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vl1pPr>
          </a:lstStyle>
          <a:p>
            <a:fld id="{23A899F3-6BE7-46ED-A53A-DCF40435850D}" type="slidenum">
              <a:rPr lang="en-US" smtClean="0"/>
              <a:pPr/>
              <a:t>‹#›</a:t>
            </a:fld>
            <a:endParaRPr lang="en-US" dirty="0"/>
          </a:p>
        </p:txBody>
      </p:sp>
    </p:spTree>
    <p:extLst>
      <p:ext uri="{BB962C8B-B14F-4D97-AF65-F5344CB8AC3E}">
        <p14:creationId xmlns:p14="http://schemas.microsoft.com/office/powerpoint/2010/main" val="140287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2686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07202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400231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75C-F081-42DC-8781-5CA9D66BBF8C}"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368876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1">
              <a:defRPr>
                <a:cs typeface="B Yekan" panose="00000400000000000000" pitchFamily="2" charset="-78"/>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lgn="r" rtl="1">
              <a:defRPr/>
            </a:lvl1pPr>
            <a:lvl2pPr algn="r" rtl="1">
              <a:defRPr/>
            </a:lvl2pPr>
            <a:lvl3pPr algn="r" rtl="1">
              <a:defRPr/>
            </a:lvl3pPr>
            <a:lvl4pPr algn="r" rtl="1">
              <a:defRPr/>
            </a:lvl4pPr>
            <a:lvl5pPr algn="r" rtl="1">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lvl1pPr algn="r" rtl="1">
              <a:defRPr b="1" baseline="0">
                <a:cs typeface="2  Zar" panose="00000400000000000000" pitchFamily="2" charset="-78"/>
              </a:defRPr>
            </a:lvl1pPr>
            <a:lvl2pPr algn="r" rtl="1">
              <a:defRPr>
                <a:cs typeface="2  Zar" panose="00000400000000000000" pitchFamily="2" charset="-78"/>
              </a:defRPr>
            </a:lvl2pPr>
            <a:lvl3pPr algn="r" rtl="1">
              <a:defRPr>
                <a:cs typeface="2  Zar" panose="00000400000000000000" pitchFamily="2" charset="-78"/>
              </a:defRPr>
            </a:lvl3pPr>
            <a:lvl4pPr algn="r" rtl="1">
              <a:defRPr/>
            </a:lvl4pPr>
            <a:lvl5pPr algn="r" rtl="1">
              <a:defRPr/>
            </a:lvl5pPr>
          </a:lstStyle>
          <a:p>
            <a:pPr lvl="0"/>
            <a:r>
              <a:rPr lang="fa-IR" dirty="0" smtClean="0"/>
              <a:t>سطح اول</a:t>
            </a:r>
            <a:endParaRPr lang="en-US" dirty="0" smtClean="0"/>
          </a:p>
          <a:p>
            <a:pPr lvl="1"/>
            <a:r>
              <a:rPr lang="fa-IR" dirty="0" smtClean="0"/>
              <a:t>سطح دوم</a:t>
            </a:r>
            <a:endParaRPr lang="en-US" dirty="0" smtClean="0"/>
          </a:p>
          <a:p>
            <a:pPr lvl="2"/>
            <a:r>
              <a:rPr lang="fa-IR" dirty="0" smtClean="0"/>
              <a:t>سطح سوم</a:t>
            </a:r>
            <a:endParaRPr lang="en-US" dirty="0" smtClean="0"/>
          </a:p>
        </p:txBody>
      </p:sp>
      <p:sp>
        <p:nvSpPr>
          <p:cNvPr id="5" name="Date Placeholder 4"/>
          <p:cNvSpPr>
            <a:spLocks noGrp="1"/>
          </p:cNvSpPr>
          <p:nvPr>
            <p:ph type="dt" sz="half" idx="10"/>
          </p:nvPr>
        </p:nvSpPr>
        <p:spPr/>
        <p:txBody>
          <a:bodyPr/>
          <a:lstStyle/>
          <a:p>
            <a:fld id="{593A475C-F081-42DC-8781-5CA9D66BBF8C}"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07072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3A475C-F081-42DC-8781-5CA9D66BBF8C}"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8739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3A475C-F081-42DC-8781-5CA9D66BBF8C}"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4120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A475C-F081-42DC-8781-5CA9D66BBF8C}"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337444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75C-F081-42DC-8781-5CA9D66BBF8C}"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287296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75C-F081-42DC-8781-5CA9D66BBF8C}"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71677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A475C-F081-42DC-8781-5CA9D66BBF8C}" type="datetimeFigureOut">
              <a:rPr lang="en-US" smtClean="0"/>
              <a:t>9/12/2020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DFE9E-A4AA-44E2-963E-69026E06C53E}" type="slidenum">
              <a:rPr lang="en-US" smtClean="0"/>
              <a:t>‹#›</a:t>
            </a:fld>
            <a:endParaRPr lang="en-US"/>
          </a:p>
        </p:txBody>
      </p:sp>
    </p:spTree>
    <p:extLst>
      <p:ext uri="{BB962C8B-B14F-4D97-AF65-F5344CB8AC3E}">
        <p14:creationId xmlns:p14="http://schemas.microsoft.com/office/powerpoint/2010/main" val="74279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sz="7200" b="1" dirty="0" smtClean="0">
                <a:cs typeface="2  Kamran" panose="00000400000000000000" pitchFamily="2" charset="-78"/>
              </a:rPr>
              <a:t>هوش مصنوعی</a:t>
            </a:r>
            <a:br>
              <a:rPr lang="fa-IR" sz="7200" b="1" dirty="0" smtClean="0">
                <a:cs typeface="2  Kamran" panose="00000400000000000000" pitchFamily="2" charset="-78"/>
              </a:rPr>
            </a:br>
            <a:r>
              <a:rPr lang="fa-IR" sz="7200" b="1" dirty="0" smtClean="0">
                <a:cs typeface="2  Kamran" panose="00000400000000000000" pitchFamily="2" charset="-78"/>
              </a:rPr>
              <a:t>(معرفی) </a:t>
            </a:r>
            <a:endParaRPr lang="en-US" sz="7200" b="1" dirty="0">
              <a:cs typeface="2  Kamran" panose="00000400000000000000" pitchFamily="2" charset="-78"/>
            </a:endParaRPr>
          </a:p>
        </p:txBody>
      </p:sp>
      <p:sp>
        <p:nvSpPr>
          <p:cNvPr id="3" name="Subtitle 2"/>
          <p:cNvSpPr>
            <a:spLocks noGrp="1"/>
          </p:cNvSpPr>
          <p:nvPr>
            <p:ph type="subTitle" idx="1"/>
          </p:nvPr>
        </p:nvSpPr>
        <p:spPr/>
        <p:txBody>
          <a:bodyPr/>
          <a:lstStyle/>
          <a:p>
            <a:r>
              <a:rPr lang="fa-IR" dirty="0" smtClean="0"/>
              <a:t>صادق اسکندری - دانشکده علوم ریاضی، گروه علوم کامپیوتر</a:t>
            </a:r>
          </a:p>
          <a:p>
            <a:r>
              <a:rPr lang="en-US" dirty="0" smtClean="0"/>
              <a:t>eskandari@guilan.ac.ir</a:t>
            </a:r>
            <a:endParaRPr lang="en-US" dirty="0"/>
          </a:p>
        </p:txBody>
      </p:sp>
    </p:spTree>
    <p:extLst>
      <p:ext uri="{BB962C8B-B14F-4D97-AF65-F5344CB8AC3E}">
        <p14:creationId xmlns:p14="http://schemas.microsoft.com/office/powerpoint/2010/main" val="958715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140178" y="1157563"/>
            <a:ext cx="9896882" cy="584775"/>
          </a:xfrm>
          <a:prstGeom prst="rect">
            <a:avLst/>
          </a:prstGeom>
          <a:noFill/>
        </p:spPr>
        <p:txBody>
          <a:bodyPr wrap="square" rtlCol="0">
            <a:spAutoFit/>
          </a:bodyPr>
          <a:lstStyle/>
          <a:p>
            <a:pPr algn="r" rtl="1"/>
            <a:r>
              <a:rPr lang="fa-IR" sz="3200" b="1" dirty="0" smtClean="0">
                <a:cs typeface="2  Kamran" panose="00000400000000000000" pitchFamily="2" charset="-78"/>
              </a:rPr>
              <a:t>1970-1990: روش هاي مبتني بر پايگاه دانش</a:t>
            </a:r>
          </a:p>
        </p:txBody>
      </p:sp>
      <p:sp>
        <p:nvSpPr>
          <p:cNvPr id="16" name="TextBox 15"/>
          <p:cNvSpPr txBox="1"/>
          <p:nvPr/>
        </p:nvSpPr>
        <p:spPr>
          <a:xfrm>
            <a:off x="1603949" y="1804375"/>
            <a:ext cx="8896888" cy="523220"/>
          </a:xfrm>
          <a:prstGeom prst="rect">
            <a:avLst/>
          </a:prstGeom>
          <a:noFill/>
        </p:spPr>
        <p:txBody>
          <a:bodyPr wrap="square" rtlCol="0">
            <a:spAutoFit/>
          </a:bodyPr>
          <a:lstStyle/>
          <a:p>
            <a:pPr algn="r" rtl="1"/>
            <a:r>
              <a:rPr lang="fa-IR" sz="2800" b="1" dirty="0" smtClean="0">
                <a:solidFill>
                  <a:srgbClr val="00B0F0"/>
                </a:solidFill>
                <a:cs typeface="2  Kamran" panose="00000400000000000000" pitchFamily="2" charset="-78"/>
              </a:rPr>
              <a:t>1969-1979: اولين نسخه هاي مبتني بر پايگاه دانش</a:t>
            </a:r>
          </a:p>
        </p:txBody>
      </p:sp>
      <p:sp>
        <p:nvSpPr>
          <p:cNvPr id="8" name="TextBox 7"/>
          <p:cNvSpPr txBox="1"/>
          <p:nvPr/>
        </p:nvSpPr>
        <p:spPr>
          <a:xfrm>
            <a:off x="8747633" y="0"/>
            <a:ext cx="3169457" cy="707886"/>
          </a:xfrm>
          <a:prstGeom prst="rect">
            <a:avLst/>
          </a:prstGeom>
          <a:noFill/>
        </p:spPr>
        <p:txBody>
          <a:bodyPr wrap="none" rtlCol="0">
            <a:spAutoFit/>
          </a:bodyPr>
          <a:lstStyle/>
          <a:p>
            <a:pPr algn="r" rtl="1"/>
            <a:r>
              <a:rPr lang="fa-IR" sz="4000" b="1" dirty="0" smtClean="0">
                <a:cs typeface="2  Kamran" panose="00000400000000000000" pitchFamily="2" charset="-78"/>
              </a:rPr>
              <a:t>تاريخچه هوش مصنوعي</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603949" y="2327595"/>
            <a:ext cx="8896888" cy="523220"/>
          </a:xfrm>
          <a:prstGeom prst="rect">
            <a:avLst/>
          </a:prstGeom>
          <a:noFill/>
        </p:spPr>
        <p:txBody>
          <a:bodyPr wrap="square" rtlCol="0">
            <a:spAutoFit/>
          </a:bodyPr>
          <a:lstStyle/>
          <a:p>
            <a:pPr algn="r" rtl="1"/>
            <a:r>
              <a:rPr lang="fa-IR" sz="2800" b="1" dirty="0" smtClean="0">
                <a:solidFill>
                  <a:srgbClr val="00B0F0"/>
                </a:solidFill>
                <a:cs typeface="2  Kamran" panose="00000400000000000000" pitchFamily="2" charset="-78"/>
              </a:rPr>
              <a:t>1980-1988: رونق صنعت سيستم هاي خبره</a:t>
            </a:r>
          </a:p>
        </p:txBody>
      </p:sp>
      <p:sp>
        <p:nvSpPr>
          <p:cNvPr id="15" name="TextBox 14"/>
          <p:cNvSpPr txBox="1"/>
          <p:nvPr/>
        </p:nvSpPr>
        <p:spPr>
          <a:xfrm>
            <a:off x="1140178" y="3692226"/>
            <a:ext cx="9896882" cy="584775"/>
          </a:xfrm>
          <a:prstGeom prst="rect">
            <a:avLst/>
          </a:prstGeom>
          <a:noFill/>
        </p:spPr>
        <p:txBody>
          <a:bodyPr wrap="square" rtlCol="0">
            <a:spAutoFit/>
          </a:bodyPr>
          <a:lstStyle/>
          <a:p>
            <a:pPr algn="r" rtl="1"/>
            <a:r>
              <a:rPr lang="fa-IR" sz="3200" b="1" dirty="0" smtClean="0">
                <a:cs typeface="2  Kamran" panose="00000400000000000000" pitchFamily="2" charset="-78"/>
              </a:rPr>
              <a:t>1990--: روش هاي آماري</a:t>
            </a:r>
          </a:p>
        </p:txBody>
      </p:sp>
      <p:sp>
        <p:nvSpPr>
          <p:cNvPr id="17" name="TextBox 16"/>
          <p:cNvSpPr txBox="1"/>
          <p:nvPr/>
        </p:nvSpPr>
        <p:spPr>
          <a:xfrm>
            <a:off x="1606449" y="4339038"/>
            <a:ext cx="8896888" cy="523220"/>
          </a:xfrm>
          <a:prstGeom prst="rect">
            <a:avLst/>
          </a:prstGeom>
          <a:noFill/>
        </p:spPr>
        <p:txBody>
          <a:bodyPr wrap="square" rtlCol="0">
            <a:spAutoFit/>
          </a:bodyPr>
          <a:lstStyle/>
          <a:p>
            <a:pPr algn="r" rtl="1"/>
            <a:r>
              <a:rPr lang="fa-IR" sz="2800" b="1" dirty="0" smtClean="0">
                <a:solidFill>
                  <a:srgbClr val="00B0F0"/>
                </a:solidFill>
                <a:cs typeface="2  Kamran" panose="00000400000000000000" pitchFamily="2" charset="-78"/>
              </a:rPr>
              <a:t>تجديد حيات احتمال و تمركز بر عدم قطعيت</a:t>
            </a:r>
          </a:p>
        </p:txBody>
      </p:sp>
      <p:sp>
        <p:nvSpPr>
          <p:cNvPr id="18" name="TextBox 17"/>
          <p:cNvSpPr txBox="1"/>
          <p:nvPr/>
        </p:nvSpPr>
        <p:spPr>
          <a:xfrm>
            <a:off x="1606449" y="4862258"/>
            <a:ext cx="8896888" cy="523220"/>
          </a:xfrm>
          <a:prstGeom prst="rect">
            <a:avLst/>
          </a:prstGeom>
          <a:noFill/>
        </p:spPr>
        <p:txBody>
          <a:bodyPr wrap="square" rtlCol="0">
            <a:spAutoFit/>
          </a:bodyPr>
          <a:lstStyle/>
          <a:p>
            <a:pPr algn="r" rtl="1"/>
            <a:r>
              <a:rPr lang="fa-IR" sz="2800" b="1" dirty="0" smtClean="0">
                <a:solidFill>
                  <a:srgbClr val="00B0F0"/>
                </a:solidFill>
                <a:cs typeface="2  Kamran" panose="00000400000000000000" pitchFamily="2" charset="-78"/>
              </a:rPr>
              <a:t>عامل ها و سيستم هاي يادگيري</a:t>
            </a:r>
          </a:p>
        </p:txBody>
      </p:sp>
      <p:sp>
        <p:nvSpPr>
          <p:cNvPr id="11" name="TextBox 10"/>
          <p:cNvSpPr txBox="1"/>
          <p:nvPr/>
        </p:nvSpPr>
        <p:spPr>
          <a:xfrm>
            <a:off x="1603949" y="2845603"/>
            <a:ext cx="8896888" cy="523220"/>
          </a:xfrm>
          <a:prstGeom prst="rect">
            <a:avLst/>
          </a:prstGeom>
          <a:noFill/>
        </p:spPr>
        <p:txBody>
          <a:bodyPr wrap="square" rtlCol="0">
            <a:spAutoFit/>
          </a:bodyPr>
          <a:lstStyle/>
          <a:p>
            <a:pPr algn="r" rtl="1"/>
            <a:r>
              <a:rPr lang="fa-IR" sz="2800" b="1" dirty="0" smtClean="0">
                <a:solidFill>
                  <a:srgbClr val="00B0F0"/>
                </a:solidFill>
                <a:cs typeface="2  Kamran" panose="00000400000000000000" pitchFamily="2" charset="-78"/>
              </a:rPr>
              <a:t>1988-1993: افول صنعت سيستم هاي خبره (زمستان هوش مصنوعي)</a:t>
            </a:r>
          </a:p>
        </p:txBody>
      </p:sp>
    </p:spTree>
    <p:extLst>
      <p:ext uri="{BB962C8B-B14F-4D97-AF65-F5344CB8AC3E}">
        <p14:creationId xmlns:p14="http://schemas.microsoft.com/office/powerpoint/2010/main" val="218250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0" grpId="0"/>
      <p:bldP spid="15" grpId="0"/>
      <p:bldP spid="17" grpId="0"/>
      <p:bldP spid="1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440637" y="0"/>
            <a:ext cx="6476453" cy="707886"/>
          </a:xfrm>
          <a:prstGeom prst="rect">
            <a:avLst/>
          </a:prstGeom>
          <a:noFill/>
        </p:spPr>
        <p:txBody>
          <a:bodyPr wrap="none" rtlCol="0">
            <a:spAutoFit/>
          </a:bodyPr>
          <a:lstStyle/>
          <a:p>
            <a:pPr algn="r" rtl="1"/>
            <a:r>
              <a:rPr lang="fa-IR" sz="4000" b="1" dirty="0" smtClean="0">
                <a:cs typeface="2  Kamran" panose="00000400000000000000" pitchFamily="2" charset="-78"/>
              </a:rPr>
              <a:t>هوش مصنوعي چه كارهايي مي تواند انجام دهد؟</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2125" y="1085851"/>
            <a:ext cx="4603476" cy="4603476"/>
          </a:xfrm>
          <a:prstGeom prst="rect">
            <a:avLst/>
          </a:prstGeom>
        </p:spPr>
      </p:pic>
      <p:sp>
        <p:nvSpPr>
          <p:cNvPr id="15" name="TextBox 14"/>
          <p:cNvSpPr txBox="1"/>
          <p:nvPr/>
        </p:nvSpPr>
        <p:spPr>
          <a:xfrm>
            <a:off x="1" y="1338263"/>
            <a:ext cx="5257800"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برنده شدن در برابر بهترين شطرنج بازان جهان </a:t>
            </a:r>
            <a:endParaRPr lang="en-US" sz="3200" b="1" dirty="0">
              <a:solidFill>
                <a:srgbClr val="FF0000"/>
              </a:solidFill>
              <a:cs typeface="2  Kamran" panose="00000400000000000000" pitchFamily="2" charset="-78"/>
            </a:endParaRPr>
          </a:p>
        </p:txBody>
      </p:sp>
      <p:sp>
        <p:nvSpPr>
          <p:cNvPr id="16" name="TextBox 15"/>
          <p:cNvSpPr txBox="1"/>
          <p:nvPr/>
        </p:nvSpPr>
        <p:spPr>
          <a:xfrm>
            <a:off x="4914900" y="5818405"/>
            <a:ext cx="6115050" cy="584775"/>
          </a:xfrm>
          <a:prstGeom prst="rect">
            <a:avLst/>
          </a:prstGeom>
          <a:noFill/>
        </p:spPr>
        <p:txBody>
          <a:bodyPr wrap="square" rtlCol="0">
            <a:spAutoFit/>
          </a:bodyPr>
          <a:lstStyle/>
          <a:p>
            <a:pPr algn="r" rtl="1"/>
            <a:r>
              <a:rPr lang="fa-IR" sz="3200" b="1" dirty="0" smtClean="0">
                <a:solidFill>
                  <a:schemeClr val="accent1"/>
                </a:solidFill>
                <a:cs typeface="2  Kamran" panose="00000400000000000000" pitchFamily="2" charset="-78"/>
              </a:rPr>
              <a:t>تصوير: مسابقه كاسپاروف در مقابل  </a:t>
            </a:r>
            <a:r>
              <a:rPr lang="en-US" sz="3200" b="1" dirty="0" err="1" smtClean="0">
                <a:solidFill>
                  <a:schemeClr val="accent1"/>
                </a:solidFill>
                <a:latin typeface="Gabriola" panose="04040605051002020D02" pitchFamily="82" charset="0"/>
                <a:cs typeface="2  Kamran" panose="00000400000000000000" pitchFamily="2" charset="-78"/>
              </a:rPr>
              <a:t>DeepBlue</a:t>
            </a:r>
            <a:r>
              <a:rPr lang="fa-IR" sz="3200" b="1" dirty="0" smtClean="0">
                <a:solidFill>
                  <a:schemeClr val="accent1"/>
                </a:solidFill>
                <a:latin typeface="Gabriola" panose="04040605051002020D02" pitchFamily="82" charset="0"/>
                <a:cs typeface="2  Kamran" panose="00000400000000000000" pitchFamily="2" charset="-78"/>
              </a:rPr>
              <a:t> (1997)</a:t>
            </a:r>
            <a:endParaRPr lang="en-US" sz="3200" b="1" dirty="0">
              <a:solidFill>
                <a:schemeClr val="accent1"/>
              </a:solidFill>
              <a:latin typeface="Gabriola" panose="04040605051002020D02" pitchFamily="82" charset="0"/>
              <a:cs typeface="2  Kamran" panose="00000400000000000000" pitchFamily="2" charset="-78"/>
            </a:endParaRPr>
          </a:p>
        </p:txBody>
      </p:sp>
    </p:spTree>
    <p:extLst>
      <p:ext uri="{BB962C8B-B14F-4D97-AF65-F5344CB8AC3E}">
        <p14:creationId xmlns:p14="http://schemas.microsoft.com/office/powerpoint/2010/main" val="2753332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440637" y="0"/>
            <a:ext cx="6476453" cy="707886"/>
          </a:xfrm>
          <a:prstGeom prst="rect">
            <a:avLst/>
          </a:prstGeom>
          <a:noFill/>
        </p:spPr>
        <p:txBody>
          <a:bodyPr wrap="none" rtlCol="0">
            <a:spAutoFit/>
          </a:bodyPr>
          <a:lstStyle/>
          <a:p>
            <a:pPr algn="r" rtl="1"/>
            <a:r>
              <a:rPr lang="fa-IR" sz="4000" b="1" dirty="0" smtClean="0">
                <a:cs typeface="2  Kamran" panose="00000400000000000000" pitchFamily="2" charset="-78"/>
              </a:rPr>
              <a:t>هوش مصنوعي چه كارهايي مي تواند انجام دهد؟</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 y="1338263"/>
            <a:ext cx="5257800"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برنده شدن در برابر بهترين بازيكن بازي </a:t>
            </a:r>
            <a:r>
              <a:rPr lang="en-US" sz="3200" b="1" dirty="0" smtClean="0">
                <a:solidFill>
                  <a:srgbClr val="FF0000"/>
                </a:solidFill>
                <a:latin typeface="Gabriola" panose="04040605051002020D02" pitchFamily="82" charset="0"/>
                <a:cs typeface="2  Kamran" panose="00000400000000000000" pitchFamily="2" charset="-78"/>
              </a:rPr>
              <a:t>Go</a:t>
            </a:r>
            <a:endParaRPr lang="en-US" sz="3200" b="1" dirty="0">
              <a:solidFill>
                <a:srgbClr val="FF0000"/>
              </a:solidFill>
              <a:latin typeface="Gabriola" panose="04040605051002020D02" pitchFamily="82" charset="0"/>
              <a:cs typeface="2  Kamran" panose="00000400000000000000" pitchFamily="2" charset="-78"/>
            </a:endParaRPr>
          </a:p>
        </p:txBody>
      </p:sp>
      <p:sp>
        <p:nvSpPr>
          <p:cNvPr id="16" name="TextBox 15"/>
          <p:cNvSpPr txBox="1"/>
          <p:nvPr/>
        </p:nvSpPr>
        <p:spPr>
          <a:xfrm>
            <a:off x="4900613" y="5818405"/>
            <a:ext cx="6475414" cy="584775"/>
          </a:xfrm>
          <a:prstGeom prst="rect">
            <a:avLst/>
          </a:prstGeom>
          <a:noFill/>
        </p:spPr>
        <p:txBody>
          <a:bodyPr wrap="square" rtlCol="0">
            <a:spAutoFit/>
          </a:bodyPr>
          <a:lstStyle/>
          <a:p>
            <a:pPr algn="r" rtl="1"/>
            <a:r>
              <a:rPr lang="fa-IR" sz="3200" b="1" dirty="0" smtClean="0">
                <a:solidFill>
                  <a:schemeClr val="accent1"/>
                </a:solidFill>
                <a:cs typeface="2  Kamran" panose="00000400000000000000" pitchFamily="2" charset="-78"/>
              </a:rPr>
              <a:t>تصوير: مسابقه </a:t>
            </a:r>
            <a:r>
              <a:rPr lang="en-US" sz="3200" b="1" dirty="0" smtClean="0">
                <a:solidFill>
                  <a:schemeClr val="accent1"/>
                </a:solidFill>
                <a:latin typeface="Gabriola" panose="04040605051002020D02" pitchFamily="82" charset="0"/>
                <a:cs typeface="2  Kamran" panose="00000400000000000000" pitchFamily="2" charset="-78"/>
              </a:rPr>
              <a:t>Lee </a:t>
            </a:r>
            <a:r>
              <a:rPr lang="en-US" sz="3200" b="1" dirty="0" err="1" smtClean="0">
                <a:solidFill>
                  <a:schemeClr val="accent1"/>
                </a:solidFill>
                <a:latin typeface="Gabriola" panose="04040605051002020D02" pitchFamily="82" charset="0"/>
                <a:cs typeface="2  Kamran" panose="00000400000000000000" pitchFamily="2" charset="-78"/>
              </a:rPr>
              <a:t>Sedol</a:t>
            </a:r>
            <a:r>
              <a:rPr lang="fa-IR" sz="3200" b="1" dirty="0" smtClean="0">
                <a:solidFill>
                  <a:schemeClr val="accent1"/>
                </a:solidFill>
                <a:latin typeface="Gabriola" panose="04040605051002020D02" pitchFamily="82" charset="0"/>
                <a:cs typeface="2  Kamran" panose="00000400000000000000" pitchFamily="2" charset="-78"/>
              </a:rPr>
              <a:t> </a:t>
            </a:r>
            <a:r>
              <a:rPr lang="fa-IR" sz="3200" b="1" dirty="0" smtClean="0">
                <a:solidFill>
                  <a:schemeClr val="accent1"/>
                </a:solidFill>
                <a:cs typeface="2  Kamran" panose="00000400000000000000" pitchFamily="2" charset="-78"/>
              </a:rPr>
              <a:t>در مقابل </a:t>
            </a:r>
            <a:r>
              <a:rPr lang="en-US" sz="3200" b="1" dirty="0" err="1" smtClean="0">
                <a:solidFill>
                  <a:schemeClr val="accent1"/>
                </a:solidFill>
                <a:latin typeface="Gabriola" panose="04040605051002020D02" pitchFamily="82" charset="0"/>
                <a:cs typeface="2  Kamran" panose="00000400000000000000" pitchFamily="2" charset="-78"/>
              </a:rPr>
              <a:t>AlphaGo</a:t>
            </a:r>
            <a:r>
              <a:rPr lang="fa-IR" sz="3200" b="1" dirty="0" smtClean="0">
                <a:solidFill>
                  <a:schemeClr val="accent1"/>
                </a:solidFill>
                <a:latin typeface="Gabriola" panose="04040605051002020D02" pitchFamily="82" charset="0"/>
                <a:cs typeface="2  Kamran" panose="00000400000000000000" pitchFamily="2" charset="-78"/>
              </a:rPr>
              <a:t> (2016)</a:t>
            </a:r>
            <a:endParaRPr lang="en-US" sz="3200" b="1" dirty="0">
              <a:solidFill>
                <a:schemeClr val="accent1"/>
              </a:solidFill>
              <a:latin typeface="Gabriola" panose="04040605051002020D02" pitchFamily="82" charset="0"/>
              <a:cs typeface="2  Kamran" panose="00000400000000000000" pitchFamily="2" charset="-7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1" y="1148738"/>
            <a:ext cx="6118226" cy="4588670"/>
          </a:xfrm>
          <a:prstGeom prst="rect">
            <a:avLst/>
          </a:prstGeom>
        </p:spPr>
      </p:pic>
      <p:sp>
        <p:nvSpPr>
          <p:cNvPr id="5" name="Rectangle 4"/>
          <p:cNvSpPr/>
          <p:nvPr/>
        </p:nvSpPr>
        <p:spPr>
          <a:xfrm>
            <a:off x="145204" y="3108156"/>
            <a:ext cx="4434227" cy="1077218"/>
          </a:xfrm>
          <a:prstGeom prst="rect">
            <a:avLst/>
          </a:prstGeom>
        </p:spPr>
        <p:txBody>
          <a:bodyPr wrap="none">
            <a:spAutoFit/>
          </a:bodyPr>
          <a:lstStyle/>
          <a:p>
            <a:r>
              <a:rPr lang="en-US" sz="3200" dirty="0">
                <a:solidFill>
                  <a:schemeClr val="accent1"/>
                </a:solidFill>
                <a:latin typeface="Gabriola" panose="04040605051002020D02" pitchFamily="82" charset="0"/>
              </a:rPr>
              <a:t>https://</a:t>
            </a:r>
            <a:r>
              <a:rPr lang="en-US" sz="3200" u="sng" dirty="0" smtClean="0">
                <a:solidFill>
                  <a:schemeClr val="accent1"/>
                </a:solidFill>
                <a:latin typeface="Gabriola" panose="04040605051002020D02" pitchFamily="82" charset="0"/>
              </a:rPr>
              <a:t>www.youtube.com/</a:t>
            </a:r>
          </a:p>
          <a:p>
            <a:r>
              <a:rPr lang="en-US" sz="3200" u="sng" dirty="0" err="1" smtClean="0">
                <a:solidFill>
                  <a:schemeClr val="accent1"/>
                </a:solidFill>
                <a:latin typeface="Gabriola" panose="04040605051002020D02" pitchFamily="82" charset="0"/>
              </a:rPr>
              <a:t>watch?v</a:t>
            </a:r>
            <a:r>
              <a:rPr lang="en-US" sz="3200" u="sng" dirty="0" smtClean="0">
                <a:solidFill>
                  <a:schemeClr val="accent1"/>
                </a:solidFill>
                <a:latin typeface="Gabriola" panose="04040605051002020D02" pitchFamily="82" charset="0"/>
              </a:rPr>
              <a:t>=WXuK6gekU1Y&amp;t=2317s</a:t>
            </a:r>
            <a:endParaRPr lang="en-US" sz="3200" u="sng" dirty="0">
              <a:solidFill>
                <a:schemeClr val="accent1"/>
              </a:solidFill>
              <a:latin typeface="Gabriola" panose="04040605051002020D02" pitchFamily="82" charset="0"/>
            </a:endParaRPr>
          </a:p>
        </p:txBody>
      </p:sp>
      <p:sp>
        <p:nvSpPr>
          <p:cNvPr id="10" name="TextBox 9"/>
          <p:cNvSpPr txBox="1"/>
          <p:nvPr/>
        </p:nvSpPr>
        <p:spPr>
          <a:xfrm>
            <a:off x="1" y="2523381"/>
            <a:ext cx="5257800" cy="584775"/>
          </a:xfrm>
          <a:prstGeom prst="rect">
            <a:avLst/>
          </a:prstGeom>
          <a:noFill/>
        </p:spPr>
        <p:txBody>
          <a:bodyPr wrap="square" rtlCol="0">
            <a:spAutoFit/>
          </a:bodyPr>
          <a:lstStyle/>
          <a:p>
            <a:pPr algn="r" rtl="1"/>
            <a:r>
              <a:rPr lang="fa-IR" sz="3200" b="1" dirty="0" smtClean="0">
                <a:cs typeface="2  Kamran" panose="00000400000000000000" pitchFamily="2" charset="-78"/>
              </a:rPr>
              <a:t>لينك فيلم مستند درباره اين مسابقه:</a:t>
            </a:r>
            <a:endParaRPr lang="en-US" sz="3200" b="1" dirty="0">
              <a:cs typeface="2  Kamran" panose="00000400000000000000" pitchFamily="2" charset="-78"/>
            </a:endParaRPr>
          </a:p>
        </p:txBody>
      </p:sp>
    </p:spTree>
    <p:extLst>
      <p:ext uri="{BB962C8B-B14F-4D97-AF65-F5344CB8AC3E}">
        <p14:creationId xmlns:p14="http://schemas.microsoft.com/office/powerpoint/2010/main" val="4216547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440637" y="0"/>
            <a:ext cx="6476453" cy="707886"/>
          </a:xfrm>
          <a:prstGeom prst="rect">
            <a:avLst/>
          </a:prstGeom>
          <a:noFill/>
        </p:spPr>
        <p:txBody>
          <a:bodyPr wrap="none" rtlCol="0">
            <a:spAutoFit/>
          </a:bodyPr>
          <a:lstStyle/>
          <a:p>
            <a:pPr algn="r" rtl="1"/>
            <a:r>
              <a:rPr lang="fa-IR" sz="4000" b="1" dirty="0" smtClean="0">
                <a:cs typeface="2  Kamran" panose="00000400000000000000" pitchFamily="2" charset="-78"/>
              </a:rPr>
              <a:t>هوش مصنوعي چه كارهايي مي تواند انجام دهد؟</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 y="1338263"/>
            <a:ext cx="5257800"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انجام يك بازي تنيس معمولي </a:t>
            </a:r>
            <a:endParaRPr lang="en-US" sz="3200" b="1" dirty="0">
              <a:solidFill>
                <a:srgbClr val="FF0000"/>
              </a:solidFill>
              <a:latin typeface="Gabriola" panose="04040605051002020D02" pitchFamily="82" charset="0"/>
              <a:cs typeface="2  Kamran" panose="00000400000000000000" pitchFamily="2"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860" y="1085850"/>
            <a:ext cx="6740005" cy="4498007"/>
          </a:xfrm>
          <a:prstGeom prst="rect">
            <a:avLst/>
          </a:prstGeom>
        </p:spPr>
      </p:pic>
    </p:spTree>
    <p:extLst>
      <p:ext uri="{BB962C8B-B14F-4D97-AF65-F5344CB8AC3E}">
        <p14:creationId xmlns:p14="http://schemas.microsoft.com/office/powerpoint/2010/main" val="4160736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440637" y="0"/>
            <a:ext cx="6476453" cy="707886"/>
          </a:xfrm>
          <a:prstGeom prst="rect">
            <a:avLst/>
          </a:prstGeom>
          <a:noFill/>
        </p:spPr>
        <p:txBody>
          <a:bodyPr wrap="none" rtlCol="0">
            <a:spAutoFit/>
          </a:bodyPr>
          <a:lstStyle/>
          <a:p>
            <a:pPr algn="r" rtl="1"/>
            <a:r>
              <a:rPr lang="fa-IR" sz="4000" b="1" dirty="0" smtClean="0">
                <a:cs typeface="2  Kamran" panose="00000400000000000000" pitchFamily="2" charset="-78"/>
              </a:rPr>
              <a:t>هوش مصنوعي چه كارهايي مي تواند انجام دهد؟</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 y="1338263"/>
            <a:ext cx="5257800"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رانندگي امن در يك آزادراه</a:t>
            </a:r>
            <a:endParaRPr lang="en-US" sz="3200" b="1" dirty="0">
              <a:solidFill>
                <a:srgbClr val="FF0000"/>
              </a:solidFill>
              <a:latin typeface="Gabriola" panose="04040605051002020D02" pitchFamily="82" charset="0"/>
              <a:cs typeface="2  Kamran" panose="00000400000000000000" pitchFamily="2" charset="-7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636" y="1338263"/>
            <a:ext cx="6615783" cy="3205162"/>
          </a:xfrm>
          <a:prstGeom prst="rect">
            <a:avLst/>
          </a:prstGeom>
        </p:spPr>
      </p:pic>
      <p:sp>
        <p:nvSpPr>
          <p:cNvPr id="7" name="TextBox 6"/>
          <p:cNvSpPr txBox="1"/>
          <p:nvPr/>
        </p:nvSpPr>
        <p:spPr>
          <a:xfrm>
            <a:off x="5014913" y="4800417"/>
            <a:ext cx="7041506" cy="584775"/>
          </a:xfrm>
          <a:prstGeom prst="rect">
            <a:avLst/>
          </a:prstGeom>
          <a:noFill/>
        </p:spPr>
        <p:txBody>
          <a:bodyPr wrap="square" rtlCol="0">
            <a:spAutoFit/>
          </a:bodyPr>
          <a:lstStyle/>
          <a:p>
            <a:pPr algn="r" rtl="1"/>
            <a:r>
              <a:rPr lang="fa-IR" sz="3200" b="1" dirty="0" smtClean="0">
                <a:solidFill>
                  <a:schemeClr val="accent1"/>
                </a:solidFill>
                <a:cs typeface="2  Kamran" panose="00000400000000000000" pitchFamily="2" charset="-78"/>
              </a:rPr>
              <a:t>تصوير: فضاي داخلي و دروبين هاي ماشين خودران تسلا (2016)</a:t>
            </a:r>
            <a:endParaRPr lang="en-US" sz="3200" b="1" dirty="0">
              <a:solidFill>
                <a:schemeClr val="accent1"/>
              </a:solidFill>
              <a:latin typeface="Gabriola" panose="04040605051002020D02" pitchFamily="82" charset="0"/>
              <a:cs typeface="2  Kamran" panose="00000400000000000000" pitchFamily="2" charset="-78"/>
            </a:endParaRPr>
          </a:p>
        </p:txBody>
      </p:sp>
      <p:sp>
        <p:nvSpPr>
          <p:cNvPr id="10" name="Rectangle 9"/>
          <p:cNvSpPr/>
          <p:nvPr/>
        </p:nvSpPr>
        <p:spPr>
          <a:xfrm>
            <a:off x="145204" y="3108156"/>
            <a:ext cx="5137945" cy="584775"/>
          </a:xfrm>
          <a:prstGeom prst="rect">
            <a:avLst/>
          </a:prstGeom>
        </p:spPr>
        <p:txBody>
          <a:bodyPr wrap="none">
            <a:spAutoFit/>
          </a:bodyPr>
          <a:lstStyle/>
          <a:p>
            <a:r>
              <a:rPr lang="en-US" sz="3200" dirty="0">
                <a:solidFill>
                  <a:schemeClr val="accent1"/>
                </a:solidFill>
                <a:latin typeface="Gabriola" panose="04040605051002020D02" pitchFamily="82" charset="0"/>
              </a:rPr>
              <a:t>https://www.tesla.com/en_AU/autopilot</a:t>
            </a:r>
            <a:endParaRPr lang="en-US" sz="3200" u="sng" dirty="0">
              <a:solidFill>
                <a:schemeClr val="accent1"/>
              </a:solidFill>
              <a:latin typeface="Gabriola" panose="04040605051002020D02" pitchFamily="82" charset="0"/>
            </a:endParaRPr>
          </a:p>
        </p:txBody>
      </p:sp>
      <p:sp>
        <p:nvSpPr>
          <p:cNvPr id="11" name="TextBox 10"/>
          <p:cNvSpPr txBox="1"/>
          <p:nvPr/>
        </p:nvSpPr>
        <p:spPr>
          <a:xfrm>
            <a:off x="1" y="2523381"/>
            <a:ext cx="5257800" cy="584775"/>
          </a:xfrm>
          <a:prstGeom prst="rect">
            <a:avLst/>
          </a:prstGeom>
          <a:noFill/>
        </p:spPr>
        <p:txBody>
          <a:bodyPr wrap="square" rtlCol="0">
            <a:spAutoFit/>
          </a:bodyPr>
          <a:lstStyle/>
          <a:p>
            <a:pPr algn="r" rtl="1"/>
            <a:r>
              <a:rPr lang="fa-IR" sz="3200" b="1" dirty="0" smtClean="0">
                <a:cs typeface="2  Kamran" panose="00000400000000000000" pitchFamily="2" charset="-78"/>
              </a:rPr>
              <a:t>لينك فيلم كامل:</a:t>
            </a:r>
            <a:endParaRPr lang="en-US" sz="3200" b="1" dirty="0">
              <a:cs typeface="2  Kamran" panose="00000400000000000000" pitchFamily="2" charset="-78"/>
            </a:endParaRPr>
          </a:p>
        </p:txBody>
      </p:sp>
    </p:spTree>
    <p:extLst>
      <p:ext uri="{BB962C8B-B14F-4D97-AF65-F5344CB8AC3E}">
        <p14:creationId xmlns:p14="http://schemas.microsoft.com/office/powerpoint/2010/main" val="2799698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440637" y="0"/>
            <a:ext cx="6476453" cy="707886"/>
          </a:xfrm>
          <a:prstGeom prst="rect">
            <a:avLst/>
          </a:prstGeom>
          <a:noFill/>
        </p:spPr>
        <p:txBody>
          <a:bodyPr wrap="none" rtlCol="0">
            <a:spAutoFit/>
          </a:bodyPr>
          <a:lstStyle/>
          <a:p>
            <a:pPr algn="r" rtl="1"/>
            <a:r>
              <a:rPr lang="fa-IR" sz="4000" b="1" dirty="0" smtClean="0">
                <a:cs typeface="2  Kamran" panose="00000400000000000000" pitchFamily="2" charset="-78"/>
              </a:rPr>
              <a:t>هوش مصنوعي چه كارهايي مي تواند انجام دهد؟</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 y="1338263"/>
            <a:ext cx="5257800"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مناظره </a:t>
            </a:r>
            <a:endParaRPr lang="en-US" sz="3200" b="1" dirty="0">
              <a:solidFill>
                <a:srgbClr val="FF0000"/>
              </a:solidFill>
              <a:latin typeface="Gabriola" panose="04040605051002020D02" pitchFamily="82" charset="0"/>
              <a:cs typeface="2  Kamran" panose="00000400000000000000" pitchFamily="2" charset="-78"/>
            </a:endParaRPr>
          </a:p>
        </p:txBody>
      </p:sp>
      <p:sp>
        <p:nvSpPr>
          <p:cNvPr id="7" name="TextBox 6"/>
          <p:cNvSpPr txBox="1"/>
          <p:nvPr/>
        </p:nvSpPr>
        <p:spPr>
          <a:xfrm>
            <a:off x="4946597" y="5719816"/>
            <a:ext cx="7041506" cy="584775"/>
          </a:xfrm>
          <a:prstGeom prst="rect">
            <a:avLst/>
          </a:prstGeom>
          <a:noFill/>
        </p:spPr>
        <p:txBody>
          <a:bodyPr wrap="square" rtlCol="0">
            <a:spAutoFit/>
          </a:bodyPr>
          <a:lstStyle/>
          <a:p>
            <a:pPr algn="r" rtl="1"/>
            <a:r>
              <a:rPr lang="fa-IR" sz="3200" b="1" dirty="0" smtClean="0">
                <a:solidFill>
                  <a:schemeClr val="accent1"/>
                </a:solidFill>
                <a:cs typeface="2  Kamran" panose="00000400000000000000" pitchFamily="2" charset="-78"/>
              </a:rPr>
              <a:t>تصوير: مناظره زنده هوش مصنوعي آي بي ام با انسان (2019)</a:t>
            </a:r>
            <a:endParaRPr lang="en-US" sz="3200" b="1" dirty="0">
              <a:solidFill>
                <a:schemeClr val="accent1"/>
              </a:solidFill>
              <a:latin typeface="Gabriola" panose="04040605051002020D02" pitchFamily="82" charset="0"/>
              <a:cs typeface="2  Kamran" panose="00000400000000000000" pitchFamily="2" charset="-78"/>
            </a:endParaRPr>
          </a:p>
        </p:txBody>
      </p:sp>
      <p:sp>
        <p:nvSpPr>
          <p:cNvPr id="10" name="Rectangle 9"/>
          <p:cNvSpPr/>
          <p:nvPr/>
        </p:nvSpPr>
        <p:spPr>
          <a:xfrm>
            <a:off x="145204" y="3108156"/>
            <a:ext cx="3525324" cy="1077218"/>
          </a:xfrm>
          <a:prstGeom prst="rect">
            <a:avLst/>
          </a:prstGeom>
        </p:spPr>
        <p:txBody>
          <a:bodyPr wrap="none">
            <a:spAutoFit/>
          </a:bodyPr>
          <a:lstStyle/>
          <a:p>
            <a:r>
              <a:rPr lang="en-US" sz="3200" dirty="0">
                <a:solidFill>
                  <a:schemeClr val="accent1"/>
                </a:solidFill>
                <a:latin typeface="Gabriola" panose="04040605051002020D02" pitchFamily="82" charset="0"/>
              </a:rPr>
              <a:t>https://www.youtube.com</a:t>
            </a:r>
            <a:r>
              <a:rPr lang="en-US" sz="3200" dirty="0" smtClean="0">
                <a:solidFill>
                  <a:schemeClr val="accent1"/>
                </a:solidFill>
                <a:latin typeface="Gabriola" panose="04040605051002020D02" pitchFamily="82" charset="0"/>
              </a:rPr>
              <a:t>/</a:t>
            </a:r>
            <a:endParaRPr lang="fa-IR" sz="3200" dirty="0" smtClean="0">
              <a:solidFill>
                <a:schemeClr val="accent1"/>
              </a:solidFill>
              <a:latin typeface="Gabriola" panose="04040605051002020D02" pitchFamily="82" charset="0"/>
            </a:endParaRPr>
          </a:p>
          <a:p>
            <a:r>
              <a:rPr lang="en-US" sz="3200" dirty="0" err="1" smtClean="0">
                <a:solidFill>
                  <a:schemeClr val="accent1"/>
                </a:solidFill>
                <a:latin typeface="Gabriola" panose="04040605051002020D02" pitchFamily="82" charset="0"/>
              </a:rPr>
              <a:t>watch?v</a:t>
            </a:r>
            <a:r>
              <a:rPr lang="en-US" sz="3200" dirty="0" smtClean="0">
                <a:solidFill>
                  <a:schemeClr val="accent1"/>
                </a:solidFill>
                <a:latin typeface="Gabriola" panose="04040605051002020D02" pitchFamily="82" charset="0"/>
              </a:rPr>
              <a:t>=nBF0zXJH8mo</a:t>
            </a:r>
            <a:endParaRPr lang="en-US" sz="3200" u="sng" dirty="0">
              <a:solidFill>
                <a:schemeClr val="accent1"/>
              </a:solidFill>
              <a:latin typeface="Gabriola" panose="04040605051002020D02" pitchFamily="82" charset="0"/>
            </a:endParaRPr>
          </a:p>
        </p:txBody>
      </p:sp>
      <p:sp>
        <p:nvSpPr>
          <p:cNvPr id="11" name="TextBox 10"/>
          <p:cNvSpPr txBox="1"/>
          <p:nvPr/>
        </p:nvSpPr>
        <p:spPr>
          <a:xfrm>
            <a:off x="1" y="2523381"/>
            <a:ext cx="5257800" cy="584775"/>
          </a:xfrm>
          <a:prstGeom prst="rect">
            <a:avLst/>
          </a:prstGeom>
          <a:noFill/>
        </p:spPr>
        <p:txBody>
          <a:bodyPr wrap="square" rtlCol="0">
            <a:spAutoFit/>
          </a:bodyPr>
          <a:lstStyle/>
          <a:p>
            <a:pPr algn="r" rtl="1"/>
            <a:r>
              <a:rPr lang="fa-IR" sz="3200" b="1" dirty="0" smtClean="0">
                <a:cs typeface="2  Kamran" panose="00000400000000000000" pitchFamily="2" charset="-78"/>
              </a:rPr>
              <a:t>لينك فيلم كامل:</a:t>
            </a:r>
            <a:endParaRPr lang="en-US" sz="3200" b="1" dirty="0">
              <a:cs typeface="2  Kamran" panose="00000400000000000000" pitchFamily="2"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314" y="1259799"/>
            <a:ext cx="6419098" cy="4281488"/>
          </a:xfrm>
          <a:prstGeom prst="rect">
            <a:avLst/>
          </a:prstGeom>
        </p:spPr>
      </p:pic>
    </p:spTree>
    <p:extLst>
      <p:ext uri="{BB962C8B-B14F-4D97-AF65-F5344CB8AC3E}">
        <p14:creationId xmlns:p14="http://schemas.microsoft.com/office/powerpoint/2010/main" val="2155610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440637" y="0"/>
            <a:ext cx="6476453" cy="707886"/>
          </a:xfrm>
          <a:prstGeom prst="rect">
            <a:avLst/>
          </a:prstGeom>
          <a:noFill/>
        </p:spPr>
        <p:txBody>
          <a:bodyPr wrap="none" rtlCol="0">
            <a:spAutoFit/>
          </a:bodyPr>
          <a:lstStyle/>
          <a:p>
            <a:pPr algn="r" rtl="1"/>
            <a:r>
              <a:rPr lang="fa-IR" sz="4000" b="1" dirty="0" smtClean="0">
                <a:cs typeface="2  Kamran" panose="00000400000000000000" pitchFamily="2" charset="-78"/>
              </a:rPr>
              <a:t>هوش مصنوعي چه كارهايي مي تواند انجام دهد؟</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3103683" y="5984870"/>
            <a:ext cx="4673908" cy="523220"/>
          </a:xfrm>
          <a:prstGeom prst="rect">
            <a:avLst/>
          </a:prstGeom>
        </p:spPr>
        <p:txBody>
          <a:bodyPr wrap="none">
            <a:spAutoFit/>
          </a:bodyPr>
          <a:lstStyle/>
          <a:p>
            <a:r>
              <a:rPr lang="en-US" sz="2800" dirty="0">
                <a:solidFill>
                  <a:srgbClr val="00B0F0"/>
                </a:solidFill>
              </a:rPr>
              <a:t>https://</a:t>
            </a:r>
            <a:r>
              <a:rPr lang="en-US" sz="2800" dirty="0" smtClean="0">
                <a:solidFill>
                  <a:srgbClr val="00B0F0"/>
                </a:solidFill>
              </a:rPr>
              <a:t>openaccess.thecvf.com</a:t>
            </a:r>
            <a:endParaRPr lang="en-US" sz="2800" dirty="0">
              <a:solidFill>
                <a:srgbClr val="00B0F0"/>
              </a:solidFill>
            </a:endParaRPr>
          </a:p>
        </p:txBody>
      </p:sp>
      <p:sp>
        <p:nvSpPr>
          <p:cNvPr id="13" name="TextBox 12"/>
          <p:cNvSpPr txBox="1"/>
          <p:nvPr/>
        </p:nvSpPr>
        <p:spPr>
          <a:xfrm>
            <a:off x="3496955" y="1451367"/>
            <a:ext cx="7690158" cy="584775"/>
          </a:xfrm>
          <a:prstGeom prst="rect">
            <a:avLst/>
          </a:prstGeom>
          <a:noFill/>
        </p:spPr>
        <p:txBody>
          <a:bodyPr wrap="square" rtlCol="0">
            <a:spAutoFit/>
          </a:bodyPr>
          <a:lstStyle/>
          <a:p>
            <a:pPr algn="r" rtl="1"/>
            <a:r>
              <a:rPr lang="fa-IR" sz="3200" b="1" dirty="0" smtClean="0">
                <a:cs typeface="2  Kamran" panose="00000400000000000000" pitchFamily="2" charset="-78"/>
              </a:rPr>
              <a:t>ليست بسيار مفيدي از مقالات در حوزه هاي مختلف هوش مصنوعي: </a:t>
            </a:r>
            <a:endParaRPr lang="en-US" sz="3200" b="1" dirty="0">
              <a:cs typeface="2  Kamran" panose="00000400000000000000" pitchFamily="2" charset="-78"/>
            </a:endParaRPr>
          </a:p>
        </p:txBody>
      </p:sp>
      <p:pic>
        <p:nvPicPr>
          <p:cNvPr id="5" name="Picture 4"/>
          <p:cNvPicPr>
            <a:picLocks noChangeAspect="1"/>
          </p:cNvPicPr>
          <p:nvPr/>
        </p:nvPicPr>
        <p:blipFill rotWithShape="1">
          <a:blip r:embed="rId3"/>
          <a:srcRect t="9981" r="18555" b="11648"/>
          <a:stretch/>
        </p:blipFill>
        <p:spPr>
          <a:xfrm>
            <a:off x="2300287" y="2193393"/>
            <a:ext cx="6657975" cy="36020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86784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996645" y="0"/>
            <a:ext cx="920445" cy="707886"/>
          </a:xfrm>
          <a:prstGeom prst="rect">
            <a:avLst/>
          </a:prstGeom>
          <a:noFill/>
        </p:spPr>
        <p:txBody>
          <a:bodyPr wrap="none" rtlCol="0">
            <a:spAutoFit/>
          </a:bodyPr>
          <a:lstStyle/>
          <a:p>
            <a:pPr algn="r" rtl="1"/>
            <a:r>
              <a:rPr lang="fa-IR" sz="4000" b="1" dirty="0" smtClean="0">
                <a:cs typeface="2  Kamran" panose="00000400000000000000" pitchFamily="2" charset="-78"/>
              </a:rPr>
              <a:t>عامل</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7286625" y="1114700"/>
            <a:ext cx="4170241" cy="2062103"/>
          </a:xfrm>
          <a:prstGeom prst="rect">
            <a:avLst/>
          </a:prstGeom>
          <a:noFill/>
        </p:spPr>
        <p:txBody>
          <a:bodyPr wrap="square" rtlCol="0">
            <a:spAutoFit/>
          </a:bodyPr>
          <a:lstStyle/>
          <a:p>
            <a:pPr algn="just" rtl="1"/>
            <a:r>
              <a:rPr lang="fa-IR" sz="3200" b="1" dirty="0" smtClean="0">
                <a:cs typeface="2  Kamran" panose="00000400000000000000" pitchFamily="2" charset="-78"/>
              </a:rPr>
              <a:t>هر چيزي كه در يك </a:t>
            </a:r>
            <a:r>
              <a:rPr lang="fa-IR" sz="3200" b="1" dirty="0" smtClean="0">
                <a:solidFill>
                  <a:srgbClr val="00B0F0"/>
                </a:solidFill>
                <a:cs typeface="2  Kamran" panose="00000400000000000000" pitchFamily="2" charset="-78"/>
              </a:rPr>
              <a:t>محيط</a:t>
            </a:r>
            <a:r>
              <a:rPr lang="fa-IR" sz="3200" b="1" dirty="0" smtClean="0">
                <a:cs typeface="2  Kamran" panose="00000400000000000000" pitchFamily="2" charset="-78"/>
              </a:rPr>
              <a:t> قرار گرفته و با استفاده از </a:t>
            </a:r>
            <a:r>
              <a:rPr lang="fa-IR" sz="3200" b="1" dirty="0" smtClean="0">
                <a:solidFill>
                  <a:srgbClr val="00B0F0"/>
                </a:solidFill>
                <a:cs typeface="2  Kamran" panose="00000400000000000000" pitchFamily="2" charset="-78"/>
              </a:rPr>
              <a:t>سنسور</a:t>
            </a:r>
            <a:r>
              <a:rPr lang="fa-IR" sz="3200" b="1" dirty="0" smtClean="0">
                <a:cs typeface="2  Kamran" panose="00000400000000000000" pitchFamily="2" charset="-78"/>
              </a:rPr>
              <a:t>هاي خود محيط را </a:t>
            </a:r>
            <a:r>
              <a:rPr lang="fa-IR" sz="3200" b="1" dirty="0" smtClean="0">
                <a:solidFill>
                  <a:srgbClr val="00B0F0"/>
                </a:solidFill>
                <a:cs typeface="2  Kamran" panose="00000400000000000000" pitchFamily="2" charset="-78"/>
              </a:rPr>
              <a:t>درك</a:t>
            </a:r>
            <a:r>
              <a:rPr lang="fa-IR" sz="3200" b="1" dirty="0" smtClean="0">
                <a:cs typeface="2  Kamran" panose="00000400000000000000" pitchFamily="2" charset="-78"/>
              </a:rPr>
              <a:t> كرده و با استفاده از </a:t>
            </a:r>
            <a:r>
              <a:rPr lang="fa-IR" sz="3200" b="1" dirty="0" smtClean="0">
                <a:solidFill>
                  <a:srgbClr val="00B0F0"/>
                </a:solidFill>
                <a:cs typeface="2  Kamran" panose="00000400000000000000" pitchFamily="2" charset="-78"/>
              </a:rPr>
              <a:t>افكتور</a:t>
            </a:r>
            <a:r>
              <a:rPr lang="fa-IR" sz="3200" b="1" dirty="0" smtClean="0">
                <a:cs typeface="2  Kamran" panose="00000400000000000000" pitchFamily="2" charset="-78"/>
              </a:rPr>
              <a:t>هاي خود بر روي محيط </a:t>
            </a:r>
            <a:r>
              <a:rPr lang="fa-IR" sz="3200" b="1" dirty="0" smtClean="0">
                <a:solidFill>
                  <a:srgbClr val="00B0F0"/>
                </a:solidFill>
                <a:cs typeface="2  Kamran" panose="00000400000000000000" pitchFamily="2" charset="-78"/>
              </a:rPr>
              <a:t>عمل</a:t>
            </a:r>
            <a:r>
              <a:rPr lang="fa-IR" sz="3200" b="1" dirty="0" smtClean="0">
                <a:cs typeface="2  Kamran" panose="00000400000000000000" pitchFamily="2" charset="-78"/>
              </a:rPr>
              <a:t> انجام مي دهد.</a:t>
            </a:r>
          </a:p>
        </p:txBody>
      </p:sp>
      <p:pic>
        <p:nvPicPr>
          <p:cNvPr id="2" name="Picture 1"/>
          <p:cNvPicPr>
            <a:picLocks noChangeAspect="1"/>
          </p:cNvPicPr>
          <p:nvPr/>
        </p:nvPicPr>
        <p:blipFill rotWithShape="1">
          <a:blip r:embed="rId3"/>
          <a:srcRect l="32812" t="32283" r="27109" b="36035"/>
          <a:stretch/>
        </p:blipFill>
        <p:spPr>
          <a:xfrm>
            <a:off x="957262" y="961475"/>
            <a:ext cx="5329237" cy="2368551"/>
          </a:xfrm>
          <a:prstGeom prst="rect">
            <a:avLst/>
          </a:prstGeom>
          <a:ln>
            <a:noFill/>
          </a:ln>
          <a:effectLst>
            <a:outerShdw blurRad="292100" dist="139700" dir="2700000" algn="tl" rotWithShape="0">
              <a:srgbClr val="333333">
                <a:alpha val="65000"/>
              </a:srgbClr>
            </a:outerShdw>
          </a:effectLst>
        </p:spPr>
      </p:pic>
      <p:sp>
        <p:nvSpPr>
          <p:cNvPr id="14" name="TextBox 13"/>
          <p:cNvSpPr txBox="1"/>
          <p:nvPr/>
        </p:nvSpPr>
        <p:spPr>
          <a:xfrm>
            <a:off x="10813730" y="3330026"/>
            <a:ext cx="826966" cy="584775"/>
          </a:xfrm>
          <a:prstGeom prst="rect">
            <a:avLst/>
          </a:prstGeom>
          <a:noFill/>
        </p:spPr>
        <p:txBody>
          <a:bodyPr wrap="square" rtlCol="0">
            <a:spAutoFit/>
          </a:bodyPr>
          <a:lstStyle/>
          <a:p>
            <a:pPr algn="just" rtl="1"/>
            <a:r>
              <a:rPr lang="fa-IR" sz="3200" b="1" dirty="0" smtClean="0">
                <a:cs typeface="2  Kamran" panose="00000400000000000000" pitchFamily="2" charset="-78"/>
              </a:rPr>
              <a:t>مثال: </a:t>
            </a:r>
          </a:p>
        </p:txBody>
      </p:sp>
      <p:graphicFrame>
        <p:nvGraphicFramePr>
          <p:cNvPr id="4" name="Table 3"/>
          <p:cNvGraphicFramePr>
            <a:graphicFrameLocks noGrp="1"/>
          </p:cNvGraphicFramePr>
          <p:nvPr>
            <p:extLst>
              <p:ext uri="{D42A27DB-BD31-4B8C-83A1-F6EECF244321}">
                <p14:modId xmlns:p14="http://schemas.microsoft.com/office/powerpoint/2010/main" val="1192154082"/>
              </p:ext>
            </p:extLst>
          </p:nvPr>
        </p:nvGraphicFramePr>
        <p:xfrm>
          <a:off x="465045" y="3914801"/>
          <a:ext cx="10972803" cy="2529840"/>
        </p:xfrm>
        <a:graphic>
          <a:graphicData uri="http://schemas.openxmlformats.org/drawingml/2006/table">
            <a:tbl>
              <a:tblPr firstRow="1" bandRow="1">
                <a:tableStyleId>{5940675A-B579-460E-94D1-54222C63F5DA}</a:tableStyleId>
              </a:tblPr>
              <a:tblGrid>
                <a:gridCol w="2116460"/>
                <a:gridCol w="1828800"/>
                <a:gridCol w="2543175"/>
                <a:gridCol w="2271714"/>
                <a:gridCol w="971551"/>
                <a:gridCol w="1241103"/>
              </a:tblGrid>
              <a:tr h="370840">
                <a:tc>
                  <a:txBody>
                    <a:bodyPr/>
                    <a:lstStyle/>
                    <a:p>
                      <a:pPr algn="r" rtl="1"/>
                      <a:r>
                        <a:rPr lang="fa-IR" sz="2800" b="1" kern="1200" dirty="0" smtClean="0">
                          <a:solidFill>
                            <a:srgbClr val="FF0000"/>
                          </a:solidFill>
                          <a:latin typeface="+mn-lt"/>
                          <a:ea typeface="+mn-ea"/>
                          <a:cs typeface="2  Kamran" panose="00000400000000000000" pitchFamily="2" charset="-78"/>
                        </a:rPr>
                        <a:t>اعمال</a:t>
                      </a:r>
                      <a:endParaRPr lang="en-US" sz="2800" b="1" kern="1200" dirty="0">
                        <a:solidFill>
                          <a:srgbClr val="FF0000"/>
                        </a:solidFill>
                        <a:latin typeface="+mn-lt"/>
                        <a:ea typeface="+mn-ea"/>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1"/>
                      <a:r>
                        <a:rPr lang="fa-IR" sz="2800" b="1" kern="1200" dirty="0" smtClean="0">
                          <a:solidFill>
                            <a:srgbClr val="FF0000"/>
                          </a:solidFill>
                          <a:latin typeface="+mn-lt"/>
                          <a:ea typeface="+mn-ea"/>
                          <a:cs typeface="2  Kamran" panose="00000400000000000000" pitchFamily="2" charset="-78"/>
                        </a:rPr>
                        <a:t>افكتورها</a:t>
                      </a:r>
                      <a:endParaRPr lang="en-US" sz="2800" b="1" kern="1200" dirty="0">
                        <a:solidFill>
                          <a:srgbClr val="FF0000"/>
                        </a:solidFill>
                        <a:latin typeface="+mn-lt"/>
                        <a:ea typeface="+mn-ea"/>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1"/>
                      <a:r>
                        <a:rPr lang="fa-IR" sz="2800" b="1" kern="1200" dirty="0" smtClean="0">
                          <a:solidFill>
                            <a:srgbClr val="FF0000"/>
                          </a:solidFill>
                          <a:latin typeface="+mn-lt"/>
                          <a:ea typeface="+mn-ea"/>
                          <a:cs typeface="2  Kamran" panose="00000400000000000000" pitchFamily="2" charset="-78"/>
                        </a:rPr>
                        <a:t>اداراكات</a:t>
                      </a:r>
                      <a:endParaRPr lang="en-US" sz="2800" b="1" kern="1200" dirty="0">
                        <a:solidFill>
                          <a:srgbClr val="FF0000"/>
                        </a:solidFill>
                        <a:latin typeface="+mn-lt"/>
                        <a:ea typeface="+mn-ea"/>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1"/>
                      <a:r>
                        <a:rPr lang="fa-IR" sz="2800" b="1" kern="1200" dirty="0" smtClean="0">
                          <a:solidFill>
                            <a:srgbClr val="FF0000"/>
                          </a:solidFill>
                          <a:latin typeface="+mn-lt"/>
                          <a:ea typeface="+mn-ea"/>
                          <a:cs typeface="2  Kamran" panose="00000400000000000000" pitchFamily="2" charset="-78"/>
                        </a:rPr>
                        <a:t>سنسورها</a:t>
                      </a:r>
                      <a:endParaRPr lang="en-US" sz="2800" b="1" kern="1200" dirty="0">
                        <a:solidFill>
                          <a:srgbClr val="FF0000"/>
                        </a:solidFill>
                        <a:latin typeface="+mn-lt"/>
                        <a:ea typeface="+mn-ea"/>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1"/>
                      <a:r>
                        <a:rPr lang="fa-IR" sz="2800" b="1" kern="1200" dirty="0" smtClean="0">
                          <a:solidFill>
                            <a:srgbClr val="FF0000"/>
                          </a:solidFill>
                          <a:latin typeface="+mn-lt"/>
                          <a:ea typeface="+mn-ea"/>
                          <a:cs typeface="2  Kamran" panose="00000400000000000000" pitchFamily="2" charset="-78"/>
                        </a:rPr>
                        <a:t>محيط</a:t>
                      </a:r>
                      <a:endParaRPr lang="en-US" sz="2800" b="1" kern="1200" dirty="0">
                        <a:solidFill>
                          <a:srgbClr val="FF0000"/>
                        </a:solidFill>
                        <a:latin typeface="+mn-lt"/>
                        <a:ea typeface="+mn-ea"/>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1"/>
                      <a:r>
                        <a:rPr lang="fa-IR" sz="2800" b="1" dirty="0" smtClean="0">
                          <a:solidFill>
                            <a:srgbClr val="FF0000"/>
                          </a:solidFill>
                          <a:cs typeface="2  Kamran" panose="00000400000000000000" pitchFamily="2" charset="-78"/>
                        </a:rPr>
                        <a:t>عامل</a:t>
                      </a:r>
                      <a:endParaRPr lang="en-US" sz="2800" b="1" dirty="0">
                        <a:solidFill>
                          <a:srgbClr val="FF0000"/>
                        </a:solidFill>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r" rtl="1"/>
                      <a:r>
                        <a:rPr lang="fa-IR" sz="2400" dirty="0" smtClean="0">
                          <a:cs typeface="2  Kamran" panose="00000400000000000000" pitchFamily="2" charset="-78"/>
                        </a:rPr>
                        <a:t>بوق زدن -</a:t>
                      </a:r>
                      <a:r>
                        <a:rPr lang="fa-IR" sz="2400" baseline="0" dirty="0" smtClean="0">
                          <a:cs typeface="2  Kamran" panose="00000400000000000000" pitchFamily="2" charset="-78"/>
                        </a:rPr>
                        <a:t>  سوار كردن مسافر  - گاز دادن  - ترمز كردن - .... </a:t>
                      </a:r>
                      <a:endParaRPr lang="en-US" sz="2400" dirty="0">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rtl="1"/>
                      <a:r>
                        <a:rPr lang="fa-IR" sz="2400" dirty="0" smtClean="0">
                          <a:cs typeface="2  Kamran" panose="00000400000000000000" pitchFamily="2" charset="-78"/>
                        </a:rPr>
                        <a:t>دنده </a:t>
                      </a:r>
                      <a:r>
                        <a:rPr lang="fa-IR" sz="2400" baseline="0" dirty="0" smtClean="0">
                          <a:cs typeface="2  Kamran" panose="00000400000000000000" pitchFamily="2" charset="-78"/>
                        </a:rPr>
                        <a:t> - پدال گاز – بوق – زبان  - دست - ... </a:t>
                      </a:r>
                      <a:endParaRPr lang="en-US" sz="2400" dirty="0">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rtl="1"/>
                      <a:r>
                        <a:rPr lang="fa-IR" sz="2400" dirty="0" smtClean="0">
                          <a:cs typeface="2  Kamran" panose="00000400000000000000" pitchFamily="2" charset="-78"/>
                        </a:rPr>
                        <a:t>سرعت – مسافرين – وضعيت ماشين –</a:t>
                      </a:r>
                      <a:r>
                        <a:rPr lang="fa-IR" sz="2400" baseline="0" dirty="0" smtClean="0">
                          <a:cs typeface="2  Kamran" panose="00000400000000000000" pitchFamily="2" charset="-78"/>
                        </a:rPr>
                        <a:t> ترافيك </a:t>
                      </a:r>
                      <a:endParaRPr lang="en-US" sz="2400" dirty="0">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rtl="1"/>
                      <a:r>
                        <a:rPr lang="fa-IR" sz="2400" dirty="0" smtClean="0">
                          <a:cs typeface="2  Kamran" panose="00000400000000000000" pitchFamily="2" charset="-78"/>
                        </a:rPr>
                        <a:t>چشم -</a:t>
                      </a:r>
                      <a:r>
                        <a:rPr lang="fa-IR" sz="2400" baseline="0" dirty="0" smtClean="0">
                          <a:cs typeface="2  Kamran" panose="00000400000000000000" pitchFamily="2" charset="-78"/>
                        </a:rPr>
                        <a:t> گوش - .....</a:t>
                      </a:r>
                    </a:p>
                    <a:p>
                      <a:pPr algn="r" rtl="1"/>
                      <a:r>
                        <a:rPr lang="fa-IR" sz="2400" baseline="0" dirty="0" smtClean="0">
                          <a:cs typeface="2  Kamran" panose="00000400000000000000" pitchFamily="2" charset="-78"/>
                        </a:rPr>
                        <a:t>سرعت سنج  - آمپر بنزين </a:t>
                      </a:r>
                      <a:endParaRPr lang="en-US" sz="2400" dirty="0">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rtl="1"/>
                      <a:r>
                        <a:rPr lang="fa-IR" sz="2400" dirty="0" smtClean="0">
                          <a:cs typeface="2  Kamran" panose="00000400000000000000" pitchFamily="2" charset="-78"/>
                        </a:rPr>
                        <a:t>ترافيك</a:t>
                      </a:r>
                      <a:endParaRPr lang="en-US" sz="2400" dirty="0">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rtl="1"/>
                      <a:r>
                        <a:rPr lang="fa-IR" sz="2400" b="1" dirty="0" smtClean="0">
                          <a:solidFill>
                            <a:srgbClr val="00B0F0"/>
                          </a:solidFill>
                          <a:cs typeface="2  Kamran" panose="00000400000000000000" pitchFamily="2" charset="-78"/>
                        </a:rPr>
                        <a:t>راننده تاكسي</a:t>
                      </a:r>
                      <a:endParaRPr lang="en-US" sz="2400" b="1" dirty="0">
                        <a:solidFill>
                          <a:srgbClr val="00B0F0"/>
                        </a:solidFill>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pPr algn="r" rtl="1"/>
                      <a:r>
                        <a:rPr lang="fa-IR" sz="2400" dirty="0" smtClean="0">
                          <a:cs typeface="2  Kamran" panose="00000400000000000000" pitchFamily="2" charset="-78"/>
                        </a:rPr>
                        <a:t>حركت دادن مهره ها – كيش دادن - ...</a:t>
                      </a:r>
                      <a:endParaRPr lang="en-US" sz="2400" dirty="0">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r" rtl="1"/>
                      <a:r>
                        <a:rPr lang="fa-IR" sz="2400" dirty="0" smtClean="0">
                          <a:cs typeface="2  Kamran" panose="00000400000000000000" pitchFamily="2" charset="-78"/>
                        </a:rPr>
                        <a:t>دست </a:t>
                      </a:r>
                      <a:r>
                        <a:rPr lang="fa-IR" sz="2400" baseline="0" dirty="0" smtClean="0">
                          <a:cs typeface="2  Kamran" panose="00000400000000000000" pitchFamily="2" charset="-78"/>
                        </a:rPr>
                        <a:t> - زبان </a:t>
                      </a:r>
                      <a:endParaRPr lang="en-US" sz="2400" dirty="0">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r" rtl="1"/>
                      <a:r>
                        <a:rPr lang="fa-IR" sz="2400" dirty="0" smtClean="0">
                          <a:cs typeface="2  Kamran" panose="00000400000000000000" pitchFamily="2" charset="-78"/>
                        </a:rPr>
                        <a:t>حركات حريف</a:t>
                      </a:r>
                      <a:r>
                        <a:rPr lang="fa-IR" sz="2400" baseline="0" dirty="0" smtClean="0">
                          <a:cs typeface="2  Kamran" panose="00000400000000000000" pitchFamily="2" charset="-78"/>
                        </a:rPr>
                        <a:t> – موفقعيت مهره ها  - ساعت - .... </a:t>
                      </a:r>
                      <a:endParaRPr lang="en-US" sz="2400" dirty="0">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r" rtl="1"/>
                      <a:r>
                        <a:rPr lang="fa-IR" sz="2400" dirty="0" smtClean="0">
                          <a:cs typeface="2  Kamran" panose="00000400000000000000" pitchFamily="2" charset="-78"/>
                        </a:rPr>
                        <a:t>چشم  و</a:t>
                      </a:r>
                      <a:r>
                        <a:rPr lang="fa-IR" sz="2400" baseline="0" dirty="0" smtClean="0">
                          <a:cs typeface="2  Kamran" panose="00000400000000000000" pitchFamily="2" charset="-78"/>
                        </a:rPr>
                        <a:t> گوش</a:t>
                      </a:r>
                      <a:endParaRPr lang="en-US" sz="2400" dirty="0">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r" rtl="1"/>
                      <a:r>
                        <a:rPr lang="fa-IR" sz="2400" dirty="0" smtClean="0">
                          <a:cs typeface="2  Kamran" panose="00000400000000000000" pitchFamily="2" charset="-78"/>
                        </a:rPr>
                        <a:t>بازي</a:t>
                      </a:r>
                      <a:r>
                        <a:rPr lang="fa-IR" sz="2400" baseline="0" dirty="0" smtClean="0">
                          <a:cs typeface="2  Kamran" panose="00000400000000000000" pitchFamily="2" charset="-78"/>
                        </a:rPr>
                        <a:t> شطرنج</a:t>
                      </a:r>
                      <a:endParaRPr lang="en-US" sz="2400" dirty="0">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r" rtl="1"/>
                      <a:r>
                        <a:rPr lang="fa-IR" sz="2800" b="1" dirty="0" smtClean="0">
                          <a:solidFill>
                            <a:srgbClr val="00B0F0"/>
                          </a:solidFill>
                          <a:cs typeface="2  Kamran" panose="00000400000000000000" pitchFamily="2" charset="-78"/>
                        </a:rPr>
                        <a:t>شطرنج</a:t>
                      </a:r>
                      <a:r>
                        <a:rPr lang="fa-IR" sz="2800" b="1" baseline="0" dirty="0" smtClean="0">
                          <a:solidFill>
                            <a:srgbClr val="00B0F0"/>
                          </a:solidFill>
                          <a:cs typeface="2  Kamran" panose="00000400000000000000" pitchFamily="2" charset="-78"/>
                        </a:rPr>
                        <a:t> باز</a:t>
                      </a:r>
                      <a:endParaRPr lang="en-US" sz="2800" b="1" dirty="0">
                        <a:solidFill>
                          <a:srgbClr val="00B0F0"/>
                        </a:solidFill>
                        <a:cs typeface="2  Kamran" panose="00000400000000000000" pitchFamily="2" charset="-7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bl>
          </a:graphicData>
        </a:graphic>
      </p:graphicFrame>
    </p:spTree>
    <p:extLst>
      <p:ext uri="{BB962C8B-B14F-4D97-AF65-F5344CB8AC3E}">
        <p14:creationId xmlns:p14="http://schemas.microsoft.com/office/powerpoint/2010/main" val="272833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996645" y="0"/>
            <a:ext cx="920445" cy="707886"/>
          </a:xfrm>
          <a:prstGeom prst="rect">
            <a:avLst/>
          </a:prstGeom>
          <a:noFill/>
        </p:spPr>
        <p:txBody>
          <a:bodyPr wrap="none" rtlCol="0">
            <a:spAutoFit/>
          </a:bodyPr>
          <a:lstStyle/>
          <a:p>
            <a:pPr algn="r" rtl="1"/>
            <a:r>
              <a:rPr lang="fa-IR" sz="4000" b="1" dirty="0" smtClean="0">
                <a:cs typeface="2  Kamran" panose="00000400000000000000" pitchFamily="2" charset="-78"/>
              </a:rPr>
              <a:t>عامل</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543425" y="1114700"/>
            <a:ext cx="6913441" cy="523220"/>
          </a:xfrm>
          <a:prstGeom prst="rect">
            <a:avLst/>
          </a:prstGeom>
          <a:noFill/>
        </p:spPr>
        <p:txBody>
          <a:bodyPr wrap="square" rtlCol="0">
            <a:spAutoFit/>
          </a:bodyPr>
          <a:lstStyle/>
          <a:p>
            <a:pPr algn="just" rtl="1"/>
            <a:r>
              <a:rPr lang="fa-IR" sz="2800" b="1" dirty="0" smtClean="0">
                <a:solidFill>
                  <a:srgbClr val="00B0F0"/>
                </a:solidFill>
                <a:cs typeface="2  Kamran" panose="00000400000000000000" pitchFamily="2" charset="-78"/>
              </a:rPr>
              <a:t>عامل منطقي (</a:t>
            </a:r>
            <a:r>
              <a:rPr lang="en-US" sz="2400" b="1" dirty="0" smtClean="0">
                <a:solidFill>
                  <a:srgbClr val="00B0F0"/>
                </a:solidFill>
                <a:latin typeface="Gabriola" panose="04040605051002020D02" pitchFamily="82" charset="0"/>
                <a:cs typeface="2  Kamran" panose="00000400000000000000" pitchFamily="2" charset="-78"/>
              </a:rPr>
              <a:t>Rational Agent</a:t>
            </a:r>
            <a:r>
              <a:rPr lang="fa-IR" sz="2800" b="1" dirty="0" smtClean="0">
                <a:solidFill>
                  <a:srgbClr val="00B0F0"/>
                </a:solidFill>
                <a:cs typeface="2  Kamran" panose="00000400000000000000" pitchFamily="2" charset="-78"/>
              </a:rPr>
              <a:t>) </a:t>
            </a:r>
            <a:r>
              <a:rPr lang="fa-IR" sz="2800" b="1" dirty="0" smtClean="0">
                <a:cs typeface="2  Kamran" panose="00000400000000000000" pitchFamily="2" charset="-78"/>
              </a:rPr>
              <a:t>عاملي است كه كار درست را انجام دهد. </a:t>
            </a:r>
          </a:p>
        </p:txBody>
      </p:sp>
      <p:sp>
        <p:nvSpPr>
          <p:cNvPr id="10" name="TextBox 9"/>
          <p:cNvSpPr txBox="1"/>
          <p:nvPr/>
        </p:nvSpPr>
        <p:spPr>
          <a:xfrm>
            <a:off x="9715500" y="2417826"/>
            <a:ext cx="2024094" cy="523220"/>
          </a:xfrm>
          <a:prstGeom prst="rect">
            <a:avLst/>
          </a:prstGeom>
          <a:noFill/>
        </p:spPr>
        <p:txBody>
          <a:bodyPr wrap="square" rtlCol="0">
            <a:spAutoFit/>
          </a:bodyPr>
          <a:lstStyle/>
          <a:p>
            <a:pPr algn="just" rtl="1"/>
            <a:r>
              <a:rPr lang="fa-IR" sz="2800" b="1" dirty="0" smtClean="0">
                <a:solidFill>
                  <a:srgbClr val="FF0000"/>
                </a:solidFill>
                <a:cs typeface="2  Kamran" panose="00000400000000000000" pitchFamily="2" charset="-78"/>
              </a:rPr>
              <a:t>كار درست چيست؟ </a:t>
            </a:r>
            <a:endParaRPr lang="fa-IR" sz="2800" b="1" dirty="0" smtClean="0">
              <a:cs typeface="2  Kamran" panose="00000400000000000000" pitchFamily="2" charset="-78"/>
            </a:endParaRPr>
          </a:p>
        </p:txBody>
      </p:sp>
      <p:sp>
        <p:nvSpPr>
          <p:cNvPr id="11" name="TextBox 10"/>
          <p:cNvSpPr txBox="1"/>
          <p:nvPr/>
        </p:nvSpPr>
        <p:spPr>
          <a:xfrm>
            <a:off x="7458074" y="3815601"/>
            <a:ext cx="4281519" cy="523220"/>
          </a:xfrm>
          <a:prstGeom prst="rect">
            <a:avLst/>
          </a:prstGeom>
          <a:noFill/>
        </p:spPr>
        <p:txBody>
          <a:bodyPr wrap="square" rtlCol="0">
            <a:spAutoFit/>
          </a:bodyPr>
          <a:lstStyle/>
          <a:p>
            <a:pPr algn="just" rtl="1"/>
            <a:r>
              <a:rPr lang="fa-IR" sz="2800" b="1" dirty="0" smtClean="0">
                <a:solidFill>
                  <a:srgbClr val="FF0000"/>
                </a:solidFill>
                <a:cs typeface="2  Kamran" panose="00000400000000000000" pitchFamily="2" charset="-78"/>
              </a:rPr>
              <a:t>موفقيت يك عامل چگونه ارزيابي مي شود؟ </a:t>
            </a:r>
            <a:endParaRPr lang="fa-IR" sz="2800" b="1" dirty="0" smtClean="0">
              <a:cs typeface="2  Kamran" panose="00000400000000000000" pitchFamily="2" charset="-78"/>
            </a:endParaRPr>
          </a:p>
        </p:txBody>
      </p:sp>
      <p:sp>
        <p:nvSpPr>
          <p:cNvPr id="13" name="TextBox 12"/>
          <p:cNvSpPr txBox="1"/>
          <p:nvPr/>
        </p:nvSpPr>
        <p:spPr>
          <a:xfrm>
            <a:off x="614364" y="5164793"/>
            <a:ext cx="11125230" cy="523220"/>
          </a:xfrm>
          <a:prstGeom prst="rect">
            <a:avLst/>
          </a:prstGeom>
          <a:noFill/>
        </p:spPr>
        <p:txBody>
          <a:bodyPr wrap="square" rtlCol="0">
            <a:spAutoFit/>
          </a:bodyPr>
          <a:lstStyle/>
          <a:p>
            <a:pPr algn="just" rtl="1"/>
            <a:r>
              <a:rPr lang="fa-IR" sz="2800" b="1" dirty="0" smtClean="0">
                <a:solidFill>
                  <a:srgbClr val="FF0000"/>
                </a:solidFill>
                <a:cs typeface="2  Kamran" panose="00000400000000000000" pitchFamily="2" charset="-78"/>
              </a:rPr>
              <a:t>معيارهاي ارزيابي را چه كسي مشخص مي كند؟ </a:t>
            </a:r>
            <a:endParaRPr lang="fa-IR" sz="2800" b="1" dirty="0" smtClean="0">
              <a:cs typeface="2  Kamran" panose="00000400000000000000" pitchFamily="2" charset="-78"/>
            </a:endParaRPr>
          </a:p>
        </p:txBody>
      </p:sp>
      <p:pic>
        <p:nvPicPr>
          <p:cNvPr id="3" name="Picture 2"/>
          <p:cNvPicPr>
            <a:picLocks noChangeAspect="1"/>
          </p:cNvPicPr>
          <p:nvPr/>
        </p:nvPicPr>
        <p:blipFill rotWithShape="1">
          <a:blip r:embed="rId3"/>
          <a:srcRect l="58711" t="51667" r="19375" b="16859"/>
          <a:stretch/>
        </p:blipFill>
        <p:spPr>
          <a:xfrm>
            <a:off x="633381" y="828638"/>
            <a:ext cx="3910044" cy="3157311"/>
          </a:xfrm>
          <a:prstGeom prst="rect">
            <a:avLst/>
          </a:prstGeom>
        </p:spPr>
      </p:pic>
      <p:sp>
        <p:nvSpPr>
          <p:cNvPr id="15" name="TextBox 14"/>
          <p:cNvSpPr txBox="1"/>
          <p:nvPr/>
        </p:nvSpPr>
        <p:spPr>
          <a:xfrm>
            <a:off x="7053927" y="2930967"/>
            <a:ext cx="3771900" cy="523220"/>
          </a:xfrm>
          <a:prstGeom prst="rect">
            <a:avLst/>
          </a:prstGeom>
          <a:noFill/>
        </p:spPr>
        <p:txBody>
          <a:bodyPr wrap="square" rtlCol="0">
            <a:spAutoFit/>
          </a:bodyPr>
          <a:lstStyle/>
          <a:p>
            <a:pPr algn="just" rtl="1"/>
            <a:r>
              <a:rPr lang="fa-IR" sz="2800" b="1" dirty="0" smtClean="0">
                <a:cs typeface="2  Kamran" panose="00000400000000000000" pitchFamily="2" charset="-78"/>
              </a:rPr>
              <a:t>كاري كه موجب موفقيت عامل شود. </a:t>
            </a:r>
          </a:p>
        </p:txBody>
      </p:sp>
      <p:sp>
        <p:nvSpPr>
          <p:cNvPr id="16" name="TextBox 15"/>
          <p:cNvSpPr txBox="1"/>
          <p:nvPr/>
        </p:nvSpPr>
        <p:spPr>
          <a:xfrm>
            <a:off x="5920436" y="4250147"/>
            <a:ext cx="4905391" cy="523220"/>
          </a:xfrm>
          <a:prstGeom prst="rect">
            <a:avLst/>
          </a:prstGeom>
          <a:noFill/>
        </p:spPr>
        <p:txBody>
          <a:bodyPr wrap="square" rtlCol="0">
            <a:spAutoFit/>
          </a:bodyPr>
          <a:lstStyle/>
          <a:p>
            <a:pPr algn="just" rtl="1"/>
            <a:r>
              <a:rPr lang="fa-IR" sz="2800" b="1" dirty="0" smtClean="0">
                <a:cs typeface="2  Kamran" panose="00000400000000000000" pitchFamily="2" charset="-78"/>
              </a:rPr>
              <a:t>از طريق يك سري معيارهاي از پيش تعيين شده</a:t>
            </a:r>
          </a:p>
        </p:txBody>
      </p:sp>
      <p:sp>
        <p:nvSpPr>
          <p:cNvPr id="17" name="TextBox 16"/>
          <p:cNvSpPr txBox="1"/>
          <p:nvPr/>
        </p:nvSpPr>
        <p:spPr>
          <a:xfrm>
            <a:off x="2912261" y="5588271"/>
            <a:ext cx="7913566" cy="954107"/>
          </a:xfrm>
          <a:prstGeom prst="rect">
            <a:avLst/>
          </a:prstGeom>
          <a:noFill/>
        </p:spPr>
        <p:txBody>
          <a:bodyPr wrap="square" rtlCol="0">
            <a:spAutoFit/>
          </a:bodyPr>
          <a:lstStyle/>
          <a:p>
            <a:pPr algn="just" rtl="1"/>
            <a:r>
              <a:rPr lang="fa-IR" sz="2800" b="1" dirty="0" smtClean="0">
                <a:cs typeface="2  Kamran" panose="00000400000000000000" pitchFamily="2" charset="-78"/>
              </a:rPr>
              <a:t>شخصي غير از عامل (عاملها اغلب معيارهاي ارزيابي را به گونه اي تعريف مي كنند</a:t>
            </a:r>
          </a:p>
          <a:p>
            <a:pPr algn="just" rtl="1"/>
            <a:r>
              <a:rPr lang="fa-IR" sz="2800" b="1" dirty="0" smtClean="0">
                <a:cs typeface="2  Kamran" panose="00000400000000000000" pitchFamily="2" charset="-78"/>
              </a:rPr>
              <a:t> كه وضعيت موجود خود را توجيه كنند</a:t>
            </a:r>
            <a:r>
              <a:rPr lang="fa-IR" sz="2800" b="1" dirty="0" smtClean="0">
                <a:cs typeface="2  Kamran" panose="00000400000000000000" pitchFamily="2" charset="-78"/>
              </a:rPr>
              <a:t>.) </a:t>
            </a:r>
            <a:endParaRPr lang="fa-IR" sz="2800" b="1" dirty="0" smtClean="0">
              <a:cs typeface="2  Kamran" panose="00000400000000000000" pitchFamily="2" charset="-78"/>
            </a:endParaRPr>
          </a:p>
        </p:txBody>
      </p:sp>
    </p:spTree>
    <p:extLst>
      <p:ext uri="{BB962C8B-B14F-4D97-AF65-F5344CB8AC3E}">
        <p14:creationId xmlns:p14="http://schemas.microsoft.com/office/powerpoint/2010/main" val="367259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1" grpId="0"/>
      <p:bldP spid="13" grpId="0"/>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996645" y="0"/>
            <a:ext cx="920445" cy="707886"/>
          </a:xfrm>
          <a:prstGeom prst="rect">
            <a:avLst/>
          </a:prstGeom>
          <a:noFill/>
        </p:spPr>
        <p:txBody>
          <a:bodyPr wrap="none" rtlCol="0">
            <a:spAutoFit/>
          </a:bodyPr>
          <a:lstStyle/>
          <a:p>
            <a:pPr algn="r" rtl="1"/>
            <a:r>
              <a:rPr lang="fa-IR" sz="4000" b="1" dirty="0" smtClean="0">
                <a:cs typeface="2  Kamran" panose="00000400000000000000" pitchFamily="2" charset="-78"/>
              </a:rPr>
              <a:t>عامل</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543426" y="1810241"/>
            <a:ext cx="6913441" cy="584775"/>
          </a:xfrm>
          <a:prstGeom prst="rect">
            <a:avLst/>
          </a:prstGeom>
          <a:noFill/>
        </p:spPr>
        <p:txBody>
          <a:bodyPr wrap="square" rtlCol="0">
            <a:spAutoFit/>
          </a:bodyPr>
          <a:lstStyle/>
          <a:p>
            <a:pPr algn="just" rtl="1"/>
            <a:r>
              <a:rPr lang="fa-IR" sz="3200" b="1" dirty="0" smtClean="0">
                <a:solidFill>
                  <a:srgbClr val="00B0F0"/>
                </a:solidFill>
                <a:cs typeface="2  Kamran" panose="00000400000000000000" pitchFamily="2" charset="-78"/>
              </a:rPr>
              <a:t>عامل منطقي در مقابل داناي كل (</a:t>
            </a:r>
            <a:r>
              <a:rPr lang="en-US" sz="3200" b="1" dirty="0" smtClean="0">
                <a:solidFill>
                  <a:srgbClr val="00B0F0"/>
                </a:solidFill>
                <a:latin typeface="Gabriola" panose="04040605051002020D02" pitchFamily="82" charset="0"/>
                <a:cs typeface="2  Kamran" panose="00000400000000000000" pitchFamily="2" charset="-78"/>
              </a:rPr>
              <a:t>Omniscience</a:t>
            </a:r>
            <a:r>
              <a:rPr lang="fa-IR" sz="3200" b="1" dirty="0" smtClean="0">
                <a:solidFill>
                  <a:srgbClr val="00B0F0"/>
                </a:solidFill>
                <a:cs typeface="2  Kamran" panose="00000400000000000000" pitchFamily="2" charset="-78"/>
              </a:rPr>
              <a:t>)</a:t>
            </a:r>
            <a:endParaRPr lang="fa-IR" sz="3200" b="1" dirty="0" smtClean="0">
              <a:cs typeface="2  Kamran" panose="00000400000000000000" pitchFamily="2" charset="-78"/>
            </a:endParaRPr>
          </a:p>
        </p:txBody>
      </p:sp>
      <p:pic>
        <p:nvPicPr>
          <p:cNvPr id="14" name="Picture 3"/>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5888" b="41215"/>
          <a:stretch/>
        </p:blipFill>
        <p:spPr bwMode="auto">
          <a:xfrm>
            <a:off x="179882" y="1114700"/>
            <a:ext cx="5297851" cy="2308485"/>
          </a:xfrm>
          <a:prstGeom prst="rect">
            <a:avLst/>
          </a:prstGeom>
          <a:noFill/>
        </p:spPr>
      </p:pic>
      <p:sp>
        <p:nvSpPr>
          <p:cNvPr id="18" name="TextBox 17"/>
          <p:cNvSpPr txBox="1"/>
          <p:nvPr/>
        </p:nvSpPr>
        <p:spPr>
          <a:xfrm>
            <a:off x="5182989" y="3289483"/>
            <a:ext cx="6568621" cy="1384995"/>
          </a:xfrm>
          <a:prstGeom prst="rect">
            <a:avLst/>
          </a:prstGeom>
          <a:noFill/>
        </p:spPr>
        <p:txBody>
          <a:bodyPr wrap="square" rtlCol="0">
            <a:spAutoFit/>
          </a:bodyPr>
          <a:lstStyle/>
          <a:p>
            <a:pPr algn="just" rtl="1"/>
            <a:r>
              <a:rPr lang="fa-IR" sz="2800" b="1" dirty="0" smtClean="0">
                <a:cs typeface="2  Kamran" panose="00000400000000000000" pitchFamily="2" charset="-78"/>
              </a:rPr>
              <a:t>داناي مطلق نتيجه عمل خود را قبل از انجام آن مي داند. در حالي كه عامل منطقي صرفاً بر اساس اداراكات خود تصميماتي را اخذ مي كند كه لزوماً منجر به موفقيت او نمي شود.  </a:t>
            </a:r>
          </a:p>
        </p:txBody>
      </p:sp>
    </p:spTree>
    <p:extLst>
      <p:ext uri="{BB962C8B-B14F-4D97-AF65-F5344CB8AC3E}">
        <p14:creationId xmlns:p14="http://schemas.microsoft.com/office/powerpoint/2010/main" val="279889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516993" y="59422"/>
            <a:ext cx="2207657" cy="707886"/>
          </a:xfrm>
          <a:prstGeom prst="rect">
            <a:avLst/>
          </a:prstGeom>
          <a:noFill/>
        </p:spPr>
        <p:txBody>
          <a:bodyPr wrap="none" rtlCol="0">
            <a:spAutoFit/>
          </a:bodyPr>
          <a:lstStyle/>
          <a:p>
            <a:pPr algn="r" rtl="1"/>
            <a:r>
              <a:rPr lang="fa-IR" sz="4000" b="1" dirty="0" smtClean="0">
                <a:cs typeface="2  Kamran" panose="00000400000000000000" pitchFamily="2" charset="-78"/>
              </a:rPr>
              <a:t>اطلاعات درس</a:t>
            </a:r>
            <a:endParaRPr lang="en-US" sz="4000" b="1" dirty="0">
              <a:cs typeface="2  Kamran" panose="00000400000000000000" pitchFamily="2" charset="-78"/>
            </a:endParaRPr>
          </a:p>
        </p:txBody>
      </p:sp>
      <p:sp>
        <p:nvSpPr>
          <p:cNvPr id="10" name="TextBox 9"/>
          <p:cNvSpPr txBox="1"/>
          <p:nvPr/>
        </p:nvSpPr>
        <p:spPr>
          <a:xfrm>
            <a:off x="10182579" y="1057697"/>
            <a:ext cx="1158710" cy="584775"/>
          </a:xfrm>
          <a:prstGeom prst="rect">
            <a:avLst/>
          </a:prstGeom>
          <a:noFill/>
        </p:spPr>
        <p:txBody>
          <a:bodyPr wrap="square" rtlCol="0">
            <a:spAutoFit/>
          </a:bodyPr>
          <a:lstStyle/>
          <a:p>
            <a:pPr algn="r" rtl="1"/>
            <a:r>
              <a:rPr lang="fa-IR" sz="3200" b="1" dirty="0" smtClean="0">
                <a:cs typeface="2  Kamran" panose="00000400000000000000" pitchFamily="2" charset="-78"/>
              </a:rPr>
              <a:t>منابع: </a:t>
            </a:r>
          </a:p>
        </p:txBody>
      </p:sp>
      <p:sp>
        <p:nvSpPr>
          <p:cNvPr id="12" name="TextBox 11"/>
          <p:cNvSpPr txBox="1"/>
          <p:nvPr/>
        </p:nvSpPr>
        <p:spPr>
          <a:xfrm>
            <a:off x="4571999" y="1594307"/>
            <a:ext cx="6419335" cy="461665"/>
          </a:xfrm>
          <a:prstGeom prst="rect">
            <a:avLst/>
          </a:prstGeom>
          <a:noFill/>
        </p:spPr>
        <p:txBody>
          <a:bodyPr wrap="square" rtlCol="0">
            <a:spAutoFit/>
          </a:bodyPr>
          <a:lstStyle/>
          <a:p>
            <a:pPr algn="r" rtl="1"/>
            <a:r>
              <a:rPr lang="fa-IR" sz="2400" b="1" dirty="0" smtClean="0">
                <a:solidFill>
                  <a:schemeClr val="accent1">
                    <a:lumMod val="75000"/>
                  </a:schemeClr>
                </a:solidFill>
                <a:cs typeface="2  Kamran" panose="00000400000000000000" pitchFamily="2" charset="-78"/>
              </a:rPr>
              <a:t>کتاب: هوش مصنوعی: رهیافتی نوین، راسل و نورویگ، ویرایش سوم </a:t>
            </a:r>
          </a:p>
        </p:txBody>
      </p:sp>
      <p:pic>
        <p:nvPicPr>
          <p:cNvPr id="4" name="Picture 3"/>
          <p:cNvPicPr>
            <a:picLocks noChangeAspect="1"/>
          </p:cNvPicPr>
          <p:nvPr/>
        </p:nvPicPr>
        <p:blipFill>
          <a:blip r:embed="rId2"/>
          <a:stretch>
            <a:fillRect/>
          </a:stretch>
        </p:blipFill>
        <p:spPr>
          <a:xfrm>
            <a:off x="296685" y="1820087"/>
            <a:ext cx="3123635" cy="4082704"/>
          </a:xfrm>
          <a:prstGeom prst="rect">
            <a:avLst/>
          </a:prstGeom>
        </p:spPr>
      </p:pic>
      <p:sp>
        <p:nvSpPr>
          <p:cNvPr id="15" name="TextBox 14"/>
          <p:cNvSpPr txBox="1"/>
          <p:nvPr/>
        </p:nvSpPr>
        <p:spPr>
          <a:xfrm>
            <a:off x="9900356" y="2222297"/>
            <a:ext cx="1440933" cy="584775"/>
          </a:xfrm>
          <a:prstGeom prst="rect">
            <a:avLst/>
          </a:prstGeom>
          <a:noFill/>
        </p:spPr>
        <p:txBody>
          <a:bodyPr wrap="square" rtlCol="0">
            <a:spAutoFit/>
          </a:bodyPr>
          <a:lstStyle/>
          <a:p>
            <a:pPr algn="r" rtl="1"/>
            <a:r>
              <a:rPr lang="fa-IR" sz="3200" b="1" dirty="0" smtClean="0">
                <a:cs typeface="2  Kamran" panose="00000400000000000000" pitchFamily="2" charset="-78"/>
              </a:rPr>
              <a:t>پیشنیازها: </a:t>
            </a:r>
          </a:p>
        </p:txBody>
      </p:sp>
      <p:sp>
        <p:nvSpPr>
          <p:cNvPr id="16" name="TextBox 15"/>
          <p:cNvSpPr txBox="1"/>
          <p:nvPr/>
        </p:nvSpPr>
        <p:spPr>
          <a:xfrm>
            <a:off x="4346223" y="2758907"/>
            <a:ext cx="6645112" cy="461665"/>
          </a:xfrm>
          <a:prstGeom prst="rect">
            <a:avLst/>
          </a:prstGeom>
          <a:noFill/>
        </p:spPr>
        <p:txBody>
          <a:bodyPr wrap="square" rtlCol="0">
            <a:spAutoFit/>
          </a:bodyPr>
          <a:lstStyle/>
          <a:p>
            <a:pPr algn="r" rtl="1"/>
            <a:r>
              <a:rPr lang="fa-IR" sz="2400" b="1" dirty="0" smtClean="0">
                <a:solidFill>
                  <a:schemeClr val="accent1">
                    <a:lumMod val="75000"/>
                  </a:schemeClr>
                </a:solidFill>
                <a:cs typeface="2  Kamran" panose="00000400000000000000" pitchFamily="2" charset="-78"/>
              </a:rPr>
              <a:t>برنامه نویسی: آشنایی کافی با یکی از زبانهای برنامه نویسی (ترجیحاَ پایتون يا جاوا)</a:t>
            </a:r>
          </a:p>
        </p:txBody>
      </p:sp>
      <p:sp>
        <p:nvSpPr>
          <p:cNvPr id="18" name="TextBox 17"/>
          <p:cNvSpPr txBox="1"/>
          <p:nvPr/>
        </p:nvSpPr>
        <p:spPr>
          <a:xfrm>
            <a:off x="4346222" y="3282127"/>
            <a:ext cx="6645112" cy="461665"/>
          </a:xfrm>
          <a:prstGeom prst="rect">
            <a:avLst/>
          </a:prstGeom>
          <a:noFill/>
        </p:spPr>
        <p:txBody>
          <a:bodyPr wrap="square" rtlCol="0">
            <a:spAutoFit/>
          </a:bodyPr>
          <a:lstStyle/>
          <a:p>
            <a:pPr algn="r" rtl="1"/>
            <a:r>
              <a:rPr lang="fa-IR" sz="2400" b="1" dirty="0" smtClean="0">
                <a:solidFill>
                  <a:schemeClr val="accent1">
                    <a:lumMod val="75000"/>
                  </a:schemeClr>
                </a:solidFill>
                <a:cs typeface="2  Kamran" panose="00000400000000000000" pitchFamily="2" charset="-78"/>
              </a:rPr>
              <a:t>آمار و احتمال: برای بخش یادگیری ماشین</a:t>
            </a:r>
          </a:p>
        </p:txBody>
      </p:sp>
      <p:sp>
        <p:nvSpPr>
          <p:cNvPr id="19" name="TextBox 18"/>
          <p:cNvSpPr txBox="1"/>
          <p:nvPr/>
        </p:nvSpPr>
        <p:spPr>
          <a:xfrm>
            <a:off x="4346222" y="3805347"/>
            <a:ext cx="6645112" cy="461665"/>
          </a:xfrm>
          <a:prstGeom prst="rect">
            <a:avLst/>
          </a:prstGeom>
          <a:noFill/>
        </p:spPr>
        <p:txBody>
          <a:bodyPr wrap="square" rtlCol="0">
            <a:spAutoFit/>
          </a:bodyPr>
          <a:lstStyle/>
          <a:p>
            <a:pPr algn="r" rtl="1"/>
            <a:r>
              <a:rPr lang="fa-IR" sz="2400" b="1" dirty="0" smtClean="0">
                <a:solidFill>
                  <a:schemeClr val="accent1">
                    <a:lumMod val="75000"/>
                  </a:schemeClr>
                </a:solidFill>
                <a:cs typeface="2  Kamran" panose="00000400000000000000" pitchFamily="2" charset="-78"/>
              </a:rPr>
              <a:t>ساختمان داده و طراحی الگوریتم: برای بخش جستجو و بازی</a:t>
            </a:r>
          </a:p>
        </p:txBody>
      </p:sp>
      <p:sp>
        <p:nvSpPr>
          <p:cNvPr id="20" name="TextBox 19"/>
          <p:cNvSpPr txBox="1"/>
          <p:nvPr/>
        </p:nvSpPr>
        <p:spPr>
          <a:xfrm>
            <a:off x="8658578" y="4328567"/>
            <a:ext cx="2682711" cy="584775"/>
          </a:xfrm>
          <a:prstGeom prst="rect">
            <a:avLst/>
          </a:prstGeom>
          <a:noFill/>
        </p:spPr>
        <p:txBody>
          <a:bodyPr wrap="square" rtlCol="0">
            <a:spAutoFit/>
          </a:bodyPr>
          <a:lstStyle/>
          <a:p>
            <a:pPr algn="r" rtl="1"/>
            <a:r>
              <a:rPr lang="fa-IR" sz="3200" b="1" dirty="0" smtClean="0">
                <a:cs typeface="2  Kamran" panose="00000400000000000000" pitchFamily="2" charset="-78"/>
              </a:rPr>
              <a:t>بارم نمرات: </a:t>
            </a:r>
          </a:p>
        </p:txBody>
      </p:sp>
      <p:sp>
        <p:nvSpPr>
          <p:cNvPr id="21" name="TextBox 20"/>
          <p:cNvSpPr txBox="1"/>
          <p:nvPr/>
        </p:nvSpPr>
        <p:spPr>
          <a:xfrm>
            <a:off x="4346223" y="4865177"/>
            <a:ext cx="6645112" cy="461665"/>
          </a:xfrm>
          <a:prstGeom prst="rect">
            <a:avLst/>
          </a:prstGeom>
          <a:noFill/>
        </p:spPr>
        <p:txBody>
          <a:bodyPr wrap="square" rtlCol="0">
            <a:spAutoFit/>
          </a:bodyPr>
          <a:lstStyle/>
          <a:p>
            <a:pPr algn="r" rtl="1"/>
            <a:r>
              <a:rPr lang="fa-IR" sz="2400" b="1" dirty="0" smtClean="0">
                <a:solidFill>
                  <a:schemeClr val="accent1">
                    <a:lumMod val="75000"/>
                  </a:schemeClr>
                </a:solidFill>
                <a:cs typeface="2  Kamran" panose="00000400000000000000" pitchFamily="2" charset="-78"/>
              </a:rPr>
              <a:t>پروژه های برنامه نویسی: </a:t>
            </a:r>
            <a:r>
              <a:rPr lang="fa-IR" sz="2400" b="1" dirty="0" smtClean="0">
                <a:solidFill>
                  <a:srgbClr val="FF0000"/>
                </a:solidFill>
                <a:cs typeface="2  Kamran" panose="00000400000000000000" pitchFamily="2" charset="-78"/>
              </a:rPr>
              <a:t>30 درصد</a:t>
            </a:r>
          </a:p>
        </p:txBody>
      </p:sp>
      <p:sp>
        <p:nvSpPr>
          <p:cNvPr id="22" name="TextBox 21"/>
          <p:cNvSpPr txBox="1"/>
          <p:nvPr/>
        </p:nvSpPr>
        <p:spPr>
          <a:xfrm>
            <a:off x="4346222" y="5388397"/>
            <a:ext cx="6645112" cy="461665"/>
          </a:xfrm>
          <a:prstGeom prst="rect">
            <a:avLst/>
          </a:prstGeom>
          <a:noFill/>
        </p:spPr>
        <p:txBody>
          <a:bodyPr wrap="square" rtlCol="0">
            <a:spAutoFit/>
          </a:bodyPr>
          <a:lstStyle/>
          <a:p>
            <a:pPr algn="r" rtl="1"/>
            <a:r>
              <a:rPr lang="fa-IR" sz="2400" b="1" dirty="0" smtClean="0">
                <a:solidFill>
                  <a:schemeClr val="accent1">
                    <a:lumMod val="75000"/>
                  </a:schemeClr>
                </a:solidFill>
                <a:cs typeface="2  Kamran" panose="00000400000000000000" pitchFamily="2" charset="-78"/>
              </a:rPr>
              <a:t>میانترم: </a:t>
            </a:r>
            <a:r>
              <a:rPr lang="fa-IR" sz="2400" b="1" dirty="0" smtClean="0">
                <a:solidFill>
                  <a:srgbClr val="FF0000"/>
                </a:solidFill>
                <a:cs typeface="2  Kamran" panose="00000400000000000000" pitchFamily="2" charset="-78"/>
              </a:rPr>
              <a:t>20 درصد</a:t>
            </a:r>
          </a:p>
        </p:txBody>
      </p:sp>
      <p:sp>
        <p:nvSpPr>
          <p:cNvPr id="23" name="TextBox 22"/>
          <p:cNvSpPr txBox="1"/>
          <p:nvPr/>
        </p:nvSpPr>
        <p:spPr>
          <a:xfrm>
            <a:off x="4346222" y="5911617"/>
            <a:ext cx="6645112" cy="461665"/>
          </a:xfrm>
          <a:prstGeom prst="rect">
            <a:avLst/>
          </a:prstGeom>
          <a:noFill/>
        </p:spPr>
        <p:txBody>
          <a:bodyPr wrap="square" rtlCol="0">
            <a:spAutoFit/>
          </a:bodyPr>
          <a:lstStyle/>
          <a:p>
            <a:pPr algn="r" rtl="1"/>
            <a:r>
              <a:rPr lang="fa-IR" sz="2400" b="1" dirty="0" smtClean="0">
                <a:solidFill>
                  <a:schemeClr val="accent1">
                    <a:lumMod val="75000"/>
                  </a:schemeClr>
                </a:solidFill>
                <a:cs typeface="2  Kamran" panose="00000400000000000000" pitchFamily="2" charset="-78"/>
              </a:rPr>
              <a:t>پایانترم: </a:t>
            </a:r>
            <a:r>
              <a:rPr lang="fa-IR" sz="2400" b="1" dirty="0" smtClean="0">
                <a:solidFill>
                  <a:srgbClr val="FF0000"/>
                </a:solidFill>
                <a:cs typeface="2  Kamran" panose="00000400000000000000" pitchFamily="2" charset="-78"/>
              </a:rPr>
              <a:t>50 درصد</a:t>
            </a:r>
          </a:p>
        </p:txBody>
      </p:sp>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794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16" grpId="0"/>
      <p:bldP spid="18" grpId="0"/>
      <p:bldP spid="19" grpId="0"/>
      <p:bldP spid="20" grpId="0"/>
      <p:bldP spid="21" grpId="0"/>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996645" y="0"/>
            <a:ext cx="920445" cy="707886"/>
          </a:xfrm>
          <a:prstGeom prst="rect">
            <a:avLst/>
          </a:prstGeom>
          <a:noFill/>
        </p:spPr>
        <p:txBody>
          <a:bodyPr wrap="none" rtlCol="0">
            <a:spAutoFit/>
          </a:bodyPr>
          <a:lstStyle/>
          <a:p>
            <a:pPr algn="r" rtl="1"/>
            <a:r>
              <a:rPr lang="fa-IR" sz="4000" b="1" dirty="0" smtClean="0">
                <a:cs typeface="2  Kamran" panose="00000400000000000000" pitchFamily="2" charset="-78"/>
              </a:rPr>
              <a:t>عامل</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14365" y="1114700"/>
            <a:ext cx="10842502" cy="584775"/>
          </a:xfrm>
          <a:prstGeom prst="rect">
            <a:avLst/>
          </a:prstGeom>
          <a:noFill/>
        </p:spPr>
        <p:txBody>
          <a:bodyPr wrap="square" rtlCol="0">
            <a:spAutoFit/>
          </a:bodyPr>
          <a:lstStyle/>
          <a:p>
            <a:pPr algn="just" rtl="1"/>
            <a:r>
              <a:rPr lang="fa-IR" sz="3200" b="1" dirty="0" smtClean="0">
                <a:solidFill>
                  <a:srgbClr val="00B0F0"/>
                </a:solidFill>
                <a:cs typeface="2  Kamran" panose="00000400000000000000" pitchFamily="2" charset="-78"/>
              </a:rPr>
              <a:t>دنباله ادراك (</a:t>
            </a:r>
            <a:r>
              <a:rPr lang="en-US" sz="2800" b="1" dirty="0" smtClean="0">
                <a:solidFill>
                  <a:srgbClr val="00B0F0"/>
                </a:solidFill>
                <a:latin typeface="Gabriola" panose="04040605051002020D02" pitchFamily="82" charset="0"/>
                <a:cs typeface="2  Kamran" panose="00000400000000000000" pitchFamily="2" charset="-78"/>
              </a:rPr>
              <a:t>Percept Sequence</a:t>
            </a:r>
            <a:r>
              <a:rPr lang="fa-IR" sz="3200" b="1" dirty="0" smtClean="0">
                <a:solidFill>
                  <a:srgbClr val="00B0F0"/>
                </a:solidFill>
                <a:cs typeface="2  Kamran" panose="00000400000000000000" pitchFamily="2" charset="-78"/>
              </a:rPr>
              <a:t>): </a:t>
            </a:r>
            <a:r>
              <a:rPr lang="fa-IR" sz="3200" b="1" dirty="0" smtClean="0">
                <a:cs typeface="2  Kamran" panose="00000400000000000000" pitchFamily="2" charset="-78"/>
              </a:rPr>
              <a:t>مجموعه تمامي ادراكاتي كه عامل تابحال درك كرده است. </a:t>
            </a:r>
            <a:endParaRPr lang="fa-IR" sz="3200" b="1" dirty="0" smtClean="0">
              <a:cs typeface="2  Kamran" panose="00000400000000000000" pitchFamily="2" charset="-78"/>
            </a:endParaRPr>
          </a:p>
        </p:txBody>
      </p:sp>
      <p:sp>
        <p:nvSpPr>
          <p:cNvPr id="14" name="TextBox 13"/>
          <p:cNvSpPr txBox="1"/>
          <p:nvPr/>
        </p:nvSpPr>
        <p:spPr>
          <a:xfrm>
            <a:off x="614365" y="2530807"/>
            <a:ext cx="10842502" cy="1077218"/>
          </a:xfrm>
          <a:prstGeom prst="rect">
            <a:avLst/>
          </a:prstGeom>
          <a:noFill/>
        </p:spPr>
        <p:txBody>
          <a:bodyPr wrap="square" rtlCol="0">
            <a:spAutoFit/>
          </a:bodyPr>
          <a:lstStyle/>
          <a:p>
            <a:pPr algn="just" rtl="1"/>
            <a:r>
              <a:rPr lang="fa-IR" sz="3200" b="1" dirty="0" smtClean="0">
                <a:solidFill>
                  <a:srgbClr val="00B0F0"/>
                </a:solidFill>
                <a:cs typeface="2  Kamran" panose="00000400000000000000" pitchFamily="2" charset="-78"/>
              </a:rPr>
              <a:t>عامل منطقي ايده آل (</a:t>
            </a:r>
            <a:r>
              <a:rPr lang="en-US" sz="2800" b="1" dirty="0">
                <a:solidFill>
                  <a:srgbClr val="00B0F0"/>
                </a:solidFill>
                <a:latin typeface="Gabriola" panose="04040605051002020D02" pitchFamily="82" charset="0"/>
                <a:cs typeface="2  Kamran" panose="00000400000000000000" pitchFamily="2" charset="-78"/>
              </a:rPr>
              <a:t>Ideal Rational Agent</a:t>
            </a:r>
            <a:r>
              <a:rPr lang="fa-IR" sz="3200" b="1" dirty="0" smtClean="0">
                <a:solidFill>
                  <a:srgbClr val="00B0F0"/>
                </a:solidFill>
                <a:cs typeface="2  Kamran" panose="00000400000000000000" pitchFamily="2" charset="-78"/>
              </a:rPr>
              <a:t>): </a:t>
            </a:r>
            <a:r>
              <a:rPr lang="fa-IR" sz="3200" b="1" dirty="0" smtClean="0">
                <a:cs typeface="2  Kamran" panose="00000400000000000000" pitchFamily="2" charset="-78"/>
              </a:rPr>
              <a:t>مجموعه تمامي ادراكاتي كه عامل تابحال درك كرده است. </a:t>
            </a:r>
            <a:endParaRPr lang="fa-IR" sz="3200" b="1" dirty="0" smtClean="0">
              <a:cs typeface="2  Kamran" panose="00000400000000000000" pitchFamily="2" charset="-78"/>
            </a:endParaRPr>
          </a:p>
        </p:txBody>
      </p:sp>
      <p:sp>
        <p:nvSpPr>
          <p:cNvPr id="18" name="TextBox 17"/>
          <p:cNvSpPr txBox="1"/>
          <p:nvPr/>
        </p:nvSpPr>
        <p:spPr>
          <a:xfrm>
            <a:off x="0" y="3608025"/>
            <a:ext cx="10842502" cy="1384995"/>
          </a:xfrm>
          <a:prstGeom prst="rect">
            <a:avLst/>
          </a:prstGeom>
          <a:noFill/>
        </p:spPr>
        <p:txBody>
          <a:bodyPr wrap="square" rtlCol="0">
            <a:spAutoFit/>
          </a:bodyPr>
          <a:lstStyle/>
          <a:p>
            <a:pPr algn="just" rtl="1"/>
            <a:r>
              <a:rPr lang="fa-IR" sz="2800" b="1" dirty="0" smtClean="0">
                <a:solidFill>
                  <a:srgbClr val="FF0000"/>
                </a:solidFill>
                <a:cs typeface="2  Kamran" panose="00000400000000000000" pitchFamily="2" charset="-78"/>
              </a:rPr>
              <a:t>اغلب ايجاد يك عامل منطقي ايده آل بسيار سخت و يا غيرممكن است. زيرا بايد تمامي حالات ممكن دنباله </a:t>
            </a:r>
          </a:p>
          <a:p>
            <a:pPr algn="just" rtl="1"/>
            <a:r>
              <a:rPr lang="fa-IR" sz="2800" b="1" dirty="0" smtClean="0">
                <a:solidFill>
                  <a:srgbClr val="FF0000"/>
                </a:solidFill>
                <a:cs typeface="2  Kamran" panose="00000400000000000000" pitchFamily="2" charset="-78"/>
              </a:rPr>
              <a:t>ادراك را در نظر گرفته و براي تمامي آنها بهترين عمل را انجام دهد. اغلب به دنبال عامل هايي هستيم كه </a:t>
            </a:r>
          </a:p>
          <a:p>
            <a:pPr algn="just" rtl="1"/>
            <a:r>
              <a:rPr lang="fa-IR" sz="2800" b="1" dirty="0" smtClean="0">
                <a:solidFill>
                  <a:srgbClr val="FF0000"/>
                </a:solidFill>
                <a:cs typeface="2  Kamran" panose="00000400000000000000" pitchFamily="2" charset="-78"/>
              </a:rPr>
              <a:t>بتوانند عملي را انجام دهند كه معيارهاي ارزيابي را به شكل مناسبي افزايش دهند (نه لزوماً ماكزيمم كنند)</a:t>
            </a:r>
            <a:endParaRPr lang="fa-IR" sz="2800" b="1" dirty="0" smtClean="0">
              <a:solidFill>
                <a:srgbClr val="FF0000"/>
              </a:solidFill>
              <a:cs typeface="2  Kamran" panose="00000400000000000000" pitchFamily="2" charset="-78"/>
            </a:endParaRPr>
          </a:p>
        </p:txBody>
      </p:sp>
    </p:spTree>
    <p:extLst>
      <p:ext uri="{BB962C8B-B14F-4D97-AF65-F5344CB8AC3E}">
        <p14:creationId xmlns:p14="http://schemas.microsoft.com/office/powerpoint/2010/main" val="292831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996645" y="0"/>
            <a:ext cx="920445" cy="707886"/>
          </a:xfrm>
          <a:prstGeom prst="rect">
            <a:avLst/>
          </a:prstGeom>
          <a:noFill/>
        </p:spPr>
        <p:txBody>
          <a:bodyPr wrap="none" rtlCol="0">
            <a:spAutoFit/>
          </a:bodyPr>
          <a:lstStyle/>
          <a:p>
            <a:pPr algn="r" rtl="1"/>
            <a:r>
              <a:rPr lang="fa-IR" sz="4000" b="1" dirty="0" smtClean="0">
                <a:cs typeface="2  Kamran" panose="00000400000000000000" pitchFamily="2" charset="-78"/>
              </a:rPr>
              <a:t>عامل</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14365" y="1114700"/>
            <a:ext cx="10842502" cy="584775"/>
          </a:xfrm>
          <a:prstGeom prst="rect">
            <a:avLst/>
          </a:prstGeom>
          <a:noFill/>
        </p:spPr>
        <p:txBody>
          <a:bodyPr wrap="square" rtlCol="0">
            <a:spAutoFit/>
          </a:bodyPr>
          <a:lstStyle/>
          <a:p>
            <a:pPr algn="just" rtl="1"/>
            <a:r>
              <a:rPr lang="fa-IR" sz="3200" b="1" dirty="0" smtClean="0">
                <a:cs typeface="2  Kamran" panose="00000400000000000000" pitchFamily="2" charset="-78"/>
              </a:rPr>
              <a:t>ساختار كلي يك عامل:</a:t>
            </a:r>
            <a:endParaRPr lang="fa-IR" sz="3200" b="1" dirty="0" smtClean="0">
              <a:cs typeface="2  Kamran" panose="00000400000000000000" pitchFamily="2" charset="-78"/>
            </a:endParaRPr>
          </a:p>
        </p:txBody>
      </p:sp>
      <p:sp>
        <p:nvSpPr>
          <p:cNvPr id="14" name="TextBox 13"/>
          <p:cNvSpPr txBox="1"/>
          <p:nvPr/>
        </p:nvSpPr>
        <p:spPr>
          <a:xfrm>
            <a:off x="614365" y="1902157"/>
            <a:ext cx="10842502" cy="584775"/>
          </a:xfrm>
          <a:prstGeom prst="rect">
            <a:avLst/>
          </a:prstGeom>
          <a:noFill/>
        </p:spPr>
        <p:txBody>
          <a:bodyPr wrap="square" rtlCol="0">
            <a:spAutoFit/>
          </a:bodyPr>
          <a:lstStyle/>
          <a:p>
            <a:pPr algn="ctr" rtl="1"/>
            <a:r>
              <a:rPr lang="en-US" sz="3200" b="1" dirty="0" smtClean="0">
                <a:solidFill>
                  <a:srgbClr val="00B0F0"/>
                </a:solidFill>
                <a:latin typeface="Gabriola" panose="04040605051002020D02" pitchFamily="82" charset="0"/>
                <a:cs typeface="2  Kamran" panose="00000400000000000000" pitchFamily="2" charset="-78"/>
              </a:rPr>
              <a:t>Agent = Architecture + Program </a:t>
            </a:r>
            <a:endParaRPr lang="fa-IR" sz="3200" b="1" dirty="0" smtClean="0">
              <a:latin typeface="Gabriola" panose="04040605051002020D02" pitchFamily="82" charset="0"/>
              <a:cs typeface="2  Kamran" panose="00000400000000000000" pitchFamily="2" charset="-78"/>
            </a:endParaRPr>
          </a:p>
        </p:txBody>
      </p:sp>
      <p:sp>
        <p:nvSpPr>
          <p:cNvPr id="7" name="TextBox 6"/>
          <p:cNvSpPr txBox="1"/>
          <p:nvPr/>
        </p:nvSpPr>
        <p:spPr>
          <a:xfrm>
            <a:off x="614365" y="3793762"/>
            <a:ext cx="10842502" cy="954107"/>
          </a:xfrm>
          <a:prstGeom prst="rect">
            <a:avLst/>
          </a:prstGeom>
          <a:noFill/>
        </p:spPr>
        <p:txBody>
          <a:bodyPr wrap="square" rtlCol="0">
            <a:spAutoFit/>
          </a:bodyPr>
          <a:lstStyle/>
          <a:p>
            <a:pPr algn="just" rtl="1"/>
            <a:r>
              <a:rPr lang="fa-IR" sz="2800" b="1" dirty="0" smtClean="0">
                <a:solidFill>
                  <a:srgbClr val="FF0000"/>
                </a:solidFill>
                <a:cs typeface="2  Kamran" panose="00000400000000000000" pitchFamily="2" charset="-78"/>
              </a:rPr>
              <a:t>در اين درس فرض بر اين است كه يك معماري در اختيار ما قرار داده شده است (سنسورها و افكتورها مشخص هستند) و ما بايد برنامه آن را مشخص كنيم. </a:t>
            </a:r>
            <a:endParaRPr lang="fa-IR" sz="2800" b="1" dirty="0" smtClean="0">
              <a:solidFill>
                <a:srgbClr val="FF0000"/>
              </a:solidFill>
              <a:cs typeface="2  Kamran" panose="00000400000000000000" pitchFamily="2" charset="-78"/>
            </a:endParaRPr>
          </a:p>
        </p:txBody>
      </p:sp>
    </p:spTree>
    <p:extLst>
      <p:ext uri="{BB962C8B-B14F-4D97-AF65-F5344CB8AC3E}">
        <p14:creationId xmlns:p14="http://schemas.microsoft.com/office/powerpoint/2010/main" val="227424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996645" y="0"/>
            <a:ext cx="920445" cy="707886"/>
          </a:xfrm>
          <a:prstGeom prst="rect">
            <a:avLst/>
          </a:prstGeom>
          <a:noFill/>
        </p:spPr>
        <p:txBody>
          <a:bodyPr wrap="none" rtlCol="0">
            <a:spAutoFit/>
          </a:bodyPr>
          <a:lstStyle/>
          <a:p>
            <a:pPr algn="r" rtl="1"/>
            <a:r>
              <a:rPr lang="fa-IR" sz="4000" b="1" dirty="0" smtClean="0">
                <a:cs typeface="2  Kamran" panose="00000400000000000000" pitchFamily="2" charset="-78"/>
              </a:rPr>
              <a:t>عامل</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14365" y="1114700"/>
            <a:ext cx="10842502" cy="584775"/>
          </a:xfrm>
          <a:prstGeom prst="rect">
            <a:avLst/>
          </a:prstGeom>
          <a:noFill/>
        </p:spPr>
        <p:txBody>
          <a:bodyPr wrap="square" rtlCol="0">
            <a:spAutoFit/>
          </a:bodyPr>
          <a:lstStyle/>
          <a:p>
            <a:pPr algn="just" rtl="1"/>
            <a:r>
              <a:rPr lang="fa-IR" sz="3200" b="1" dirty="0" smtClean="0">
                <a:cs typeface="2  Kamran" panose="00000400000000000000" pitchFamily="2" charset="-78"/>
              </a:rPr>
              <a:t>براي نوشتن برنامه يك عامل، نياز به چهار مشخصه (</a:t>
            </a:r>
            <a:r>
              <a:rPr lang="en-US" sz="2800" b="1" dirty="0" smtClean="0">
                <a:latin typeface="Gabriola" panose="04040605051002020D02" pitchFamily="82" charset="0"/>
                <a:cs typeface="2  Kamran" panose="00000400000000000000" pitchFamily="2" charset="-78"/>
              </a:rPr>
              <a:t>PAGE</a:t>
            </a:r>
            <a:r>
              <a:rPr lang="fa-IR" sz="3200" b="1" dirty="0" smtClean="0">
                <a:cs typeface="2  Kamran" panose="00000400000000000000" pitchFamily="2" charset="-78"/>
              </a:rPr>
              <a:t>) آن داريم</a:t>
            </a:r>
            <a:r>
              <a:rPr lang="fa-IR" sz="3200" b="1" dirty="0">
                <a:cs typeface="2  Kamran" panose="00000400000000000000" pitchFamily="2" charset="-78"/>
              </a:rPr>
              <a:t>:</a:t>
            </a:r>
            <a:endParaRPr lang="fa-IR" sz="3200" b="1" dirty="0" smtClean="0">
              <a:cs typeface="2  Kamran" panose="00000400000000000000" pitchFamily="2" charset="-78"/>
            </a:endParaRPr>
          </a:p>
        </p:txBody>
      </p:sp>
      <p:sp>
        <p:nvSpPr>
          <p:cNvPr id="2" name="Rectangle 1"/>
          <p:cNvSpPr/>
          <p:nvPr/>
        </p:nvSpPr>
        <p:spPr>
          <a:xfrm>
            <a:off x="2750484" y="2301359"/>
            <a:ext cx="7425431" cy="523220"/>
          </a:xfrm>
          <a:prstGeom prst="rect">
            <a:avLst/>
          </a:prstGeom>
        </p:spPr>
        <p:txBody>
          <a:bodyPr wrap="none">
            <a:spAutoFit/>
          </a:bodyPr>
          <a:lstStyle/>
          <a:p>
            <a:pPr algn="r" rtl="1"/>
            <a:r>
              <a:rPr lang="en-US" sz="2800" b="1" dirty="0" smtClean="0">
                <a:solidFill>
                  <a:srgbClr val="00B0F0"/>
                </a:solidFill>
                <a:latin typeface="Gabriola" panose="04040605051002020D02" pitchFamily="82" charset="0"/>
                <a:cs typeface="2  Kamran" panose="00000400000000000000" pitchFamily="2" charset="-78"/>
              </a:rPr>
              <a:t>Perceptions</a:t>
            </a:r>
            <a:r>
              <a:rPr lang="fa-IR" sz="2800" b="1" dirty="0" smtClean="0">
                <a:latin typeface="Gabriola" panose="04040605051002020D02" pitchFamily="82" charset="0"/>
                <a:cs typeface="2  Kamran" panose="00000400000000000000" pitchFamily="2" charset="-78"/>
              </a:rPr>
              <a:t>: اين عامل بر اساس سنسورهاي خود چه ادراكاتي خواهد داشت؟</a:t>
            </a:r>
            <a:endParaRPr lang="en-US" dirty="0"/>
          </a:p>
        </p:txBody>
      </p:sp>
      <p:sp>
        <p:nvSpPr>
          <p:cNvPr id="10" name="Rectangle 9"/>
          <p:cNvSpPr/>
          <p:nvPr/>
        </p:nvSpPr>
        <p:spPr>
          <a:xfrm>
            <a:off x="2434693" y="3465795"/>
            <a:ext cx="7741222" cy="523220"/>
          </a:xfrm>
          <a:prstGeom prst="rect">
            <a:avLst/>
          </a:prstGeom>
        </p:spPr>
        <p:txBody>
          <a:bodyPr wrap="none">
            <a:spAutoFit/>
          </a:bodyPr>
          <a:lstStyle/>
          <a:p>
            <a:pPr algn="r" rtl="1"/>
            <a:r>
              <a:rPr lang="en-US" sz="2800" b="1" dirty="0" smtClean="0">
                <a:solidFill>
                  <a:srgbClr val="00B0F0"/>
                </a:solidFill>
                <a:latin typeface="Gabriola" panose="04040605051002020D02" pitchFamily="82" charset="0"/>
                <a:cs typeface="2  Kamran" panose="00000400000000000000" pitchFamily="2" charset="-78"/>
              </a:rPr>
              <a:t>Actions</a:t>
            </a:r>
            <a:r>
              <a:rPr lang="fa-IR" sz="2800" b="1" dirty="0" smtClean="0">
                <a:latin typeface="Gabriola" panose="04040605051002020D02" pitchFamily="82" charset="0"/>
                <a:cs typeface="2  Kamran" panose="00000400000000000000" pitchFamily="2" charset="-78"/>
              </a:rPr>
              <a:t>: اين عامل بر ارساس افكتورهاي خود چه اعمالي را مي تواند انجام دهد؟</a:t>
            </a:r>
            <a:endParaRPr lang="en-US" dirty="0"/>
          </a:p>
        </p:txBody>
      </p:sp>
      <p:sp>
        <p:nvSpPr>
          <p:cNvPr id="11" name="Rectangle 10"/>
          <p:cNvSpPr/>
          <p:nvPr/>
        </p:nvSpPr>
        <p:spPr>
          <a:xfrm>
            <a:off x="6767610" y="4500672"/>
            <a:ext cx="3408305" cy="523220"/>
          </a:xfrm>
          <a:prstGeom prst="rect">
            <a:avLst/>
          </a:prstGeom>
        </p:spPr>
        <p:txBody>
          <a:bodyPr wrap="none">
            <a:spAutoFit/>
          </a:bodyPr>
          <a:lstStyle/>
          <a:p>
            <a:pPr algn="r" rtl="1"/>
            <a:r>
              <a:rPr lang="en-US" sz="2800" b="1" dirty="0" smtClean="0">
                <a:solidFill>
                  <a:srgbClr val="00B0F0"/>
                </a:solidFill>
                <a:latin typeface="Gabriola" panose="04040605051002020D02" pitchFamily="82" charset="0"/>
                <a:cs typeface="2  Kamran" panose="00000400000000000000" pitchFamily="2" charset="-78"/>
              </a:rPr>
              <a:t>Goals</a:t>
            </a:r>
            <a:r>
              <a:rPr lang="fa-IR" sz="2800" b="1" dirty="0" smtClean="0">
                <a:latin typeface="Gabriola" panose="04040605051002020D02" pitchFamily="82" charset="0"/>
                <a:cs typeface="2  Kamran" panose="00000400000000000000" pitchFamily="2" charset="-78"/>
              </a:rPr>
              <a:t>: اهداف اين عامل چيست؟</a:t>
            </a:r>
            <a:endParaRPr lang="en-US" dirty="0"/>
          </a:p>
        </p:txBody>
      </p:sp>
      <p:sp>
        <p:nvSpPr>
          <p:cNvPr id="13" name="Rectangle 12"/>
          <p:cNvSpPr/>
          <p:nvPr/>
        </p:nvSpPr>
        <p:spPr>
          <a:xfrm>
            <a:off x="5111708" y="5520377"/>
            <a:ext cx="5064207" cy="523220"/>
          </a:xfrm>
          <a:prstGeom prst="rect">
            <a:avLst/>
          </a:prstGeom>
        </p:spPr>
        <p:txBody>
          <a:bodyPr wrap="none">
            <a:spAutoFit/>
          </a:bodyPr>
          <a:lstStyle/>
          <a:p>
            <a:pPr algn="r" rtl="1"/>
            <a:r>
              <a:rPr lang="en-US" sz="2800" b="1" dirty="0" smtClean="0">
                <a:solidFill>
                  <a:srgbClr val="00B0F0"/>
                </a:solidFill>
                <a:latin typeface="Gabriola" panose="04040605051002020D02" pitchFamily="82" charset="0"/>
                <a:cs typeface="2  Kamran" panose="00000400000000000000" pitchFamily="2" charset="-78"/>
              </a:rPr>
              <a:t>Environments</a:t>
            </a:r>
            <a:r>
              <a:rPr lang="fa-IR" sz="2800" b="1" dirty="0" smtClean="0">
                <a:latin typeface="Gabriola" panose="04040605051002020D02" pitchFamily="82" charset="0"/>
                <a:cs typeface="2  Kamran" panose="00000400000000000000" pitchFamily="2" charset="-78"/>
              </a:rPr>
              <a:t>: اين عامل در چه محيطي خواهد بود؟</a:t>
            </a:r>
            <a:endParaRPr lang="en-US" dirty="0"/>
          </a:p>
        </p:txBody>
      </p:sp>
      <p:cxnSp>
        <p:nvCxnSpPr>
          <p:cNvPr id="4" name="Straight Connector 3"/>
          <p:cNvCxnSpPr/>
          <p:nvPr/>
        </p:nvCxnSpPr>
        <p:spPr>
          <a:xfrm>
            <a:off x="10587038" y="2301359"/>
            <a:ext cx="14287" cy="3898532"/>
          </a:xfrm>
          <a:prstGeom prst="line">
            <a:avLst/>
          </a:prstGeom>
          <a:ln>
            <a:prstDash val="lgDash"/>
          </a:ln>
        </p:spPr>
        <p:style>
          <a:lnRef idx="3">
            <a:schemeClr val="dk1"/>
          </a:lnRef>
          <a:fillRef idx="0">
            <a:schemeClr val="dk1"/>
          </a:fillRef>
          <a:effectRef idx="2">
            <a:schemeClr val="dk1"/>
          </a:effectRef>
          <a:fontRef idx="minor">
            <a:schemeClr val="tx1"/>
          </a:fontRef>
        </p:style>
      </p:cxnSp>
      <p:sp>
        <p:nvSpPr>
          <p:cNvPr id="15" name="Rectangle 14"/>
          <p:cNvSpPr/>
          <p:nvPr/>
        </p:nvSpPr>
        <p:spPr>
          <a:xfrm>
            <a:off x="10607616" y="3727405"/>
            <a:ext cx="1015022" cy="646331"/>
          </a:xfrm>
          <a:prstGeom prst="rect">
            <a:avLst/>
          </a:prstGeom>
        </p:spPr>
        <p:txBody>
          <a:bodyPr wrap="none">
            <a:spAutoFit/>
          </a:bodyPr>
          <a:lstStyle/>
          <a:p>
            <a:pPr algn="r" rtl="1"/>
            <a:r>
              <a:rPr lang="en-US" sz="3600" b="1" dirty="0" smtClean="0">
                <a:latin typeface="Gabriola" panose="04040605051002020D02" pitchFamily="82" charset="0"/>
                <a:cs typeface="2  Kamran" panose="00000400000000000000" pitchFamily="2" charset="-78"/>
              </a:rPr>
              <a:t>PAGE</a:t>
            </a:r>
            <a:endParaRPr lang="en-US" sz="2400" dirty="0"/>
          </a:p>
        </p:txBody>
      </p:sp>
    </p:spTree>
    <p:extLst>
      <p:ext uri="{BB962C8B-B14F-4D97-AF65-F5344CB8AC3E}">
        <p14:creationId xmlns:p14="http://schemas.microsoft.com/office/powerpoint/2010/main" val="42520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3"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996645" y="0"/>
            <a:ext cx="920445" cy="707886"/>
          </a:xfrm>
          <a:prstGeom prst="rect">
            <a:avLst/>
          </a:prstGeom>
          <a:noFill/>
        </p:spPr>
        <p:txBody>
          <a:bodyPr wrap="none" rtlCol="0">
            <a:spAutoFit/>
          </a:bodyPr>
          <a:lstStyle/>
          <a:p>
            <a:pPr algn="r" rtl="1"/>
            <a:r>
              <a:rPr lang="fa-IR" sz="4000" b="1" dirty="0" smtClean="0">
                <a:cs typeface="2  Kamran" panose="00000400000000000000" pitchFamily="2" charset="-78"/>
              </a:rPr>
              <a:t>عامل</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14365" y="1114700"/>
            <a:ext cx="10842502" cy="707886"/>
          </a:xfrm>
          <a:prstGeom prst="rect">
            <a:avLst/>
          </a:prstGeom>
          <a:noFill/>
        </p:spPr>
        <p:txBody>
          <a:bodyPr wrap="square" rtlCol="0">
            <a:spAutoFit/>
          </a:bodyPr>
          <a:lstStyle/>
          <a:p>
            <a:pPr algn="just" rtl="1"/>
            <a:r>
              <a:rPr lang="fa-IR" sz="4000" b="1" dirty="0" smtClean="0">
                <a:cs typeface="2  Kamran" panose="00000400000000000000" pitchFamily="2" charset="-78"/>
              </a:rPr>
              <a:t>انواع دسته بندي محيط ها:</a:t>
            </a:r>
            <a:endParaRPr lang="fa-IR" sz="4000" b="1" dirty="0" smtClean="0">
              <a:cs typeface="2  Kamran" panose="00000400000000000000" pitchFamily="2" charset="-78"/>
            </a:endParaRPr>
          </a:p>
        </p:txBody>
      </p:sp>
      <p:sp>
        <p:nvSpPr>
          <p:cNvPr id="2" name="Rectangle 1"/>
          <p:cNvSpPr/>
          <p:nvPr/>
        </p:nvSpPr>
        <p:spPr>
          <a:xfrm>
            <a:off x="7019615" y="1941936"/>
            <a:ext cx="4599337" cy="584775"/>
          </a:xfrm>
          <a:prstGeom prst="rect">
            <a:avLst/>
          </a:prstGeom>
        </p:spPr>
        <p:txBody>
          <a:bodyPr wrap="none">
            <a:spAutoFit/>
          </a:bodyPr>
          <a:lstStyle/>
          <a:p>
            <a:pPr algn="r" rtl="1"/>
            <a:r>
              <a:rPr lang="fa-IR" sz="3200" b="1" dirty="0" smtClean="0">
                <a:solidFill>
                  <a:srgbClr val="FF0000"/>
                </a:solidFill>
                <a:latin typeface="Gabriola" panose="04040605051002020D02" pitchFamily="82" charset="0"/>
                <a:cs typeface="2  Kamran" panose="00000400000000000000" pitchFamily="2" charset="-78"/>
              </a:rPr>
              <a:t>محيط هاي دسترس پذير و دسترس ناپذير:</a:t>
            </a:r>
            <a:endParaRPr lang="en-US" sz="2000" dirty="0">
              <a:solidFill>
                <a:srgbClr val="FF0000"/>
              </a:solidFill>
            </a:endParaRPr>
          </a:p>
        </p:txBody>
      </p:sp>
      <p:sp>
        <p:nvSpPr>
          <p:cNvPr id="14" name="Rectangle 13"/>
          <p:cNvSpPr/>
          <p:nvPr/>
        </p:nvSpPr>
        <p:spPr>
          <a:xfrm>
            <a:off x="506184" y="2476038"/>
            <a:ext cx="10007868" cy="954107"/>
          </a:xfrm>
          <a:prstGeom prst="rect">
            <a:avLst/>
          </a:prstGeom>
        </p:spPr>
        <p:txBody>
          <a:bodyPr wrap="none">
            <a:spAutoFit/>
          </a:bodyPr>
          <a:lstStyle/>
          <a:p>
            <a:pPr algn="r" rtl="1"/>
            <a:r>
              <a:rPr lang="fa-IR" sz="2800" b="1" dirty="0" smtClean="0">
                <a:solidFill>
                  <a:srgbClr val="00B0F0"/>
                </a:solidFill>
                <a:latin typeface="Gabriola" panose="04040605051002020D02" pitchFamily="82" charset="0"/>
                <a:cs typeface="2  Kamran" panose="00000400000000000000" pitchFamily="2" charset="-78"/>
              </a:rPr>
              <a:t>اگر عامل با استفاده از سنسورهاي خود بتواند كل محيط را درك كند، آنگاه محيط دسترس پذير است در غير </a:t>
            </a:r>
          </a:p>
          <a:p>
            <a:pPr algn="r" rtl="1"/>
            <a:r>
              <a:rPr lang="fa-IR" sz="2800" b="1" dirty="0" smtClean="0">
                <a:solidFill>
                  <a:srgbClr val="00B0F0"/>
                </a:solidFill>
                <a:latin typeface="Gabriola" panose="04040605051002020D02" pitchFamily="82" charset="0"/>
                <a:cs typeface="2  Kamran" panose="00000400000000000000" pitchFamily="2" charset="-78"/>
              </a:rPr>
              <a:t>اين صورت محيط دسترس ناپذير خواهد بود. </a:t>
            </a:r>
            <a:endParaRPr lang="en-US" dirty="0"/>
          </a:p>
        </p:txBody>
      </p:sp>
      <p:sp>
        <p:nvSpPr>
          <p:cNvPr id="18" name="Rectangle 17"/>
          <p:cNvSpPr/>
          <p:nvPr/>
        </p:nvSpPr>
        <p:spPr>
          <a:xfrm>
            <a:off x="506184" y="3478011"/>
            <a:ext cx="9213158" cy="523220"/>
          </a:xfrm>
          <a:prstGeom prst="rect">
            <a:avLst/>
          </a:prstGeom>
        </p:spPr>
        <p:txBody>
          <a:bodyPr wrap="square">
            <a:spAutoFit/>
          </a:bodyPr>
          <a:lstStyle/>
          <a:p>
            <a:pPr algn="r" rtl="1"/>
            <a:r>
              <a:rPr lang="fa-IR" sz="2800" b="1" dirty="0" smtClean="0">
                <a:latin typeface="Gabriola" panose="04040605051002020D02" pitchFamily="82" charset="0"/>
                <a:cs typeface="2  Kamran" panose="00000400000000000000" pitchFamily="2" charset="-78"/>
              </a:rPr>
              <a:t>ترافيك براي راننده: دسترس ناپذير                   بازي شطرنج براي شطرنج باز: دسترس پذير</a:t>
            </a:r>
            <a:endParaRPr lang="en-US" dirty="0"/>
          </a:p>
        </p:txBody>
      </p:sp>
      <p:sp>
        <p:nvSpPr>
          <p:cNvPr id="19" name="Rectangle 18"/>
          <p:cNvSpPr/>
          <p:nvPr/>
        </p:nvSpPr>
        <p:spPr>
          <a:xfrm>
            <a:off x="8417435" y="4416568"/>
            <a:ext cx="3201517" cy="584775"/>
          </a:xfrm>
          <a:prstGeom prst="rect">
            <a:avLst/>
          </a:prstGeom>
        </p:spPr>
        <p:txBody>
          <a:bodyPr wrap="none">
            <a:spAutoFit/>
          </a:bodyPr>
          <a:lstStyle/>
          <a:p>
            <a:pPr algn="r" rtl="1"/>
            <a:r>
              <a:rPr lang="fa-IR" sz="3200" b="1" dirty="0" smtClean="0">
                <a:solidFill>
                  <a:srgbClr val="FF0000"/>
                </a:solidFill>
                <a:latin typeface="Gabriola" panose="04040605051002020D02" pitchFamily="82" charset="0"/>
                <a:cs typeface="2  Kamran" panose="00000400000000000000" pitchFamily="2" charset="-78"/>
              </a:rPr>
              <a:t>محيط هاي قطعي و غيرقطعي:</a:t>
            </a:r>
            <a:endParaRPr lang="en-US" sz="2000" dirty="0">
              <a:solidFill>
                <a:srgbClr val="FF0000"/>
              </a:solidFill>
            </a:endParaRPr>
          </a:p>
        </p:txBody>
      </p:sp>
      <p:sp>
        <p:nvSpPr>
          <p:cNvPr id="20" name="Rectangle 19"/>
          <p:cNvSpPr/>
          <p:nvPr/>
        </p:nvSpPr>
        <p:spPr>
          <a:xfrm>
            <a:off x="459698" y="4950670"/>
            <a:ext cx="10054354" cy="954107"/>
          </a:xfrm>
          <a:prstGeom prst="rect">
            <a:avLst/>
          </a:prstGeom>
        </p:spPr>
        <p:txBody>
          <a:bodyPr wrap="none">
            <a:spAutoFit/>
          </a:bodyPr>
          <a:lstStyle/>
          <a:p>
            <a:pPr algn="r" rtl="1"/>
            <a:r>
              <a:rPr lang="fa-IR" sz="2800" b="1" dirty="0" smtClean="0">
                <a:solidFill>
                  <a:srgbClr val="00B0F0"/>
                </a:solidFill>
                <a:latin typeface="Gabriola" panose="04040605051002020D02" pitchFamily="82" charset="0"/>
                <a:cs typeface="2  Kamran" panose="00000400000000000000" pitchFamily="2" charset="-78"/>
              </a:rPr>
              <a:t>اگر بر اساس حالت فعلي و عملي كه عامل انجام مي دهد، حالت بعدي محيط كاملا مشخص باشد، آنگاه محيط</a:t>
            </a:r>
          </a:p>
          <a:p>
            <a:pPr algn="r" rtl="1"/>
            <a:r>
              <a:rPr lang="fa-IR" sz="2800" b="1" dirty="0" smtClean="0">
                <a:solidFill>
                  <a:srgbClr val="00B0F0"/>
                </a:solidFill>
                <a:latin typeface="Gabriola" panose="04040605051002020D02" pitchFamily="82" charset="0"/>
                <a:cs typeface="2  Kamran" panose="00000400000000000000" pitchFamily="2" charset="-78"/>
              </a:rPr>
              <a:t>قطعي و در غير اين صورت محيط غيرقطعي خواهد بود. </a:t>
            </a:r>
            <a:endParaRPr lang="en-US" dirty="0"/>
          </a:p>
        </p:txBody>
      </p:sp>
      <p:sp>
        <p:nvSpPr>
          <p:cNvPr id="21" name="Rectangle 20"/>
          <p:cNvSpPr/>
          <p:nvPr/>
        </p:nvSpPr>
        <p:spPr>
          <a:xfrm>
            <a:off x="506184" y="5952643"/>
            <a:ext cx="9213158" cy="523220"/>
          </a:xfrm>
          <a:prstGeom prst="rect">
            <a:avLst/>
          </a:prstGeom>
        </p:spPr>
        <p:txBody>
          <a:bodyPr wrap="square">
            <a:spAutoFit/>
          </a:bodyPr>
          <a:lstStyle/>
          <a:p>
            <a:pPr algn="r" rtl="1"/>
            <a:r>
              <a:rPr lang="fa-IR" sz="2800" b="1" dirty="0" smtClean="0">
                <a:latin typeface="Gabriola" panose="04040605051002020D02" pitchFamily="82" charset="0"/>
                <a:cs typeface="2  Kamran" panose="00000400000000000000" pitchFamily="2" charset="-78"/>
              </a:rPr>
              <a:t>ترافيك براي راننده: غيرقطعي                   بازي شطرنج براي شطرنج باز: قطعي</a:t>
            </a:r>
            <a:endParaRPr lang="en-US" dirty="0"/>
          </a:p>
        </p:txBody>
      </p:sp>
    </p:spTree>
    <p:extLst>
      <p:ext uri="{BB962C8B-B14F-4D97-AF65-F5344CB8AC3E}">
        <p14:creationId xmlns:p14="http://schemas.microsoft.com/office/powerpoint/2010/main" val="148458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8"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996645" y="0"/>
            <a:ext cx="920445" cy="707886"/>
          </a:xfrm>
          <a:prstGeom prst="rect">
            <a:avLst/>
          </a:prstGeom>
          <a:noFill/>
        </p:spPr>
        <p:txBody>
          <a:bodyPr wrap="none" rtlCol="0">
            <a:spAutoFit/>
          </a:bodyPr>
          <a:lstStyle/>
          <a:p>
            <a:pPr algn="r" rtl="1"/>
            <a:r>
              <a:rPr lang="fa-IR" sz="4000" b="1" dirty="0" smtClean="0">
                <a:cs typeface="2  Kamran" panose="00000400000000000000" pitchFamily="2" charset="-78"/>
              </a:rPr>
              <a:t>عامل</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14365" y="1114700"/>
            <a:ext cx="10842502" cy="707886"/>
          </a:xfrm>
          <a:prstGeom prst="rect">
            <a:avLst/>
          </a:prstGeom>
          <a:noFill/>
        </p:spPr>
        <p:txBody>
          <a:bodyPr wrap="square" rtlCol="0">
            <a:spAutoFit/>
          </a:bodyPr>
          <a:lstStyle/>
          <a:p>
            <a:pPr algn="just" rtl="1"/>
            <a:r>
              <a:rPr lang="fa-IR" sz="4000" b="1" dirty="0" smtClean="0">
                <a:cs typeface="2  Kamran" panose="00000400000000000000" pitchFamily="2" charset="-78"/>
              </a:rPr>
              <a:t>انواع دسته بندي محيط ها:</a:t>
            </a:r>
            <a:endParaRPr lang="fa-IR" sz="4000" b="1" dirty="0" smtClean="0">
              <a:cs typeface="2  Kamran" panose="00000400000000000000" pitchFamily="2" charset="-78"/>
            </a:endParaRPr>
          </a:p>
        </p:txBody>
      </p:sp>
      <p:sp>
        <p:nvSpPr>
          <p:cNvPr id="2" name="Rectangle 1"/>
          <p:cNvSpPr/>
          <p:nvPr/>
        </p:nvSpPr>
        <p:spPr>
          <a:xfrm>
            <a:off x="8970470" y="1941936"/>
            <a:ext cx="2648482" cy="584775"/>
          </a:xfrm>
          <a:prstGeom prst="rect">
            <a:avLst/>
          </a:prstGeom>
        </p:spPr>
        <p:txBody>
          <a:bodyPr wrap="none">
            <a:spAutoFit/>
          </a:bodyPr>
          <a:lstStyle/>
          <a:p>
            <a:pPr algn="r" rtl="1"/>
            <a:r>
              <a:rPr lang="fa-IR" sz="3200" b="1" dirty="0" smtClean="0">
                <a:solidFill>
                  <a:srgbClr val="FF0000"/>
                </a:solidFill>
                <a:latin typeface="Gabriola" panose="04040605051002020D02" pitchFamily="82" charset="0"/>
                <a:cs typeface="2  Kamran" panose="00000400000000000000" pitchFamily="2" charset="-78"/>
              </a:rPr>
              <a:t>محيط هاي ايستا و پويا:</a:t>
            </a:r>
            <a:endParaRPr lang="en-US" sz="2000" dirty="0">
              <a:solidFill>
                <a:srgbClr val="FF0000"/>
              </a:solidFill>
            </a:endParaRPr>
          </a:p>
        </p:txBody>
      </p:sp>
      <p:sp>
        <p:nvSpPr>
          <p:cNvPr id="14" name="Rectangle 13"/>
          <p:cNvSpPr/>
          <p:nvPr/>
        </p:nvSpPr>
        <p:spPr>
          <a:xfrm>
            <a:off x="360311" y="2476038"/>
            <a:ext cx="10153741" cy="954107"/>
          </a:xfrm>
          <a:prstGeom prst="rect">
            <a:avLst/>
          </a:prstGeom>
        </p:spPr>
        <p:txBody>
          <a:bodyPr wrap="none">
            <a:spAutoFit/>
          </a:bodyPr>
          <a:lstStyle/>
          <a:p>
            <a:pPr algn="r" rtl="1"/>
            <a:r>
              <a:rPr lang="fa-IR" sz="2800" b="1" dirty="0" smtClean="0">
                <a:solidFill>
                  <a:srgbClr val="00B0F0"/>
                </a:solidFill>
                <a:latin typeface="Gabriola" panose="04040605051002020D02" pitchFamily="82" charset="0"/>
                <a:cs typeface="2  Kamran" panose="00000400000000000000" pitchFamily="2" charset="-78"/>
              </a:rPr>
              <a:t>اگر پس از دريافت يك ادراك و در پروسه تصميم گيري، محيط عوض شود، آنگاه محيط را پويا و در غير اين </a:t>
            </a:r>
          </a:p>
          <a:p>
            <a:pPr algn="r" rtl="1"/>
            <a:r>
              <a:rPr lang="fa-IR" sz="2800" b="1" dirty="0" smtClean="0">
                <a:solidFill>
                  <a:srgbClr val="00B0F0"/>
                </a:solidFill>
                <a:latin typeface="Gabriola" panose="04040605051002020D02" pitchFamily="82" charset="0"/>
                <a:cs typeface="2  Kamran" panose="00000400000000000000" pitchFamily="2" charset="-78"/>
              </a:rPr>
              <a:t>صورت محيط را ايستا مي گوييم. </a:t>
            </a:r>
            <a:endParaRPr lang="en-US" dirty="0"/>
          </a:p>
        </p:txBody>
      </p:sp>
      <p:sp>
        <p:nvSpPr>
          <p:cNvPr id="18" name="Rectangle 17"/>
          <p:cNvSpPr/>
          <p:nvPr/>
        </p:nvSpPr>
        <p:spPr>
          <a:xfrm>
            <a:off x="506184" y="3478011"/>
            <a:ext cx="9213158" cy="523220"/>
          </a:xfrm>
          <a:prstGeom prst="rect">
            <a:avLst/>
          </a:prstGeom>
        </p:spPr>
        <p:txBody>
          <a:bodyPr wrap="square">
            <a:spAutoFit/>
          </a:bodyPr>
          <a:lstStyle/>
          <a:p>
            <a:pPr algn="r" rtl="1"/>
            <a:r>
              <a:rPr lang="fa-IR" sz="2800" b="1" dirty="0" smtClean="0">
                <a:latin typeface="Gabriola" panose="04040605051002020D02" pitchFamily="82" charset="0"/>
                <a:cs typeface="2  Kamran" panose="00000400000000000000" pitchFamily="2" charset="-78"/>
              </a:rPr>
              <a:t>ترافيك براي راننده: پويا                   بازي شطرنج براي شطرنج باز: ايستا</a:t>
            </a:r>
            <a:endParaRPr lang="en-US" dirty="0"/>
          </a:p>
        </p:txBody>
      </p:sp>
      <p:sp>
        <p:nvSpPr>
          <p:cNvPr id="19" name="Rectangle 18"/>
          <p:cNvSpPr/>
          <p:nvPr/>
        </p:nvSpPr>
        <p:spPr>
          <a:xfrm>
            <a:off x="8584147" y="4416568"/>
            <a:ext cx="3034805" cy="584775"/>
          </a:xfrm>
          <a:prstGeom prst="rect">
            <a:avLst/>
          </a:prstGeom>
        </p:spPr>
        <p:txBody>
          <a:bodyPr wrap="none">
            <a:spAutoFit/>
          </a:bodyPr>
          <a:lstStyle/>
          <a:p>
            <a:pPr algn="r" rtl="1"/>
            <a:r>
              <a:rPr lang="fa-IR" sz="3200" b="1" dirty="0" smtClean="0">
                <a:solidFill>
                  <a:srgbClr val="FF0000"/>
                </a:solidFill>
                <a:latin typeface="Gabriola" panose="04040605051002020D02" pitchFamily="82" charset="0"/>
                <a:cs typeface="2  Kamran" panose="00000400000000000000" pitchFamily="2" charset="-78"/>
              </a:rPr>
              <a:t>محيط هاي گسسته و پيوسته:</a:t>
            </a:r>
            <a:endParaRPr lang="en-US" sz="2000" dirty="0">
              <a:solidFill>
                <a:srgbClr val="FF0000"/>
              </a:solidFill>
            </a:endParaRPr>
          </a:p>
        </p:txBody>
      </p:sp>
      <p:sp>
        <p:nvSpPr>
          <p:cNvPr id="20" name="Rectangle 19"/>
          <p:cNvSpPr/>
          <p:nvPr/>
        </p:nvSpPr>
        <p:spPr>
          <a:xfrm>
            <a:off x="188790" y="4950670"/>
            <a:ext cx="10325262" cy="954107"/>
          </a:xfrm>
          <a:prstGeom prst="rect">
            <a:avLst/>
          </a:prstGeom>
        </p:spPr>
        <p:txBody>
          <a:bodyPr wrap="none">
            <a:spAutoFit/>
          </a:bodyPr>
          <a:lstStyle/>
          <a:p>
            <a:pPr algn="r" rtl="1"/>
            <a:r>
              <a:rPr lang="fa-IR" sz="2800" b="1" dirty="0" smtClean="0">
                <a:solidFill>
                  <a:srgbClr val="00B0F0"/>
                </a:solidFill>
                <a:latin typeface="Gabriola" panose="04040605051002020D02" pitchFamily="82" charset="0"/>
                <a:cs typeface="2  Kamran" panose="00000400000000000000" pitchFamily="2" charset="-78"/>
              </a:rPr>
              <a:t>اگر اداركات ممكن از يك محيط و اعمال ممكن بر روي آن، محدود باشند، محيط گسسته و در غير اين صورت </a:t>
            </a:r>
          </a:p>
          <a:p>
            <a:pPr algn="r" rtl="1"/>
            <a:r>
              <a:rPr lang="fa-IR" sz="2800" b="1" dirty="0" smtClean="0">
                <a:solidFill>
                  <a:srgbClr val="00B0F0"/>
                </a:solidFill>
                <a:latin typeface="Gabriola" panose="04040605051002020D02" pitchFamily="82" charset="0"/>
                <a:cs typeface="2  Kamran" panose="00000400000000000000" pitchFamily="2" charset="-78"/>
              </a:rPr>
              <a:t>محيط پيوسته خواهد بود </a:t>
            </a:r>
            <a:endParaRPr lang="en-US" dirty="0"/>
          </a:p>
        </p:txBody>
      </p:sp>
      <p:sp>
        <p:nvSpPr>
          <p:cNvPr id="21" name="Rectangle 20"/>
          <p:cNvSpPr/>
          <p:nvPr/>
        </p:nvSpPr>
        <p:spPr>
          <a:xfrm>
            <a:off x="506184" y="5952643"/>
            <a:ext cx="9213158" cy="523220"/>
          </a:xfrm>
          <a:prstGeom prst="rect">
            <a:avLst/>
          </a:prstGeom>
        </p:spPr>
        <p:txBody>
          <a:bodyPr wrap="square">
            <a:spAutoFit/>
          </a:bodyPr>
          <a:lstStyle/>
          <a:p>
            <a:pPr algn="r" rtl="1"/>
            <a:r>
              <a:rPr lang="fa-IR" sz="2800" b="1" dirty="0" smtClean="0">
                <a:latin typeface="Gabriola" panose="04040605051002020D02" pitchFamily="82" charset="0"/>
                <a:cs typeface="2  Kamran" panose="00000400000000000000" pitchFamily="2" charset="-78"/>
              </a:rPr>
              <a:t>ترافيك براي راننده: پيوسته                   بازي شطرنج براي شطرنج باز: گسسته</a:t>
            </a:r>
            <a:endParaRPr lang="en-US" dirty="0"/>
          </a:p>
        </p:txBody>
      </p:sp>
    </p:spTree>
    <p:extLst>
      <p:ext uri="{BB962C8B-B14F-4D97-AF65-F5344CB8AC3E}">
        <p14:creationId xmlns:p14="http://schemas.microsoft.com/office/powerpoint/2010/main" val="95313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80341" y="0"/>
            <a:ext cx="1936749" cy="707886"/>
          </a:xfrm>
          <a:prstGeom prst="rect">
            <a:avLst/>
          </a:prstGeom>
          <a:noFill/>
        </p:spPr>
        <p:txBody>
          <a:bodyPr wrap="none" rtlCol="0">
            <a:spAutoFit/>
          </a:bodyPr>
          <a:lstStyle/>
          <a:p>
            <a:pPr algn="r" rtl="1"/>
            <a:r>
              <a:rPr lang="fa-IR" sz="4000" b="1" dirty="0" smtClean="0">
                <a:cs typeface="2  Kamran" panose="00000400000000000000" pitchFamily="2" charset="-78"/>
              </a:rPr>
              <a:t>جلسه آينده ...</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565077" y="2910590"/>
            <a:ext cx="1407757" cy="1107996"/>
          </a:xfrm>
          <a:prstGeom prst="rect">
            <a:avLst/>
          </a:prstGeom>
          <a:noFill/>
        </p:spPr>
        <p:txBody>
          <a:bodyPr wrap="none" rtlCol="0">
            <a:spAutoFit/>
          </a:bodyPr>
          <a:lstStyle/>
          <a:p>
            <a:pPr algn="r" rtl="1"/>
            <a:r>
              <a:rPr lang="fa-IR" sz="6600" b="1" smtClean="0">
                <a:cs typeface="2  Kamran" panose="00000400000000000000" pitchFamily="2" charset="-78"/>
              </a:rPr>
              <a:t>جستجو</a:t>
            </a:r>
            <a:endParaRPr lang="en-US" sz="6600" b="1" dirty="0">
              <a:cs typeface="2  Kamran" panose="00000400000000000000" pitchFamily="2" charset="-78"/>
            </a:endParaRPr>
          </a:p>
        </p:txBody>
      </p:sp>
    </p:spTree>
    <p:extLst>
      <p:ext uri="{BB962C8B-B14F-4D97-AF65-F5344CB8AC3E}">
        <p14:creationId xmlns:p14="http://schemas.microsoft.com/office/powerpoint/2010/main" val="2778399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516993" y="59422"/>
            <a:ext cx="2207657" cy="707886"/>
          </a:xfrm>
          <a:prstGeom prst="rect">
            <a:avLst/>
          </a:prstGeom>
          <a:noFill/>
        </p:spPr>
        <p:txBody>
          <a:bodyPr wrap="none" rtlCol="0">
            <a:spAutoFit/>
          </a:bodyPr>
          <a:lstStyle/>
          <a:p>
            <a:pPr algn="r" rtl="1"/>
            <a:r>
              <a:rPr lang="fa-IR" sz="4000" b="1" dirty="0" smtClean="0">
                <a:cs typeface="2  Kamran" panose="00000400000000000000" pitchFamily="2" charset="-78"/>
              </a:rPr>
              <a:t>اطلاعات درس</a:t>
            </a:r>
            <a:endParaRPr lang="en-US" sz="4000" b="1" dirty="0">
              <a:cs typeface="2  Kamran" panose="00000400000000000000" pitchFamily="2" charset="-78"/>
            </a:endParaRPr>
          </a:p>
        </p:txBody>
      </p:sp>
      <p:cxnSp>
        <p:nvCxnSpPr>
          <p:cNvPr id="3" name="Straight Connector 2"/>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rotWithShape="1">
          <a:blip r:embed="rId2"/>
          <a:srcRect t="9379" r="2623" b="22135"/>
          <a:stretch/>
        </p:blipFill>
        <p:spPr>
          <a:xfrm>
            <a:off x="752006" y="1236159"/>
            <a:ext cx="10687987" cy="4226237"/>
          </a:xfrm>
          <a:prstGeom prst="rect">
            <a:avLst/>
          </a:prstGeom>
        </p:spPr>
      </p:pic>
      <p:sp>
        <p:nvSpPr>
          <p:cNvPr id="6" name="TextBox 5"/>
          <p:cNvSpPr txBox="1"/>
          <p:nvPr/>
        </p:nvSpPr>
        <p:spPr>
          <a:xfrm>
            <a:off x="2218177" y="5243524"/>
            <a:ext cx="4790670" cy="461665"/>
          </a:xfrm>
          <a:prstGeom prst="rect">
            <a:avLst/>
          </a:prstGeom>
          <a:noFill/>
        </p:spPr>
        <p:txBody>
          <a:bodyPr wrap="none" rtlCol="0">
            <a:spAutoFit/>
          </a:bodyPr>
          <a:lstStyle/>
          <a:p>
            <a:r>
              <a:rPr lang="en-US" sz="2400" dirty="0">
                <a:solidFill>
                  <a:srgbClr val="FF0000"/>
                </a:solidFill>
              </a:rPr>
              <a:t>https://sadegh28.github.io/AI99001/</a:t>
            </a:r>
          </a:p>
        </p:txBody>
      </p:sp>
      <p:sp>
        <p:nvSpPr>
          <p:cNvPr id="24" name="TextBox 23"/>
          <p:cNvSpPr txBox="1"/>
          <p:nvPr/>
        </p:nvSpPr>
        <p:spPr>
          <a:xfrm>
            <a:off x="7008847" y="5170010"/>
            <a:ext cx="3028013" cy="584775"/>
          </a:xfrm>
          <a:prstGeom prst="rect">
            <a:avLst/>
          </a:prstGeom>
          <a:noFill/>
        </p:spPr>
        <p:txBody>
          <a:bodyPr wrap="square" rtlCol="0">
            <a:spAutoFit/>
          </a:bodyPr>
          <a:lstStyle/>
          <a:p>
            <a:pPr algn="r" rtl="1"/>
            <a:r>
              <a:rPr lang="fa-IR" sz="3200" b="1" dirty="0" smtClean="0">
                <a:solidFill>
                  <a:srgbClr val="FF0000"/>
                </a:solidFill>
                <a:cs typeface="2  Kamran" panose="00000400000000000000" pitchFamily="2" charset="-78"/>
              </a:rPr>
              <a:t>آدرس وب سايت درس: </a:t>
            </a:r>
          </a:p>
        </p:txBody>
      </p:sp>
      <p:sp>
        <p:nvSpPr>
          <p:cNvPr id="7" name="Rectangle 6"/>
          <p:cNvSpPr/>
          <p:nvPr/>
        </p:nvSpPr>
        <p:spPr>
          <a:xfrm>
            <a:off x="2045343" y="4952731"/>
            <a:ext cx="8214610" cy="1019331"/>
          </a:xfrm>
          <a:prstGeom prst="rect">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07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4"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020417" y="0"/>
            <a:ext cx="1896673" cy="707886"/>
          </a:xfrm>
          <a:prstGeom prst="rect">
            <a:avLst/>
          </a:prstGeom>
          <a:noFill/>
        </p:spPr>
        <p:txBody>
          <a:bodyPr wrap="none" rtlCol="0">
            <a:spAutoFit/>
          </a:bodyPr>
          <a:lstStyle/>
          <a:p>
            <a:pPr algn="r" rtl="1"/>
            <a:r>
              <a:rPr lang="fa-IR" sz="4000" b="1" dirty="0">
                <a:cs typeface="2  Kamran" panose="00000400000000000000" pitchFamily="2" charset="-78"/>
              </a:rPr>
              <a:t>مباحث</a:t>
            </a:r>
            <a:r>
              <a:rPr lang="fa-IR" sz="3200" dirty="0" smtClean="0">
                <a:cs typeface="2  Yekan" panose="00000400000000000000" pitchFamily="2" charset="-78"/>
              </a:rPr>
              <a:t> </a:t>
            </a:r>
            <a:r>
              <a:rPr lang="fa-IR" sz="4000" b="1" dirty="0">
                <a:cs typeface="2  Kamran" panose="00000400000000000000" pitchFamily="2" charset="-78"/>
              </a:rPr>
              <a:t>امروز</a:t>
            </a:r>
            <a:endParaRPr lang="en-US" sz="4000" b="1" dirty="0">
              <a:cs typeface="2  Kamran" panose="00000400000000000000" pitchFamily="2" charset="-78"/>
            </a:endParaRPr>
          </a:p>
        </p:txBody>
      </p:sp>
      <p:sp>
        <p:nvSpPr>
          <p:cNvPr id="5" name="TextBox 4"/>
          <p:cNvSpPr txBox="1"/>
          <p:nvPr/>
        </p:nvSpPr>
        <p:spPr>
          <a:xfrm>
            <a:off x="4594576" y="1350084"/>
            <a:ext cx="6374178" cy="646331"/>
          </a:xfrm>
          <a:prstGeom prst="rect">
            <a:avLst/>
          </a:prstGeom>
          <a:noFill/>
        </p:spPr>
        <p:txBody>
          <a:bodyPr wrap="square" rtlCol="0">
            <a:spAutoFit/>
          </a:bodyPr>
          <a:lstStyle/>
          <a:p>
            <a:pPr algn="r" rtl="1"/>
            <a:r>
              <a:rPr lang="fa-IR" sz="3600" b="1" dirty="0" smtClean="0">
                <a:solidFill>
                  <a:schemeClr val="accent1">
                    <a:lumMod val="75000"/>
                  </a:schemeClr>
                </a:solidFill>
                <a:cs typeface="2  Kamran" panose="00000400000000000000" pitchFamily="2" charset="-78"/>
              </a:rPr>
              <a:t>هوش مصنوعی چیست؟ </a:t>
            </a:r>
          </a:p>
        </p:txBody>
      </p:sp>
      <p:pic>
        <p:nvPicPr>
          <p:cNvPr id="3" name="Picture 2"/>
          <p:cNvPicPr>
            <a:picLocks noChangeAspect="1"/>
          </p:cNvPicPr>
          <p:nvPr/>
        </p:nvPicPr>
        <p:blipFill>
          <a:blip r:embed="rId2"/>
          <a:stretch>
            <a:fillRect/>
          </a:stretch>
        </p:blipFill>
        <p:spPr>
          <a:xfrm>
            <a:off x="793958" y="1350084"/>
            <a:ext cx="3710309" cy="4446791"/>
          </a:xfrm>
          <a:prstGeom prst="rect">
            <a:avLst/>
          </a:prstGeom>
        </p:spPr>
      </p:pic>
      <p:sp>
        <p:nvSpPr>
          <p:cNvPr id="12" name="TextBox 11"/>
          <p:cNvSpPr txBox="1"/>
          <p:nvPr/>
        </p:nvSpPr>
        <p:spPr>
          <a:xfrm>
            <a:off x="4594576" y="2481805"/>
            <a:ext cx="6374178" cy="646331"/>
          </a:xfrm>
          <a:prstGeom prst="rect">
            <a:avLst/>
          </a:prstGeom>
          <a:noFill/>
        </p:spPr>
        <p:txBody>
          <a:bodyPr wrap="square" rtlCol="0">
            <a:spAutoFit/>
          </a:bodyPr>
          <a:lstStyle/>
          <a:p>
            <a:pPr algn="r" rtl="1"/>
            <a:r>
              <a:rPr lang="fa-IR" sz="3600" b="1" dirty="0" smtClean="0">
                <a:solidFill>
                  <a:schemeClr val="accent1">
                    <a:lumMod val="75000"/>
                  </a:schemeClr>
                </a:solidFill>
                <a:cs typeface="2  Kamran" panose="00000400000000000000" pitchFamily="2" charset="-78"/>
              </a:rPr>
              <a:t>هوش مصنوعی چه کارهایی می تواند انجام دهد؟</a:t>
            </a:r>
          </a:p>
        </p:txBody>
      </p:sp>
      <p:sp>
        <p:nvSpPr>
          <p:cNvPr id="13" name="TextBox 12"/>
          <p:cNvSpPr txBox="1"/>
          <p:nvPr/>
        </p:nvSpPr>
        <p:spPr>
          <a:xfrm>
            <a:off x="4594576" y="3613526"/>
            <a:ext cx="6374178" cy="646331"/>
          </a:xfrm>
          <a:prstGeom prst="rect">
            <a:avLst/>
          </a:prstGeom>
          <a:noFill/>
        </p:spPr>
        <p:txBody>
          <a:bodyPr wrap="square" rtlCol="0">
            <a:spAutoFit/>
          </a:bodyPr>
          <a:lstStyle/>
          <a:p>
            <a:pPr algn="r" rtl="1"/>
            <a:r>
              <a:rPr lang="fa-IR" sz="3600" b="1" dirty="0" smtClean="0">
                <a:solidFill>
                  <a:schemeClr val="accent1">
                    <a:lumMod val="75000"/>
                  </a:schemeClr>
                </a:solidFill>
                <a:cs typeface="2  Kamran" panose="00000400000000000000" pitchFamily="2" charset="-78"/>
              </a:rPr>
              <a:t>تاريخچه هوش مصنوعي</a:t>
            </a:r>
          </a:p>
        </p:txBody>
      </p:sp>
      <p:cxnSp>
        <p:nvCxnSpPr>
          <p:cNvPr id="7" name="Straight Connector 6"/>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94575" y="4745247"/>
            <a:ext cx="6374178" cy="646331"/>
          </a:xfrm>
          <a:prstGeom prst="rect">
            <a:avLst/>
          </a:prstGeom>
          <a:noFill/>
        </p:spPr>
        <p:txBody>
          <a:bodyPr wrap="square" rtlCol="0">
            <a:spAutoFit/>
          </a:bodyPr>
          <a:lstStyle/>
          <a:p>
            <a:pPr algn="r" rtl="1"/>
            <a:r>
              <a:rPr lang="fa-IR" sz="3600" b="1" dirty="0" smtClean="0">
                <a:solidFill>
                  <a:schemeClr val="accent1">
                    <a:lumMod val="75000"/>
                  </a:schemeClr>
                </a:solidFill>
                <a:cs typeface="2  Kamran" panose="00000400000000000000" pitchFamily="2" charset="-78"/>
              </a:rPr>
              <a:t>معرفي عامل هاي منطقي</a:t>
            </a:r>
          </a:p>
        </p:txBody>
      </p:sp>
    </p:spTree>
    <p:extLst>
      <p:ext uri="{BB962C8B-B14F-4D97-AF65-F5344CB8AC3E}">
        <p14:creationId xmlns:p14="http://schemas.microsoft.com/office/powerpoint/2010/main" val="2771073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7764"/>
            <a:ext cx="12192000" cy="5822211"/>
          </a:xfrm>
          <a:prstGeom prst="rect">
            <a:avLst/>
          </a:prstGeom>
        </p:spPr>
      </p:pic>
      <p:sp>
        <p:nvSpPr>
          <p:cNvPr id="4" name="TextBox 3"/>
          <p:cNvSpPr txBox="1"/>
          <p:nvPr/>
        </p:nvSpPr>
        <p:spPr>
          <a:xfrm>
            <a:off x="6825632" y="0"/>
            <a:ext cx="5091458" cy="707886"/>
          </a:xfrm>
          <a:prstGeom prst="rect">
            <a:avLst/>
          </a:prstGeom>
          <a:noFill/>
        </p:spPr>
        <p:txBody>
          <a:bodyPr wrap="none" rtlCol="0">
            <a:spAutoFit/>
          </a:bodyPr>
          <a:lstStyle/>
          <a:p>
            <a:pPr algn="r" rtl="1"/>
            <a:r>
              <a:rPr lang="fa-IR" sz="4000" b="1" dirty="0" smtClean="0">
                <a:cs typeface="2  Kamran" panose="00000400000000000000" pitchFamily="2" charset="-78"/>
              </a:rPr>
              <a:t>هوش مصنوعي چيست (ديدگاه عوام)</a:t>
            </a:r>
            <a:endParaRPr lang="en-US" sz="4000" b="1" dirty="0">
              <a:cs typeface="2  Kamran" panose="00000400000000000000" pitchFamily="2" charset="-78"/>
            </a:endParaRPr>
          </a:p>
        </p:txBody>
      </p:sp>
      <p:cxnSp>
        <p:nvCxnSpPr>
          <p:cNvPr id="5" name="Straight Connector 4"/>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451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731477" y="931783"/>
            <a:ext cx="8555974" cy="584775"/>
          </a:xfrm>
          <a:prstGeom prst="rect">
            <a:avLst/>
          </a:prstGeom>
          <a:noFill/>
        </p:spPr>
        <p:txBody>
          <a:bodyPr wrap="square" rtlCol="0">
            <a:spAutoFit/>
          </a:bodyPr>
          <a:lstStyle/>
          <a:p>
            <a:pPr algn="ctr" rtl="1"/>
            <a:r>
              <a:rPr lang="fa-IR" sz="3200" b="1" dirty="0" smtClean="0">
                <a:solidFill>
                  <a:srgbClr val="FF0000"/>
                </a:solidFill>
                <a:cs typeface="2  Kamran" panose="00000400000000000000" pitchFamily="2" charset="-78"/>
              </a:rPr>
              <a:t>هوش مصنوعی عبارت است از ایجاد ماشین هایی که: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108" y="1785880"/>
            <a:ext cx="2369411" cy="1648982"/>
          </a:xfrm>
          <a:prstGeom prst="rect">
            <a:avLst/>
          </a:prstGeom>
        </p:spPr>
      </p:pic>
      <p:sp>
        <p:nvSpPr>
          <p:cNvPr id="6" name="TextBox 5"/>
          <p:cNvSpPr txBox="1"/>
          <p:nvPr/>
        </p:nvSpPr>
        <p:spPr>
          <a:xfrm>
            <a:off x="9606519" y="2348761"/>
            <a:ext cx="2069665" cy="523220"/>
          </a:xfrm>
          <a:prstGeom prst="rect">
            <a:avLst/>
          </a:prstGeom>
          <a:noFill/>
        </p:spPr>
        <p:txBody>
          <a:bodyPr wrap="square" rtlCol="0">
            <a:spAutoFit/>
          </a:bodyPr>
          <a:lstStyle/>
          <a:p>
            <a:pPr algn="r" rtl="1"/>
            <a:r>
              <a:rPr lang="fa-IR" sz="2800" b="1" dirty="0" smtClean="0">
                <a:solidFill>
                  <a:schemeClr val="accent1">
                    <a:lumMod val="75000"/>
                  </a:schemeClr>
                </a:solidFill>
                <a:cs typeface="2  Kamran" panose="00000400000000000000" pitchFamily="2" charset="-78"/>
              </a:rPr>
              <a:t>مانند انسان فکر کنند</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7108" y="3891753"/>
            <a:ext cx="2401733" cy="1809413"/>
          </a:xfrm>
          <a:prstGeom prst="rect">
            <a:avLst/>
          </a:prstGeom>
        </p:spPr>
      </p:pic>
      <p:sp>
        <p:nvSpPr>
          <p:cNvPr id="8" name="TextBox 7"/>
          <p:cNvSpPr txBox="1"/>
          <p:nvPr/>
        </p:nvSpPr>
        <p:spPr>
          <a:xfrm>
            <a:off x="9448801" y="4534849"/>
            <a:ext cx="2213702" cy="523220"/>
          </a:xfrm>
          <a:prstGeom prst="rect">
            <a:avLst/>
          </a:prstGeom>
          <a:noFill/>
        </p:spPr>
        <p:txBody>
          <a:bodyPr wrap="square" rtlCol="0">
            <a:spAutoFit/>
          </a:bodyPr>
          <a:lstStyle/>
          <a:p>
            <a:pPr algn="r" rtl="1"/>
            <a:r>
              <a:rPr lang="fa-IR" sz="2800" b="1" dirty="0" smtClean="0">
                <a:solidFill>
                  <a:schemeClr val="accent1">
                    <a:lumMod val="75000"/>
                  </a:schemeClr>
                </a:solidFill>
                <a:cs typeface="2  Kamran" panose="00000400000000000000" pitchFamily="2" charset="-78"/>
              </a:rPr>
              <a:t>مانند انسان عمل کنند</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4395" y="1516558"/>
            <a:ext cx="2387501" cy="1920019"/>
          </a:xfrm>
          <a:prstGeom prst="rect">
            <a:avLst/>
          </a:prstGeom>
        </p:spPr>
      </p:pic>
      <p:sp>
        <p:nvSpPr>
          <p:cNvPr id="10" name="TextBox 9"/>
          <p:cNvSpPr txBox="1"/>
          <p:nvPr/>
        </p:nvSpPr>
        <p:spPr>
          <a:xfrm>
            <a:off x="670332" y="2610371"/>
            <a:ext cx="2069665" cy="523220"/>
          </a:xfrm>
          <a:prstGeom prst="rect">
            <a:avLst/>
          </a:prstGeom>
          <a:noFill/>
        </p:spPr>
        <p:txBody>
          <a:bodyPr wrap="square" rtlCol="0">
            <a:spAutoFit/>
          </a:bodyPr>
          <a:lstStyle/>
          <a:p>
            <a:pPr algn="r" rtl="1"/>
            <a:r>
              <a:rPr lang="fa-IR" sz="2800" b="1" dirty="0" smtClean="0">
                <a:solidFill>
                  <a:schemeClr val="accent1">
                    <a:lumMod val="75000"/>
                  </a:schemeClr>
                </a:solidFill>
                <a:cs typeface="2  Kamran" panose="00000400000000000000" pitchFamily="2" charset="-78"/>
              </a:rPr>
              <a:t>منطقی فکر کنند</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6954" y="3891754"/>
            <a:ext cx="2466096" cy="1886812"/>
          </a:xfrm>
          <a:prstGeom prst="rect">
            <a:avLst/>
          </a:prstGeom>
        </p:spPr>
      </p:pic>
      <p:sp>
        <p:nvSpPr>
          <p:cNvPr id="12" name="TextBox 11"/>
          <p:cNvSpPr txBox="1"/>
          <p:nvPr/>
        </p:nvSpPr>
        <p:spPr>
          <a:xfrm>
            <a:off x="661812" y="4573550"/>
            <a:ext cx="2069665" cy="523220"/>
          </a:xfrm>
          <a:prstGeom prst="rect">
            <a:avLst/>
          </a:prstGeom>
          <a:noFill/>
        </p:spPr>
        <p:txBody>
          <a:bodyPr wrap="square" rtlCol="0">
            <a:spAutoFit/>
          </a:bodyPr>
          <a:lstStyle/>
          <a:p>
            <a:pPr algn="r" rtl="1"/>
            <a:r>
              <a:rPr lang="fa-IR" sz="2800" b="1" dirty="0" smtClean="0">
                <a:solidFill>
                  <a:schemeClr val="accent1">
                    <a:lumMod val="75000"/>
                  </a:schemeClr>
                </a:solidFill>
                <a:cs typeface="2  Kamran" panose="00000400000000000000" pitchFamily="2" charset="-78"/>
              </a:rPr>
              <a:t>منطقی عمل کنند</a:t>
            </a:r>
          </a:p>
        </p:txBody>
      </p:sp>
      <p:sp>
        <p:nvSpPr>
          <p:cNvPr id="9" name="TextBox 8"/>
          <p:cNvSpPr txBox="1"/>
          <p:nvPr/>
        </p:nvSpPr>
        <p:spPr>
          <a:xfrm>
            <a:off x="2436918" y="5009125"/>
            <a:ext cx="617477" cy="769441"/>
          </a:xfrm>
          <a:prstGeom prst="rect">
            <a:avLst/>
          </a:prstGeom>
          <a:noFill/>
        </p:spPr>
        <p:txBody>
          <a:bodyPr wrap="none" rtlCol="0">
            <a:spAutoFit/>
          </a:bodyPr>
          <a:lstStyle/>
          <a:p>
            <a:r>
              <a:rPr lang="en-US" sz="4400" dirty="0" smtClean="0">
                <a:solidFill>
                  <a:srgbClr val="FF0000"/>
                </a:solidFill>
                <a:sym typeface="Wingdings 2" panose="05020102010507070707" pitchFamily="18" charset="2"/>
              </a:rPr>
              <a:t></a:t>
            </a:r>
            <a:endParaRPr lang="en-US" sz="6000" dirty="0">
              <a:solidFill>
                <a:srgbClr val="FF0000"/>
              </a:solidFill>
            </a:endParaRPr>
          </a:p>
        </p:txBody>
      </p:sp>
      <p:sp>
        <p:nvSpPr>
          <p:cNvPr id="15" name="TextBox 14"/>
          <p:cNvSpPr txBox="1"/>
          <p:nvPr/>
        </p:nvSpPr>
        <p:spPr>
          <a:xfrm>
            <a:off x="413256" y="5132235"/>
            <a:ext cx="2069665" cy="523220"/>
          </a:xfrm>
          <a:prstGeom prst="rect">
            <a:avLst/>
          </a:prstGeom>
          <a:noFill/>
        </p:spPr>
        <p:txBody>
          <a:bodyPr wrap="square" rtlCol="0">
            <a:spAutoFit/>
          </a:bodyPr>
          <a:lstStyle/>
          <a:p>
            <a:pPr algn="r" rtl="1"/>
            <a:r>
              <a:rPr lang="fa-IR" sz="2800" b="1" dirty="0" smtClean="0">
                <a:solidFill>
                  <a:srgbClr val="FF0000"/>
                </a:solidFill>
                <a:cs typeface="2  Kamran" panose="00000400000000000000" pitchFamily="2" charset="-78"/>
              </a:rPr>
              <a:t>موضوع این درس</a:t>
            </a:r>
          </a:p>
        </p:txBody>
      </p:sp>
      <p:sp>
        <p:nvSpPr>
          <p:cNvPr id="16" name="TextBox 15"/>
          <p:cNvSpPr txBox="1"/>
          <p:nvPr/>
        </p:nvSpPr>
        <p:spPr>
          <a:xfrm>
            <a:off x="6732657" y="0"/>
            <a:ext cx="5184433" cy="707886"/>
          </a:xfrm>
          <a:prstGeom prst="rect">
            <a:avLst/>
          </a:prstGeom>
          <a:noFill/>
        </p:spPr>
        <p:txBody>
          <a:bodyPr wrap="none" rtlCol="0">
            <a:spAutoFit/>
          </a:bodyPr>
          <a:lstStyle/>
          <a:p>
            <a:pPr algn="r" rtl="1"/>
            <a:r>
              <a:rPr lang="fa-IR" sz="4000" b="1" dirty="0" smtClean="0">
                <a:cs typeface="2  Kamran" panose="00000400000000000000" pitchFamily="2" charset="-78"/>
              </a:rPr>
              <a:t>هوش مصنوعي چيست (ديدگاه علمي)</a:t>
            </a:r>
            <a:endParaRPr lang="en-US" sz="4000" b="1" dirty="0">
              <a:cs typeface="2  Kamran" panose="00000400000000000000" pitchFamily="2" charset="-78"/>
            </a:endParaRPr>
          </a:p>
        </p:txBody>
      </p:sp>
      <p:cxnSp>
        <p:nvCxnSpPr>
          <p:cNvPr id="18" name="Straight Connector 17"/>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089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8" grpId="0"/>
      <p:bldP spid="10" grpId="0"/>
      <p:bldP spid="12" grpId="0"/>
      <p:bldP spid="9"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140178" y="1157563"/>
            <a:ext cx="9896882" cy="584775"/>
          </a:xfrm>
          <a:prstGeom prst="rect">
            <a:avLst/>
          </a:prstGeom>
          <a:noFill/>
        </p:spPr>
        <p:txBody>
          <a:bodyPr wrap="square" rtlCol="0">
            <a:spAutoFit/>
          </a:bodyPr>
          <a:lstStyle/>
          <a:p>
            <a:pPr algn="r" rtl="1"/>
            <a:r>
              <a:rPr lang="fa-IR" sz="3200" b="1" dirty="0" smtClean="0">
                <a:cs typeface="2  Kamran" panose="00000400000000000000" pitchFamily="2" charset="-78"/>
              </a:rPr>
              <a:t>در زمان استفاده از کلمه </a:t>
            </a:r>
            <a:r>
              <a:rPr lang="fa-IR" sz="3200" b="1" dirty="0" smtClean="0">
                <a:solidFill>
                  <a:schemeClr val="accent1"/>
                </a:solidFill>
                <a:cs typeface="2  Kamran" panose="00000400000000000000" pitchFamily="2" charset="-78"/>
              </a:rPr>
              <a:t>منطقی (</a:t>
            </a:r>
            <a:r>
              <a:rPr lang="en-US" sz="3200" b="1" dirty="0" smtClean="0">
                <a:solidFill>
                  <a:schemeClr val="accent1"/>
                </a:solidFill>
                <a:latin typeface="Gabriola" panose="04040605051002020D02" pitchFamily="82" charset="0"/>
                <a:cs typeface="2  Kamran" panose="00000400000000000000" pitchFamily="2" charset="-78"/>
              </a:rPr>
              <a:t>Rational</a:t>
            </a:r>
            <a:r>
              <a:rPr lang="fa-IR" sz="3200" b="1" dirty="0" smtClean="0">
                <a:solidFill>
                  <a:schemeClr val="accent1"/>
                </a:solidFill>
                <a:cs typeface="2  Kamran" panose="00000400000000000000" pitchFamily="2" charset="-78"/>
              </a:rPr>
              <a:t>) </a:t>
            </a:r>
            <a:r>
              <a:rPr lang="fa-IR" sz="3200" b="1" dirty="0" smtClean="0">
                <a:cs typeface="2  Kamran" panose="00000400000000000000" pitchFamily="2" charset="-78"/>
              </a:rPr>
              <a:t>باید به نکات زیر توجه داشت</a:t>
            </a:r>
            <a:r>
              <a:rPr lang="fa-IR" sz="3200" b="1" dirty="0">
                <a:cs typeface="2  Kamran" panose="00000400000000000000" pitchFamily="2" charset="-78"/>
              </a:rPr>
              <a:t>:</a:t>
            </a:r>
            <a:endParaRPr lang="fa-IR" sz="3200" b="1" dirty="0" smtClean="0">
              <a:cs typeface="2  Kamran" panose="00000400000000000000" pitchFamily="2" charset="-78"/>
            </a:endParaRPr>
          </a:p>
        </p:txBody>
      </p:sp>
      <p:sp>
        <p:nvSpPr>
          <p:cNvPr id="16" name="TextBox 15"/>
          <p:cNvSpPr txBox="1"/>
          <p:nvPr/>
        </p:nvSpPr>
        <p:spPr>
          <a:xfrm>
            <a:off x="603955" y="1804375"/>
            <a:ext cx="9896882" cy="523220"/>
          </a:xfrm>
          <a:prstGeom prst="rect">
            <a:avLst/>
          </a:prstGeom>
          <a:noFill/>
        </p:spPr>
        <p:txBody>
          <a:bodyPr wrap="square" rtlCol="0">
            <a:spAutoFit/>
          </a:bodyPr>
          <a:lstStyle/>
          <a:p>
            <a:pPr algn="r" rtl="1"/>
            <a:r>
              <a:rPr lang="fa-IR" sz="2800" b="1" dirty="0" smtClean="0">
                <a:cs typeface="2  Kamran" panose="00000400000000000000" pitchFamily="2" charset="-78"/>
              </a:rPr>
              <a:t>منطقی: رسیدن به </a:t>
            </a:r>
            <a:r>
              <a:rPr lang="fa-IR" sz="2800" b="1" dirty="0" smtClean="0">
                <a:solidFill>
                  <a:schemeClr val="accent1"/>
                </a:solidFill>
                <a:cs typeface="2  Kamran" panose="00000400000000000000" pitchFamily="2" charset="-78"/>
              </a:rPr>
              <a:t>اهداف از پیش تعیین شده </a:t>
            </a:r>
            <a:r>
              <a:rPr lang="fa-IR" sz="2800" b="1" dirty="0" smtClean="0">
                <a:cs typeface="2  Kamran" panose="00000400000000000000" pitchFamily="2" charset="-78"/>
              </a:rPr>
              <a:t>به شکل </a:t>
            </a:r>
            <a:r>
              <a:rPr lang="fa-IR" sz="2800" b="1" dirty="0" smtClean="0">
                <a:solidFill>
                  <a:schemeClr val="accent1"/>
                </a:solidFill>
                <a:cs typeface="2  Kamran" panose="00000400000000000000" pitchFamily="2" charset="-78"/>
              </a:rPr>
              <a:t>بیشینه</a:t>
            </a:r>
          </a:p>
        </p:txBody>
      </p:sp>
      <p:sp>
        <p:nvSpPr>
          <p:cNvPr id="18" name="TextBox 17"/>
          <p:cNvSpPr txBox="1"/>
          <p:nvPr/>
        </p:nvSpPr>
        <p:spPr>
          <a:xfrm>
            <a:off x="603955" y="2389150"/>
            <a:ext cx="9896882" cy="523220"/>
          </a:xfrm>
          <a:prstGeom prst="rect">
            <a:avLst/>
          </a:prstGeom>
          <a:noFill/>
        </p:spPr>
        <p:txBody>
          <a:bodyPr wrap="square" rtlCol="0">
            <a:spAutoFit/>
          </a:bodyPr>
          <a:lstStyle/>
          <a:p>
            <a:pPr algn="r" rtl="1"/>
            <a:r>
              <a:rPr lang="fa-IR" sz="2800" b="1" dirty="0" smtClean="0">
                <a:cs typeface="2  Kamran" panose="00000400000000000000" pitchFamily="2" charset="-78"/>
              </a:rPr>
              <a:t>منطقی بودن تنها به </a:t>
            </a:r>
            <a:r>
              <a:rPr lang="fa-IR" sz="2800" b="1" dirty="0" smtClean="0">
                <a:solidFill>
                  <a:schemeClr val="accent1"/>
                </a:solidFill>
                <a:cs typeface="2  Kamran" panose="00000400000000000000" pitchFamily="2" charset="-78"/>
              </a:rPr>
              <a:t>تصمیمات</a:t>
            </a:r>
            <a:r>
              <a:rPr lang="fa-IR" sz="2800" b="1" dirty="0" smtClean="0">
                <a:cs typeface="2  Kamran" panose="00000400000000000000" pitchFamily="2" charset="-78"/>
              </a:rPr>
              <a:t> اهمیت میدهد </a:t>
            </a:r>
            <a:r>
              <a:rPr lang="fa-IR" sz="2800" b="1" dirty="0" smtClean="0">
                <a:solidFill>
                  <a:schemeClr val="accent1"/>
                </a:solidFill>
                <a:cs typeface="2  Kamran" panose="00000400000000000000" pitchFamily="2" charset="-78"/>
              </a:rPr>
              <a:t>نه به فرآیند فکری </a:t>
            </a:r>
            <a:r>
              <a:rPr lang="fa-IR" sz="2800" b="1" dirty="0" smtClean="0">
                <a:cs typeface="2  Kamran" panose="00000400000000000000" pitchFamily="2" charset="-78"/>
              </a:rPr>
              <a:t>مورد استفاده در پس پرده</a:t>
            </a:r>
            <a:endParaRPr lang="fa-IR" sz="2800" b="1" dirty="0" smtClean="0">
              <a:solidFill>
                <a:schemeClr val="accent1"/>
              </a:solidFill>
              <a:cs typeface="2  Kamran" panose="00000400000000000000" pitchFamily="2" charset="-78"/>
            </a:endParaRPr>
          </a:p>
        </p:txBody>
      </p:sp>
      <p:sp>
        <p:nvSpPr>
          <p:cNvPr id="19" name="TextBox 18"/>
          <p:cNvSpPr txBox="1"/>
          <p:nvPr/>
        </p:nvSpPr>
        <p:spPr>
          <a:xfrm>
            <a:off x="603955" y="2973925"/>
            <a:ext cx="9896882" cy="523220"/>
          </a:xfrm>
          <a:prstGeom prst="rect">
            <a:avLst/>
          </a:prstGeom>
          <a:noFill/>
        </p:spPr>
        <p:txBody>
          <a:bodyPr wrap="square" rtlCol="0">
            <a:spAutoFit/>
          </a:bodyPr>
          <a:lstStyle/>
          <a:p>
            <a:pPr algn="r" rtl="1"/>
            <a:r>
              <a:rPr lang="fa-IR" sz="2800" b="1" dirty="0" smtClean="0">
                <a:solidFill>
                  <a:schemeClr val="accent1"/>
                </a:solidFill>
                <a:cs typeface="2  Kamran" panose="00000400000000000000" pitchFamily="2" charset="-78"/>
              </a:rPr>
              <a:t>اهداف</a:t>
            </a:r>
            <a:r>
              <a:rPr lang="fa-IR" sz="2800" b="1" dirty="0" smtClean="0">
                <a:cs typeface="2  Kamran" panose="00000400000000000000" pitchFamily="2" charset="-78"/>
              </a:rPr>
              <a:t> در قالب </a:t>
            </a:r>
            <a:r>
              <a:rPr lang="fa-IR" sz="2800" b="1" dirty="0">
                <a:cs typeface="2  Kamran" panose="00000400000000000000" pitchFamily="2" charset="-78"/>
              </a:rPr>
              <a:t>میزان</a:t>
            </a:r>
            <a:r>
              <a:rPr lang="fa-IR" sz="2800" b="1" dirty="0">
                <a:solidFill>
                  <a:schemeClr val="accent1"/>
                </a:solidFill>
                <a:cs typeface="2  Kamran" panose="00000400000000000000" pitchFamily="2" charset="-78"/>
              </a:rPr>
              <a:t> فایده (</a:t>
            </a:r>
            <a:r>
              <a:rPr lang="en-US" sz="2800" b="1" dirty="0">
                <a:solidFill>
                  <a:schemeClr val="accent1"/>
                </a:solidFill>
                <a:latin typeface="Gabriola" panose="04040605051002020D02" pitchFamily="82" charset="0"/>
                <a:cs typeface="2  Kamran" panose="00000400000000000000" pitchFamily="2" charset="-78"/>
              </a:rPr>
              <a:t>Utility</a:t>
            </a:r>
            <a:r>
              <a:rPr lang="fa-IR" sz="2800" b="1" dirty="0">
                <a:solidFill>
                  <a:schemeClr val="accent1"/>
                </a:solidFill>
                <a:cs typeface="2  Kamran" panose="00000400000000000000" pitchFamily="2" charset="-78"/>
              </a:rPr>
              <a:t>) </a:t>
            </a:r>
            <a:r>
              <a:rPr lang="fa-IR" sz="2800" b="1" dirty="0" smtClean="0">
                <a:cs typeface="2  Kamran" panose="00000400000000000000" pitchFamily="2" charset="-78"/>
              </a:rPr>
              <a:t>خروجی ها بیان می شوند. </a:t>
            </a:r>
            <a:endParaRPr lang="fa-IR" sz="2800" b="1" dirty="0" smtClean="0">
              <a:solidFill>
                <a:schemeClr val="accent1"/>
              </a:solidFill>
              <a:cs typeface="2  Kamran" panose="00000400000000000000" pitchFamily="2" charset="-78"/>
            </a:endParaRPr>
          </a:p>
        </p:txBody>
      </p:sp>
      <p:sp>
        <p:nvSpPr>
          <p:cNvPr id="20" name="TextBox 19"/>
          <p:cNvSpPr txBox="1"/>
          <p:nvPr/>
        </p:nvSpPr>
        <p:spPr>
          <a:xfrm>
            <a:off x="603955" y="3558700"/>
            <a:ext cx="9896882" cy="523220"/>
          </a:xfrm>
          <a:prstGeom prst="rect">
            <a:avLst/>
          </a:prstGeom>
          <a:noFill/>
        </p:spPr>
        <p:txBody>
          <a:bodyPr wrap="square" rtlCol="0">
            <a:spAutoFit/>
          </a:bodyPr>
          <a:lstStyle/>
          <a:p>
            <a:pPr algn="r" rtl="1"/>
            <a:r>
              <a:rPr lang="fa-IR" sz="2800" b="1" dirty="0" smtClean="0">
                <a:solidFill>
                  <a:schemeClr val="accent1"/>
                </a:solidFill>
                <a:cs typeface="2  Kamran" panose="00000400000000000000" pitchFamily="2" charset="-78"/>
              </a:rPr>
              <a:t>منطقی بودن </a:t>
            </a:r>
            <a:r>
              <a:rPr lang="fa-IR" sz="2800" b="1" dirty="0" smtClean="0">
                <a:cs typeface="2  Kamran" panose="00000400000000000000" pitchFamily="2" charset="-78"/>
              </a:rPr>
              <a:t>به معنای </a:t>
            </a:r>
            <a:r>
              <a:rPr lang="fa-IR" sz="2800" b="1" dirty="0" smtClean="0">
                <a:solidFill>
                  <a:schemeClr val="accent1"/>
                </a:solidFill>
                <a:cs typeface="2  Kamran" panose="00000400000000000000" pitchFamily="2" charset="-78"/>
              </a:rPr>
              <a:t>بیشینه کردن میانگین فایده </a:t>
            </a:r>
            <a:r>
              <a:rPr lang="fa-IR" sz="2800" b="1" dirty="0" smtClean="0">
                <a:cs typeface="2  Kamran" panose="00000400000000000000" pitchFamily="2" charset="-78"/>
              </a:rPr>
              <a:t>است. </a:t>
            </a:r>
          </a:p>
        </p:txBody>
      </p:sp>
      <p:pic>
        <p:nvPicPr>
          <p:cNvPr id="21" name="Picture 1"/>
          <p:cNvPicPr>
            <a:picLocks noChangeAspect="1" noChangeArrowheads="1"/>
          </p:cNvPicPr>
          <p:nvPr/>
        </p:nvPicPr>
        <p:blipFill>
          <a:blip r:embed="rId3" cstate="print"/>
          <a:srcRect/>
          <a:stretch>
            <a:fillRect/>
          </a:stretch>
        </p:blipFill>
        <p:spPr bwMode="auto">
          <a:xfrm>
            <a:off x="496711" y="2973925"/>
            <a:ext cx="3158169" cy="2063673"/>
          </a:xfrm>
          <a:prstGeom prst="rect">
            <a:avLst/>
          </a:prstGeom>
          <a:noFill/>
          <a:ln w="9525">
            <a:noFill/>
            <a:miter lim="800000"/>
            <a:headEnd/>
            <a:tailEnd/>
          </a:ln>
          <a:effectLst/>
        </p:spPr>
      </p:pic>
      <p:sp>
        <p:nvSpPr>
          <p:cNvPr id="22" name="TextBox 21"/>
          <p:cNvSpPr txBox="1"/>
          <p:nvPr/>
        </p:nvSpPr>
        <p:spPr>
          <a:xfrm>
            <a:off x="3563815" y="4875543"/>
            <a:ext cx="6100014" cy="584775"/>
          </a:xfrm>
          <a:prstGeom prst="rect">
            <a:avLst/>
          </a:prstGeom>
          <a:noFill/>
        </p:spPr>
        <p:txBody>
          <a:bodyPr wrap="square" rtlCol="0">
            <a:spAutoFit/>
          </a:bodyPr>
          <a:lstStyle/>
          <a:p>
            <a:pPr algn="ctr" rtl="1"/>
            <a:r>
              <a:rPr lang="fa-IR" sz="3200" b="1" dirty="0" smtClean="0">
                <a:cs typeface="2  Kamran" panose="00000400000000000000" pitchFamily="2" charset="-78"/>
              </a:rPr>
              <a:t>یک نام بهتر برای این درس:</a:t>
            </a:r>
          </a:p>
        </p:txBody>
      </p:sp>
      <p:sp>
        <p:nvSpPr>
          <p:cNvPr id="23" name="TextBox 22"/>
          <p:cNvSpPr txBox="1"/>
          <p:nvPr/>
        </p:nvSpPr>
        <p:spPr>
          <a:xfrm>
            <a:off x="496712" y="5460318"/>
            <a:ext cx="11165790" cy="769441"/>
          </a:xfrm>
          <a:prstGeom prst="rect">
            <a:avLst/>
          </a:prstGeom>
          <a:noFill/>
        </p:spPr>
        <p:txBody>
          <a:bodyPr wrap="square" rtlCol="0">
            <a:spAutoFit/>
          </a:bodyPr>
          <a:lstStyle/>
          <a:p>
            <a:pPr algn="ctr" rtl="1"/>
            <a:r>
              <a:rPr lang="fa-IR" sz="4400" b="1" dirty="0" smtClean="0">
                <a:solidFill>
                  <a:schemeClr val="accent1"/>
                </a:solidFill>
                <a:cs typeface="2  Kamran" panose="00000400000000000000" pitchFamily="2" charset="-78"/>
              </a:rPr>
              <a:t>منطق محاسباتی (</a:t>
            </a:r>
            <a:r>
              <a:rPr lang="en-US" sz="4400" b="1" dirty="0" smtClean="0">
                <a:solidFill>
                  <a:schemeClr val="accent1"/>
                </a:solidFill>
                <a:latin typeface="Gabriola" panose="04040605051002020D02" pitchFamily="82" charset="0"/>
                <a:cs typeface="2  Kamran" panose="00000400000000000000" pitchFamily="2" charset="-78"/>
              </a:rPr>
              <a:t>Computational Rationality</a:t>
            </a:r>
            <a:r>
              <a:rPr lang="fa-IR" sz="4400" b="1" dirty="0" smtClean="0">
                <a:solidFill>
                  <a:schemeClr val="accent1"/>
                </a:solidFill>
                <a:cs typeface="2  Kamran" panose="00000400000000000000" pitchFamily="2" charset="-78"/>
              </a:rPr>
              <a:t>)</a:t>
            </a:r>
          </a:p>
        </p:txBody>
      </p:sp>
      <p:sp>
        <p:nvSpPr>
          <p:cNvPr id="11" name="TextBox 10"/>
          <p:cNvSpPr txBox="1"/>
          <p:nvPr/>
        </p:nvSpPr>
        <p:spPr>
          <a:xfrm>
            <a:off x="8588935" y="0"/>
            <a:ext cx="3328155" cy="707886"/>
          </a:xfrm>
          <a:prstGeom prst="rect">
            <a:avLst/>
          </a:prstGeom>
          <a:noFill/>
        </p:spPr>
        <p:txBody>
          <a:bodyPr wrap="none" rtlCol="0">
            <a:spAutoFit/>
          </a:bodyPr>
          <a:lstStyle/>
          <a:p>
            <a:pPr algn="r" rtl="1"/>
            <a:r>
              <a:rPr lang="fa-IR" sz="4000" b="1" dirty="0" smtClean="0">
                <a:cs typeface="2  Kamran" panose="00000400000000000000" pitchFamily="2" charset="-78"/>
              </a:rPr>
              <a:t>هوش مصنوعي چيست؟</a:t>
            </a:r>
            <a:endParaRPr lang="en-US" sz="4000" b="1" dirty="0">
              <a:cs typeface="2  Kamran" panose="00000400000000000000" pitchFamily="2" charset="-78"/>
            </a:endParaRPr>
          </a:p>
        </p:txBody>
      </p:sp>
      <p:cxnSp>
        <p:nvCxnSpPr>
          <p:cNvPr id="12" name="Straight Connector 11"/>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46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140178" y="1157563"/>
            <a:ext cx="9896882" cy="584775"/>
          </a:xfrm>
          <a:prstGeom prst="rect">
            <a:avLst/>
          </a:prstGeom>
          <a:noFill/>
        </p:spPr>
        <p:txBody>
          <a:bodyPr wrap="square" rtlCol="0">
            <a:spAutoFit/>
          </a:bodyPr>
          <a:lstStyle/>
          <a:p>
            <a:pPr algn="r" rtl="1"/>
            <a:r>
              <a:rPr lang="fa-IR" sz="3200" b="1" dirty="0" smtClean="0">
                <a:cs typeface="2  Kamran" panose="00000400000000000000" pitchFamily="2" charset="-78"/>
              </a:rPr>
              <a:t>بنابراین جایگاه مغز کجاست؟</a:t>
            </a:r>
          </a:p>
        </p:txBody>
      </p:sp>
      <p:sp>
        <p:nvSpPr>
          <p:cNvPr id="16" name="TextBox 15"/>
          <p:cNvSpPr txBox="1"/>
          <p:nvPr/>
        </p:nvSpPr>
        <p:spPr>
          <a:xfrm>
            <a:off x="3727937" y="1804375"/>
            <a:ext cx="6772899" cy="523220"/>
          </a:xfrm>
          <a:prstGeom prst="rect">
            <a:avLst/>
          </a:prstGeom>
          <a:noFill/>
        </p:spPr>
        <p:txBody>
          <a:bodyPr wrap="square" rtlCol="0">
            <a:spAutoFit/>
          </a:bodyPr>
          <a:lstStyle/>
          <a:p>
            <a:pPr algn="r" rtl="1"/>
            <a:r>
              <a:rPr lang="fa-IR" sz="2800" b="1" dirty="0" smtClean="0">
                <a:cs typeface="2  Kamran" panose="00000400000000000000" pitchFamily="2" charset="-78"/>
              </a:rPr>
              <a:t>مغز انسان در اتخاذ تصمیمات منطقی خوب است ولی کامل نیست. </a:t>
            </a:r>
            <a:endParaRPr lang="fa-IR" sz="2800" b="1" dirty="0" smtClean="0">
              <a:solidFill>
                <a:schemeClr val="accent1"/>
              </a:solidFill>
              <a:cs typeface="2  Kamran" panose="00000400000000000000" pitchFamily="2" charset="-78"/>
            </a:endParaRPr>
          </a:p>
        </p:txBody>
      </p:sp>
      <p:pic>
        <p:nvPicPr>
          <p:cNvPr id="11" name="Picture 3"/>
          <p:cNvPicPr preferRelativeResize="0">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8588" y="1157563"/>
            <a:ext cx="3893526" cy="3774374"/>
          </a:xfrm>
          <a:prstGeom prst="rect">
            <a:avLst/>
          </a:prstGeom>
          <a:noFill/>
        </p:spPr>
      </p:pic>
      <p:sp>
        <p:nvSpPr>
          <p:cNvPr id="12" name="TextBox 11"/>
          <p:cNvSpPr txBox="1"/>
          <p:nvPr/>
        </p:nvSpPr>
        <p:spPr>
          <a:xfrm>
            <a:off x="3727936" y="2495139"/>
            <a:ext cx="6772899" cy="954107"/>
          </a:xfrm>
          <a:prstGeom prst="rect">
            <a:avLst/>
          </a:prstGeom>
          <a:noFill/>
        </p:spPr>
        <p:txBody>
          <a:bodyPr wrap="square" rtlCol="0">
            <a:spAutoFit/>
          </a:bodyPr>
          <a:lstStyle/>
          <a:p>
            <a:pPr algn="r" rtl="1"/>
            <a:r>
              <a:rPr lang="fa-IR" sz="2800" b="1" dirty="0" smtClean="0">
                <a:cs typeface="2  Kamran" panose="00000400000000000000" pitchFamily="2" charset="-78"/>
              </a:rPr>
              <a:t>مغز انسان مانند یک برنامه نرم افزاری ماژولار نیست بنابراین مهندسی معکوس آن بسیار دشوار است.  </a:t>
            </a:r>
            <a:endParaRPr lang="fa-IR" sz="2800" b="1" dirty="0" smtClean="0">
              <a:solidFill>
                <a:schemeClr val="accent1"/>
              </a:solidFill>
              <a:cs typeface="2  Kamran" panose="00000400000000000000" pitchFamily="2" charset="-78"/>
            </a:endParaRPr>
          </a:p>
        </p:txBody>
      </p:sp>
      <p:sp>
        <p:nvSpPr>
          <p:cNvPr id="13" name="TextBox 12"/>
          <p:cNvSpPr txBox="1"/>
          <p:nvPr/>
        </p:nvSpPr>
        <p:spPr>
          <a:xfrm>
            <a:off x="3727936" y="3616519"/>
            <a:ext cx="6772899" cy="954107"/>
          </a:xfrm>
          <a:prstGeom prst="rect">
            <a:avLst/>
          </a:prstGeom>
          <a:noFill/>
        </p:spPr>
        <p:txBody>
          <a:bodyPr wrap="square" rtlCol="0">
            <a:spAutoFit/>
          </a:bodyPr>
          <a:lstStyle/>
          <a:p>
            <a:pPr algn="r" rtl="1"/>
            <a:r>
              <a:rPr lang="fa-IR" sz="2800" b="1" dirty="0" smtClean="0">
                <a:cs typeface="2  Kamran" panose="00000400000000000000" pitchFamily="2" charset="-78"/>
              </a:rPr>
              <a:t>مغز برای هوش مانند بال برای پرواز است. (امروزه بسیاری از دستگاههای پرنده فاقد بال هستند)</a:t>
            </a:r>
            <a:endParaRPr lang="fa-IR" sz="2800" b="1" dirty="0" smtClean="0">
              <a:solidFill>
                <a:schemeClr val="accent1"/>
              </a:solidFill>
              <a:cs typeface="2  Kamran" panose="00000400000000000000" pitchFamily="2" charset="-78"/>
            </a:endParaRPr>
          </a:p>
        </p:txBody>
      </p:sp>
      <p:sp>
        <p:nvSpPr>
          <p:cNvPr id="8" name="TextBox 7"/>
          <p:cNvSpPr txBox="1"/>
          <p:nvPr/>
        </p:nvSpPr>
        <p:spPr>
          <a:xfrm>
            <a:off x="8588935" y="0"/>
            <a:ext cx="3328155" cy="707886"/>
          </a:xfrm>
          <a:prstGeom prst="rect">
            <a:avLst/>
          </a:prstGeom>
          <a:noFill/>
        </p:spPr>
        <p:txBody>
          <a:bodyPr wrap="none" rtlCol="0">
            <a:spAutoFit/>
          </a:bodyPr>
          <a:lstStyle/>
          <a:p>
            <a:pPr algn="r" rtl="1"/>
            <a:r>
              <a:rPr lang="fa-IR" sz="4000" b="1" dirty="0" smtClean="0">
                <a:cs typeface="2  Kamran" panose="00000400000000000000" pitchFamily="2" charset="-78"/>
              </a:rPr>
              <a:t>هوش مصنوعي چيست؟</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377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140178" y="1157563"/>
            <a:ext cx="9896882" cy="584775"/>
          </a:xfrm>
          <a:prstGeom prst="rect">
            <a:avLst/>
          </a:prstGeom>
          <a:noFill/>
        </p:spPr>
        <p:txBody>
          <a:bodyPr wrap="square" rtlCol="0">
            <a:spAutoFit/>
          </a:bodyPr>
          <a:lstStyle/>
          <a:p>
            <a:pPr algn="r" rtl="1"/>
            <a:r>
              <a:rPr lang="fa-IR" sz="3200" b="1" dirty="0" smtClean="0">
                <a:cs typeface="2  Kamran" panose="00000400000000000000" pitchFamily="2" charset="-78"/>
              </a:rPr>
              <a:t>1940-1950: سالهاي اوليه</a:t>
            </a:r>
          </a:p>
        </p:txBody>
      </p:sp>
      <p:sp>
        <p:nvSpPr>
          <p:cNvPr id="16" name="TextBox 15"/>
          <p:cNvSpPr txBox="1"/>
          <p:nvPr/>
        </p:nvSpPr>
        <p:spPr>
          <a:xfrm>
            <a:off x="1603949" y="1804375"/>
            <a:ext cx="8896888" cy="523220"/>
          </a:xfrm>
          <a:prstGeom prst="rect">
            <a:avLst/>
          </a:prstGeom>
          <a:noFill/>
        </p:spPr>
        <p:txBody>
          <a:bodyPr wrap="square" rtlCol="0">
            <a:spAutoFit/>
          </a:bodyPr>
          <a:lstStyle/>
          <a:p>
            <a:pPr algn="r" rtl="1"/>
            <a:r>
              <a:rPr lang="fa-IR" sz="2800" b="1" dirty="0" smtClean="0">
                <a:solidFill>
                  <a:srgbClr val="00B0F0"/>
                </a:solidFill>
                <a:cs typeface="2  Kamran" panose="00000400000000000000" pitchFamily="2" charset="-78"/>
              </a:rPr>
              <a:t>1943: يك مدل مدار بولي از مغز ارائه شد (</a:t>
            </a:r>
            <a:r>
              <a:rPr lang="en-US" sz="2400" dirty="0">
                <a:solidFill>
                  <a:srgbClr val="00B0F0"/>
                </a:solidFill>
                <a:latin typeface="Gabriola" panose="04040605051002020D02" pitchFamily="82" charset="0"/>
              </a:rPr>
              <a:t>McCulloch &amp; Pitts</a:t>
            </a:r>
            <a:r>
              <a:rPr lang="fa-IR" sz="2800" b="1" dirty="0" smtClean="0">
                <a:solidFill>
                  <a:srgbClr val="00B0F0"/>
                </a:solidFill>
                <a:cs typeface="2  Kamran" panose="00000400000000000000" pitchFamily="2" charset="-78"/>
              </a:rPr>
              <a:t>)</a:t>
            </a:r>
          </a:p>
        </p:txBody>
      </p:sp>
      <p:sp>
        <p:nvSpPr>
          <p:cNvPr id="8" name="TextBox 7"/>
          <p:cNvSpPr txBox="1"/>
          <p:nvPr/>
        </p:nvSpPr>
        <p:spPr>
          <a:xfrm>
            <a:off x="8747633" y="0"/>
            <a:ext cx="3169457" cy="707886"/>
          </a:xfrm>
          <a:prstGeom prst="rect">
            <a:avLst/>
          </a:prstGeom>
          <a:noFill/>
        </p:spPr>
        <p:txBody>
          <a:bodyPr wrap="none" rtlCol="0">
            <a:spAutoFit/>
          </a:bodyPr>
          <a:lstStyle/>
          <a:p>
            <a:pPr algn="r" rtl="1"/>
            <a:r>
              <a:rPr lang="fa-IR" sz="4000" b="1" dirty="0" smtClean="0">
                <a:cs typeface="2  Kamran" panose="00000400000000000000" pitchFamily="2" charset="-78"/>
              </a:rPr>
              <a:t>تاريخچه هوش مصنوعي</a:t>
            </a:r>
            <a:endParaRPr lang="en-US" sz="4000" b="1" dirty="0">
              <a:cs typeface="2  Kamran" panose="00000400000000000000" pitchFamily="2" charset="-78"/>
            </a:endParaRPr>
          </a:p>
        </p:txBody>
      </p:sp>
      <p:cxnSp>
        <p:nvCxnSpPr>
          <p:cNvPr id="9" name="Straight Connector 8"/>
          <p:cNvCxnSpPr/>
          <p:nvPr/>
        </p:nvCxnSpPr>
        <p:spPr>
          <a:xfrm flipH="1">
            <a:off x="0" y="788882"/>
            <a:ext cx="1219200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603949" y="2327595"/>
            <a:ext cx="8896888" cy="523220"/>
          </a:xfrm>
          <a:prstGeom prst="rect">
            <a:avLst/>
          </a:prstGeom>
          <a:noFill/>
        </p:spPr>
        <p:txBody>
          <a:bodyPr wrap="square" rtlCol="0">
            <a:spAutoFit/>
          </a:bodyPr>
          <a:lstStyle/>
          <a:p>
            <a:pPr algn="r" rtl="1"/>
            <a:r>
              <a:rPr lang="fa-IR" sz="2800" b="1" dirty="0" smtClean="0">
                <a:solidFill>
                  <a:srgbClr val="00B0F0"/>
                </a:solidFill>
                <a:cs typeface="2  Kamran" panose="00000400000000000000" pitchFamily="2" charset="-78"/>
              </a:rPr>
              <a:t>1950: مقاله </a:t>
            </a:r>
            <a:r>
              <a:rPr lang="fa-IR" sz="2800" b="1" dirty="0">
                <a:solidFill>
                  <a:srgbClr val="00B0F0"/>
                </a:solidFill>
                <a:cs typeface="2  Kamran" panose="00000400000000000000" pitchFamily="2" charset="-78"/>
              </a:rPr>
              <a:t>ماشين و هوش محاسباتي (</a:t>
            </a:r>
            <a:r>
              <a:rPr lang="en-US" sz="2400" dirty="0">
                <a:solidFill>
                  <a:srgbClr val="00B0F0"/>
                </a:solidFill>
                <a:latin typeface="Gabriola" panose="04040605051002020D02" pitchFamily="82" charset="0"/>
              </a:rPr>
              <a:t>Allan Turing</a:t>
            </a:r>
            <a:r>
              <a:rPr lang="fa-IR" sz="2800" b="1" dirty="0" smtClean="0">
                <a:solidFill>
                  <a:srgbClr val="00B0F0"/>
                </a:solidFill>
                <a:cs typeface="2  Kamran" panose="00000400000000000000" pitchFamily="2" charset="-78"/>
              </a:rPr>
              <a:t>)</a:t>
            </a:r>
          </a:p>
        </p:txBody>
      </p:sp>
      <p:sp>
        <p:nvSpPr>
          <p:cNvPr id="15" name="TextBox 14"/>
          <p:cNvSpPr txBox="1"/>
          <p:nvPr/>
        </p:nvSpPr>
        <p:spPr>
          <a:xfrm>
            <a:off x="1142678" y="3363610"/>
            <a:ext cx="9896882" cy="584775"/>
          </a:xfrm>
          <a:prstGeom prst="rect">
            <a:avLst/>
          </a:prstGeom>
          <a:noFill/>
        </p:spPr>
        <p:txBody>
          <a:bodyPr wrap="square" rtlCol="0">
            <a:spAutoFit/>
          </a:bodyPr>
          <a:lstStyle/>
          <a:p>
            <a:pPr algn="r" rtl="1"/>
            <a:r>
              <a:rPr lang="fa-IR" sz="3200" b="1" dirty="0" smtClean="0">
                <a:cs typeface="2  Kamran" panose="00000400000000000000" pitchFamily="2" charset="-78"/>
              </a:rPr>
              <a:t>1940-1950: اختراعات هيجان انگيز اوليه</a:t>
            </a:r>
          </a:p>
        </p:txBody>
      </p:sp>
      <p:sp>
        <p:nvSpPr>
          <p:cNvPr id="17" name="TextBox 16"/>
          <p:cNvSpPr txBox="1"/>
          <p:nvPr/>
        </p:nvSpPr>
        <p:spPr>
          <a:xfrm>
            <a:off x="1606449" y="4010422"/>
            <a:ext cx="8896888" cy="523220"/>
          </a:xfrm>
          <a:prstGeom prst="rect">
            <a:avLst/>
          </a:prstGeom>
          <a:noFill/>
        </p:spPr>
        <p:txBody>
          <a:bodyPr wrap="square" rtlCol="0">
            <a:spAutoFit/>
          </a:bodyPr>
          <a:lstStyle/>
          <a:p>
            <a:pPr algn="r" rtl="1"/>
            <a:r>
              <a:rPr lang="fa-IR" sz="2800" b="1" dirty="0" smtClean="0">
                <a:solidFill>
                  <a:srgbClr val="00B0F0"/>
                </a:solidFill>
                <a:cs typeface="2  Kamran" panose="00000400000000000000" pitchFamily="2" charset="-78"/>
              </a:rPr>
              <a:t>1950: برنامه هاي هوش مصنوعي اوليه مانند برنامه چكرز (</a:t>
            </a:r>
            <a:r>
              <a:rPr lang="en-US" sz="2400" dirty="0">
                <a:solidFill>
                  <a:srgbClr val="00B0F0"/>
                </a:solidFill>
                <a:latin typeface="Gabriola" panose="04040605051002020D02" pitchFamily="82" charset="0"/>
              </a:rPr>
              <a:t>Samuel</a:t>
            </a:r>
            <a:r>
              <a:rPr lang="fa-IR" sz="2800" b="1" dirty="0" smtClean="0">
                <a:solidFill>
                  <a:srgbClr val="00B0F0"/>
                </a:solidFill>
                <a:cs typeface="2  Kamran" panose="00000400000000000000" pitchFamily="2" charset="-78"/>
              </a:rPr>
              <a:t>)</a:t>
            </a:r>
          </a:p>
        </p:txBody>
      </p:sp>
      <p:sp>
        <p:nvSpPr>
          <p:cNvPr id="18" name="TextBox 17"/>
          <p:cNvSpPr txBox="1"/>
          <p:nvPr/>
        </p:nvSpPr>
        <p:spPr>
          <a:xfrm>
            <a:off x="1606449" y="4533642"/>
            <a:ext cx="8896888" cy="523220"/>
          </a:xfrm>
          <a:prstGeom prst="rect">
            <a:avLst/>
          </a:prstGeom>
          <a:noFill/>
        </p:spPr>
        <p:txBody>
          <a:bodyPr wrap="square" rtlCol="0">
            <a:spAutoFit/>
          </a:bodyPr>
          <a:lstStyle/>
          <a:p>
            <a:pPr algn="r" rtl="1"/>
            <a:r>
              <a:rPr lang="fa-IR" sz="2800" b="1" dirty="0" smtClean="0">
                <a:solidFill>
                  <a:srgbClr val="00B0F0"/>
                </a:solidFill>
                <a:cs typeface="2  Kamran" panose="00000400000000000000" pitchFamily="2" charset="-78"/>
              </a:rPr>
              <a:t>195</a:t>
            </a:r>
            <a:r>
              <a:rPr lang="fa-IR" sz="2800" b="1" dirty="0">
                <a:solidFill>
                  <a:srgbClr val="00B0F0"/>
                </a:solidFill>
                <a:cs typeface="2  Kamran" panose="00000400000000000000" pitchFamily="2" charset="-78"/>
              </a:rPr>
              <a:t>6</a:t>
            </a:r>
            <a:r>
              <a:rPr lang="fa-IR" sz="2800" b="1" dirty="0" smtClean="0">
                <a:solidFill>
                  <a:srgbClr val="00B0F0"/>
                </a:solidFill>
                <a:cs typeface="2  Kamran" panose="00000400000000000000" pitchFamily="2" charset="-78"/>
              </a:rPr>
              <a:t>: نشت دارتموث كه در آن براي اولين بار اصطلاح هوش مصنوعي استفاده شد</a:t>
            </a:r>
          </a:p>
        </p:txBody>
      </p:sp>
      <p:sp>
        <p:nvSpPr>
          <p:cNvPr id="19" name="TextBox 18"/>
          <p:cNvSpPr txBox="1"/>
          <p:nvPr/>
        </p:nvSpPr>
        <p:spPr>
          <a:xfrm>
            <a:off x="1640175" y="5056862"/>
            <a:ext cx="8896888" cy="523220"/>
          </a:xfrm>
          <a:prstGeom prst="rect">
            <a:avLst/>
          </a:prstGeom>
          <a:noFill/>
        </p:spPr>
        <p:txBody>
          <a:bodyPr wrap="square" rtlCol="0">
            <a:spAutoFit/>
          </a:bodyPr>
          <a:lstStyle/>
          <a:p>
            <a:pPr algn="r" rtl="1"/>
            <a:r>
              <a:rPr lang="fa-IR" sz="2800" b="1" dirty="0" smtClean="0">
                <a:solidFill>
                  <a:srgbClr val="00B0F0"/>
                </a:solidFill>
                <a:cs typeface="2  Kamran" panose="00000400000000000000" pitchFamily="2" charset="-78"/>
              </a:rPr>
              <a:t>195</a:t>
            </a:r>
            <a:r>
              <a:rPr lang="fa-IR" sz="2800" b="1" dirty="0">
                <a:solidFill>
                  <a:srgbClr val="00B0F0"/>
                </a:solidFill>
                <a:cs typeface="2  Kamran" panose="00000400000000000000" pitchFamily="2" charset="-78"/>
              </a:rPr>
              <a:t>6</a:t>
            </a:r>
            <a:r>
              <a:rPr lang="fa-IR" sz="2800" b="1" dirty="0" smtClean="0">
                <a:solidFill>
                  <a:srgbClr val="00B0F0"/>
                </a:solidFill>
                <a:cs typeface="2  Kamran" panose="00000400000000000000" pitchFamily="2" charset="-78"/>
              </a:rPr>
              <a:t>: الگوريتم كامل رابينسون براي استنتاج منطقي</a:t>
            </a:r>
          </a:p>
        </p:txBody>
      </p:sp>
    </p:spTree>
    <p:extLst>
      <p:ext uri="{BB962C8B-B14F-4D97-AF65-F5344CB8AC3E}">
        <p14:creationId xmlns:p14="http://schemas.microsoft.com/office/powerpoint/2010/main" val="13025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0" grpId="0"/>
      <p:bldP spid="15" grpId="0"/>
      <p:bldP spid="17" grpId="0"/>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5644889</TotalTime>
  <Words>1292</Words>
  <Application>Microsoft Office PowerPoint</Application>
  <PresentationFormat>Widescreen</PresentationFormat>
  <Paragraphs>179</Paragraphs>
  <Slides>25</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2  Kamran</vt:lpstr>
      <vt:lpstr>2  Yekan</vt:lpstr>
      <vt:lpstr>2  Zar</vt:lpstr>
      <vt:lpstr>Arial</vt:lpstr>
      <vt:lpstr>B Yekan</vt:lpstr>
      <vt:lpstr>Calibri</vt:lpstr>
      <vt:lpstr>Calibri Light</vt:lpstr>
      <vt:lpstr>Gabriola</vt:lpstr>
      <vt:lpstr>Wingdings 2</vt:lpstr>
      <vt:lpstr>Office Theme</vt:lpstr>
      <vt:lpstr>هوش مصنوعی (معرفی)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معرفی و مفاهیم اولیه پایتون</dc:title>
  <dc:creator>Sadegh</dc:creator>
  <cp:lastModifiedBy>Sadegh</cp:lastModifiedBy>
  <cp:revision>539</cp:revision>
  <dcterms:created xsi:type="dcterms:W3CDTF">2019-12-14T18:20:14Z</dcterms:created>
  <dcterms:modified xsi:type="dcterms:W3CDTF">2020-09-12T02:26:09Z</dcterms:modified>
</cp:coreProperties>
</file>