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479" r:id="rId3"/>
    <p:sldId id="480" r:id="rId4"/>
    <p:sldId id="481" r:id="rId5"/>
    <p:sldId id="482" r:id="rId6"/>
    <p:sldId id="483" r:id="rId7"/>
    <p:sldId id="484" r:id="rId8"/>
    <p:sldId id="485" r:id="rId9"/>
    <p:sldId id="486" r:id="rId10"/>
    <p:sldId id="489" r:id="rId11"/>
    <p:sldId id="490" r:id="rId12"/>
    <p:sldId id="491" r:id="rId13"/>
    <p:sldId id="492" r:id="rId14"/>
    <p:sldId id="493" r:id="rId15"/>
    <p:sldId id="487" r:id="rId16"/>
    <p:sldId id="488" r:id="rId17"/>
    <p:sldId id="494" r:id="rId18"/>
    <p:sldId id="500" r:id="rId19"/>
    <p:sldId id="495" r:id="rId20"/>
    <p:sldId id="496" r:id="rId21"/>
    <p:sldId id="497" r:id="rId22"/>
    <p:sldId id="499" r:id="rId23"/>
    <p:sldId id="4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94161" autoAdjust="0"/>
  </p:normalViewPr>
  <p:slideViewPr>
    <p:cSldViewPr snapToGrid="0">
      <p:cViewPr varScale="1">
        <p:scale>
          <a:sx n="65" d="100"/>
          <a:sy n="65" d="100"/>
        </p:scale>
        <p:origin x="71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E791-EBA1-4262-8C84-A03EA3BAA32A}"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514-8706-4B7D-9197-B837582C69A7}" type="slidenum">
              <a:rPr lang="en-US" smtClean="0"/>
              <a:t>‹#›</a:t>
            </a:fld>
            <a:endParaRPr lang="en-US"/>
          </a:p>
        </p:txBody>
      </p:sp>
    </p:spTree>
    <p:extLst>
      <p:ext uri="{BB962C8B-B14F-4D97-AF65-F5344CB8AC3E}">
        <p14:creationId xmlns:p14="http://schemas.microsoft.com/office/powerpoint/2010/main" val="10662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a:t>
            </a:fld>
            <a:endParaRPr lang="en-US"/>
          </a:p>
        </p:txBody>
      </p:sp>
    </p:spTree>
    <p:extLst>
      <p:ext uri="{BB962C8B-B14F-4D97-AF65-F5344CB8AC3E}">
        <p14:creationId xmlns:p14="http://schemas.microsoft.com/office/powerpoint/2010/main" val="60892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aseline="0">
                <a:cs typeface="B Yekan" panose="00000400000000000000" pitchFamily="2" charset="-78"/>
              </a:defRPr>
            </a:lvl1pPr>
          </a:lstStyle>
          <a:p>
            <a:r>
              <a:rPr lang="fa-IR" dirty="0" smtClean="0"/>
              <a:t>برنامه سازی پیشرفته (مقدمه)</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cs typeface="2  Kamran" panose="00000400000000000000"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a-IR" dirty="0" smtClean="0"/>
              <a:t>صادق اسکندری</a:t>
            </a:r>
          </a:p>
          <a:p>
            <a:r>
              <a:rPr lang="fa-IR" dirty="0" smtClean="0"/>
              <a:t>دانشگاه گیلان، گروه علوم کامپیوتر</a:t>
            </a:r>
          </a:p>
          <a:p>
            <a:r>
              <a:rPr lang="fa-IR" dirty="0" smtClean="0"/>
              <a:t>نیمسال دوم 98-99</a:t>
            </a:r>
            <a:endParaRPr lang="en-US" dirty="0"/>
          </a:p>
        </p:txBody>
      </p:sp>
      <p:sp>
        <p:nvSpPr>
          <p:cNvPr id="4" name="Date Placeholder 3"/>
          <p:cNvSpPr>
            <a:spLocks noGrp="1"/>
          </p:cNvSpPr>
          <p:nvPr>
            <p:ph type="dt" sz="half" idx="10"/>
          </p:nvPr>
        </p:nvSpPr>
        <p:spPr/>
        <p:txBody>
          <a:bodyPr/>
          <a:lstStyle/>
          <a:p>
            <a:fld id="{593A475C-F081-42DC-8781-5CA9D66BBF8C}"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23A899F3-6BE7-46ED-A53A-DCF40435850D}" type="slidenum">
              <a:rPr lang="en-US" smtClean="0"/>
              <a:pPr/>
              <a:t>‹#›</a:t>
            </a:fld>
            <a:endParaRPr lang="en-US" dirty="0"/>
          </a:p>
        </p:txBody>
      </p:sp>
    </p:spTree>
    <p:extLst>
      <p:ext uri="{BB962C8B-B14F-4D97-AF65-F5344CB8AC3E}">
        <p14:creationId xmlns:p14="http://schemas.microsoft.com/office/powerpoint/2010/main" val="1402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2686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202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40023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75C-F081-42DC-8781-5CA9D66BBF8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6887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a:cs typeface="B Yeka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lgn="r" rtl="1">
              <a:defRPr/>
            </a:lvl1pPr>
            <a:lvl2pPr algn="r" rtl="1">
              <a:defRPr/>
            </a:lvl2pPr>
            <a:lvl3pPr algn="r" rtl="1">
              <a:defRPr/>
            </a:lvl3pPr>
            <a:lvl4pPr algn="r" rtl="1">
              <a:defRPr/>
            </a:lvl4pPr>
            <a:lvl5pPr algn="r" rtl="1">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lgn="r" rtl="1">
              <a:defRPr b="1" baseline="0">
                <a:cs typeface="2  Zar" panose="00000400000000000000" pitchFamily="2" charset="-78"/>
              </a:defRPr>
            </a:lvl1pPr>
            <a:lvl2pPr algn="r" rtl="1">
              <a:defRPr>
                <a:cs typeface="2  Zar" panose="00000400000000000000" pitchFamily="2" charset="-78"/>
              </a:defRPr>
            </a:lvl2pPr>
            <a:lvl3pPr algn="r" rtl="1">
              <a:defRPr>
                <a:cs typeface="2  Zar" panose="00000400000000000000" pitchFamily="2" charset="-78"/>
              </a:defRPr>
            </a:lvl3pPr>
            <a:lvl4pPr algn="r" rtl="1">
              <a:defRPr/>
            </a:lvl4pPr>
            <a:lvl5pPr algn="r" rtl="1">
              <a:defRPr/>
            </a:lvl5pPr>
          </a:lstStyle>
          <a:p>
            <a:pPr lvl="0"/>
            <a:r>
              <a:rPr lang="fa-IR" dirty="0" smtClean="0"/>
              <a:t>سطح اول</a:t>
            </a:r>
            <a:endParaRPr lang="en-US" dirty="0" smtClean="0"/>
          </a:p>
          <a:p>
            <a:pPr lvl="1"/>
            <a:r>
              <a:rPr lang="fa-IR" dirty="0" smtClean="0"/>
              <a:t>سطح دوم</a:t>
            </a:r>
            <a:endParaRPr lang="en-US" dirty="0" smtClean="0"/>
          </a:p>
          <a:p>
            <a:pPr lvl="2"/>
            <a:r>
              <a:rPr lang="fa-IR" dirty="0" smtClean="0"/>
              <a:t>سطح سوم</a:t>
            </a:r>
            <a:endParaRPr lang="en-US" dirty="0" smtClean="0"/>
          </a:p>
        </p:txBody>
      </p:sp>
      <p:sp>
        <p:nvSpPr>
          <p:cNvPr id="5" name="Date Placeholder 4"/>
          <p:cNvSpPr>
            <a:spLocks noGrp="1"/>
          </p:cNvSpPr>
          <p:nvPr>
            <p:ph type="dt" sz="half" idx="10"/>
          </p:nvPr>
        </p:nvSpPr>
        <p:spPr/>
        <p:txBody>
          <a:bodyPr/>
          <a:lstStyle/>
          <a:p>
            <a:fld id="{593A475C-F081-42DC-8781-5CA9D66BBF8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0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A475C-F081-42DC-8781-5CA9D66BBF8C}"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873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A475C-F081-42DC-8781-5CA9D66BBF8C}"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4120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75C-F081-42DC-8781-5CA9D66BBF8C}"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37444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28729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7167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475C-F081-42DC-8781-5CA9D66BBF8C}"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DFE9E-A4AA-44E2-963E-69026E06C53E}" type="slidenum">
              <a:rPr lang="en-US" smtClean="0"/>
              <a:t>‹#›</a:t>
            </a:fld>
            <a:endParaRPr lang="en-US"/>
          </a:p>
        </p:txBody>
      </p:sp>
    </p:spTree>
    <p:extLst>
      <p:ext uri="{BB962C8B-B14F-4D97-AF65-F5344CB8AC3E}">
        <p14:creationId xmlns:p14="http://schemas.microsoft.com/office/powerpoint/2010/main" val="74279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59001" y="2522657"/>
            <a:ext cx="5682619" cy="4335343"/>
          </a:xfrm>
          <a:prstGeom prst="rect">
            <a:avLst/>
          </a:prstGeom>
        </p:spPr>
      </p:pic>
      <p:sp>
        <p:nvSpPr>
          <p:cNvPr id="2" name="Title 1"/>
          <p:cNvSpPr>
            <a:spLocks noGrp="1"/>
          </p:cNvSpPr>
          <p:nvPr>
            <p:ph type="ctrTitle"/>
          </p:nvPr>
        </p:nvSpPr>
        <p:spPr>
          <a:xfrm>
            <a:off x="1676401" y="-228600"/>
            <a:ext cx="8672944" cy="2387600"/>
          </a:xfrm>
        </p:spPr>
        <p:txBody>
          <a:bodyPr>
            <a:normAutofit fontScale="90000"/>
          </a:bodyPr>
          <a:lstStyle/>
          <a:p>
            <a:pPr rtl="1"/>
            <a:r>
              <a:rPr lang="fa-IR" b="1" dirty="0" smtClean="0">
                <a:cs typeface="2  Kamran" panose="00000400000000000000" pitchFamily="2" charset="-78"/>
              </a:rPr>
              <a:t>هوش مصنوعی</a:t>
            </a:r>
            <a:br>
              <a:rPr lang="fa-IR" b="1" dirty="0" smtClean="0">
                <a:cs typeface="2  Kamran" panose="00000400000000000000" pitchFamily="2" charset="-78"/>
              </a:rPr>
            </a:br>
            <a:r>
              <a:rPr lang="fa-IR" b="1" dirty="0" smtClean="0">
                <a:cs typeface="2  Kamran" panose="00000400000000000000" pitchFamily="2" charset="-78"/>
              </a:rPr>
              <a:t>(جستجو در حضور عامل های دیگر-بخش دوم) </a:t>
            </a:r>
            <a:endParaRPr lang="en-US" b="1" dirty="0">
              <a:cs typeface="2  Kamran" panose="00000400000000000000" pitchFamily="2" charset="-78"/>
            </a:endParaRPr>
          </a:p>
        </p:txBody>
      </p:sp>
      <p:sp>
        <p:nvSpPr>
          <p:cNvPr id="3" name="Subtitle 2"/>
          <p:cNvSpPr>
            <a:spLocks noGrp="1"/>
          </p:cNvSpPr>
          <p:nvPr>
            <p:ph type="subTitle" idx="1"/>
          </p:nvPr>
        </p:nvSpPr>
        <p:spPr>
          <a:xfrm>
            <a:off x="3024175" y="2251075"/>
            <a:ext cx="5924563" cy="1655762"/>
          </a:xfrm>
        </p:spPr>
        <p:txBody>
          <a:bodyPr/>
          <a:lstStyle/>
          <a:p>
            <a:r>
              <a:rPr lang="fa-IR" dirty="0" smtClean="0"/>
              <a:t>صادق اسکندری - دانشکده علوم ریاضی، گروه علوم کامپیوتر</a:t>
            </a:r>
          </a:p>
          <a:p>
            <a:r>
              <a:rPr lang="en-US" dirty="0" smtClean="0"/>
              <a:t>eskandari@guilan.ac.ir</a:t>
            </a:r>
            <a:endParaRPr lang="en-US" dirty="0"/>
          </a:p>
        </p:txBody>
      </p:sp>
    </p:spTree>
    <p:extLst>
      <p:ext uri="{BB962C8B-B14F-4D97-AF65-F5344CB8AC3E}">
        <p14:creationId xmlns:p14="http://schemas.microsoft.com/office/powerpoint/2010/main" val="9587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491319" y="970958"/>
            <a:ext cx="11458853" cy="954107"/>
          </a:xfrm>
          <a:prstGeom prst="rect">
            <a:avLst/>
          </a:prstGeom>
          <a:noFill/>
        </p:spPr>
        <p:txBody>
          <a:bodyPr wrap="square" rtlCol="0">
            <a:spAutoFit/>
          </a:bodyPr>
          <a:lstStyle/>
          <a:p>
            <a:pPr algn="r" rtl="1"/>
            <a:r>
              <a:rPr lang="fa-IR" sz="2800" b="1" dirty="0" smtClean="0">
                <a:solidFill>
                  <a:srgbClr val="FF0000"/>
                </a:solidFill>
                <a:latin typeface="Gabriola" panose="04040605051002020D02" pitchFamily="82" charset="0"/>
                <a:cs typeface="2  Kamran" panose="00000400000000000000" pitchFamily="2" charset="-78"/>
              </a:rPr>
              <a:t>مثال: </a:t>
            </a:r>
            <a:r>
              <a:rPr lang="fa-IR" sz="2800" b="1" dirty="0" smtClean="0">
                <a:latin typeface="Gabriola" panose="04040605051002020D02" pitchFamily="82" charset="0"/>
                <a:cs typeface="2  Kamran" panose="00000400000000000000" pitchFamily="2" charset="-78"/>
              </a:rPr>
              <a:t>فرض کنید که در حال بازی با رقیبی هستید که در 70 درصد تصمیمات خود، از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و در 30 درصد دیگر، از تصمیمات کاملاً تصادفی استفاده می کند. مقادیر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را برای درخت زیر مشخص کنید. </a:t>
            </a:r>
            <a:endParaRPr lang="en-US" sz="2800" b="1" dirty="0">
              <a:cs typeface="2  Kamran" panose="00000400000000000000" pitchFamily="2" charset="-78"/>
            </a:endParaRPr>
          </a:p>
        </p:txBody>
      </p:sp>
      <p:pic>
        <p:nvPicPr>
          <p:cNvPr id="19" name="Picture 18"/>
          <p:cNvPicPr>
            <a:picLocks noChangeAspect="1"/>
          </p:cNvPicPr>
          <p:nvPr/>
        </p:nvPicPr>
        <p:blipFill rotWithShape="1">
          <a:blip r:embed="rId2"/>
          <a:srcRect l="15785" t="26736" r="14790" b="20299"/>
          <a:stretch/>
        </p:blipFill>
        <p:spPr>
          <a:xfrm>
            <a:off x="2262235" y="2107140"/>
            <a:ext cx="7144304" cy="3406556"/>
          </a:xfrm>
          <a:prstGeom prst="rect">
            <a:avLst/>
          </a:prstGeom>
        </p:spPr>
      </p:pic>
    </p:spTree>
    <p:extLst>
      <p:ext uri="{BB962C8B-B14F-4D97-AF65-F5344CB8AC3E}">
        <p14:creationId xmlns:p14="http://schemas.microsoft.com/office/powerpoint/2010/main" val="1911729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491319" y="970958"/>
            <a:ext cx="11458853" cy="954107"/>
          </a:xfrm>
          <a:prstGeom prst="rect">
            <a:avLst/>
          </a:prstGeom>
          <a:noFill/>
        </p:spPr>
        <p:txBody>
          <a:bodyPr wrap="square" rtlCol="0">
            <a:spAutoFit/>
          </a:bodyPr>
          <a:lstStyle/>
          <a:p>
            <a:pPr algn="r" rtl="1"/>
            <a:r>
              <a:rPr lang="fa-IR" sz="2800" b="1" dirty="0" smtClean="0">
                <a:solidFill>
                  <a:srgbClr val="FF0000"/>
                </a:solidFill>
                <a:latin typeface="Gabriola" panose="04040605051002020D02" pitchFamily="82" charset="0"/>
                <a:cs typeface="2  Kamran" panose="00000400000000000000" pitchFamily="2" charset="-78"/>
              </a:rPr>
              <a:t>مثال: </a:t>
            </a:r>
            <a:r>
              <a:rPr lang="fa-IR" sz="2800" b="1" dirty="0" smtClean="0">
                <a:latin typeface="Gabriola" panose="04040605051002020D02" pitchFamily="82" charset="0"/>
                <a:cs typeface="2  Kamran" panose="00000400000000000000" pitchFamily="2" charset="-78"/>
              </a:rPr>
              <a:t>فرض کنید که در حال بازی با رقیبی هستید که در 70 درصد تصمیمات خود، از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و در 30 درصد دیگر، از تصمیمات کاملاً تصادفی استفاده می کند. مقادیر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را برای درخت زیر مشخص کنید. </a:t>
            </a:r>
            <a:endParaRPr lang="en-US" sz="2800" b="1" dirty="0">
              <a:cs typeface="2  Kamran" panose="00000400000000000000" pitchFamily="2" charset="-78"/>
            </a:endParaRPr>
          </a:p>
        </p:txBody>
      </p:sp>
      <p:pic>
        <p:nvPicPr>
          <p:cNvPr id="19" name="Picture 18"/>
          <p:cNvPicPr>
            <a:picLocks noChangeAspect="1"/>
          </p:cNvPicPr>
          <p:nvPr/>
        </p:nvPicPr>
        <p:blipFill rotWithShape="1">
          <a:blip r:embed="rId2"/>
          <a:srcRect l="15785" t="26736" r="14790" b="20299"/>
          <a:stretch/>
        </p:blipFill>
        <p:spPr>
          <a:xfrm>
            <a:off x="2262235" y="2107140"/>
            <a:ext cx="7144304" cy="3406556"/>
          </a:xfrm>
          <a:prstGeom prst="rect">
            <a:avLst/>
          </a:prstGeom>
        </p:spPr>
      </p:pic>
      <mc:AlternateContent xmlns:mc="http://schemas.openxmlformats.org/markup-compatibility/2006">
        <mc:Choice xmlns:a14="http://schemas.microsoft.com/office/drawing/2010/main" Requires="a14">
          <p:sp>
            <p:nvSpPr>
              <p:cNvPr id="20" name="TextBox 19"/>
              <p:cNvSpPr txBox="1"/>
              <p:nvPr/>
            </p:nvSpPr>
            <p:spPr>
              <a:xfrm>
                <a:off x="855990" y="5695771"/>
                <a:ext cx="6050374"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fa-IR" b="0" i="1" smtClean="0">
                              <a:solidFill>
                                <a:schemeClr val="tx1"/>
                              </a:solidFill>
                              <a:latin typeface="Cambria Math" panose="02040503050406030204" pitchFamily="18" charset="0"/>
                            </a:rPr>
                            <m:t>7</m:t>
                          </m:r>
                        </m:num>
                        <m:den>
                          <m:r>
                            <a:rPr lang="fa-IR"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9</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855990" y="5695771"/>
                <a:ext cx="6050374" cy="714683"/>
              </a:xfrm>
              <a:prstGeom prst="rect">
                <a:avLst/>
              </a:prstGeom>
              <a:blipFill>
                <a:blip r:embed="rId3"/>
                <a:stretch>
                  <a:fillRect/>
                </a:stretch>
              </a:blipFill>
            </p:spPr>
            <p:txBody>
              <a:bodyPr/>
              <a:lstStyle/>
              <a:p>
                <a:r>
                  <a:rPr lang="en-US">
                    <a:noFill/>
                  </a:rPr>
                  <a:t> </a:t>
                </a:r>
              </a:p>
            </p:txBody>
          </p:sp>
        </mc:Fallback>
      </mc:AlternateContent>
      <p:sp>
        <p:nvSpPr>
          <p:cNvPr id="21" name="Oval 20"/>
          <p:cNvSpPr/>
          <p:nvPr/>
        </p:nvSpPr>
        <p:spPr>
          <a:xfrm>
            <a:off x="3102131" y="3671782"/>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4.5</a:t>
            </a:r>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72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491319" y="970958"/>
            <a:ext cx="11458853" cy="954107"/>
          </a:xfrm>
          <a:prstGeom prst="rect">
            <a:avLst/>
          </a:prstGeom>
          <a:noFill/>
        </p:spPr>
        <p:txBody>
          <a:bodyPr wrap="square" rtlCol="0">
            <a:spAutoFit/>
          </a:bodyPr>
          <a:lstStyle/>
          <a:p>
            <a:pPr algn="r" rtl="1"/>
            <a:r>
              <a:rPr lang="fa-IR" sz="2800" b="1" dirty="0" smtClean="0">
                <a:solidFill>
                  <a:srgbClr val="FF0000"/>
                </a:solidFill>
                <a:latin typeface="Gabriola" panose="04040605051002020D02" pitchFamily="82" charset="0"/>
                <a:cs typeface="2  Kamran" panose="00000400000000000000" pitchFamily="2" charset="-78"/>
              </a:rPr>
              <a:t>مثال: </a:t>
            </a:r>
            <a:r>
              <a:rPr lang="fa-IR" sz="2800" b="1" dirty="0" smtClean="0">
                <a:latin typeface="Gabriola" panose="04040605051002020D02" pitchFamily="82" charset="0"/>
                <a:cs typeface="2  Kamran" panose="00000400000000000000" pitchFamily="2" charset="-78"/>
              </a:rPr>
              <a:t>فرض کنید که در حال بازی با رقیبی هستید که در 70 درصد تصمیمات خود، از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و در 30 درصد دیگر، از تصمیمات کاملاً تصادفی استفاده می کند. مقادیر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را برای درخت زیر مشخص کنید. </a:t>
            </a:r>
            <a:endParaRPr lang="en-US" sz="2800" b="1" dirty="0">
              <a:cs typeface="2  Kamran" panose="00000400000000000000" pitchFamily="2" charset="-78"/>
            </a:endParaRPr>
          </a:p>
        </p:txBody>
      </p:sp>
      <p:pic>
        <p:nvPicPr>
          <p:cNvPr id="19" name="Picture 18"/>
          <p:cNvPicPr>
            <a:picLocks noChangeAspect="1"/>
          </p:cNvPicPr>
          <p:nvPr/>
        </p:nvPicPr>
        <p:blipFill rotWithShape="1">
          <a:blip r:embed="rId2"/>
          <a:srcRect l="15785" t="26736" r="14790" b="20299"/>
          <a:stretch/>
        </p:blipFill>
        <p:spPr>
          <a:xfrm>
            <a:off x="2262235" y="2107140"/>
            <a:ext cx="7144304" cy="3406556"/>
          </a:xfrm>
          <a:prstGeom prst="rect">
            <a:avLst/>
          </a:prstGeom>
        </p:spPr>
      </p:pic>
      <mc:AlternateContent xmlns:mc="http://schemas.openxmlformats.org/markup-compatibility/2006">
        <mc:Choice xmlns:a14="http://schemas.microsoft.com/office/drawing/2010/main" Requires="a14">
          <p:sp>
            <p:nvSpPr>
              <p:cNvPr id="20" name="TextBox 19"/>
              <p:cNvSpPr txBox="1"/>
              <p:nvPr/>
            </p:nvSpPr>
            <p:spPr>
              <a:xfrm>
                <a:off x="2698961" y="5784151"/>
                <a:ext cx="5922134"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fa-IR" b="0" i="1" smtClean="0">
                              <a:solidFill>
                                <a:schemeClr val="tx1"/>
                              </a:solidFill>
                              <a:latin typeface="Cambria Math" panose="02040503050406030204" pitchFamily="18" charset="0"/>
                            </a:rPr>
                            <m:t>7</m:t>
                          </m:r>
                        </m:num>
                        <m:den>
                          <m:r>
                            <a:rPr lang="fa-IR"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6</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r>
                        <a:rPr lang="en-US" b="0" i="1"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2698961" y="5784151"/>
                <a:ext cx="5922134" cy="714683"/>
              </a:xfrm>
              <a:prstGeom prst="rect">
                <a:avLst/>
              </a:prstGeom>
              <a:blipFill>
                <a:blip r:embed="rId3"/>
                <a:stretch>
                  <a:fillRect/>
                </a:stretch>
              </a:blipFill>
            </p:spPr>
            <p:txBody>
              <a:bodyPr/>
              <a:lstStyle/>
              <a:p>
                <a:r>
                  <a:rPr lang="en-US">
                    <a:noFill/>
                  </a:rPr>
                  <a:t> </a:t>
                </a:r>
              </a:p>
            </p:txBody>
          </p:sp>
        </mc:Fallback>
      </mc:AlternateContent>
      <p:sp>
        <p:nvSpPr>
          <p:cNvPr id="21" name="Oval 20"/>
          <p:cNvSpPr/>
          <p:nvPr/>
        </p:nvSpPr>
        <p:spPr>
          <a:xfrm>
            <a:off x="3102131" y="3671782"/>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4.5</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5547359" y="3592169"/>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2.6</a:t>
            </a:r>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32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491319" y="970958"/>
            <a:ext cx="11458853" cy="954107"/>
          </a:xfrm>
          <a:prstGeom prst="rect">
            <a:avLst/>
          </a:prstGeom>
          <a:noFill/>
        </p:spPr>
        <p:txBody>
          <a:bodyPr wrap="square" rtlCol="0">
            <a:spAutoFit/>
          </a:bodyPr>
          <a:lstStyle/>
          <a:p>
            <a:pPr algn="r" rtl="1"/>
            <a:r>
              <a:rPr lang="fa-IR" sz="2800" b="1" dirty="0" smtClean="0">
                <a:solidFill>
                  <a:srgbClr val="FF0000"/>
                </a:solidFill>
                <a:latin typeface="Gabriola" panose="04040605051002020D02" pitchFamily="82" charset="0"/>
                <a:cs typeface="2  Kamran" panose="00000400000000000000" pitchFamily="2" charset="-78"/>
              </a:rPr>
              <a:t>مثال: </a:t>
            </a:r>
            <a:r>
              <a:rPr lang="fa-IR" sz="2800" b="1" dirty="0" smtClean="0">
                <a:latin typeface="Gabriola" panose="04040605051002020D02" pitchFamily="82" charset="0"/>
                <a:cs typeface="2  Kamran" panose="00000400000000000000" pitchFamily="2" charset="-78"/>
              </a:rPr>
              <a:t>فرض کنید که در حال بازی با رقیبی هستید که در 70 درصد تصمیمات خود، از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و در 30 درصد دیگر، از تصمیمات کاملاً تصادفی استفاده می کند. مقادیر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را برای درخت زیر مشخص کنید. </a:t>
            </a:r>
            <a:endParaRPr lang="en-US" sz="2800" b="1" dirty="0">
              <a:cs typeface="2  Kamran" panose="00000400000000000000" pitchFamily="2" charset="-78"/>
            </a:endParaRPr>
          </a:p>
        </p:txBody>
      </p:sp>
      <p:pic>
        <p:nvPicPr>
          <p:cNvPr id="19" name="Picture 18"/>
          <p:cNvPicPr>
            <a:picLocks noChangeAspect="1"/>
          </p:cNvPicPr>
          <p:nvPr/>
        </p:nvPicPr>
        <p:blipFill rotWithShape="1">
          <a:blip r:embed="rId2"/>
          <a:srcRect l="15785" t="26736" r="14790" b="20299"/>
          <a:stretch/>
        </p:blipFill>
        <p:spPr>
          <a:xfrm>
            <a:off x="2262235" y="2107140"/>
            <a:ext cx="7144304" cy="3406556"/>
          </a:xfrm>
          <a:prstGeom prst="rect">
            <a:avLst/>
          </a:prstGeom>
        </p:spPr>
      </p:pic>
      <mc:AlternateContent xmlns:mc="http://schemas.openxmlformats.org/markup-compatibility/2006">
        <mc:Choice xmlns:a14="http://schemas.microsoft.com/office/drawing/2010/main" Requires="a14">
          <p:sp>
            <p:nvSpPr>
              <p:cNvPr id="20" name="TextBox 19"/>
              <p:cNvSpPr txBox="1"/>
              <p:nvPr/>
            </p:nvSpPr>
            <p:spPr>
              <a:xfrm>
                <a:off x="5373923" y="5823957"/>
                <a:ext cx="5874044"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fa-IR" b="0" i="1" smtClean="0">
                              <a:solidFill>
                                <a:schemeClr val="tx1"/>
                              </a:solidFill>
                              <a:latin typeface="Cambria Math" panose="02040503050406030204" pitchFamily="18" charset="0"/>
                            </a:rPr>
                            <m:t>7</m:t>
                          </m:r>
                        </m:num>
                        <m:den>
                          <m:r>
                            <a:rPr lang="fa-IR"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10</m:t>
                          </m:r>
                        </m:den>
                      </m:f>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r>
                            <a:rPr lang="en-US" b="0" i="1" smtClean="0">
                              <a:latin typeface="Cambria Math" panose="02040503050406030204" pitchFamily="18" charset="0"/>
                            </a:rPr>
                            <m:t>15</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5373923" y="5823957"/>
                <a:ext cx="5874044" cy="714683"/>
              </a:xfrm>
              <a:prstGeom prst="rect">
                <a:avLst/>
              </a:prstGeom>
              <a:blipFill>
                <a:blip r:embed="rId3"/>
                <a:stretch>
                  <a:fillRect/>
                </a:stretch>
              </a:blipFill>
            </p:spPr>
            <p:txBody>
              <a:bodyPr/>
              <a:lstStyle/>
              <a:p>
                <a:r>
                  <a:rPr lang="en-US">
                    <a:noFill/>
                  </a:rPr>
                  <a:t> </a:t>
                </a:r>
              </a:p>
            </p:txBody>
          </p:sp>
        </mc:Fallback>
      </mc:AlternateContent>
      <p:sp>
        <p:nvSpPr>
          <p:cNvPr id="21" name="Oval 20"/>
          <p:cNvSpPr/>
          <p:nvPr/>
        </p:nvSpPr>
        <p:spPr>
          <a:xfrm>
            <a:off x="3102131" y="3671782"/>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4.5</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5547359" y="3592169"/>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2.6</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7981409" y="3671781"/>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2.1</a:t>
            </a:r>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1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491319" y="970958"/>
            <a:ext cx="11458853" cy="954107"/>
          </a:xfrm>
          <a:prstGeom prst="rect">
            <a:avLst/>
          </a:prstGeom>
          <a:noFill/>
        </p:spPr>
        <p:txBody>
          <a:bodyPr wrap="square" rtlCol="0">
            <a:spAutoFit/>
          </a:bodyPr>
          <a:lstStyle/>
          <a:p>
            <a:pPr algn="r" rtl="1"/>
            <a:r>
              <a:rPr lang="fa-IR" sz="2800" b="1" dirty="0" smtClean="0">
                <a:solidFill>
                  <a:srgbClr val="FF0000"/>
                </a:solidFill>
                <a:latin typeface="Gabriola" panose="04040605051002020D02" pitchFamily="82" charset="0"/>
                <a:cs typeface="2  Kamran" panose="00000400000000000000" pitchFamily="2" charset="-78"/>
              </a:rPr>
              <a:t>مثال: </a:t>
            </a:r>
            <a:r>
              <a:rPr lang="fa-IR" sz="2800" b="1" dirty="0" smtClean="0">
                <a:latin typeface="Gabriola" panose="04040605051002020D02" pitchFamily="82" charset="0"/>
                <a:cs typeface="2  Kamran" panose="00000400000000000000" pitchFamily="2" charset="-78"/>
              </a:rPr>
              <a:t>فرض کنید که در حال بازی با رقیبی هستید که در 70 درصد تصمیمات خود، از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و در 30 درصد دیگر، از تصمیمات کاملاً تصادفی استفاده می کند. مقادیر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را برای درخت زیر مشخص کنید. </a:t>
            </a:r>
            <a:endParaRPr lang="en-US" sz="2800" b="1" dirty="0">
              <a:cs typeface="2  Kamran" panose="00000400000000000000" pitchFamily="2" charset="-78"/>
            </a:endParaRPr>
          </a:p>
        </p:txBody>
      </p:sp>
      <p:pic>
        <p:nvPicPr>
          <p:cNvPr id="19" name="Picture 18"/>
          <p:cNvPicPr>
            <a:picLocks noChangeAspect="1"/>
          </p:cNvPicPr>
          <p:nvPr/>
        </p:nvPicPr>
        <p:blipFill rotWithShape="1">
          <a:blip r:embed="rId2"/>
          <a:srcRect l="15785" t="26736" r="14790" b="20299"/>
          <a:stretch/>
        </p:blipFill>
        <p:spPr>
          <a:xfrm>
            <a:off x="2262235" y="2107140"/>
            <a:ext cx="7144304" cy="3406556"/>
          </a:xfrm>
          <a:prstGeom prst="rect">
            <a:avLst/>
          </a:prstGeom>
        </p:spPr>
      </p:pic>
      <p:sp>
        <p:nvSpPr>
          <p:cNvPr id="21" name="Oval 20"/>
          <p:cNvSpPr/>
          <p:nvPr/>
        </p:nvSpPr>
        <p:spPr>
          <a:xfrm>
            <a:off x="3102131" y="3671782"/>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4.5</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5547359" y="3592169"/>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2.6</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7981409" y="3671781"/>
            <a:ext cx="610061" cy="5863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anose="02020603050405020304" pitchFamily="18" charset="0"/>
                <a:cs typeface="Times New Roman" panose="02020603050405020304" pitchFamily="18" charset="0"/>
              </a:rPr>
              <a:t>2.1</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14296" y="2423589"/>
            <a:ext cx="444352" cy="338554"/>
          </a:xfrm>
          <a:prstGeom prst="rect">
            <a:avLst/>
          </a:prstGeom>
          <a:noFill/>
        </p:spPr>
        <p:txBody>
          <a:bodyPr wrap="none" rtlCol="0">
            <a:spAutoFit/>
          </a:bodyPr>
          <a:lstStyle/>
          <a:p>
            <a:r>
              <a:rPr lang="en-US" sz="1600" dirty="0" smtClean="0"/>
              <a:t>4.5</a:t>
            </a:r>
            <a:endParaRPr lang="en-US" sz="1600" dirty="0"/>
          </a:p>
        </p:txBody>
      </p:sp>
    </p:spTree>
    <p:extLst>
      <p:ext uri="{BB962C8B-B14F-4D97-AF65-F5344CB8AC3E}">
        <p14:creationId xmlns:p14="http://schemas.microsoft.com/office/powerpoint/2010/main" val="75515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pic>
        <p:nvPicPr>
          <p:cNvPr id="6" name="Picture 5"/>
          <p:cNvPicPr>
            <a:picLocks noChangeAspect="1"/>
          </p:cNvPicPr>
          <p:nvPr/>
        </p:nvPicPr>
        <p:blipFill rotWithShape="1">
          <a:blip r:embed="rId2"/>
          <a:srcRect l="4176" t="26736" r="2491" b="9080"/>
          <a:stretch/>
        </p:blipFill>
        <p:spPr>
          <a:xfrm>
            <a:off x="254876" y="1008993"/>
            <a:ext cx="11682248" cy="5502166"/>
          </a:xfrm>
          <a:prstGeom prst="rect">
            <a:avLst/>
          </a:prstGeom>
        </p:spPr>
      </p:pic>
    </p:spTree>
    <p:extLst>
      <p:ext uri="{BB962C8B-B14F-4D97-AF65-F5344CB8AC3E}">
        <p14:creationId xmlns:p14="http://schemas.microsoft.com/office/powerpoint/2010/main" val="3436547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3057099" y="970958"/>
            <a:ext cx="8893073"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سوال: </a:t>
            </a:r>
            <a:r>
              <a:rPr lang="fa-IR" sz="3200" b="1" dirty="0" smtClean="0">
                <a:latin typeface="Gabriola" panose="04040605051002020D02" pitchFamily="82" charset="0"/>
                <a:cs typeface="2  Kamran" panose="00000400000000000000" pitchFamily="2" charset="-78"/>
              </a:rPr>
              <a:t>آیا در الگوریتم </a:t>
            </a:r>
            <a:r>
              <a:rPr lang="en-US" sz="3200" b="1" dirty="0" err="1" smtClean="0">
                <a:latin typeface="Gabriola" panose="04040605051002020D02" pitchFamily="82" charset="0"/>
                <a:cs typeface="2  Kamran" panose="00000400000000000000" pitchFamily="2" charset="-78"/>
              </a:rPr>
              <a:t>Expectimax</a:t>
            </a:r>
            <a:r>
              <a:rPr lang="en-US" sz="3200" b="1" dirty="0" smtClean="0">
                <a:latin typeface="Gabriola" panose="04040605051002020D02" pitchFamily="82" charset="0"/>
                <a:cs typeface="2  Kamran" panose="00000400000000000000" pitchFamily="2" charset="-78"/>
              </a:rPr>
              <a:t> </a:t>
            </a:r>
            <a:r>
              <a:rPr lang="fa-IR" sz="3200" b="1" dirty="0" smtClean="0">
                <a:latin typeface="Gabriola" panose="04040605051002020D02" pitchFamily="82" charset="0"/>
                <a:cs typeface="2  Kamran" panose="00000400000000000000" pitchFamily="2" charset="-78"/>
              </a:rPr>
              <a:t> می توان از هرس آلفا-بتا</a:t>
            </a:r>
            <a:r>
              <a:rPr lang="en-US" sz="3200" b="1" dirty="0" smtClean="0">
                <a:latin typeface="Gabriola" panose="04040605051002020D02" pitchFamily="82" charset="0"/>
                <a:cs typeface="2  Kamran" panose="00000400000000000000" pitchFamily="2" charset="-78"/>
              </a:rPr>
              <a:t> </a:t>
            </a:r>
            <a:r>
              <a:rPr lang="fa-IR" sz="3200" b="1" dirty="0" smtClean="0">
                <a:latin typeface="Gabriola" panose="04040605051002020D02" pitchFamily="82" charset="0"/>
                <a:cs typeface="2  Kamran" panose="00000400000000000000" pitchFamily="2" charset="-78"/>
              </a:rPr>
              <a:t> استفاده کرد؟  </a:t>
            </a:r>
            <a:endParaRPr lang="en-US" sz="3200" b="1" dirty="0">
              <a:cs typeface="2  Kamran" panose="00000400000000000000" pitchFamily="2" charset="-78"/>
            </a:endParaRPr>
          </a:p>
        </p:txBody>
      </p:sp>
      <p:pic>
        <p:nvPicPr>
          <p:cNvPr id="6" name="Picture 5"/>
          <p:cNvPicPr>
            <a:picLocks noChangeAspect="1"/>
          </p:cNvPicPr>
          <p:nvPr/>
        </p:nvPicPr>
        <p:blipFill>
          <a:blip r:embed="rId2"/>
          <a:stretch>
            <a:fillRect/>
          </a:stretch>
        </p:blipFill>
        <p:spPr>
          <a:xfrm>
            <a:off x="123533" y="3315053"/>
            <a:ext cx="4385165" cy="2840103"/>
          </a:xfrm>
          <a:prstGeom prst="rect">
            <a:avLst/>
          </a:prstGeom>
        </p:spPr>
      </p:pic>
      <p:pic>
        <p:nvPicPr>
          <p:cNvPr id="8" name="Picture 7"/>
          <p:cNvPicPr>
            <a:picLocks noChangeAspect="1"/>
          </p:cNvPicPr>
          <p:nvPr/>
        </p:nvPicPr>
        <p:blipFill rotWithShape="1">
          <a:blip r:embed="rId3"/>
          <a:srcRect l="20664" t="28498" r="41784" b="21688"/>
          <a:stretch/>
        </p:blipFill>
        <p:spPr>
          <a:xfrm>
            <a:off x="4263037" y="2913128"/>
            <a:ext cx="4885899" cy="3643952"/>
          </a:xfrm>
          <a:prstGeom prst="rect">
            <a:avLst/>
          </a:prstGeom>
        </p:spPr>
      </p:pic>
      <p:sp>
        <p:nvSpPr>
          <p:cNvPr id="26" name="TextBox 25"/>
          <p:cNvSpPr txBox="1"/>
          <p:nvPr/>
        </p:nvSpPr>
        <p:spPr>
          <a:xfrm>
            <a:off x="8762933" y="2796575"/>
            <a:ext cx="3163289" cy="2308324"/>
          </a:xfrm>
          <a:prstGeom prst="rect">
            <a:avLst/>
          </a:prstGeom>
          <a:noFill/>
        </p:spPr>
        <p:txBody>
          <a:bodyPr wrap="square" rtlCol="0">
            <a:spAutoFit/>
          </a:bodyPr>
          <a:lstStyle/>
          <a:p>
            <a:pPr algn="just" rtl="1"/>
            <a:r>
              <a:rPr lang="fa-IR" sz="2400" b="1" dirty="0" smtClean="0">
                <a:solidFill>
                  <a:srgbClr val="0070C0"/>
                </a:solidFill>
                <a:latin typeface="Gabriola" panose="04040605051002020D02" pitchFamily="82" charset="0"/>
                <a:cs typeface="2  Kamran" panose="00000400000000000000" pitchFamily="2" charset="-78"/>
              </a:rPr>
              <a:t>برای محاسبه مقدار این گره، باید میانگین فرزندان محاسبه شود. بسته به مقادیر </a:t>
            </a:r>
            <a:r>
              <a:rPr lang="en-US" sz="2400" b="1" dirty="0" smtClean="0">
                <a:solidFill>
                  <a:srgbClr val="0070C0"/>
                </a:solidFill>
                <a:latin typeface="Gabriola" panose="04040605051002020D02" pitchFamily="82" charset="0"/>
                <a:cs typeface="2  Kamran" panose="00000400000000000000" pitchFamily="2" charset="-78"/>
              </a:rPr>
              <a:t>a</a:t>
            </a:r>
            <a:r>
              <a:rPr lang="fa-IR" sz="2400" b="1" dirty="0" smtClean="0">
                <a:solidFill>
                  <a:srgbClr val="0070C0"/>
                </a:solidFill>
                <a:latin typeface="Gabriola" panose="04040605051002020D02" pitchFamily="82" charset="0"/>
                <a:cs typeface="2  Kamran" panose="00000400000000000000" pitchFamily="2" charset="-78"/>
              </a:rPr>
              <a:t> و </a:t>
            </a:r>
            <a:r>
              <a:rPr lang="en-US" sz="2400" b="1" dirty="0" smtClean="0">
                <a:solidFill>
                  <a:srgbClr val="0070C0"/>
                </a:solidFill>
                <a:latin typeface="Gabriola" panose="04040605051002020D02" pitchFamily="82" charset="0"/>
                <a:cs typeface="2  Kamran" panose="00000400000000000000" pitchFamily="2" charset="-78"/>
              </a:rPr>
              <a:t>b</a:t>
            </a:r>
            <a:r>
              <a:rPr lang="fa-IR" sz="2400" b="1" dirty="0" smtClean="0">
                <a:solidFill>
                  <a:srgbClr val="0070C0"/>
                </a:solidFill>
                <a:latin typeface="Gabriola" panose="04040605051002020D02" pitchFamily="82" charset="0"/>
                <a:cs typeface="2  Kamran" panose="00000400000000000000" pitchFamily="2" charset="-78"/>
              </a:rPr>
              <a:t>، مقدار این گره می تواند کوچکتر از 8 و یا بزرگتر از 8 باشد. بنابراین، نیاز به تمامی فرزندان داریم.</a:t>
            </a:r>
            <a:endParaRPr lang="en-US" sz="2400" b="1" dirty="0">
              <a:solidFill>
                <a:srgbClr val="0070C0"/>
              </a:solidFill>
              <a:cs typeface="2  Kamran" panose="00000400000000000000" pitchFamily="2" charset="-78"/>
            </a:endParaRPr>
          </a:p>
        </p:txBody>
      </p:sp>
      <p:sp>
        <p:nvSpPr>
          <p:cNvPr id="9" name="TextBox 8"/>
          <p:cNvSpPr txBox="1"/>
          <p:nvPr/>
        </p:nvSpPr>
        <p:spPr>
          <a:xfrm>
            <a:off x="5308975" y="4722139"/>
            <a:ext cx="301686" cy="369332"/>
          </a:xfrm>
          <a:prstGeom prst="rect">
            <a:avLst/>
          </a:prstGeom>
          <a:noFill/>
        </p:spPr>
        <p:txBody>
          <a:bodyPr wrap="none" rtlCol="0">
            <a:spAutoFit/>
          </a:bodyPr>
          <a:lstStyle/>
          <a:p>
            <a:r>
              <a:rPr lang="en-US" dirty="0" smtClean="0"/>
              <a:t>8</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4519619" y="51048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19619" y="5104899"/>
                <a:ext cx="365805"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126545" y="541036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126545" y="5410367"/>
                <a:ext cx="365805"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1080" y="51048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981080" y="5104899"/>
                <a:ext cx="365805" cy="6109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249176" y="51048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249176" y="5104899"/>
                <a:ext cx="365805"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856102" y="541036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856102" y="5410367"/>
                <a:ext cx="365805" cy="610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710637" y="51048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8710637" y="5104899"/>
                <a:ext cx="365805" cy="610936"/>
              </a:xfrm>
              <a:prstGeom prst="rect">
                <a:avLst/>
              </a:prstGeom>
              <a:blipFill>
                <a:blip r:embed="rId9"/>
                <a:stretch>
                  <a:fillRect/>
                </a:stretch>
              </a:blipFill>
            </p:spPr>
            <p:txBody>
              <a:bodyPr/>
              <a:lstStyle/>
              <a:p>
                <a:r>
                  <a:rPr lang="en-US">
                    <a:noFill/>
                  </a:rPr>
                  <a:t> </a:t>
                </a:r>
              </a:p>
            </p:txBody>
          </p:sp>
        </mc:Fallback>
      </mc:AlternateContent>
      <p:sp>
        <p:nvSpPr>
          <p:cNvPr id="10" name="Rectangle 9"/>
          <p:cNvSpPr/>
          <p:nvPr/>
        </p:nvSpPr>
        <p:spPr>
          <a:xfrm>
            <a:off x="7910694" y="6130487"/>
            <a:ext cx="523622" cy="388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5" name="Rectangle 34"/>
          <p:cNvSpPr/>
          <p:nvPr/>
        </p:nvSpPr>
        <p:spPr>
          <a:xfrm>
            <a:off x="8841017" y="6146407"/>
            <a:ext cx="523622" cy="388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cxnSp>
        <p:nvCxnSpPr>
          <p:cNvPr id="12" name="Straight Arrow Connector 11"/>
          <p:cNvCxnSpPr/>
          <p:nvPr/>
        </p:nvCxnSpPr>
        <p:spPr>
          <a:xfrm flipV="1">
            <a:off x="8386207" y="4271765"/>
            <a:ext cx="324430" cy="37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02639" y="1478632"/>
            <a:ext cx="8893073"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جواب: </a:t>
            </a:r>
            <a:r>
              <a:rPr lang="fa-IR" sz="3200" b="1" dirty="0" smtClean="0">
                <a:solidFill>
                  <a:srgbClr val="0070C0"/>
                </a:solidFill>
                <a:latin typeface="Gabriola" panose="04040605051002020D02" pitchFamily="82" charset="0"/>
                <a:cs typeface="2  Kamran" panose="00000400000000000000" pitchFamily="2" charset="-78"/>
              </a:rPr>
              <a:t>خیر</a:t>
            </a:r>
            <a:endParaRPr lang="en-US" sz="3200" b="1" dirty="0">
              <a:solidFill>
                <a:srgbClr val="0070C0"/>
              </a:solidFill>
              <a:cs typeface="2  Kamran" panose="00000400000000000000" pitchFamily="2" charset="-78"/>
            </a:endParaRPr>
          </a:p>
        </p:txBody>
      </p:sp>
    </p:spTree>
    <p:extLst>
      <p:ext uri="{BB962C8B-B14F-4D97-AF65-F5344CB8AC3E}">
        <p14:creationId xmlns:p14="http://schemas.microsoft.com/office/powerpoint/2010/main" val="17833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 grpId="0"/>
      <p:bldP spid="29" grpId="0"/>
      <p:bldP spid="30" grpId="0"/>
      <p:bldP spid="31" grpId="0"/>
      <p:bldP spid="32" grpId="0"/>
      <p:bldP spid="33" grpId="0"/>
      <p:bldP spid="34" grpId="0"/>
      <p:bldP spid="10" grpId="0" animBg="1"/>
      <p:bldP spid="35"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798574" y="59422"/>
            <a:ext cx="3926076"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ExpectiMiniMax</a:t>
            </a:r>
            <a:endParaRPr lang="en-US" sz="3600" dirty="0">
              <a:solidFill>
                <a:srgbClr val="0070C0"/>
              </a:solidFill>
              <a:latin typeface="Gabriola" panose="04040605051002020D02" pitchFamily="82" charset="0"/>
              <a:cs typeface="2  Kamran" panose="00000400000000000000" pitchFamily="2" charset="-78"/>
            </a:endParaRPr>
          </a:p>
        </p:txBody>
      </p:sp>
      <p:sp>
        <p:nvSpPr>
          <p:cNvPr id="29" name="TextBox 28"/>
          <p:cNvSpPr txBox="1"/>
          <p:nvPr/>
        </p:nvSpPr>
        <p:spPr>
          <a:xfrm>
            <a:off x="4189863" y="970958"/>
            <a:ext cx="7760309" cy="1384995"/>
          </a:xfrm>
          <a:prstGeom prst="rect">
            <a:avLst/>
          </a:prstGeom>
          <a:noFill/>
        </p:spPr>
        <p:txBody>
          <a:bodyPr wrap="square" rtlCol="0">
            <a:spAutoFit/>
          </a:bodyPr>
          <a:lstStyle/>
          <a:p>
            <a:pPr marL="457200" indent="-457200" algn="just" rtl="1">
              <a:buFont typeface="Courier New" panose="02070309020205020404" pitchFamily="49" charset="0"/>
              <a:buChar char="o"/>
            </a:pPr>
            <a:r>
              <a:rPr lang="fa-IR" sz="2800" b="1" dirty="0" smtClean="0">
                <a:latin typeface="Gabriola" panose="04040605051002020D02" pitchFamily="82" charset="0"/>
                <a:cs typeface="2  Kamran" panose="00000400000000000000" pitchFamily="2" charset="-78"/>
              </a:rPr>
              <a:t>در بازی هایی که ماهیتاً دارای عنصر شانس هستند (مانند تخته نرد)، علاوه بر </a:t>
            </a:r>
            <a:r>
              <a:rPr lang="en-US" sz="2800" b="1" dirty="0" smtClean="0">
                <a:latin typeface="Gabriola" panose="04040605051002020D02" pitchFamily="82" charset="0"/>
                <a:cs typeface="2  Kamran" panose="00000400000000000000" pitchFamily="2" charset="-78"/>
              </a:rPr>
              <a:t>MIN</a:t>
            </a:r>
            <a:r>
              <a:rPr lang="fa-IR" sz="2800" b="1" dirty="0" smtClean="0">
                <a:latin typeface="Gabriola" panose="04040605051002020D02" pitchFamily="82" charset="0"/>
                <a:cs typeface="2  Kamran" panose="00000400000000000000" pitchFamily="2" charset="-78"/>
              </a:rPr>
              <a:t> و </a:t>
            </a:r>
            <a:r>
              <a:rPr lang="en-US" sz="2800" b="1" dirty="0" smtClean="0">
                <a:latin typeface="Gabriola" panose="04040605051002020D02" pitchFamily="82" charset="0"/>
                <a:cs typeface="2  Kamran" panose="00000400000000000000" pitchFamily="2" charset="-78"/>
              </a:rPr>
              <a:t>MAX</a:t>
            </a:r>
            <a:r>
              <a:rPr lang="fa-IR" sz="2800" b="1" dirty="0" smtClean="0">
                <a:latin typeface="Gabriola" panose="04040605051002020D02" pitchFamily="82" charset="0"/>
                <a:cs typeface="2  Kamran" panose="00000400000000000000" pitchFamily="2" charset="-78"/>
              </a:rPr>
              <a:t>، محیط نیز به عنوان یک بازیکن تصادفی بعد از هر یک از دو بازیکن عمل می کند.  </a:t>
            </a:r>
            <a:endParaRPr lang="en-US" sz="2800" b="1" dirty="0">
              <a:cs typeface="2  Kamran" panose="00000400000000000000" pitchFamily="2" charset="-78"/>
            </a:endParaRPr>
          </a:p>
        </p:txBody>
      </p:sp>
      <p:sp>
        <p:nvSpPr>
          <p:cNvPr id="11" name="TextBox 10"/>
          <p:cNvSpPr txBox="1"/>
          <p:nvPr/>
        </p:nvSpPr>
        <p:spPr>
          <a:xfrm>
            <a:off x="4189863" y="2538028"/>
            <a:ext cx="7664775" cy="523220"/>
          </a:xfrm>
          <a:prstGeom prst="rect">
            <a:avLst/>
          </a:prstGeom>
          <a:noFill/>
        </p:spPr>
        <p:txBody>
          <a:bodyPr wrap="square" rtlCol="0">
            <a:spAutoFit/>
          </a:bodyPr>
          <a:lstStyle>
            <a:defPPr>
              <a:defRPr lang="en-US"/>
            </a:defPPr>
            <a:lvl1pPr marL="457200" indent="-457200" algn="r" rtl="1">
              <a:buFont typeface="Courier New" panose="02070309020205020404" pitchFamily="49" charset="0"/>
              <a:buChar char="o"/>
              <a:defRPr sz="2800" b="1">
                <a:latin typeface="Gabriola" panose="04040605051002020D02" pitchFamily="82" charset="0"/>
                <a:cs typeface="2  Kamran" panose="00000400000000000000" pitchFamily="2" charset="-78"/>
              </a:defRPr>
            </a:lvl1pPr>
          </a:lstStyle>
          <a:p>
            <a:r>
              <a:rPr lang="fa-IR" dirty="0"/>
              <a:t>در این الگوریتم، از سه نوع گره استفاده می </a:t>
            </a:r>
            <a:r>
              <a:rPr lang="fa-IR" dirty="0" smtClean="0"/>
              <a:t>شود: </a:t>
            </a:r>
            <a:r>
              <a:rPr lang="en-US" dirty="0"/>
              <a:t>MIN</a:t>
            </a:r>
            <a:r>
              <a:rPr lang="fa-IR" dirty="0"/>
              <a:t>، </a:t>
            </a:r>
            <a:r>
              <a:rPr lang="en-US" dirty="0"/>
              <a:t>MAX</a:t>
            </a:r>
            <a:r>
              <a:rPr lang="fa-IR" dirty="0"/>
              <a:t> و </a:t>
            </a:r>
            <a:r>
              <a:rPr lang="en-US" dirty="0"/>
              <a:t>Chance</a:t>
            </a:r>
            <a:r>
              <a:rPr lang="fa-IR" dirty="0"/>
              <a:t>. </a:t>
            </a:r>
            <a:endParaRPr lang="en-US" dirty="0"/>
          </a:p>
        </p:txBody>
      </p:sp>
      <p:sp>
        <p:nvSpPr>
          <p:cNvPr id="13" name="TextBox 12"/>
          <p:cNvSpPr txBox="1"/>
          <p:nvPr/>
        </p:nvSpPr>
        <p:spPr>
          <a:xfrm>
            <a:off x="6215579" y="3219177"/>
            <a:ext cx="5116703" cy="400110"/>
          </a:xfrm>
          <a:prstGeom prst="rect">
            <a:avLst/>
          </a:prstGeom>
          <a:noFill/>
        </p:spPr>
        <p:txBody>
          <a:bodyPr wrap="square" rtlCol="0">
            <a:spAutoFit/>
          </a:bodyPr>
          <a:lstStyle/>
          <a:p>
            <a:pPr marL="342900" indent="-342900" algn="r" rtl="1">
              <a:buFont typeface="Arial" panose="020B0604020202020204" pitchFamily="34" charset="0"/>
              <a:buChar char="•"/>
            </a:pPr>
            <a:r>
              <a:rPr lang="fa-IR" sz="2000" b="1" dirty="0" smtClean="0">
                <a:solidFill>
                  <a:srgbClr val="0070C0"/>
                </a:solidFill>
                <a:latin typeface="Gabriola" panose="04040605051002020D02" pitchFamily="82" charset="0"/>
                <a:cs typeface="2  Kamran" panose="00000400000000000000" pitchFamily="2" charset="-78"/>
              </a:rPr>
              <a:t>گرههای </a:t>
            </a:r>
            <a:r>
              <a:rPr lang="en-US" sz="2000" b="1" dirty="0" smtClean="0">
                <a:solidFill>
                  <a:srgbClr val="0070C0"/>
                </a:solidFill>
                <a:latin typeface="Gabriola" panose="04040605051002020D02" pitchFamily="82" charset="0"/>
                <a:cs typeface="2  Kamran" panose="00000400000000000000" pitchFamily="2" charset="-78"/>
              </a:rPr>
              <a:t>MIN </a:t>
            </a:r>
            <a:r>
              <a:rPr lang="fa-IR" sz="2000" b="1" dirty="0" smtClean="0">
                <a:solidFill>
                  <a:srgbClr val="0070C0"/>
                </a:solidFill>
                <a:latin typeface="Gabriola" panose="04040605051002020D02" pitchFamily="82" charset="0"/>
                <a:cs typeface="2  Kamran" panose="00000400000000000000" pitchFamily="2" charset="-78"/>
              </a:rPr>
              <a:t> و </a:t>
            </a:r>
            <a:r>
              <a:rPr lang="en-US" sz="2000" b="1" dirty="0" smtClean="0">
                <a:solidFill>
                  <a:srgbClr val="0070C0"/>
                </a:solidFill>
                <a:latin typeface="Gabriola" panose="04040605051002020D02" pitchFamily="82" charset="0"/>
                <a:cs typeface="2  Kamran" panose="00000400000000000000" pitchFamily="2" charset="-78"/>
              </a:rPr>
              <a:t>MAX</a:t>
            </a:r>
            <a:r>
              <a:rPr lang="fa-IR" sz="2000" b="1" dirty="0" smtClean="0">
                <a:solidFill>
                  <a:srgbClr val="0070C0"/>
                </a:solidFill>
                <a:latin typeface="Gabriola" panose="04040605051002020D02" pitchFamily="82" charset="0"/>
                <a:cs typeface="2  Kamran" panose="00000400000000000000" pitchFamily="2" charset="-78"/>
              </a:rPr>
              <a:t> همانند الگوریتم </a:t>
            </a:r>
            <a:r>
              <a:rPr lang="en-US" sz="2000" b="1" dirty="0" err="1" smtClean="0">
                <a:solidFill>
                  <a:srgbClr val="0070C0"/>
                </a:solidFill>
                <a:latin typeface="Gabriola" panose="04040605051002020D02" pitchFamily="82" charset="0"/>
                <a:cs typeface="2  Kamran" panose="00000400000000000000" pitchFamily="2" charset="-78"/>
              </a:rPr>
              <a:t>MiniMax</a:t>
            </a:r>
            <a:r>
              <a:rPr lang="fa-IR" sz="2000" b="1" dirty="0" smtClean="0">
                <a:solidFill>
                  <a:srgbClr val="0070C0"/>
                </a:solidFill>
                <a:latin typeface="Gabriola" panose="04040605051002020D02" pitchFamily="82" charset="0"/>
                <a:cs typeface="2  Kamran" panose="00000400000000000000" pitchFamily="2" charset="-78"/>
              </a:rPr>
              <a:t> عمل می کنند. </a:t>
            </a:r>
            <a:endParaRPr lang="en-US" sz="2000" b="1" dirty="0">
              <a:solidFill>
                <a:srgbClr val="0070C0"/>
              </a:solidFill>
              <a:cs typeface="2  Kamran" panose="00000400000000000000" pitchFamily="2" charset="-78"/>
            </a:endParaRPr>
          </a:p>
        </p:txBody>
      </p:sp>
      <p:sp>
        <p:nvSpPr>
          <p:cNvPr id="14" name="TextBox 13"/>
          <p:cNvSpPr txBox="1"/>
          <p:nvPr/>
        </p:nvSpPr>
        <p:spPr>
          <a:xfrm>
            <a:off x="6215578" y="3619287"/>
            <a:ext cx="5116703" cy="400110"/>
          </a:xfrm>
          <a:prstGeom prst="rect">
            <a:avLst/>
          </a:prstGeom>
          <a:noFill/>
        </p:spPr>
        <p:txBody>
          <a:bodyPr wrap="square" rtlCol="0">
            <a:spAutoFit/>
          </a:bodyPr>
          <a:lstStyle/>
          <a:p>
            <a:pPr marL="342900" indent="-342900" algn="r" rtl="1">
              <a:buFont typeface="Arial" panose="020B0604020202020204" pitchFamily="34" charset="0"/>
              <a:buChar char="•"/>
            </a:pPr>
            <a:r>
              <a:rPr lang="fa-IR" sz="2000" b="1" dirty="0" smtClean="0">
                <a:solidFill>
                  <a:srgbClr val="0070C0"/>
                </a:solidFill>
                <a:latin typeface="Gabriola" panose="04040605051002020D02" pitchFamily="82" charset="0"/>
                <a:cs typeface="2  Kamran" panose="00000400000000000000" pitchFamily="2" charset="-78"/>
              </a:rPr>
              <a:t>مابین هر دو لایه </a:t>
            </a:r>
            <a:r>
              <a:rPr lang="en-US" sz="2000" b="1" dirty="0" smtClean="0">
                <a:solidFill>
                  <a:srgbClr val="0070C0"/>
                </a:solidFill>
                <a:latin typeface="Gabriola" panose="04040605051002020D02" pitchFamily="82" charset="0"/>
                <a:cs typeface="2  Kamran" panose="00000400000000000000" pitchFamily="2" charset="-78"/>
              </a:rPr>
              <a:t>MIN</a:t>
            </a:r>
            <a:r>
              <a:rPr lang="fa-IR" sz="2000" b="1" dirty="0" smtClean="0">
                <a:solidFill>
                  <a:srgbClr val="0070C0"/>
                </a:solidFill>
                <a:latin typeface="Gabriola" panose="04040605051002020D02" pitchFamily="82" charset="0"/>
                <a:cs typeface="2  Kamran" panose="00000400000000000000" pitchFamily="2" charset="-78"/>
              </a:rPr>
              <a:t> و </a:t>
            </a:r>
            <a:r>
              <a:rPr lang="en-US" sz="2000" b="1" dirty="0" smtClean="0">
                <a:solidFill>
                  <a:srgbClr val="0070C0"/>
                </a:solidFill>
                <a:latin typeface="Gabriola" panose="04040605051002020D02" pitchFamily="82" charset="0"/>
                <a:cs typeface="2  Kamran" panose="00000400000000000000" pitchFamily="2" charset="-78"/>
              </a:rPr>
              <a:t>MAX</a:t>
            </a:r>
            <a:r>
              <a:rPr lang="fa-IR" sz="2000" b="1" dirty="0" smtClean="0">
                <a:solidFill>
                  <a:srgbClr val="0070C0"/>
                </a:solidFill>
                <a:latin typeface="Gabriola" panose="04040605051002020D02" pitchFamily="82" charset="0"/>
                <a:cs typeface="2  Kamran" panose="00000400000000000000" pitchFamily="2" charset="-78"/>
              </a:rPr>
              <a:t> یک لایه </a:t>
            </a:r>
            <a:r>
              <a:rPr lang="en-US" sz="2000" b="1" dirty="0" smtClean="0">
                <a:solidFill>
                  <a:srgbClr val="0070C0"/>
                </a:solidFill>
                <a:latin typeface="Gabriola" panose="04040605051002020D02" pitchFamily="82" charset="0"/>
                <a:cs typeface="2  Kamran" panose="00000400000000000000" pitchFamily="2" charset="-78"/>
              </a:rPr>
              <a:t>Chance</a:t>
            </a:r>
            <a:r>
              <a:rPr lang="fa-IR" sz="2000" b="1" dirty="0" smtClean="0">
                <a:solidFill>
                  <a:srgbClr val="0070C0"/>
                </a:solidFill>
                <a:latin typeface="Gabriola" panose="04040605051002020D02" pitchFamily="82" charset="0"/>
                <a:cs typeface="2  Kamran" panose="00000400000000000000" pitchFamily="2" charset="-78"/>
              </a:rPr>
              <a:t> قرار می گیرد. </a:t>
            </a:r>
            <a:endParaRPr lang="en-US" sz="2000" b="1" dirty="0">
              <a:solidFill>
                <a:srgbClr val="0070C0"/>
              </a:solidFill>
              <a:cs typeface="2  Kamran" panose="00000400000000000000" pitchFamily="2" charset="-78"/>
            </a:endParaRPr>
          </a:p>
        </p:txBody>
      </p:sp>
      <p:sp>
        <p:nvSpPr>
          <p:cNvPr id="15" name="TextBox 14"/>
          <p:cNvSpPr txBox="1"/>
          <p:nvPr/>
        </p:nvSpPr>
        <p:spPr>
          <a:xfrm>
            <a:off x="6215578" y="4019397"/>
            <a:ext cx="5116704" cy="707886"/>
          </a:xfrm>
          <a:prstGeom prst="rect">
            <a:avLst/>
          </a:prstGeom>
          <a:noFill/>
        </p:spPr>
        <p:txBody>
          <a:bodyPr wrap="square" rtlCol="0">
            <a:spAutoFit/>
          </a:bodyPr>
          <a:lstStyle/>
          <a:p>
            <a:pPr marL="342900" indent="-342900" algn="r" rtl="1">
              <a:buFont typeface="Arial" panose="020B0604020202020204" pitchFamily="34" charset="0"/>
              <a:buChar char="•"/>
            </a:pPr>
            <a:r>
              <a:rPr lang="fa-IR" sz="2000" b="1" dirty="0" smtClean="0">
                <a:solidFill>
                  <a:srgbClr val="0070C0"/>
                </a:solidFill>
                <a:latin typeface="Gabriola" panose="04040605051002020D02" pitchFamily="82" charset="0"/>
                <a:cs typeface="2  Kamran" panose="00000400000000000000" pitchFamily="2" charset="-78"/>
              </a:rPr>
              <a:t>گرههای </a:t>
            </a:r>
            <a:r>
              <a:rPr lang="en-US" sz="2000" b="1" dirty="0" smtClean="0">
                <a:solidFill>
                  <a:srgbClr val="0070C0"/>
                </a:solidFill>
                <a:latin typeface="Gabriola" panose="04040605051002020D02" pitchFamily="82" charset="0"/>
                <a:cs typeface="2  Kamran" panose="00000400000000000000" pitchFamily="2" charset="-78"/>
              </a:rPr>
              <a:t>Chance</a:t>
            </a:r>
            <a:r>
              <a:rPr lang="fa-IR" sz="2000" b="1" dirty="0" smtClean="0">
                <a:solidFill>
                  <a:srgbClr val="0070C0"/>
                </a:solidFill>
                <a:latin typeface="Gabriola" panose="04040605051002020D02" pitchFamily="82" charset="0"/>
                <a:cs typeface="2  Kamran" panose="00000400000000000000" pitchFamily="2" charset="-78"/>
              </a:rPr>
              <a:t> در الگوریتم </a:t>
            </a:r>
            <a:r>
              <a:rPr lang="en-US" sz="2000" b="1" dirty="0" err="1" smtClean="0">
                <a:solidFill>
                  <a:srgbClr val="0070C0"/>
                </a:solidFill>
                <a:latin typeface="Gabriola" panose="04040605051002020D02" pitchFamily="82" charset="0"/>
                <a:cs typeface="2  Kamran" panose="00000400000000000000" pitchFamily="2" charset="-78"/>
              </a:rPr>
              <a:t>ExpectiMiniMax</a:t>
            </a:r>
            <a:r>
              <a:rPr lang="fa-IR" sz="2000" b="1" dirty="0" smtClean="0">
                <a:solidFill>
                  <a:srgbClr val="0070C0"/>
                </a:solidFill>
                <a:latin typeface="Gabriola" panose="04040605051002020D02" pitchFamily="82" charset="0"/>
                <a:cs typeface="2  Kamran" panose="00000400000000000000" pitchFamily="2" charset="-78"/>
              </a:rPr>
              <a:t> همانند این گرهها در الگوریتم </a:t>
            </a:r>
            <a:r>
              <a:rPr lang="en-US" sz="2000" b="1" dirty="0" err="1" smtClean="0">
                <a:solidFill>
                  <a:srgbClr val="0070C0"/>
                </a:solidFill>
                <a:latin typeface="Gabriola" panose="04040605051002020D02" pitchFamily="82" charset="0"/>
                <a:cs typeface="2  Kamran" panose="00000400000000000000" pitchFamily="2" charset="-78"/>
              </a:rPr>
              <a:t>Expectimax</a:t>
            </a:r>
            <a:r>
              <a:rPr lang="fa-IR" sz="2000" b="1" dirty="0" smtClean="0">
                <a:solidFill>
                  <a:srgbClr val="0070C0"/>
                </a:solidFill>
                <a:latin typeface="Gabriola" panose="04040605051002020D02" pitchFamily="82" charset="0"/>
                <a:cs typeface="2  Kamran" panose="00000400000000000000" pitchFamily="2" charset="-78"/>
              </a:rPr>
              <a:t> عمل می کنند. </a:t>
            </a:r>
            <a:endParaRPr lang="en-US" sz="2000" b="1" dirty="0">
              <a:solidFill>
                <a:srgbClr val="0070C0"/>
              </a:solidFill>
              <a:cs typeface="2  Kamran" panose="00000400000000000000" pitchFamily="2" charset="-78"/>
            </a:endParaRPr>
          </a:p>
        </p:txBody>
      </p:sp>
      <p:pic>
        <p:nvPicPr>
          <p:cNvPr id="4" name="Picture 3"/>
          <p:cNvPicPr>
            <a:picLocks noChangeAspect="1"/>
          </p:cNvPicPr>
          <p:nvPr/>
        </p:nvPicPr>
        <p:blipFill>
          <a:blip r:embed="rId2"/>
          <a:stretch>
            <a:fillRect/>
          </a:stretch>
        </p:blipFill>
        <p:spPr>
          <a:xfrm>
            <a:off x="540119" y="3219177"/>
            <a:ext cx="2866507" cy="3286969"/>
          </a:xfrm>
          <a:prstGeom prst="rect">
            <a:avLst/>
          </a:prstGeom>
        </p:spPr>
      </p:pic>
      <p:pic>
        <p:nvPicPr>
          <p:cNvPr id="5" name="Picture 4"/>
          <p:cNvPicPr>
            <a:picLocks noChangeAspect="1"/>
          </p:cNvPicPr>
          <p:nvPr/>
        </p:nvPicPr>
        <p:blipFill>
          <a:blip r:embed="rId3"/>
          <a:stretch>
            <a:fillRect/>
          </a:stretch>
        </p:blipFill>
        <p:spPr>
          <a:xfrm>
            <a:off x="169311" y="1225680"/>
            <a:ext cx="3294870" cy="2193552"/>
          </a:xfrm>
          <a:prstGeom prst="rect">
            <a:avLst/>
          </a:prstGeom>
        </p:spPr>
      </p:pic>
    </p:spTree>
    <p:extLst>
      <p:ext uri="{BB962C8B-B14F-4D97-AF65-F5344CB8AC3E}">
        <p14:creationId xmlns:p14="http://schemas.microsoft.com/office/powerpoint/2010/main" val="264693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798574" y="59422"/>
            <a:ext cx="3926076"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ExpectiMiniMax</a:t>
            </a:r>
            <a:endParaRPr lang="en-US" sz="3600" dirty="0">
              <a:solidFill>
                <a:srgbClr val="0070C0"/>
              </a:solidFill>
              <a:latin typeface="Gabriola" panose="04040605051002020D02" pitchFamily="82" charset="0"/>
              <a:cs typeface="2  Kamran" panose="00000400000000000000" pitchFamily="2" charset="-78"/>
            </a:endParaRPr>
          </a:p>
        </p:txBody>
      </p:sp>
      <p:pic>
        <p:nvPicPr>
          <p:cNvPr id="2" name="Picture 1"/>
          <p:cNvPicPr>
            <a:picLocks noChangeAspect="1"/>
          </p:cNvPicPr>
          <p:nvPr/>
        </p:nvPicPr>
        <p:blipFill>
          <a:blip r:embed="rId2"/>
          <a:stretch>
            <a:fillRect/>
          </a:stretch>
        </p:blipFill>
        <p:spPr>
          <a:xfrm>
            <a:off x="480623" y="1673842"/>
            <a:ext cx="3355116" cy="3539813"/>
          </a:xfrm>
          <a:prstGeom prst="rect">
            <a:avLst/>
          </a:prstGeom>
        </p:spPr>
      </p:pic>
      <p:pic>
        <p:nvPicPr>
          <p:cNvPr id="6" name="Picture 5"/>
          <p:cNvPicPr>
            <a:picLocks noChangeAspect="1"/>
          </p:cNvPicPr>
          <p:nvPr/>
        </p:nvPicPr>
        <p:blipFill rotWithShape="1">
          <a:blip r:embed="rId3"/>
          <a:srcRect l="1631" t="2485" r="1965" b="2260"/>
          <a:stretch/>
        </p:blipFill>
        <p:spPr>
          <a:xfrm>
            <a:off x="5560141" y="1445342"/>
            <a:ext cx="5810865" cy="4350774"/>
          </a:xfrm>
          <a:prstGeom prst="rect">
            <a:avLst/>
          </a:prstGeom>
        </p:spPr>
      </p:pic>
    </p:spTree>
    <p:extLst>
      <p:ext uri="{BB962C8B-B14F-4D97-AF65-F5344CB8AC3E}">
        <p14:creationId xmlns:p14="http://schemas.microsoft.com/office/powerpoint/2010/main" val="693405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1494178"/>
            <a:ext cx="12192000" cy="36237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168047" y="59422"/>
            <a:ext cx="6556603"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انواع دیگر بازیها: بازیهایی که </a:t>
            </a:r>
            <a:r>
              <a:rPr lang="en-US" sz="4000" b="1" dirty="0" smtClean="0">
                <a:latin typeface="Gabriola" panose="04040605051002020D02" pitchFamily="82" charset="0"/>
                <a:cs typeface="2  Kamran" panose="00000400000000000000" pitchFamily="2" charset="-78"/>
              </a:rPr>
              <a:t>Zero-Sum</a:t>
            </a:r>
            <a:r>
              <a:rPr lang="fa-IR" sz="4000" b="1" dirty="0" smtClean="0">
                <a:latin typeface="Gabriola" panose="04040605051002020D02" pitchFamily="82" charset="0"/>
                <a:cs typeface="2  Kamran" panose="00000400000000000000" pitchFamily="2" charset="-78"/>
              </a:rPr>
              <a:t> نیستند</a:t>
            </a:r>
            <a:endParaRPr lang="en-US" sz="3600" dirty="0">
              <a:solidFill>
                <a:srgbClr val="0070C0"/>
              </a:solidFill>
              <a:latin typeface="Gabriola" panose="04040605051002020D02" pitchFamily="82" charset="0"/>
              <a:cs typeface="2  Kamran" panose="00000400000000000000" pitchFamily="2" charset="-78"/>
            </a:endParaRPr>
          </a:p>
        </p:txBody>
      </p:sp>
      <p:sp>
        <p:nvSpPr>
          <p:cNvPr id="24" name="TextBox 23"/>
          <p:cNvSpPr txBox="1"/>
          <p:nvPr/>
        </p:nvSpPr>
        <p:spPr>
          <a:xfrm>
            <a:off x="2879677" y="970958"/>
            <a:ext cx="9070495" cy="523220"/>
          </a:xfrm>
          <a:prstGeom prst="rect">
            <a:avLst/>
          </a:prstGeom>
          <a:noFill/>
        </p:spPr>
        <p:txBody>
          <a:bodyPr wrap="square" rtlCol="0">
            <a:spAutoFit/>
          </a:bodyPr>
          <a:lstStyle/>
          <a:p>
            <a:pPr algn="just" rtl="1"/>
            <a:r>
              <a:rPr lang="fa-IR" sz="2800" b="1" dirty="0" smtClean="0">
                <a:latin typeface="Gabriola" panose="04040605051002020D02" pitchFamily="82" charset="0"/>
                <a:cs typeface="2  Kamran" panose="00000400000000000000" pitchFamily="2" charset="-78"/>
              </a:rPr>
              <a:t>می توان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را به بازی های دونفره ای که </a:t>
            </a:r>
            <a:r>
              <a:rPr lang="en-US" sz="2800" b="1" dirty="0" smtClean="0">
                <a:latin typeface="Gabriola" panose="04040605051002020D02" pitchFamily="82" charset="0"/>
                <a:cs typeface="2  Kamran" panose="00000400000000000000" pitchFamily="2" charset="-78"/>
              </a:rPr>
              <a:t>Zero-Sum</a:t>
            </a:r>
            <a:r>
              <a:rPr lang="fa-IR" sz="2800" b="1" dirty="0" smtClean="0">
                <a:latin typeface="Gabriola" panose="04040605051002020D02" pitchFamily="82" charset="0"/>
                <a:cs typeface="2  Kamran" panose="00000400000000000000" pitchFamily="2" charset="-78"/>
              </a:rPr>
              <a:t> نیستند نیز بسط داد. </a:t>
            </a:r>
            <a:endParaRPr lang="en-US" sz="2800" b="1" dirty="0">
              <a:cs typeface="2  Kamran" panose="00000400000000000000" pitchFamily="2" charset="-78"/>
            </a:endParaRPr>
          </a:p>
        </p:txBody>
      </p:sp>
      <p:sp>
        <p:nvSpPr>
          <p:cNvPr id="7" name="Isosceles Triangle 6"/>
          <p:cNvSpPr/>
          <p:nvPr/>
        </p:nvSpPr>
        <p:spPr>
          <a:xfrm rot="10800000">
            <a:off x="3120787" y="1827956"/>
            <a:ext cx="1050878" cy="9144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Rectangle 7"/>
          <p:cNvSpPr/>
          <p:nvPr/>
        </p:nvSpPr>
        <p:spPr>
          <a:xfrm>
            <a:off x="1651379"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(+7,-7)</a:t>
            </a:r>
            <a:endParaRPr lang="en-US" dirty="0"/>
          </a:p>
        </p:txBody>
      </p:sp>
      <p:sp>
        <p:nvSpPr>
          <p:cNvPr id="26" name="Rectangle 25"/>
          <p:cNvSpPr/>
          <p:nvPr/>
        </p:nvSpPr>
        <p:spPr>
          <a:xfrm>
            <a:off x="3100316"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(+10,-10)</a:t>
            </a:r>
            <a:endParaRPr lang="en-US" dirty="0"/>
          </a:p>
        </p:txBody>
      </p:sp>
      <p:sp>
        <p:nvSpPr>
          <p:cNvPr id="27" name="Rectangle 26"/>
          <p:cNvSpPr/>
          <p:nvPr/>
        </p:nvSpPr>
        <p:spPr>
          <a:xfrm>
            <a:off x="4549253"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9" name="TextBox 8"/>
          <p:cNvSpPr txBox="1"/>
          <p:nvPr/>
        </p:nvSpPr>
        <p:spPr>
          <a:xfrm>
            <a:off x="545911" y="1889371"/>
            <a:ext cx="588623" cy="369332"/>
          </a:xfrm>
          <a:prstGeom prst="rect">
            <a:avLst/>
          </a:prstGeom>
          <a:noFill/>
        </p:spPr>
        <p:txBody>
          <a:bodyPr wrap="none" rtlCol="0">
            <a:spAutoFit/>
          </a:bodyPr>
          <a:lstStyle/>
          <a:p>
            <a:r>
              <a:rPr lang="en-US" dirty="0" smtClean="0"/>
              <a:t>MIN</a:t>
            </a:r>
            <a:endParaRPr lang="en-US" dirty="0"/>
          </a:p>
        </p:txBody>
      </p:sp>
      <p:cxnSp>
        <p:nvCxnSpPr>
          <p:cNvPr id="12" name="Straight Connector 11"/>
          <p:cNvCxnSpPr>
            <a:stCxn id="7" idx="5"/>
            <a:endCxn id="8" idx="0"/>
          </p:cNvCxnSpPr>
          <p:nvPr/>
        </p:nvCxnSpPr>
        <p:spPr>
          <a:xfrm flipH="1">
            <a:off x="2197290" y="2285156"/>
            <a:ext cx="1186216" cy="123596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7" idx="0"/>
            <a:endCxn id="26" idx="0"/>
          </p:cNvCxnSpPr>
          <p:nvPr/>
        </p:nvCxnSpPr>
        <p:spPr>
          <a:xfrm>
            <a:off x="3646226" y="2742356"/>
            <a:ext cx="1" cy="77876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7" idx="1"/>
            <a:endCxn id="27" idx="0"/>
          </p:cNvCxnSpPr>
          <p:nvPr/>
        </p:nvCxnSpPr>
        <p:spPr>
          <a:xfrm>
            <a:off x="3908945" y="2285156"/>
            <a:ext cx="1186219" cy="123596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244512" y="1817764"/>
            <a:ext cx="803425" cy="369332"/>
          </a:xfrm>
          <a:prstGeom prst="rect">
            <a:avLst/>
          </a:prstGeom>
          <a:noFill/>
        </p:spPr>
        <p:txBody>
          <a:bodyPr wrap="none" rtlCol="0">
            <a:spAutoFit/>
          </a:bodyPr>
          <a:lstStyle/>
          <a:p>
            <a:r>
              <a:rPr lang="en-US" dirty="0" smtClean="0"/>
              <a:t>(+3,-3)</a:t>
            </a:r>
            <a:endParaRPr lang="en-US" dirty="0"/>
          </a:p>
        </p:txBody>
      </p:sp>
      <p:sp>
        <p:nvSpPr>
          <p:cNvPr id="36" name="Isosceles Triangle 35"/>
          <p:cNvSpPr/>
          <p:nvPr/>
        </p:nvSpPr>
        <p:spPr>
          <a:xfrm rot="10800000">
            <a:off x="8438481" y="1827956"/>
            <a:ext cx="1050878" cy="9144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6969073"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(+3,-6)</a:t>
            </a:r>
            <a:endParaRPr lang="en-US" dirty="0"/>
          </a:p>
        </p:txBody>
      </p:sp>
      <p:sp>
        <p:nvSpPr>
          <p:cNvPr id="38" name="Rectangle 37"/>
          <p:cNvSpPr/>
          <p:nvPr/>
        </p:nvSpPr>
        <p:spPr>
          <a:xfrm>
            <a:off x="8418010"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(-5,-2)</a:t>
            </a:r>
            <a:endParaRPr lang="en-US" dirty="0"/>
          </a:p>
        </p:txBody>
      </p:sp>
      <p:sp>
        <p:nvSpPr>
          <p:cNvPr id="39" name="Rectangle 38"/>
          <p:cNvSpPr/>
          <p:nvPr/>
        </p:nvSpPr>
        <p:spPr>
          <a:xfrm>
            <a:off x="9866947" y="3521121"/>
            <a:ext cx="1091821" cy="64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a:t>
            </a:r>
            <a:endParaRPr lang="en-US" dirty="0"/>
          </a:p>
        </p:txBody>
      </p:sp>
      <p:sp>
        <p:nvSpPr>
          <p:cNvPr id="40" name="TextBox 39"/>
          <p:cNvSpPr txBox="1"/>
          <p:nvPr/>
        </p:nvSpPr>
        <p:spPr>
          <a:xfrm>
            <a:off x="10958768" y="1895352"/>
            <a:ext cx="588623" cy="369332"/>
          </a:xfrm>
          <a:prstGeom prst="rect">
            <a:avLst/>
          </a:prstGeom>
          <a:noFill/>
        </p:spPr>
        <p:txBody>
          <a:bodyPr wrap="none" rtlCol="0">
            <a:spAutoFit/>
          </a:bodyPr>
          <a:lstStyle/>
          <a:p>
            <a:r>
              <a:rPr lang="en-US" dirty="0" smtClean="0"/>
              <a:t>MIN</a:t>
            </a:r>
            <a:endParaRPr lang="en-US" dirty="0"/>
          </a:p>
        </p:txBody>
      </p:sp>
      <p:cxnSp>
        <p:nvCxnSpPr>
          <p:cNvPr id="41" name="Straight Connector 40"/>
          <p:cNvCxnSpPr>
            <a:stCxn id="36" idx="5"/>
            <a:endCxn id="37" idx="0"/>
          </p:cNvCxnSpPr>
          <p:nvPr/>
        </p:nvCxnSpPr>
        <p:spPr>
          <a:xfrm flipH="1">
            <a:off x="7514984" y="2285156"/>
            <a:ext cx="1186216" cy="12359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6" idx="0"/>
            <a:endCxn id="38" idx="0"/>
          </p:cNvCxnSpPr>
          <p:nvPr/>
        </p:nvCxnSpPr>
        <p:spPr>
          <a:xfrm>
            <a:off x="8963920" y="2742356"/>
            <a:ext cx="1" cy="7787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6" idx="1"/>
            <a:endCxn id="39" idx="0"/>
          </p:cNvCxnSpPr>
          <p:nvPr/>
        </p:nvCxnSpPr>
        <p:spPr>
          <a:xfrm>
            <a:off x="9226639" y="2285156"/>
            <a:ext cx="1186219" cy="1235965"/>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8562206" y="1817764"/>
            <a:ext cx="848309" cy="369332"/>
          </a:xfrm>
          <a:prstGeom prst="rect">
            <a:avLst/>
          </a:prstGeom>
          <a:noFill/>
        </p:spPr>
        <p:txBody>
          <a:bodyPr wrap="none" rtlCol="0">
            <a:spAutoFit/>
          </a:bodyPr>
          <a:lstStyle/>
          <a:p>
            <a:r>
              <a:rPr lang="en-US" dirty="0" smtClean="0"/>
              <a:t>(+5,+1)</a:t>
            </a:r>
            <a:endParaRPr lang="en-US" dirty="0"/>
          </a:p>
        </p:txBody>
      </p:sp>
      <p:sp>
        <p:nvSpPr>
          <p:cNvPr id="45" name="Rectangle 44"/>
          <p:cNvSpPr/>
          <p:nvPr/>
        </p:nvSpPr>
        <p:spPr>
          <a:xfrm>
            <a:off x="2939871" y="4495476"/>
            <a:ext cx="1252266" cy="523220"/>
          </a:xfrm>
          <a:prstGeom prst="rect">
            <a:avLst/>
          </a:prstGeom>
        </p:spPr>
        <p:txBody>
          <a:bodyPr wrap="none">
            <a:spAutoFit/>
          </a:bodyPr>
          <a:lstStyle/>
          <a:p>
            <a:pPr algn="r" rtl="1"/>
            <a:r>
              <a:rPr lang="en-US" sz="2800" b="1" dirty="0" smtClean="0">
                <a:solidFill>
                  <a:srgbClr val="FF0000"/>
                </a:solidFill>
                <a:latin typeface="Gabriola" panose="04040605051002020D02" pitchFamily="82" charset="0"/>
                <a:cs typeface="2  Kamran" panose="00000400000000000000" pitchFamily="2" charset="-78"/>
              </a:rPr>
              <a:t>Zero-Sum</a:t>
            </a:r>
            <a:endParaRPr lang="en-US" sz="2800" dirty="0">
              <a:solidFill>
                <a:srgbClr val="FF0000"/>
              </a:solidFill>
            </a:endParaRPr>
          </a:p>
        </p:txBody>
      </p:sp>
      <p:sp>
        <p:nvSpPr>
          <p:cNvPr id="46" name="Rectangle 45"/>
          <p:cNvSpPr/>
          <p:nvPr/>
        </p:nvSpPr>
        <p:spPr>
          <a:xfrm>
            <a:off x="8342423" y="4382532"/>
            <a:ext cx="1774845" cy="523220"/>
          </a:xfrm>
          <a:prstGeom prst="rect">
            <a:avLst/>
          </a:prstGeom>
        </p:spPr>
        <p:txBody>
          <a:bodyPr wrap="none">
            <a:spAutoFit/>
          </a:bodyPr>
          <a:lstStyle/>
          <a:p>
            <a:pPr algn="r" rtl="1"/>
            <a:r>
              <a:rPr lang="en-US" sz="2800" b="1" dirty="0" smtClean="0">
                <a:solidFill>
                  <a:srgbClr val="FF0000"/>
                </a:solidFill>
                <a:latin typeface="Gabriola" panose="04040605051002020D02" pitchFamily="82" charset="0"/>
                <a:cs typeface="2  Kamran" panose="00000400000000000000" pitchFamily="2" charset="-78"/>
              </a:rPr>
              <a:t>Non Zero-Sum</a:t>
            </a:r>
            <a:endParaRPr lang="en-US" sz="2800" dirty="0">
              <a:solidFill>
                <a:srgbClr val="FF0000"/>
              </a:solidFill>
            </a:endParaRPr>
          </a:p>
        </p:txBody>
      </p:sp>
      <p:sp>
        <p:nvSpPr>
          <p:cNvPr id="47" name="TextBox 46"/>
          <p:cNvSpPr txBox="1"/>
          <p:nvPr/>
        </p:nvSpPr>
        <p:spPr>
          <a:xfrm>
            <a:off x="545911" y="5286454"/>
            <a:ext cx="11178739" cy="830997"/>
          </a:xfrm>
          <a:prstGeom prst="rect">
            <a:avLst/>
          </a:prstGeom>
          <a:noFill/>
        </p:spPr>
        <p:txBody>
          <a:bodyPr wrap="square" rtlCol="0">
            <a:spAutoFit/>
          </a:bodyPr>
          <a:lstStyle/>
          <a:p>
            <a:pPr algn="just" rtl="1"/>
            <a:r>
              <a:rPr lang="fa-IR" sz="2400" b="1" dirty="0" smtClean="0">
                <a:latin typeface="Gabriola" panose="04040605051002020D02" pitchFamily="82" charset="0"/>
                <a:cs typeface="2  Kamran" panose="00000400000000000000" pitchFamily="2" charset="-78"/>
              </a:rPr>
              <a:t>مقادیر سودمندی به شکل دوتایی نمایش داده می شوند و هر بازیکن (</a:t>
            </a:r>
            <a:r>
              <a:rPr lang="en-US" sz="2400" b="1" dirty="0" smtClean="0">
                <a:latin typeface="Gabriola" panose="04040605051002020D02" pitchFamily="82" charset="0"/>
                <a:cs typeface="2  Kamran" panose="00000400000000000000" pitchFamily="2" charset="-78"/>
              </a:rPr>
              <a:t>MAX</a:t>
            </a:r>
            <a:r>
              <a:rPr lang="fa-IR" sz="2400" b="1" dirty="0" smtClean="0">
                <a:latin typeface="Gabriola" panose="04040605051002020D02" pitchFamily="82" charset="0"/>
                <a:cs typeface="2  Kamran" panose="00000400000000000000" pitchFamily="2" charset="-78"/>
              </a:rPr>
              <a:t> و </a:t>
            </a:r>
            <a:r>
              <a:rPr lang="en-US" sz="2400" b="1" dirty="0" smtClean="0">
                <a:latin typeface="Gabriola" panose="04040605051002020D02" pitchFamily="82" charset="0"/>
                <a:cs typeface="2  Kamran" panose="00000400000000000000" pitchFamily="2" charset="-78"/>
              </a:rPr>
              <a:t>MIN</a:t>
            </a:r>
            <a:r>
              <a:rPr lang="fa-IR" sz="2400" b="1" dirty="0" smtClean="0">
                <a:latin typeface="Gabriola" panose="04040605051002020D02" pitchFamily="82" charset="0"/>
                <a:cs typeface="2  Kamran" panose="00000400000000000000" pitchFamily="2" charset="-78"/>
              </a:rPr>
              <a:t>) سعی می کنند تا دوتایی را انتخاب کنند که سودمندی متناظر در آن بیشترین مقدار باشد. </a:t>
            </a:r>
            <a:endParaRPr lang="en-US" sz="2400" b="1" dirty="0">
              <a:cs typeface="2  Kamran" panose="00000400000000000000" pitchFamily="2" charset="-78"/>
            </a:endParaRPr>
          </a:p>
        </p:txBody>
      </p:sp>
    </p:spTree>
    <p:extLst>
      <p:ext uri="{BB962C8B-B14F-4D97-AF65-F5344CB8AC3E}">
        <p14:creationId xmlns:p14="http://schemas.microsoft.com/office/powerpoint/2010/main" val="20740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4" grpId="0"/>
      <p:bldP spid="7" grpId="0" animBg="1"/>
      <p:bldP spid="8" grpId="0" animBg="1"/>
      <p:bldP spid="26" grpId="0" animBg="1"/>
      <p:bldP spid="27" grpId="0" animBg="1"/>
      <p:bldP spid="9" grpId="0"/>
      <p:bldP spid="35" grpId="0"/>
      <p:bldP spid="36" grpId="0" animBg="1"/>
      <p:bldP spid="37" grpId="0" animBg="1"/>
      <p:bldP spid="38" grpId="0" animBg="1"/>
      <p:bldP spid="39" grpId="0" animBg="1"/>
      <p:bldP spid="40"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076631" y="4868995"/>
            <a:ext cx="10486103" cy="14660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76631" y="4080124"/>
            <a:ext cx="10486103" cy="74630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6632" y="3300359"/>
            <a:ext cx="10486103" cy="746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778856"/>
            <a:ext cx="3554198" cy="2521503"/>
          </a:xfrm>
          <a:prstGeom prst="rect">
            <a:avLst/>
          </a:prstGeom>
        </p:spPr>
      </p:pic>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728316" y="59422"/>
            <a:ext cx="2996334"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بازی در حضور شانس</a:t>
            </a:r>
            <a:endParaRPr lang="en-US" sz="3600" dirty="0">
              <a:solidFill>
                <a:srgbClr val="0070C0"/>
              </a:solidFill>
              <a:latin typeface="Gabriola" panose="04040605051002020D02" pitchFamily="82" charset="0"/>
              <a:cs typeface="2  Kamran" panose="00000400000000000000" pitchFamily="2" charset="-78"/>
            </a:endParaRPr>
          </a:p>
        </p:txBody>
      </p:sp>
      <p:sp>
        <p:nvSpPr>
          <p:cNvPr id="29" name="TextBox 28"/>
          <p:cNvSpPr txBox="1"/>
          <p:nvPr/>
        </p:nvSpPr>
        <p:spPr>
          <a:xfrm>
            <a:off x="3111910" y="970958"/>
            <a:ext cx="8838262" cy="1077218"/>
          </a:xfrm>
          <a:prstGeom prst="rect">
            <a:avLst/>
          </a:prstGeom>
          <a:noFill/>
        </p:spPr>
        <p:txBody>
          <a:bodyPr wrap="square" rtlCol="0">
            <a:spAutoFit/>
          </a:bodyPr>
          <a:lstStyle/>
          <a:p>
            <a:pPr algn="r" rtl="1"/>
            <a:r>
              <a:rPr lang="fa-IR" sz="3200" b="1" dirty="0" smtClean="0">
                <a:latin typeface="Gabriola" panose="04040605051002020D02" pitchFamily="82" charset="0"/>
                <a:cs typeface="2  Kamran" panose="00000400000000000000" pitchFamily="2" charset="-78"/>
              </a:rPr>
              <a:t>تا اینجای کار، با بازی هایی مواجه بودیم که اولاً در آنها محیط قطعی است و دوماً رقیب به شکل ایده آل بازی می کند. </a:t>
            </a:r>
            <a:endParaRPr lang="en-US" sz="3200" b="1" dirty="0">
              <a:cs typeface="2  Kamran" panose="00000400000000000000" pitchFamily="2" charset="-78"/>
            </a:endParaRPr>
          </a:p>
        </p:txBody>
      </p:sp>
      <p:sp>
        <p:nvSpPr>
          <p:cNvPr id="21" name="TextBox 20"/>
          <p:cNvSpPr txBox="1"/>
          <p:nvPr/>
        </p:nvSpPr>
        <p:spPr>
          <a:xfrm>
            <a:off x="3073516" y="2730672"/>
            <a:ext cx="8838262" cy="584775"/>
          </a:xfrm>
          <a:prstGeom prst="rect">
            <a:avLst/>
          </a:prstGeom>
          <a:noFill/>
        </p:spPr>
        <p:txBody>
          <a:bodyPr wrap="square" rtlCol="0">
            <a:spAutoFit/>
          </a:bodyPr>
          <a:lstStyle/>
          <a:p>
            <a:pPr algn="r" rtl="1"/>
            <a:r>
              <a:rPr lang="fa-IR" sz="3200" b="1" dirty="0" smtClean="0">
                <a:latin typeface="Gabriola" panose="04040605051002020D02" pitchFamily="82" charset="0"/>
                <a:cs typeface="2  Kamran" panose="00000400000000000000" pitchFamily="2" charset="-78"/>
              </a:rPr>
              <a:t>در برخی از بازیها ممکن است شانس نیز دخیل باشد: </a:t>
            </a:r>
            <a:endParaRPr lang="en-US" sz="3200" b="1" dirty="0">
              <a:cs typeface="2  Kamran" panose="00000400000000000000" pitchFamily="2" charset="-78"/>
            </a:endParaRPr>
          </a:p>
        </p:txBody>
      </p:sp>
      <p:sp>
        <p:nvSpPr>
          <p:cNvPr id="22" name="TextBox 21"/>
          <p:cNvSpPr txBox="1"/>
          <p:nvPr/>
        </p:nvSpPr>
        <p:spPr>
          <a:xfrm>
            <a:off x="2621232" y="3348774"/>
            <a:ext cx="8838262" cy="523220"/>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solidFill>
                  <a:srgbClr val="0070C0"/>
                </a:solidFill>
                <a:latin typeface="Gabriola" panose="04040605051002020D02" pitchFamily="82" charset="0"/>
                <a:cs typeface="2  Kamran" panose="00000400000000000000" pitchFamily="2" charset="-78"/>
              </a:rPr>
              <a:t>بازیکن رقیب کاملاً ایده آل نیست و گاهاً حرکت های تصادفی انجام میدهد. </a:t>
            </a:r>
            <a:endParaRPr lang="en-US" sz="2800" b="1" dirty="0">
              <a:solidFill>
                <a:srgbClr val="0070C0"/>
              </a:solidFill>
              <a:cs typeface="2  Kamran" panose="00000400000000000000" pitchFamily="2" charset="-78"/>
            </a:endParaRPr>
          </a:p>
        </p:txBody>
      </p:sp>
      <p:sp>
        <p:nvSpPr>
          <p:cNvPr id="23" name="TextBox 22"/>
          <p:cNvSpPr txBox="1"/>
          <p:nvPr/>
        </p:nvSpPr>
        <p:spPr>
          <a:xfrm>
            <a:off x="2621232" y="4137906"/>
            <a:ext cx="8838262" cy="523220"/>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solidFill>
                  <a:srgbClr val="0070C0"/>
                </a:solidFill>
                <a:latin typeface="Gabriola" panose="04040605051002020D02" pitchFamily="82" charset="0"/>
                <a:cs typeface="2  Kamran" panose="00000400000000000000" pitchFamily="2" charset="-78"/>
              </a:rPr>
              <a:t>ماهیت بازی همراه با شانس است. مانند بازی تخته نرد (</a:t>
            </a:r>
            <a:r>
              <a:rPr lang="en-US" sz="2800" b="1" dirty="0" smtClean="0">
                <a:solidFill>
                  <a:srgbClr val="0070C0"/>
                </a:solidFill>
                <a:latin typeface="Gabriola" panose="04040605051002020D02" pitchFamily="82" charset="0"/>
                <a:cs typeface="2  Kamran" panose="00000400000000000000" pitchFamily="2" charset="-78"/>
              </a:rPr>
              <a:t>Backgammon</a:t>
            </a:r>
            <a:r>
              <a:rPr lang="fa-IR" sz="2800" b="1" dirty="0" smtClean="0">
                <a:solidFill>
                  <a:srgbClr val="0070C0"/>
                </a:solidFill>
                <a:latin typeface="Gabriola" panose="04040605051002020D02" pitchFamily="82" charset="0"/>
                <a:cs typeface="2  Kamran" panose="00000400000000000000" pitchFamily="2" charset="-78"/>
              </a:rPr>
              <a:t>)</a:t>
            </a:r>
            <a:endParaRPr lang="en-US" sz="2800" b="1" dirty="0">
              <a:solidFill>
                <a:srgbClr val="0070C0"/>
              </a:solidFill>
              <a:cs typeface="2  Kamran" panose="00000400000000000000" pitchFamily="2" charset="-78"/>
            </a:endParaRPr>
          </a:p>
        </p:txBody>
      </p:sp>
      <p:sp>
        <p:nvSpPr>
          <p:cNvPr id="24" name="TextBox 23"/>
          <p:cNvSpPr txBox="1"/>
          <p:nvPr/>
        </p:nvSpPr>
        <p:spPr>
          <a:xfrm>
            <a:off x="3111910" y="4853296"/>
            <a:ext cx="8347583" cy="1384995"/>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solidFill>
                  <a:srgbClr val="0070C0"/>
                </a:solidFill>
                <a:latin typeface="Gabriola" panose="04040605051002020D02" pitchFamily="82" charset="0"/>
                <a:cs typeface="2  Kamran" panose="00000400000000000000" pitchFamily="2" charset="-78"/>
              </a:rPr>
              <a:t>خود عمل ممکن است با شکست مواجه شود. رباتی را در نظر بگیرید که تصمیم به حرکت به سمت اتاق مجاور دارد ولی به دلیل لغزنده بودن زمین، احتمال سر خوردن چرخهای آن وجود دارد. </a:t>
            </a:r>
            <a:endParaRPr lang="en-US" sz="2800" b="1" dirty="0">
              <a:solidFill>
                <a:srgbClr val="0070C0"/>
              </a:solidFill>
              <a:cs typeface="2  Kamran" panose="00000400000000000000" pitchFamily="2" charset="-78"/>
            </a:endParaRPr>
          </a:p>
        </p:txBody>
      </p:sp>
      <p:sp>
        <p:nvSpPr>
          <p:cNvPr id="25" name="TextBox 24"/>
          <p:cNvSpPr txBox="1"/>
          <p:nvPr/>
        </p:nvSpPr>
        <p:spPr>
          <a:xfrm>
            <a:off x="1358211" y="3300359"/>
            <a:ext cx="1635547" cy="523220"/>
          </a:xfrm>
          <a:prstGeom prst="rect">
            <a:avLst/>
          </a:prstGeom>
          <a:noFill/>
        </p:spPr>
        <p:txBody>
          <a:bodyPr wrap="square" rtlCol="0">
            <a:spAutoFit/>
          </a:bodyPr>
          <a:lstStyle/>
          <a:p>
            <a:pPr algn="r" rtl="1"/>
            <a:r>
              <a:rPr lang="en-US" sz="2800" b="1" dirty="0" err="1" smtClean="0">
                <a:solidFill>
                  <a:srgbClr val="FF0000"/>
                </a:solidFill>
                <a:latin typeface="Gabriola" panose="04040605051002020D02" pitchFamily="82" charset="0"/>
                <a:cs typeface="2  Kamran" panose="00000400000000000000" pitchFamily="2" charset="-78"/>
              </a:rPr>
              <a:t>Expectimax</a:t>
            </a:r>
            <a:endParaRPr lang="en-US" sz="2800" b="1" dirty="0">
              <a:solidFill>
                <a:srgbClr val="FF0000"/>
              </a:solidFill>
              <a:cs typeface="2  Kamran" panose="00000400000000000000" pitchFamily="2" charset="-78"/>
            </a:endParaRPr>
          </a:p>
        </p:txBody>
      </p:sp>
      <p:sp>
        <p:nvSpPr>
          <p:cNvPr id="26" name="TextBox 25"/>
          <p:cNvSpPr txBox="1"/>
          <p:nvPr/>
        </p:nvSpPr>
        <p:spPr>
          <a:xfrm>
            <a:off x="1358211" y="4046665"/>
            <a:ext cx="2025020" cy="523220"/>
          </a:xfrm>
          <a:prstGeom prst="rect">
            <a:avLst/>
          </a:prstGeom>
          <a:noFill/>
        </p:spPr>
        <p:txBody>
          <a:bodyPr wrap="square" rtlCol="0">
            <a:spAutoFit/>
          </a:bodyPr>
          <a:lstStyle/>
          <a:p>
            <a:pPr algn="r" rtl="1"/>
            <a:r>
              <a:rPr lang="en-US" sz="2800" b="1" dirty="0" err="1" smtClean="0">
                <a:solidFill>
                  <a:srgbClr val="FF0000"/>
                </a:solidFill>
                <a:latin typeface="Gabriola" panose="04040605051002020D02" pitchFamily="82" charset="0"/>
                <a:cs typeface="2  Kamran" panose="00000400000000000000" pitchFamily="2" charset="-78"/>
              </a:rPr>
              <a:t>Expectiminimax</a:t>
            </a:r>
            <a:endParaRPr lang="en-US" sz="2800" b="1" dirty="0">
              <a:solidFill>
                <a:srgbClr val="FF0000"/>
              </a:solidFill>
              <a:cs typeface="2  Kamran" panose="00000400000000000000" pitchFamily="2" charset="-78"/>
            </a:endParaRPr>
          </a:p>
        </p:txBody>
      </p:sp>
      <p:sp>
        <p:nvSpPr>
          <p:cNvPr id="27" name="TextBox 26"/>
          <p:cNvSpPr txBox="1"/>
          <p:nvPr/>
        </p:nvSpPr>
        <p:spPr>
          <a:xfrm>
            <a:off x="1339482" y="5257236"/>
            <a:ext cx="2025020" cy="523220"/>
          </a:xfrm>
          <a:prstGeom prst="rect">
            <a:avLst/>
          </a:prstGeom>
          <a:noFill/>
        </p:spPr>
        <p:txBody>
          <a:bodyPr wrap="square" rtlCol="0">
            <a:spAutoFit/>
          </a:bodyPr>
          <a:lstStyle/>
          <a:p>
            <a:pPr algn="ctr" rtl="1"/>
            <a:r>
              <a:rPr lang="en-US" sz="2800" b="1" dirty="0" smtClean="0">
                <a:solidFill>
                  <a:srgbClr val="FF0000"/>
                </a:solidFill>
                <a:latin typeface="Gabriola" panose="04040605051002020D02" pitchFamily="82" charset="0"/>
                <a:cs typeface="2  Kamran" panose="00000400000000000000" pitchFamily="2" charset="-78"/>
              </a:rPr>
              <a:t>MDP</a:t>
            </a:r>
            <a:endParaRPr lang="en-US" sz="2800" b="1" dirty="0">
              <a:solidFill>
                <a:srgbClr val="FF0000"/>
              </a:solidFill>
              <a:cs typeface="2  Kamran" panose="00000400000000000000" pitchFamily="2" charset="-78"/>
            </a:endParaRPr>
          </a:p>
        </p:txBody>
      </p:sp>
    </p:spTree>
    <p:extLst>
      <p:ext uri="{BB962C8B-B14F-4D97-AF65-F5344CB8AC3E}">
        <p14:creationId xmlns:p14="http://schemas.microsoft.com/office/powerpoint/2010/main" val="361068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8" grpId="0" animBg="1"/>
      <p:bldP spid="7" grpId="0" animBg="1"/>
      <p:bldP spid="21" grpId="0"/>
      <p:bldP spid="22" grpId="0"/>
      <p:bldP spid="23" grpId="0"/>
      <p:bldP spid="24" grpId="0"/>
      <p:bldP spid="25"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168047" y="59422"/>
            <a:ext cx="6556603"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انواع دیگر بازیها: بازیهایی که </a:t>
            </a:r>
            <a:r>
              <a:rPr lang="en-US" sz="4000" b="1" dirty="0" smtClean="0">
                <a:latin typeface="Gabriola" panose="04040605051002020D02" pitchFamily="82" charset="0"/>
                <a:cs typeface="2  Kamran" panose="00000400000000000000" pitchFamily="2" charset="-78"/>
              </a:rPr>
              <a:t>Zero-Sum</a:t>
            </a:r>
            <a:r>
              <a:rPr lang="fa-IR" sz="4000" b="1" dirty="0" smtClean="0">
                <a:latin typeface="Gabriola" panose="04040605051002020D02" pitchFamily="82" charset="0"/>
                <a:cs typeface="2  Kamran" panose="00000400000000000000" pitchFamily="2" charset="-78"/>
              </a:rPr>
              <a:t> نیستند</a:t>
            </a:r>
            <a:endParaRPr lang="en-US" sz="3600" dirty="0">
              <a:solidFill>
                <a:srgbClr val="0070C0"/>
              </a:solidFill>
              <a:latin typeface="Gabriola" panose="04040605051002020D02" pitchFamily="82" charset="0"/>
              <a:cs typeface="2  Kamran" panose="00000400000000000000" pitchFamily="2" charset="-78"/>
            </a:endParaRPr>
          </a:p>
        </p:txBody>
      </p:sp>
      <p:sp>
        <p:nvSpPr>
          <p:cNvPr id="24" name="TextBox 23"/>
          <p:cNvSpPr txBox="1"/>
          <p:nvPr/>
        </p:nvSpPr>
        <p:spPr>
          <a:xfrm>
            <a:off x="2879677" y="970958"/>
            <a:ext cx="9070495" cy="523220"/>
          </a:xfrm>
          <a:prstGeom prst="rect">
            <a:avLst/>
          </a:prstGeom>
          <a:noFill/>
        </p:spPr>
        <p:txBody>
          <a:bodyPr wrap="square" rtlCol="0">
            <a:spAutoFit/>
          </a:bodyPr>
          <a:lstStyle/>
          <a:p>
            <a:pPr algn="just" rtl="1"/>
            <a:r>
              <a:rPr lang="fa-IR" sz="2800" b="1" dirty="0" smtClean="0">
                <a:latin typeface="Gabriola" panose="04040605051002020D02" pitchFamily="82" charset="0"/>
                <a:cs typeface="2  Kamran" panose="00000400000000000000" pitchFamily="2" charset="-78"/>
              </a:rPr>
              <a:t>مثال:</a:t>
            </a:r>
            <a:endParaRPr lang="en-US" sz="2800" b="1" dirty="0">
              <a:cs typeface="2  Kamran" panose="00000400000000000000" pitchFamily="2" charset="-78"/>
            </a:endParaRPr>
          </a:p>
        </p:txBody>
      </p:sp>
      <p:sp>
        <p:nvSpPr>
          <p:cNvPr id="2" name="Isosceles Triangle 1"/>
          <p:cNvSpPr/>
          <p:nvPr/>
        </p:nvSpPr>
        <p:spPr>
          <a:xfrm>
            <a:off x="5315804" y="1563773"/>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Isosceles Triangle 27"/>
          <p:cNvSpPr/>
          <p:nvPr/>
        </p:nvSpPr>
        <p:spPr>
          <a:xfrm rot="10800000">
            <a:off x="1912963"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Isosceles Triangle 28"/>
          <p:cNvSpPr/>
          <p:nvPr/>
        </p:nvSpPr>
        <p:spPr>
          <a:xfrm rot="10800000">
            <a:off x="5306752"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30"/>
          <p:cNvSpPr/>
          <p:nvPr/>
        </p:nvSpPr>
        <p:spPr>
          <a:xfrm rot="10800000">
            <a:off x="8700493" y="3828956"/>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90065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33" name="Rectangle 32"/>
          <p:cNvSpPr/>
          <p:nvPr/>
        </p:nvSpPr>
        <p:spPr>
          <a:xfrm>
            <a:off x="191746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(16,-3)</a:t>
            </a:r>
            <a:endParaRPr lang="en-US" dirty="0"/>
          </a:p>
        </p:txBody>
      </p:sp>
      <p:sp>
        <p:nvSpPr>
          <p:cNvPr id="34" name="Rectangle 33"/>
          <p:cNvSpPr/>
          <p:nvPr/>
        </p:nvSpPr>
        <p:spPr>
          <a:xfrm>
            <a:off x="293426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49" name="Rectangle 48"/>
          <p:cNvSpPr/>
          <p:nvPr/>
        </p:nvSpPr>
        <p:spPr>
          <a:xfrm>
            <a:off x="429899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50" name="Rectangle 49"/>
          <p:cNvSpPr/>
          <p:nvPr/>
        </p:nvSpPr>
        <p:spPr>
          <a:xfrm>
            <a:off x="531580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51" name="Rectangle 50"/>
          <p:cNvSpPr/>
          <p:nvPr/>
        </p:nvSpPr>
        <p:spPr>
          <a:xfrm>
            <a:off x="633260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52" name="Rectangle 51"/>
          <p:cNvSpPr/>
          <p:nvPr/>
        </p:nvSpPr>
        <p:spPr>
          <a:xfrm>
            <a:off x="768368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a:t>
            </a:r>
            <a:endParaRPr lang="en-US" dirty="0"/>
          </a:p>
        </p:txBody>
      </p:sp>
      <p:sp>
        <p:nvSpPr>
          <p:cNvPr id="53" name="Rectangle 52"/>
          <p:cNvSpPr/>
          <p:nvPr/>
        </p:nvSpPr>
        <p:spPr>
          <a:xfrm>
            <a:off x="8700493"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
        <p:nvSpPr>
          <p:cNvPr id="54" name="Rectangle 53"/>
          <p:cNvSpPr/>
          <p:nvPr/>
        </p:nvSpPr>
        <p:spPr>
          <a:xfrm>
            <a:off x="971729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cxnSp>
        <p:nvCxnSpPr>
          <p:cNvPr id="6" name="Straight Connector 5"/>
          <p:cNvCxnSpPr>
            <a:stCxn id="2" idx="3"/>
            <a:endCxn id="28" idx="3"/>
          </p:cNvCxnSpPr>
          <p:nvPr/>
        </p:nvCxnSpPr>
        <p:spPr>
          <a:xfrm flipH="1">
            <a:off x="2358742" y="2348771"/>
            <a:ext cx="3402842" cy="1461229"/>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2" idx="3"/>
            <a:endCxn id="29" idx="3"/>
          </p:cNvCxnSpPr>
          <p:nvPr/>
        </p:nvCxnSpPr>
        <p:spPr>
          <a:xfrm flipH="1">
            <a:off x="5752531" y="2348771"/>
            <a:ext cx="9053" cy="146122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2" idx="3"/>
            <a:endCxn id="31" idx="3"/>
          </p:cNvCxnSpPr>
          <p:nvPr/>
        </p:nvCxnSpPr>
        <p:spPr>
          <a:xfrm>
            <a:off x="5761584" y="2348771"/>
            <a:ext cx="3384688" cy="148018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28" idx="0"/>
            <a:endCxn id="4" idx="0"/>
          </p:cNvCxnSpPr>
          <p:nvPr/>
        </p:nvCxnSpPr>
        <p:spPr>
          <a:xfrm flipH="1">
            <a:off x="1337388" y="4594998"/>
            <a:ext cx="1021354" cy="74582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28" idx="0"/>
            <a:endCxn id="33" idx="0"/>
          </p:cNvCxnSpPr>
          <p:nvPr/>
        </p:nvCxnSpPr>
        <p:spPr>
          <a:xfrm flipH="1">
            <a:off x="2354193" y="4594998"/>
            <a:ext cx="4549" cy="74582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8" idx="0"/>
            <a:endCxn id="34" idx="0"/>
          </p:cNvCxnSpPr>
          <p:nvPr/>
        </p:nvCxnSpPr>
        <p:spPr>
          <a:xfrm>
            <a:off x="2358742" y="4594998"/>
            <a:ext cx="1012256" cy="74582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9" idx="0"/>
            <a:endCxn id="49" idx="0"/>
          </p:cNvCxnSpPr>
          <p:nvPr/>
        </p:nvCxnSpPr>
        <p:spPr>
          <a:xfrm flipH="1">
            <a:off x="4735728" y="4594998"/>
            <a:ext cx="1016803" cy="74582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9" idx="0"/>
            <a:endCxn id="50" idx="0"/>
          </p:cNvCxnSpPr>
          <p:nvPr/>
        </p:nvCxnSpPr>
        <p:spPr>
          <a:xfrm>
            <a:off x="5752531" y="4594998"/>
            <a:ext cx="2" cy="745826"/>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9" idx="0"/>
            <a:endCxn id="51" idx="0"/>
          </p:cNvCxnSpPr>
          <p:nvPr/>
        </p:nvCxnSpPr>
        <p:spPr>
          <a:xfrm>
            <a:off x="5752531" y="4594998"/>
            <a:ext cx="1016807" cy="74582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31" idx="0"/>
            <a:endCxn id="52" idx="0"/>
          </p:cNvCxnSpPr>
          <p:nvPr/>
        </p:nvCxnSpPr>
        <p:spPr>
          <a:xfrm flipH="1">
            <a:off x="8120417" y="4613954"/>
            <a:ext cx="1025855" cy="72687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31" idx="0"/>
            <a:endCxn id="53" idx="0"/>
          </p:cNvCxnSpPr>
          <p:nvPr/>
        </p:nvCxnSpPr>
        <p:spPr>
          <a:xfrm flipH="1">
            <a:off x="9137222" y="4613954"/>
            <a:ext cx="9050" cy="72687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31" idx="0"/>
            <a:endCxn id="54" idx="0"/>
          </p:cNvCxnSpPr>
          <p:nvPr/>
        </p:nvCxnSpPr>
        <p:spPr>
          <a:xfrm>
            <a:off x="9146272" y="4613954"/>
            <a:ext cx="1007755" cy="7268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9841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168047" y="59422"/>
            <a:ext cx="6556603"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انواع دیگر بازیها: بازیهایی که </a:t>
            </a:r>
            <a:r>
              <a:rPr lang="en-US" sz="4000" b="1" dirty="0" smtClean="0">
                <a:latin typeface="Gabriola" panose="04040605051002020D02" pitchFamily="82" charset="0"/>
                <a:cs typeface="2  Kamran" panose="00000400000000000000" pitchFamily="2" charset="-78"/>
              </a:rPr>
              <a:t>Zero-Sum</a:t>
            </a:r>
            <a:r>
              <a:rPr lang="fa-IR" sz="4000" b="1" dirty="0" smtClean="0">
                <a:latin typeface="Gabriola" panose="04040605051002020D02" pitchFamily="82" charset="0"/>
                <a:cs typeface="2  Kamran" panose="00000400000000000000" pitchFamily="2" charset="-78"/>
              </a:rPr>
              <a:t> نیستند</a:t>
            </a:r>
            <a:endParaRPr lang="en-US" sz="3600" dirty="0">
              <a:solidFill>
                <a:srgbClr val="0070C0"/>
              </a:solidFill>
              <a:latin typeface="Gabriola" panose="04040605051002020D02" pitchFamily="82" charset="0"/>
              <a:cs typeface="2  Kamran" panose="00000400000000000000" pitchFamily="2" charset="-78"/>
            </a:endParaRPr>
          </a:p>
        </p:txBody>
      </p:sp>
      <p:sp>
        <p:nvSpPr>
          <p:cNvPr id="24" name="TextBox 23"/>
          <p:cNvSpPr txBox="1"/>
          <p:nvPr/>
        </p:nvSpPr>
        <p:spPr>
          <a:xfrm>
            <a:off x="2879677" y="970958"/>
            <a:ext cx="9070495" cy="523220"/>
          </a:xfrm>
          <a:prstGeom prst="rect">
            <a:avLst/>
          </a:prstGeom>
          <a:noFill/>
        </p:spPr>
        <p:txBody>
          <a:bodyPr wrap="square" rtlCol="0">
            <a:spAutoFit/>
          </a:bodyPr>
          <a:lstStyle/>
          <a:p>
            <a:pPr algn="just" rtl="1"/>
            <a:r>
              <a:rPr lang="fa-IR" sz="2800" b="1" dirty="0" smtClean="0">
                <a:latin typeface="Gabriola" panose="04040605051002020D02" pitchFamily="82" charset="0"/>
                <a:cs typeface="2  Kamran" panose="00000400000000000000" pitchFamily="2" charset="-78"/>
              </a:rPr>
              <a:t>مثال:</a:t>
            </a:r>
            <a:endParaRPr lang="en-US" sz="2800" b="1" dirty="0">
              <a:cs typeface="2  Kamran" panose="00000400000000000000" pitchFamily="2" charset="-78"/>
            </a:endParaRPr>
          </a:p>
        </p:txBody>
      </p:sp>
      <p:sp>
        <p:nvSpPr>
          <p:cNvPr id="2" name="Isosceles Triangle 1"/>
          <p:cNvSpPr/>
          <p:nvPr/>
        </p:nvSpPr>
        <p:spPr>
          <a:xfrm>
            <a:off x="5315804" y="1563773"/>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Isosceles Triangle 27"/>
          <p:cNvSpPr/>
          <p:nvPr/>
        </p:nvSpPr>
        <p:spPr>
          <a:xfrm rot="10800000">
            <a:off x="1912963"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Isosceles Triangle 28"/>
          <p:cNvSpPr/>
          <p:nvPr/>
        </p:nvSpPr>
        <p:spPr>
          <a:xfrm rot="10800000">
            <a:off x="5306752"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30"/>
          <p:cNvSpPr/>
          <p:nvPr/>
        </p:nvSpPr>
        <p:spPr>
          <a:xfrm rot="10800000">
            <a:off x="8700493" y="3828956"/>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90065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33" name="Rectangle 32"/>
          <p:cNvSpPr/>
          <p:nvPr/>
        </p:nvSpPr>
        <p:spPr>
          <a:xfrm>
            <a:off x="191746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(16,-3)</a:t>
            </a:r>
            <a:endParaRPr lang="en-US" dirty="0"/>
          </a:p>
        </p:txBody>
      </p:sp>
      <p:sp>
        <p:nvSpPr>
          <p:cNvPr id="34" name="Rectangle 33"/>
          <p:cNvSpPr/>
          <p:nvPr/>
        </p:nvSpPr>
        <p:spPr>
          <a:xfrm>
            <a:off x="293426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49" name="Rectangle 48"/>
          <p:cNvSpPr/>
          <p:nvPr/>
        </p:nvSpPr>
        <p:spPr>
          <a:xfrm>
            <a:off x="429899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50" name="Rectangle 49"/>
          <p:cNvSpPr/>
          <p:nvPr/>
        </p:nvSpPr>
        <p:spPr>
          <a:xfrm>
            <a:off x="531580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51" name="Rectangle 50"/>
          <p:cNvSpPr/>
          <p:nvPr/>
        </p:nvSpPr>
        <p:spPr>
          <a:xfrm>
            <a:off x="633260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52" name="Rectangle 51"/>
          <p:cNvSpPr/>
          <p:nvPr/>
        </p:nvSpPr>
        <p:spPr>
          <a:xfrm>
            <a:off x="768368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a:t>
            </a:r>
            <a:endParaRPr lang="en-US" dirty="0"/>
          </a:p>
        </p:txBody>
      </p:sp>
      <p:sp>
        <p:nvSpPr>
          <p:cNvPr id="53" name="Rectangle 52"/>
          <p:cNvSpPr/>
          <p:nvPr/>
        </p:nvSpPr>
        <p:spPr>
          <a:xfrm>
            <a:off x="8700493"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
        <p:nvSpPr>
          <p:cNvPr id="54" name="Rectangle 53"/>
          <p:cNvSpPr/>
          <p:nvPr/>
        </p:nvSpPr>
        <p:spPr>
          <a:xfrm>
            <a:off x="971729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cxnSp>
        <p:nvCxnSpPr>
          <p:cNvPr id="6" name="Straight Connector 5"/>
          <p:cNvCxnSpPr>
            <a:stCxn id="2" idx="3"/>
            <a:endCxn id="28" idx="3"/>
          </p:cNvCxnSpPr>
          <p:nvPr/>
        </p:nvCxnSpPr>
        <p:spPr>
          <a:xfrm flipH="1">
            <a:off x="2358742" y="2348771"/>
            <a:ext cx="3402842" cy="1461229"/>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2" idx="3"/>
            <a:endCxn id="29" idx="3"/>
          </p:cNvCxnSpPr>
          <p:nvPr/>
        </p:nvCxnSpPr>
        <p:spPr>
          <a:xfrm flipH="1">
            <a:off x="5752531" y="2348771"/>
            <a:ext cx="9053" cy="146122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2" idx="3"/>
            <a:endCxn id="31" idx="3"/>
          </p:cNvCxnSpPr>
          <p:nvPr/>
        </p:nvCxnSpPr>
        <p:spPr>
          <a:xfrm>
            <a:off x="5761584" y="2348771"/>
            <a:ext cx="3384688" cy="148018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28" idx="0"/>
            <a:endCxn id="4" idx="0"/>
          </p:cNvCxnSpPr>
          <p:nvPr/>
        </p:nvCxnSpPr>
        <p:spPr>
          <a:xfrm flipH="1">
            <a:off x="1337388" y="4594998"/>
            <a:ext cx="1021354" cy="74582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28" idx="0"/>
            <a:endCxn id="33" idx="0"/>
          </p:cNvCxnSpPr>
          <p:nvPr/>
        </p:nvCxnSpPr>
        <p:spPr>
          <a:xfrm flipH="1">
            <a:off x="2354193" y="4594998"/>
            <a:ext cx="4549" cy="74582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8" idx="0"/>
            <a:endCxn id="34" idx="0"/>
          </p:cNvCxnSpPr>
          <p:nvPr/>
        </p:nvCxnSpPr>
        <p:spPr>
          <a:xfrm>
            <a:off x="2358742" y="4594998"/>
            <a:ext cx="1012256" cy="74582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9" idx="0"/>
            <a:endCxn id="49" idx="0"/>
          </p:cNvCxnSpPr>
          <p:nvPr/>
        </p:nvCxnSpPr>
        <p:spPr>
          <a:xfrm flipH="1">
            <a:off x="4735728" y="4594998"/>
            <a:ext cx="1016803" cy="74582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9" idx="0"/>
            <a:endCxn id="50" idx="0"/>
          </p:cNvCxnSpPr>
          <p:nvPr/>
        </p:nvCxnSpPr>
        <p:spPr>
          <a:xfrm>
            <a:off x="5752531" y="4594998"/>
            <a:ext cx="2" cy="745826"/>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9" idx="0"/>
            <a:endCxn id="51" idx="0"/>
          </p:cNvCxnSpPr>
          <p:nvPr/>
        </p:nvCxnSpPr>
        <p:spPr>
          <a:xfrm>
            <a:off x="5752531" y="4594998"/>
            <a:ext cx="1016807" cy="74582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31" idx="0"/>
            <a:endCxn id="52" idx="0"/>
          </p:cNvCxnSpPr>
          <p:nvPr/>
        </p:nvCxnSpPr>
        <p:spPr>
          <a:xfrm flipH="1">
            <a:off x="8120417" y="4613954"/>
            <a:ext cx="1025855" cy="72687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31" idx="0"/>
            <a:endCxn id="53" idx="0"/>
          </p:cNvCxnSpPr>
          <p:nvPr/>
        </p:nvCxnSpPr>
        <p:spPr>
          <a:xfrm flipH="1">
            <a:off x="9137222" y="4613954"/>
            <a:ext cx="9050" cy="72687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31" idx="0"/>
            <a:endCxn id="54" idx="0"/>
          </p:cNvCxnSpPr>
          <p:nvPr/>
        </p:nvCxnSpPr>
        <p:spPr>
          <a:xfrm>
            <a:off x="9146272" y="4613954"/>
            <a:ext cx="1007755" cy="726870"/>
          </a:xfrm>
          <a:prstGeom prst="line">
            <a:avLst/>
          </a:prstGeom>
        </p:spPr>
        <p:style>
          <a:lnRef idx="1">
            <a:schemeClr val="dk1"/>
          </a:lnRef>
          <a:fillRef idx="0">
            <a:schemeClr val="dk1"/>
          </a:fillRef>
          <a:effectRef idx="0">
            <a:schemeClr val="dk1"/>
          </a:effectRef>
          <a:fontRef idx="minor">
            <a:schemeClr val="tx1"/>
          </a:fontRef>
        </p:style>
      </p:cxnSp>
      <p:sp>
        <p:nvSpPr>
          <p:cNvPr id="76" name="Rectangle 75"/>
          <p:cNvSpPr/>
          <p:nvPr/>
        </p:nvSpPr>
        <p:spPr>
          <a:xfrm>
            <a:off x="1050762"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32" name="Rectangle 31"/>
          <p:cNvSpPr/>
          <p:nvPr/>
        </p:nvSpPr>
        <p:spPr>
          <a:xfrm>
            <a:off x="4426401"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35" name="Rectangle 34"/>
          <p:cNvSpPr/>
          <p:nvPr/>
        </p:nvSpPr>
        <p:spPr>
          <a:xfrm>
            <a:off x="7791253"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Tree>
    <p:extLst>
      <p:ext uri="{BB962C8B-B14F-4D97-AF65-F5344CB8AC3E}">
        <p14:creationId xmlns:p14="http://schemas.microsoft.com/office/powerpoint/2010/main" val="1749928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168047" y="59422"/>
            <a:ext cx="6556603"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انواع دیگر بازیها: بازیهایی که </a:t>
            </a:r>
            <a:r>
              <a:rPr lang="en-US" sz="4000" b="1" dirty="0" smtClean="0">
                <a:latin typeface="Gabriola" panose="04040605051002020D02" pitchFamily="82" charset="0"/>
                <a:cs typeface="2  Kamran" panose="00000400000000000000" pitchFamily="2" charset="-78"/>
              </a:rPr>
              <a:t>Zero-Sum</a:t>
            </a:r>
            <a:r>
              <a:rPr lang="fa-IR" sz="4000" b="1" dirty="0" smtClean="0">
                <a:latin typeface="Gabriola" panose="04040605051002020D02" pitchFamily="82" charset="0"/>
                <a:cs typeface="2  Kamran" panose="00000400000000000000" pitchFamily="2" charset="-78"/>
              </a:rPr>
              <a:t> نیستند</a:t>
            </a:r>
            <a:endParaRPr lang="en-US" sz="3600" dirty="0">
              <a:solidFill>
                <a:srgbClr val="0070C0"/>
              </a:solidFill>
              <a:latin typeface="Gabriola" panose="04040605051002020D02" pitchFamily="82" charset="0"/>
              <a:cs typeface="2  Kamran" panose="00000400000000000000" pitchFamily="2" charset="-78"/>
            </a:endParaRPr>
          </a:p>
        </p:txBody>
      </p:sp>
      <p:sp>
        <p:nvSpPr>
          <p:cNvPr id="24" name="TextBox 23"/>
          <p:cNvSpPr txBox="1"/>
          <p:nvPr/>
        </p:nvSpPr>
        <p:spPr>
          <a:xfrm>
            <a:off x="2879677" y="970958"/>
            <a:ext cx="9070495" cy="523220"/>
          </a:xfrm>
          <a:prstGeom prst="rect">
            <a:avLst/>
          </a:prstGeom>
          <a:noFill/>
        </p:spPr>
        <p:txBody>
          <a:bodyPr wrap="square" rtlCol="0">
            <a:spAutoFit/>
          </a:bodyPr>
          <a:lstStyle/>
          <a:p>
            <a:pPr algn="just" rtl="1"/>
            <a:r>
              <a:rPr lang="fa-IR" sz="2800" b="1" dirty="0" smtClean="0">
                <a:latin typeface="Gabriola" panose="04040605051002020D02" pitchFamily="82" charset="0"/>
                <a:cs typeface="2  Kamran" panose="00000400000000000000" pitchFamily="2" charset="-78"/>
              </a:rPr>
              <a:t>مثال:</a:t>
            </a:r>
            <a:endParaRPr lang="en-US" sz="2800" b="1" dirty="0">
              <a:cs typeface="2  Kamran" panose="00000400000000000000" pitchFamily="2" charset="-78"/>
            </a:endParaRPr>
          </a:p>
        </p:txBody>
      </p:sp>
      <p:sp>
        <p:nvSpPr>
          <p:cNvPr id="2" name="Isosceles Triangle 1"/>
          <p:cNvSpPr/>
          <p:nvPr/>
        </p:nvSpPr>
        <p:spPr>
          <a:xfrm>
            <a:off x="5315804" y="1563773"/>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Isosceles Triangle 27"/>
          <p:cNvSpPr/>
          <p:nvPr/>
        </p:nvSpPr>
        <p:spPr>
          <a:xfrm rot="10800000">
            <a:off x="1912963"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Isosceles Triangle 28"/>
          <p:cNvSpPr/>
          <p:nvPr/>
        </p:nvSpPr>
        <p:spPr>
          <a:xfrm rot="10800000">
            <a:off x="5306752" y="3810000"/>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30"/>
          <p:cNvSpPr/>
          <p:nvPr/>
        </p:nvSpPr>
        <p:spPr>
          <a:xfrm rot="10800000">
            <a:off x="8700493" y="3828956"/>
            <a:ext cx="891559" cy="78499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90065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33" name="Rectangle 32"/>
          <p:cNvSpPr/>
          <p:nvPr/>
        </p:nvSpPr>
        <p:spPr>
          <a:xfrm>
            <a:off x="191746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(16,-3)</a:t>
            </a:r>
            <a:endParaRPr lang="en-US" dirty="0"/>
          </a:p>
        </p:txBody>
      </p:sp>
      <p:sp>
        <p:nvSpPr>
          <p:cNvPr id="34" name="Rectangle 33"/>
          <p:cNvSpPr/>
          <p:nvPr/>
        </p:nvSpPr>
        <p:spPr>
          <a:xfrm>
            <a:off x="293426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49" name="Rectangle 48"/>
          <p:cNvSpPr/>
          <p:nvPr/>
        </p:nvSpPr>
        <p:spPr>
          <a:xfrm>
            <a:off x="429899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50" name="Rectangle 49"/>
          <p:cNvSpPr/>
          <p:nvPr/>
        </p:nvSpPr>
        <p:spPr>
          <a:xfrm>
            <a:off x="5315804"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US" dirty="0"/>
          </a:p>
        </p:txBody>
      </p:sp>
      <p:sp>
        <p:nvSpPr>
          <p:cNvPr id="51" name="Rectangle 50"/>
          <p:cNvSpPr/>
          <p:nvPr/>
        </p:nvSpPr>
        <p:spPr>
          <a:xfrm>
            <a:off x="6332609"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52" name="Rectangle 51"/>
          <p:cNvSpPr/>
          <p:nvPr/>
        </p:nvSpPr>
        <p:spPr>
          <a:xfrm>
            <a:off x="768368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a:t>
            </a:r>
            <a:endParaRPr lang="en-US" dirty="0"/>
          </a:p>
        </p:txBody>
      </p:sp>
      <p:sp>
        <p:nvSpPr>
          <p:cNvPr id="53" name="Rectangle 52"/>
          <p:cNvSpPr/>
          <p:nvPr/>
        </p:nvSpPr>
        <p:spPr>
          <a:xfrm>
            <a:off x="8700493"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
        <p:nvSpPr>
          <p:cNvPr id="54" name="Rectangle 53"/>
          <p:cNvSpPr/>
          <p:nvPr/>
        </p:nvSpPr>
        <p:spPr>
          <a:xfrm>
            <a:off x="9717298" y="534082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cxnSp>
        <p:nvCxnSpPr>
          <p:cNvPr id="6" name="Straight Connector 5"/>
          <p:cNvCxnSpPr>
            <a:stCxn id="2" idx="3"/>
            <a:endCxn id="28" idx="3"/>
          </p:cNvCxnSpPr>
          <p:nvPr/>
        </p:nvCxnSpPr>
        <p:spPr>
          <a:xfrm flipH="1">
            <a:off x="2358742" y="2348771"/>
            <a:ext cx="3402842" cy="1461229"/>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2" idx="3"/>
            <a:endCxn id="29" idx="3"/>
          </p:cNvCxnSpPr>
          <p:nvPr/>
        </p:nvCxnSpPr>
        <p:spPr>
          <a:xfrm flipH="1">
            <a:off x="5752531" y="2348771"/>
            <a:ext cx="9053" cy="146122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2" idx="3"/>
            <a:endCxn id="31" idx="3"/>
          </p:cNvCxnSpPr>
          <p:nvPr/>
        </p:nvCxnSpPr>
        <p:spPr>
          <a:xfrm>
            <a:off x="5761584" y="2348771"/>
            <a:ext cx="3384688" cy="148018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28" idx="0"/>
            <a:endCxn id="4" idx="0"/>
          </p:cNvCxnSpPr>
          <p:nvPr/>
        </p:nvCxnSpPr>
        <p:spPr>
          <a:xfrm flipH="1">
            <a:off x="1337388" y="4594998"/>
            <a:ext cx="1021354" cy="74582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28" idx="0"/>
            <a:endCxn id="33" idx="0"/>
          </p:cNvCxnSpPr>
          <p:nvPr/>
        </p:nvCxnSpPr>
        <p:spPr>
          <a:xfrm flipH="1">
            <a:off x="2354193" y="4594998"/>
            <a:ext cx="4549" cy="74582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8" idx="0"/>
            <a:endCxn id="34" idx="0"/>
          </p:cNvCxnSpPr>
          <p:nvPr/>
        </p:nvCxnSpPr>
        <p:spPr>
          <a:xfrm>
            <a:off x="2358742" y="4594998"/>
            <a:ext cx="1012256" cy="74582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9" idx="0"/>
            <a:endCxn id="49" idx="0"/>
          </p:cNvCxnSpPr>
          <p:nvPr/>
        </p:nvCxnSpPr>
        <p:spPr>
          <a:xfrm flipH="1">
            <a:off x="4735728" y="4594998"/>
            <a:ext cx="1016803" cy="74582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9" idx="0"/>
            <a:endCxn id="50" idx="0"/>
          </p:cNvCxnSpPr>
          <p:nvPr/>
        </p:nvCxnSpPr>
        <p:spPr>
          <a:xfrm>
            <a:off x="5752531" y="4594998"/>
            <a:ext cx="2" cy="745826"/>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9" idx="0"/>
            <a:endCxn id="51" idx="0"/>
          </p:cNvCxnSpPr>
          <p:nvPr/>
        </p:nvCxnSpPr>
        <p:spPr>
          <a:xfrm>
            <a:off x="5752531" y="4594998"/>
            <a:ext cx="1016807" cy="74582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31" idx="0"/>
            <a:endCxn id="52" idx="0"/>
          </p:cNvCxnSpPr>
          <p:nvPr/>
        </p:nvCxnSpPr>
        <p:spPr>
          <a:xfrm flipH="1">
            <a:off x="8120417" y="4613954"/>
            <a:ext cx="1025855" cy="72687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31" idx="0"/>
            <a:endCxn id="53" idx="0"/>
          </p:cNvCxnSpPr>
          <p:nvPr/>
        </p:nvCxnSpPr>
        <p:spPr>
          <a:xfrm flipH="1">
            <a:off x="9137222" y="4613954"/>
            <a:ext cx="9050" cy="72687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31" idx="0"/>
            <a:endCxn id="54" idx="0"/>
          </p:cNvCxnSpPr>
          <p:nvPr/>
        </p:nvCxnSpPr>
        <p:spPr>
          <a:xfrm>
            <a:off x="9146272" y="4613954"/>
            <a:ext cx="1007755" cy="726870"/>
          </a:xfrm>
          <a:prstGeom prst="line">
            <a:avLst/>
          </a:prstGeom>
        </p:spPr>
        <p:style>
          <a:lnRef idx="1">
            <a:schemeClr val="dk1"/>
          </a:lnRef>
          <a:fillRef idx="0">
            <a:schemeClr val="dk1"/>
          </a:fillRef>
          <a:effectRef idx="0">
            <a:schemeClr val="dk1"/>
          </a:effectRef>
          <a:fontRef idx="minor">
            <a:schemeClr val="tx1"/>
          </a:fontRef>
        </p:style>
      </p:cxnSp>
      <p:sp>
        <p:nvSpPr>
          <p:cNvPr id="76" name="Rectangle 75"/>
          <p:cNvSpPr/>
          <p:nvPr/>
        </p:nvSpPr>
        <p:spPr>
          <a:xfrm>
            <a:off x="1050762"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32" name="Rectangle 31"/>
          <p:cNvSpPr/>
          <p:nvPr/>
        </p:nvSpPr>
        <p:spPr>
          <a:xfrm>
            <a:off x="4426401"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35" name="Rectangle 34"/>
          <p:cNvSpPr/>
          <p:nvPr/>
        </p:nvSpPr>
        <p:spPr>
          <a:xfrm>
            <a:off x="7791253" y="3967074"/>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
        <p:nvSpPr>
          <p:cNvPr id="36" name="Rectangle 35"/>
          <p:cNvSpPr/>
          <p:nvPr/>
        </p:nvSpPr>
        <p:spPr>
          <a:xfrm>
            <a:off x="4433294" y="1643476"/>
            <a:ext cx="873457" cy="46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(21,12)</a:t>
            </a:r>
            <a:endParaRPr lang="en-US" dirty="0"/>
          </a:p>
        </p:txBody>
      </p:sp>
    </p:spTree>
    <p:extLst>
      <p:ext uri="{BB962C8B-B14F-4D97-AF65-F5344CB8AC3E}">
        <p14:creationId xmlns:p14="http://schemas.microsoft.com/office/powerpoint/2010/main" val="811332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28250" y="1654679"/>
            <a:ext cx="8267630" cy="4659038"/>
          </a:xfrm>
          <a:prstGeom prst="rect">
            <a:avLst/>
          </a:prstGeom>
        </p:spPr>
      </p:pic>
      <p:pic>
        <p:nvPicPr>
          <p:cNvPr id="5" name="Picture 4"/>
          <p:cNvPicPr>
            <a:picLocks noChangeAspect="1"/>
          </p:cNvPicPr>
          <p:nvPr/>
        </p:nvPicPr>
        <p:blipFill>
          <a:blip r:embed="rId3"/>
          <a:stretch>
            <a:fillRect/>
          </a:stretch>
        </p:blipFill>
        <p:spPr>
          <a:xfrm>
            <a:off x="177422" y="810457"/>
            <a:ext cx="3843529" cy="2453771"/>
          </a:xfrm>
          <a:prstGeom prst="rect">
            <a:avLst/>
          </a:prstGeom>
        </p:spPr>
      </p:pic>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488374" y="59422"/>
            <a:ext cx="7236276"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انواع دیگر بازیها: بازیهایی که بیش از دو بازیکن دارند</a:t>
            </a:r>
            <a:endParaRPr lang="en-US" sz="3600" dirty="0">
              <a:solidFill>
                <a:srgbClr val="0070C0"/>
              </a:solidFill>
              <a:latin typeface="Gabriola" panose="04040605051002020D02" pitchFamily="82" charset="0"/>
              <a:cs typeface="2  Kamran" panose="00000400000000000000" pitchFamily="2" charset="-78"/>
            </a:endParaRPr>
          </a:p>
        </p:txBody>
      </p:sp>
      <p:sp>
        <p:nvSpPr>
          <p:cNvPr id="24" name="TextBox 23"/>
          <p:cNvSpPr txBox="1"/>
          <p:nvPr/>
        </p:nvSpPr>
        <p:spPr>
          <a:xfrm>
            <a:off x="2879677" y="970958"/>
            <a:ext cx="9070495" cy="523220"/>
          </a:xfrm>
          <a:prstGeom prst="rect">
            <a:avLst/>
          </a:prstGeom>
          <a:noFill/>
        </p:spPr>
        <p:txBody>
          <a:bodyPr wrap="square" rtlCol="0">
            <a:spAutoFit/>
          </a:bodyPr>
          <a:lstStyle/>
          <a:p>
            <a:pPr algn="just" rtl="1"/>
            <a:r>
              <a:rPr lang="fa-IR" sz="2800" b="1" dirty="0" smtClean="0">
                <a:latin typeface="Gabriola" panose="04040605051002020D02" pitchFamily="82" charset="0"/>
                <a:cs typeface="2  Kamran" panose="00000400000000000000" pitchFamily="2" charset="-78"/>
              </a:rPr>
              <a:t>به شیوه مشابهی می توان الگوریتم </a:t>
            </a:r>
            <a:r>
              <a:rPr lang="en-US" sz="2800" b="1" dirty="0" err="1" smtClean="0">
                <a:latin typeface="Gabriola" panose="04040605051002020D02" pitchFamily="82" charset="0"/>
                <a:cs typeface="2  Kamran" panose="00000400000000000000" pitchFamily="2" charset="-78"/>
              </a:rPr>
              <a:t>MiniMax</a:t>
            </a:r>
            <a:r>
              <a:rPr lang="fa-IR" sz="2800" b="1" dirty="0" smtClean="0">
                <a:latin typeface="Gabriola" panose="04040605051002020D02" pitchFamily="82" charset="0"/>
                <a:cs typeface="2  Kamran" panose="00000400000000000000" pitchFamily="2" charset="-78"/>
              </a:rPr>
              <a:t> را به بازیهای چند بازیکنی نیز تعمیم داد.</a:t>
            </a:r>
            <a:endParaRPr lang="en-US" sz="2800" b="1" dirty="0">
              <a:cs typeface="2  Kamran" panose="00000400000000000000" pitchFamily="2" charset="-78"/>
            </a:endParaRPr>
          </a:p>
        </p:txBody>
      </p:sp>
      <p:sp>
        <p:nvSpPr>
          <p:cNvPr id="8" name="Rectangle 7"/>
          <p:cNvSpPr/>
          <p:nvPr/>
        </p:nvSpPr>
        <p:spPr>
          <a:xfrm>
            <a:off x="3215733" y="4154351"/>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1,6,6</a:t>
            </a:r>
            <a:endParaRPr lang="en-US" dirty="0"/>
          </a:p>
        </p:txBody>
      </p:sp>
      <p:sp>
        <p:nvSpPr>
          <p:cNvPr id="37" name="Rectangle 36"/>
          <p:cNvSpPr/>
          <p:nvPr/>
        </p:nvSpPr>
        <p:spPr>
          <a:xfrm>
            <a:off x="5115046" y="4154350"/>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6,1,2</a:t>
            </a:r>
            <a:endParaRPr lang="en-US" dirty="0"/>
          </a:p>
        </p:txBody>
      </p:sp>
      <p:sp>
        <p:nvSpPr>
          <p:cNvPr id="38" name="Rectangle 37"/>
          <p:cNvSpPr/>
          <p:nvPr/>
        </p:nvSpPr>
        <p:spPr>
          <a:xfrm>
            <a:off x="7305806" y="4154350"/>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5,1,7</a:t>
            </a:r>
            <a:endParaRPr lang="en-US" dirty="0"/>
          </a:p>
        </p:txBody>
      </p:sp>
      <p:sp>
        <p:nvSpPr>
          <p:cNvPr id="39" name="Rectangle 38"/>
          <p:cNvSpPr/>
          <p:nvPr/>
        </p:nvSpPr>
        <p:spPr>
          <a:xfrm>
            <a:off x="8948234" y="4154349"/>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5,2,5</a:t>
            </a:r>
            <a:endParaRPr lang="en-US" dirty="0"/>
          </a:p>
        </p:txBody>
      </p:sp>
      <p:sp>
        <p:nvSpPr>
          <p:cNvPr id="40" name="Rectangle 39"/>
          <p:cNvSpPr/>
          <p:nvPr/>
        </p:nvSpPr>
        <p:spPr>
          <a:xfrm>
            <a:off x="5693391" y="2841147"/>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1,6,6</a:t>
            </a:r>
            <a:endParaRPr lang="en-US" dirty="0"/>
          </a:p>
        </p:txBody>
      </p:sp>
      <p:sp>
        <p:nvSpPr>
          <p:cNvPr id="41" name="Rectangle 40"/>
          <p:cNvSpPr/>
          <p:nvPr/>
        </p:nvSpPr>
        <p:spPr>
          <a:xfrm>
            <a:off x="8102809" y="2865472"/>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5,2,5</a:t>
            </a:r>
            <a:endParaRPr lang="en-US" dirty="0"/>
          </a:p>
        </p:txBody>
      </p:sp>
      <p:sp>
        <p:nvSpPr>
          <p:cNvPr id="42" name="Rectangle 41"/>
          <p:cNvSpPr/>
          <p:nvPr/>
        </p:nvSpPr>
        <p:spPr>
          <a:xfrm>
            <a:off x="7492850" y="1715536"/>
            <a:ext cx="805218" cy="4230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5,2,5</a:t>
            </a:r>
            <a:endParaRPr lang="en-US" dirty="0"/>
          </a:p>
        </p:txBody>
      </p:sp>
    </p:spTree>
    <p:extLst>
      <p:ext uri="{BB962C8B-B14F-4D97-AF65-F5344CB8AC3E}">
        <p14:creationId xmlns:p14="http://schemas.microsoft.com/office/powerpoint/2010/main" val="1491246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29" name="TextBox 28"/>
          <p:cNvSpPr txBox="1"/>
          <p:nvPr/>
        </p:nvSpPr>
        <p:spPr>
          <a:xfrm>
            <a:off x="3111910" y="970958"/>
            <a:ext cx="8838262"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یادآوری: </a:t>
            </a:r>
            <a:r>
              <a:rPr lang="fa-IR" sz="3200" b="1" dirty="0" smtClean="0">
                <a:latin typeface="Gabriola" panose="04040605051002020D02" pitchFamily="82" charset="0"/>
                <a:cs typeface="2  Kamran" panose="00000400000000000000" pitchFamily="2" charset="-78"/>
              </a:rPr>
              <a:t>الگوریتم </a:t>
            </a:r>
            <a:r>
              <a:rPr lang="en-US" sz="3200" b="1" dirty="0" err="1" smtClean="0">
                <a:latin typeface="Gabriola" panose="04040605051002020D02" pitchFamily="82" charset="0"/>
                <a:cs typeface="2  Kamran" panose="00000400000000000000" pitchFamily="2" charset="-78"/>
              </a:rPr>
              <a:t>MiniMax</a:t>
            </a:r>
            <a:r>
              <a:rPr lang="fa-IR" sz="3200" b="1" dirty="0" smtClean="0">
                <a:latin typeface="Gabriola" panose="04040605051002020D02" pitchFamily="82" charset="0"/>
                <a:cs typeface="2  Kamran" panose="00000400000000000000" pitchFamily="2" charset="-78"/>
              </a:rPr>
              <a:t> </a:t>
            </a:r>
            <a:endParaRPr lang="en-US" sz="3200" b="1" dirty="0">
              <a:cs typeface="2  Kamran" panose="00000400000000000000" pitchFamily="2" charset="-78"/>
            </a:endParaRPr>
          </a:p>
        </p:txBody>
      </p:sp>
      <p:pic>
        <p:nvPicPr>
          <p:cNvPr id="4" name="Picture 3"/>
          <p:cNvPicPr>
            <a:picLocks noChangeAspect="1"/>
          </p:cNvPicPr>
          <p:nvPr/>
        </p:nvPicPr>
        <p:blipFill>
          <a:blip r:embed="rId2"/>
          <a:stretch>
            <a:fillRect/>
          </a:stretch>
        </p:blipFill>
        <p:spPr>
          <a:xfrm>
            <a:off x="206447" y="2420531"/>
            <a:ext cx="4788370" cy="2577375"/>
          </a:xfrm>
          <a:prstGeom prst="rect">
            <a:avLst/>
          </a:prstGeom>
        </p:spPr>
      </p:pic>
      <p:pic>
        <p:nvPicPr>
          <p:cNvPr id="5" name="Picture 4"/>
          <p:cNvPicPr>
            <a:picLocks noChangeAspect="1"/>
          </p:cNvPicPr>
          <p:nvPr/>
        </p:nvPicPr>
        <p:blipFill rotWithShape="1">
          <a:blip r:embed="rId3"/>
          <a:srcRect l="40512" t="34374" r="38170" b="30626"/>
          <a:stretch/>
        </p:blipFill>
        <p:spPr>
          <a:xfrm>
            <a:off x="5775960" y="1555733"/>
            <a:ext cx="4724400" cy="4360983"/>
          </a:xfrm>
          <a:prstGeom prst="rect">
            <a:avLst/>
          </a:prstGeom>
        </p:spPr>
      </p:pic>
      <p:sp>
        <p:nvSpPr>
          <p:cNvPr id="8" name="TextBox 7"/>
          <p:cNvSpPr txBox="1"/>
          <p:nvPr/>
        </p:nvSpPr>
        <p:spPr>
          <a:xfrm>
            <a:off x="647809" y="5245401"/>
            <a:ext cx="4466058" cy="461665"/>
          </a:xfrm>
          <a:prstGeom prst="rect">
            <a:avLst/>
          </a:prstGeom>
          <a:noFill/>
        </p:spPr>
        <p:txBody>
          <a:bodyPr wrap="square" rtlCol="0">
            <a:spAutoFit/>
          </a:bodyPr>
          <a:lstStyle/>
          <a:p>
            <a:pPr algn="ctr" rtl="1"/>
            <a:r>
              <a:rPr lang="fa-IR" sz="2400" b="1" dirty="0" smtClean="0">
                <a:solidFill>
                  <a:srgbClr val="0070C0"/>
                </a:solidFill>
                <a:latin typeface="Gabriola" panose="04040605051002020D02" pitchFamily="82" charset="0"/>
                <a:cs typeface="2  Kamran" panose="00000400000000000000" pitchFamily="2" charset="-78"/>
              </a:rPr>
              <a:t>فرض اولیه: </a:t>
            </a:r>
            <a:r>
              <a:rPr lang="en-US" sz="2400" b="1" dirty="0" smtClean="0">
                <a:solidFill>
                  <a:srgbClr val="0070C0"/>
                </a:solidFill>
                <a:latin typeface="Gabriola" panose="04040605051002020D02" pitchFamily="82" charset="0"/>
                <a:cs typeface="2  Kamran" panose="00000400000000000000" pitchFamily="2" charset="-78"/>
              </a:rPr>
              <a:t>MIN</a:t>
            </a:r>
            <a:r>
              <a:rPr lang="fa-IR" sz="2400" b="1" dirty="0" smtClean="0">
                <a:solidFill>
                  <a:srgbClr val="0070C0"/>
                </a:solidFill>
                <a:latin typeface="Gabriola" panose="04040605051002020D02" pitchFamily="82" charset="0"/>
                <a:cs typeface="2  Kamran" panose="00000400000000000000" pitchFamily="2" charset="-78"/>
              </a:rPr>
              <a:t> بهترین حرکت خود را انجام می دهد. </a:t>
            </a:r>
            <a:endParaRPr lang="en-US" sz="2400" b="1" dirty="0">
              <a:solidFill>
                <a:srgbClr val="0070C0"/>
              </a:solidFill>
              <a:cs typeface="2  Kamran" panose="00000400000000000000" pitchFamily="2" charset="-78"/>
            </a:endParaRPr>
          </a:p>
        </p:txBody>
      </p:sp>
    </p:spTree>
    <p:extLst>
      <p:ext uri="{BB962C8B-B14F-4D97-AF65-F5344CB8AC3E}">
        <p14:creationId xmlns:p14="http://schemas.microsoft.com/office/powerpoint/2010/main" val="1676118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29" name="TextBox 28"/>
          <p:cNvSpPr txBox="1"/>
          <p:nvPr/>
        </p:nvSpPr>
        <p:spPr>
          <a:xfrm>
            <a:off x="4408752" y="970958"/>
            <a:ext cx="7541420" cy="954107"/>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latin typeface="Gabriola" panose="04040605051002020D02" pitchFamily="82" charset="0"/>
                <a:cs typeface="2  Kamran" panose="00000400000000000000" pitchFamily="2" charset="-78"/>
              </a:rPr>
              <a:t>در الگوریتم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فرض بر این است که رقیب (</a:t>
            </a:r>
            <a:r>
              <a:rPr lang="en-US" sz="2800" b="1" dirty="0" smtClean="0">
                <a:latin typeface="Gabriola" panose="04040605051002020D02" pitchFamily="82" charset="0"/>
                <a:cs typeface="2  Kamran" panose="00000400000000000000" pitchFamily="2" charset="-78"/>
              </a:rPr>
              <a:t>MIN</a:t>
            </a:r>
            <a:r>
              <a:rPr lang="fa-IR" sz="2800" b="1" dirty="0" smtClean="0">
                <a:latin typeface="Gabriola" panose="04040605051002020D02" pitchFamily="82" charset="0"/>
                <a:cs typeface="2  Kamran" panose="00000400000000000000" pitchFamily="2" charset="-78"/>
              </a:rPr>
              <a:t>) خیلی ایده آل نیست و گاهاً حرکت های اشتباه هم انجام میدهد.</a:t>
            </a:r>
            <a:endParaRPr lang="en-US" sz="2800" b="1" dirty="0">
              <a:cs typeface="2  Kamran" panose="00000400000000000000" pitchFamily="2" charset="-78"/>
            </a:endParaRPr>
          </a:p>
        </p:txBody>
      </p:sp>
      <p:pic>
        <p:nvPicPr>
          <p:cNvPr id="2" name="Picture 1"/>
          <p:cNvPicPr>
            <a:picLocks noChangeAspect="1"/>
          </p:cNvPicPr>
          <p:nvPr/>
        </p:nvPicPr>
        <p:blipFill>
          <a:blip r:embed="rId2"/>
          <a:stretch>
            <a:fillRect/>
          </a:stretch>
        </p:blipFill>
        <p:spPr>
          <a:xfrm>
            <a:off x="168951" y="970958"/>
            <a:ext cx="3488649" cy="1428768"/>
          </a:xfrm>
          <a:prstGeom prst="rect">
            <a:avLst/>
          </a:prstGeom>
        </p:spPr>
      </p:pic>
      <p:pic>
        <p:nvPicPr>
          <p:cNvPr id="6" name="Picture 5"/>
          <p:cNvPicPr>
            <a:picLocks noChangeAspect="1"/>
          </p:cNvPicPr>
          <p:nvPr/>
        </p:nvPicPr>
        <p:blipFill rotWithShape="1">
          <a:blip r:embed="rId3"/>
          <a:srcRect l="67639" t="31999" r="5973" b="34001"/>
          <a:stretch/>
        </p:blipFill>
        <p:spPr>
          <a:xfrm>
            <a:off x="925627" y="2996436"/>
            <a:ext cx="4046423" cy="3258435"/>
          </a:xfrm>
          <a:prstGeom prst="rect">
            <a:avLst/>
          </a:prstGeom>
        </p:spPr>
      </p:pic>
      <p:sp>
        <p:nvSpPr>
          <p:cNvPr id="11" name="TextBox 10"/>
          <p:cNvSpPr txBox="1"/>
          <p:nvPr/>
        </p:nvSpPr>
        <p:spPr>
          <a:xfrm>
            <a:off x="4972050" y="2267391"/>
            <a:ext cx="6978122" cy="954107"/>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latin typeface="Gabriola" panose="04040605051002020D02" pitchFamily="82" charset="0"/>
                <a:cs typeface="2  Kamran" panose="00000400000000000000" pitchFamily="2" charset="-78"/>
              </a:rPr>
              <a:t>در این الگوریتم، به جای در نظر گرفتن بدترین حالت برای </a:t>
            </a:r>
            <a:r>
              <a:rPr lang="en-US" sz="2800" b="1" dirty="0" smtClean="0">
                <a:latin typeface="Gabriola" panose="04040605051002020D02" pitchFamily="82" charset="0"/>
                <a:cs typeface="2  Kamran" panose="00000400000000000000" pitchFamily="2" charset="-78"/>
              </a:rPr>
              <a:t>MIN</a:t>
            </a:r>
            <a:r>
              <a:rPr lang="fa-IR" sz="2800" b="1" dirty="0" smtClean="0">
                <a:latin typeface="Gabriola" panose="04040605051002020D02" pitchFamily="82" charset="0"/>
                <a:cs typeface="2  Kamran" panose="00000400000000000000" pitchFamily="2" charset="-78"/>
              </a:rPr>
              <a:t>، حالت میانگین را در نظر می گیریم.  </a:t>
            </a:r>
            <a:r>
              <a:rPr lang="fa-IR" sz="2800" b="1" dirty="0" smtClean="0">
                <a:solidFill>
                  <a:srgbClr val="00B0F0"/>
                </a:solidFill>
                <a:latin typeface="Gabriola" panose="04040605051002020D02" pitchFamily="82" charset="0"/>
                <a:cs typeface="2  Kamran" panose="00000400000000000000" pitchFamily="2" charset="-78"/>
              </a:rPr>
              <a:t>(امید ریاضی: </a:t>
            </a:r>
            <a:r>
              <a:rPr lang="en-US" sz="2800" b="1" dirty="0" smtClean="0">
                <a:solidFill>
                  <a:srgbClr val="00B0F0"/>
                </a:solidFill>
                <a:latin typeface="Gabriola" panose="04040605051002020D02" pitchFamily="82" charset="0"/>
                <a:cs typeface="2  Kamran" panose="00000400000000000000" pitchFamily="2" charset="-78"/>
              </a:rPr>
              <a:t>Expected Value</a:t>
            </a:r>
            <a:r>
              <a:rPr lang="fa-IR" sz="2800" b="1" dirty="0" smtClean="0">
                <a:solidFill>
                  <a:srgbClr val="00B0F0"/>
                </a:solidFill>
                <a:latin typeface="Gabriola" panose="04040605051002020D02" pitchFamily="82" charset="0"/>
                <a:cs typeface="2  Kamran" panose="00000400000000000000" pitchFamily="2" charset="-78"/>
              </a:rPr>
              <a:t>)</a:t>
            </a:r>
            <a:endParaRPr lang="en-US" sz="2800" b="1" dirty="0">
              <a:solidFill>
                <a:srgbClr val="00B0F0"/>
              </a:solidFill>
              <a:cs typeface="2  Kamran" panose="00000400000000000000" pitchFamily="2" charset="-78"/>
            </a:endParaRPr>
          </a:p>
        </p:txBody>
      </p:sp>
      <p:sp>
        <p:nvSpPr>
          <p:cNvPr id="12" name="TextBox 11"/>
          <p:cNvSpPr txBox="1"/>
          <p:nvPr/>
        </p:nvSpPr>
        <p:spPr>
          <a:xfrm>
            <a:off x="4972050" y="3302214"/>
            <a:ext cx="6978122" cy="523220"/>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2800" b="1" dirty="0" smtClean="0">
                <a:latin typeface="Gabriola" panose="04040605051002020D02" pitchFamily="82" charset="0"/>
                <a:cs typeface="2  Kamran" panose="00000400000000000000" pitchFamily="2" charset="-78"/>
              </a:rPr>
              <a:t>در </a:t>
            </a:r>
            <a:r>
              <a:rPr lang="en-US" sz="2800" b="1" dirty="0" err="1" smtClean="0">
                <a:latin typeface="Gabriola" panose="04040605051002020D02" pitchFamily="82" charset="0"/>
                <a:cs typeface="2  Kamran" panose="00000400000000000000" pitchFamily="2" charset="-78"/>
              </a:rPr>
              <a:t>Expectimax</a:t>
            </a:r>
            <a:r>
              <a:rPr lang="fa-IR" sz="2800" b="1" dirty="0" smtClean="0">
                <a:latin typeface="Gabriola" panose="04040605051002020D02" pitchFamily="82" charset="0"/>
                <a:cs typeface="2  Kamran" panose="00000400000000000000" pitchFamily="2" charset="-78"/>
              </a:rPr>
              <a:t>: </a:t>
            </a:r>
            <a:endParaRPr lang="en-US" sz="2800" b="1" dirty="0">
              <a:solidFill>
                <a:srgbClr val="00B0F0"/>
              </a:solidFill>
              <a:cs typeface="2  Kamran" panose="00000400000000000000" pitchFamily="2" charset="-78"/>
            </a:endParaRPr>
          </a:p>
        </p:txBody>
      </p:sp>
      <p:sp>
        <p:nvSpPr>
          <p:cNvPr id="13" name="TextBox 12"/>
          <p:cNvSpPr txBox="1"/>
          <p:nvPr/>
        </p:nvSpPr>
        <p:spPr>
          <a:xfrm>
            <a:off x="6270170" y="3825434"/>
            <a:ext cx="5116703" cy="400110"/>
          </a:xfrm>
          <a:prstGeom prst="rect">
            <a:avLst/>
          </a:prstGeom>
          <a:noFill/>
        </p:spPr>
        <p:txBody>
          <a:bodyPr wrap="square" rtlCol="0">
            <a:spAutoFit/>
          </a:bodyPr>
          <a:lstStyle/>
          <a:p>
            <a:pPr algn="r" rtl="1"/>
            <a:r>
              <a:rPr lang="fa-IR" sz="2000" b="1" dirty="0" smtClean="0">
                <a:solidFill>
                  <a:srgbClr val="0070C0"/>
                </a:solidFill>
                <a:latin typeface="Gabriola" panose="04040605051002020D02" pitchFamily="82" charset="0"/>
                <a:cs typeface="2  Kamran" panose="00000400000000000000" pitchFamily="2" charset="-78"/>
              </a:rPr>
              <a:t>گرههای </a:t>
            </a:r>
            <a:r>
              <a:rPr lang="en-US" sz="2000" b="1" dirty="0" smtClean="0">
                <a:solidFill>
                  <a:srgbClr val="0070C0"/>
                </a:solidFill>
                <a:latin typeface="Gabriola" panose="04040605051002020D02" pitchFamily="82" charset="0"/>
                <a:cs typeface="2  Kamran" panose="00000400000000000000" pitchFamily="2" charset="-78"/>
              </a:rPr>
              <a:t>MAX</a:t>
            </a:r>
            <a:r>
              <a:rPr lang="fa-IR" sz="2000" b="1" dirty="0" smtClean="0">
                <a:solidFill>
                  <a:srgbClr val="0070C0"/>
                </a:solidFill>
                <a:latin typeface="Gabriola" panose="04040605051002020D02" pitchFamily="82" charset="0"/>
                <a:cs typeface="2  Kamran" panose="00000400000000000000" pitchFamily="2" charset="-78"/>
              </a:rPr>
              <a:t> همانند الگوریتم </a:t>
            </a:r>
            <a:r>
              <a:rPr lang="en-US" sz="2000" b="1" dirty="0" err="1" smtClean="0">
                <a:solidFill>
                  <a:srgbClr val="0070C0"/>
                </a:solidFill>
                <a:latin typeface="Gabriola" panose="04040605051002020D02" pitchFamily="82" charset="0"/>
                <a:cs typeface="2  Kamran" panose="00000400000000000000" pitchFamily="2" charset="-78"/>
              </a:rPr>
              <a:t>MiniMax</a:t>
            </a:r>
            <a:r>
              <a:rPr lang="fa-IR" sz="2000" b="1" dirty="0" smtClean="0">
                <a:solidFill>
                  <a:srgbClr val="0070C0"/>
                </a:solidFill>
                <a:latin typeface="Gabriola" panose="04040605051002020D02" pitchFamily="82" charset="0"/>
                <a:cs typeface="2  Kamran" panose="00000400000000000000" pitchFamily="2" charset="-78"/>
              </a:rPr>
              <a:t> عمل می کنند. </a:t>
            </a:r>
            <a:endParaRPr lang="en-US" sz="2000" b="1" dirty="0">
              <a:solidFill>
                <a:srgbClr val="0070C0"/>
              </a:solidFill>
              <a:cs typeface="2  Kamran" panose="00000400000000000000" pitchFamily="2" charset="-78"/>
            </a:endParaRPr>
          </a:p>
        </p:txBody>
      </p:sp>
      <p:sp>
        <p:nvSpPr>
          <p:cNvPr id="14" name="TextBox 13"/>
          <p:cNvSpPr txBox="1"/>
          <p:nvPr/>
        </p:nvSpPr>
        <p:spPr>
          <a:xfrm>
            <a:off x="6270169" y="4225544"/>
            <a:ext cx="5116703" cy="400110"/>
          </a:xfrm>
          <a:prstGeom prst="rect">
            <a:avLst/>
          </a:prstGeom>
          <a:noFill/>
        </p:spPr>
        <p:txBody>
          <a:bodyPr wrap="square" rtlCol="0">
            <a:spAutoFit/>
          </a:bodyPr>
          <a:lstStyle/>
          <a:p>
            <a:pPr algn="r" rtl="1"/>
            <a:r>
              <a:rPr lang="fa-IR" sz="2000" b="1" dirty="0" smtClean="0">
                <a:solidFill>
                  <a:srgbClr val="0070C0"/>
                </a:solidFill>
                <a:latin typeface="Gabriola" panose="04040605051002020D02" pitchFamily="82" charset="0"/>
                <a:cs typeface="2  Kamran" panose="00000400000000000000" pitchFamily="2" charset="-78"/>
              </a:rPr>
              <a:t>به جای گرههای </a:t>
            </a:r>
            <a:r>
              <a:rPr lang="en-US" sz="2000" b="1" dirty="0" smtClean="0">
                <a:solidFill>
                  <a:srgbClr val="0070C0"/>
                </a:solidFill>
                <a:latin typeface="Gabriola" panose="04040605051002020D02" pitchFamily="82" charset="0"/>
                <a:cs typeface="2  Kamran" panose="00000400000000000000" pitchFamily="2" charset="-78"/>
              </a:rPr>
              <a:t>MIN</a:t>
            </a:r>
            <a:r>
              <a:rPr lang="fa-IR" sz="2000" b="1" dirty="0" smtClean="0">
                <a:solidFill>
                  <a:srgbClr val="0070C0"/>
                </a:solidFill>
                <a:latin typeface="Gabriola" panose="04040605051002020D02" pitchFamily="82" charset="0"/>
                <a:cs typeface="2  Kamran" panose="00000400000000000000" pitchFamily="2" charset="-78"/>
              </a:rPr>
              <a:t> از گرههایی تحت عنوان </a:t>
            </a:r>
            <a:r>
              <a:rPr lang="en-US" sz="2000" b="1" dirty="0" smtClean="0">
                <a:solidFill>
                  <a:srgbClr val="0070C0"/>
                </a:solidFill>
                <a:latin typeface="Gabriola" panose="04040605051002020D02" pitchFamily="82" charset="0"/>
                <a:cs typeface="2  Kamran" panose="00000400000000000000" pitchFamily="2" charset="-78"/>
              </a:rPr>
              <a:t>Chance</a:t>
            </a:r>
            <a:r>
              <a:rPr lang="fa-IR" sz="2000" b="1" dirty="0" smtClean="0">
                <a:solidFill>
                  <a:srgbClr val="0070C0"/>
                </a:solidFill>
                <a:latin typeface="Gabriola" panose="04040605051002020D02" pitchFamily="82" charset="0"/>
                <a:cs typeface="2  Kamran" panose="00000400000000000000" pitchFamily="2" charset="-78"/>
              </a:rPr>
              <a:t> استفاده می شود. </a:t>
            </a:r>
            <a:endParaRPr lang="en-US" sz="2000" b="1" dirty="0">
              <a:solidFill>
                <a:srgbClr val="0070C0"/>
              </a:solidFill>
              <a:cs typeface="2  Kamran" panose="00000400000000000000" pitchFamily="2" charset="-78"/>
            </a:endParaRPr>
          </a:p>
        </p:txBody>
      </p:sp>
      <p:sp>
        <p:nvSpPr>
          <p:cNvPr id="15" name="TextBox 14"/>
          <p:cNvSpPr txBox="1"/>
          <p:nvPr/>
        </p:nvSpPr>
        <p:spPr>
          <a:xfrm>
            <a:off x="6270169" y="4625654"/>
            <a:ext cx="5116703" cy="707886"/>
          </a:xfrm>
          <a:prstGeom prst="rect">
            <a:avLst/>
          </a:prstGeom>
          <a:noFill/>
        </p:spPr>
        <p:txBody>
          <a:bodyPr wrap="square" rtlCol="0">
            <a:spAutoFit/>
          </a:bodyPr>
          <a:lstStyle/>
          <a:p>
            <a:pPr algn="r" rtl="1"/>
            <a:r>
              <a:rPr lang="fa-IR" sz="2000" b="1" dirty="0" smtClean="0">
                <a:solidFill>
                  <a:srgbClr val="0070C0"/>
                </a:solidFill>
                <a:latin typeface="Gabriola" panose="04040605051002020D02" pitchFamily="82" charset="0"/>
                <a:cs typeface="2  Kamran" panose="00000400000000000000" pitchFamily="2" charset="-78"/>
              </a:rPr>
              <a:t>این گرهها، به جای در نظر گرفتن کمترین مقدار فرزندان خود، میانگین وزنی (امید)</a:t>
            </a:r>
            <a:r>
              <a:rPr lang="en-US" sz="2000" b="1" dirty="0" smtClean="0">
                <a:solidFill>
                  <a:srgbClr val="0070C0"/>
                </a:solidFill>
                <a:latin typeface="Gabriola" panose="04040605051002020D02" pitchFamily="82" charset="0"/>
                <a:cs typeface="2  Kamran" panose="00000400000000000000" pitchFamily="2" charset="-78"/>
              </a:rPr>
              <a:t> </a:t>
            </a:r>
            <a:r>
              <a:rPr lang="fa-IR" sz="2000" b="1" dirty="0">
                <a:solidFill>
                  <a:srgbClr val="0070C0"/>
                </a:solidFill>
                <a:latin typeface="Gabriola" panose="04040605051002020D02" pitchFamily="82" charset="0"/>
                <a:cs typeface="2  Kamran" panose="00000400000000000000" pitchFamily="2" charset="-78"/>
              </a:rPr>
              <a:t> </a:t>
            </a:r>
            <a:r>
              <a:rPr lang="fa-IR" sz="2000" b="1" dirty="0" smtClean="0">
                <a:solidFill>
                  <a:srgbClr val="0070C0"/>
                </a:solidFill>
                <a:latin typeface="Gabriola" panose="04040605051002020D02" pitchFamily="82" charset="0"/>
                <a:cs typeface="2  Kamran" panose="00000400000000000000" pitchFamily="2" charset="-78"/>
              </a:rPr>
              <a:t>گرههای فرزند را محاسبه می کنند. </a:t>
            </a:r>
            <a:endParaRPr lang="en-US" sz="2000" b="1" dirty="0">
              <a:solidFill>
                <a:srgbClr val="0070C0"/>
              </a:solidFill>
              <a:cs typeface="2  Kamran" panose="00000400000000000000" pitchFamily="2" charset="-78"/>
            </a:endParaRPr>
          </a:p>
        </p:txBody>
      </p:sp>
    </p:spTree>
    <p:extLst>
      <p:ext uri="{BB962C8B-B14F-4D97-AF65-F5344CB8AC3E}">
        <p14:creationId xmlns:p14="http://schemas.microsoft.com/office/powerpoint/2010/main" val="394215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8847116" y="970958"/>
            <a:ext cx="3103055"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مثال</a:t>
            </a:r>
            <a:endParaRPr lang="en-US" sz="3200" b="1" dirty="0">
              <a:cs typeface="2  Kamran" panose="00000400000000000000" pitchFamily="2" charset="-78"/>
            </a:endParaRPr>
          </a:p>
        </p:txBody>
      </p:sp>
      <p:pic>
        <p:nvPicPr>
          <p:cNvPr id="4" name="Picture 3"/>
          <p:cNvPicPr>
            <a:picLocks noChangeAspect="1"/>
          </p:cNvPicPr>
          <p:nvPr/>
        </p:nvPicPr>
        <p:blipFill rotWithShape="1">
          <a:blip r:embed="rId2"/>
          <a:srcRect l="15785" t="26736" r="14790" b="20299"/>
          <a:stretch/>
        </p:blipFill>
        <p:spPr>
          <a:xfrm>
            <a:off x="1702676" y="1555733"/>
            <a:ext cx="9033641" cy="430743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91406"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91406" y="4256689"/>
                <a:ext cx="365805"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98332" y="456215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98332" y="4562157"/>
                <a:ext cx="365805" cy="610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52867"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6</m:t>
                          </m:r>
                        </m:den>
                      </m:f>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52867" y="4256689"/>
                <a:ext cx="365805"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07736"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07736" y="4251429"/>
                <a:ext cx="365805"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14662" y="455689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14662" y="4556897"/>
                <a:ext cx="365805" cy="61093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197"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69197" y="4251429"/>
                <a:ext cx="365805" cy="61093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409243"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09243" y="4204131"/>
                <a:ext cx="365805" cy="61093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16169" y="45095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016169" y="4509599"/>
                <a:ext cx="365805" cy="6109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70704"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870704" y="4204131"/>
                <a:ext cx="365805" cy="610936"/>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1705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8847116" y="970958"/>
            <a:ext cx="3103055"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مثال</a:t>
            </a:r>
            <a:endParaRPr lang="en-US" sz="3200" b="1" dirty="0">
              <a:cs typeface="2  Kamran" panose="00000400000000000000" pitchFamily="2" charset="-78"/>
            </a:endParaRPr>
          </a:p>
        </p:txBody>
      </p:sp>
      <p:pic>
        <p:nvPicPr>
          <p:cNvPr id="4" name="Picture 3"/>
          <p:cNvPicPr>
            <a:picLocks noChangeAspect="1"/>
          </p:cNvPicPr>
          <p:nvPr/>
        </p:nvPicPr>
        <p:blipFill rotWithShape="1">
          <a:blip r:embed="rId2"/>
          <a:srcRect l="15785" t="26736" r="14790" b="20299"/>
          <a:stretch/>
        </p:blipFill>
        <p:spPr>
          <a:xfrm>
            <a:off x="1702676" y="1555733"/>
            <a:ext cx="9033641" cy="430743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91406"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91406" y="4256689"/>
                <a:ext cx="365805"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98332" y="456215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98332" y="4562157"/>
                <a:ext cx="365805" cy="610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52867"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6</m:t>
                          </m:r>
                        </m:den>
                      </m:f>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52867" y="4256689"/>
                <a:ext cx="365805"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07736"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07736" y="4251429"/>
                <a:ext cx="365805"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14662" y="455689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14662" y="4556897"/>
                <a:ext cx="365805" cy="61093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197"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69197" y="4251429"/>
                <a:ext cx="365805" cy="61093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409243"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09243" y="4204131"/>
                <a:ext cx="365805" cy="61093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16169" y="45095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016169" y="4509599"/>
                <a:ext cx="365805" cy="6109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70704"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870704" y="4204131"/>
                <a:ext cx="365805" cy="610936"/>
              </a:xfrm>
              <a:prstGeom prst="rect">
                <a:avLst/>
              </a:prstGeom>
              <a:blipFill rotWithShape="0">
                <a:blip r:embed="rId11"/>
                <a:stretch>
                  <a:fillRect/>
                </a:stretch>
              </a:blipFill>
            </p:spPr>
            <p:txBody>
              <a:bodyPr/>
              <a:lstStyle/>
              <a:p>
                <a:r>
                  <a:rPr lang="en-US">
                    <a:noFill/>
                  </a:rPr>
                  <a:t> </a:t>
                </a:r>
              </a:p>
            </p:txBody>
          </p:sp>
        </mc:Fallback>
      </mc:AlternateContent>
      <p:sp>
        <p:nvSpPr>
          <p:cNvPr id="2" name="Oval 1"/>
          <p:cNvSpPr/>
          <p:nvPr/>
        </p:nvSpPr>
        <p:spPr>
          <a:xfrm>
            <a:off x="2774582" y="3562598"/>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7</a:t>
            </a:r>
            <a:endParaRPr lang="en-US" sz="3200" dirty="0">
              <a:solidFill>
                <a:schemeClr val="tx1"/>
              </a:solidFill>
            </a:endParaRPr>
          </a:p>
        </p:txBody>
      </p:sp>
      <mc:AlternateContent xmlns:mc="http://schemas.openxmlformats.org/markup-compatibility/2006" xmlns:a14="http://schemas.microsoft.com/office/drawing/2010/main">
        <mc:Choice Requires="a14">
          <p:sp>
            <p:nvSpPr>
              <p:cNvPr id="26" name="TextBox 25"/>
              <p:cNvSpPr txBox="1"/>
              <p:nvPr/>
            </p:nvSpPr>
            <p:spPr>
              <a:xfrm>
                <a:off x="1671503" y="5967986"/>
                <a:ext cx="291938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6</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9</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7</m:t>
                      </m:r>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671503" y="5967986"/>
                <a:ext cx="2919389" cy="612732"/>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8714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8847116" y="970958"/>
            <a:ext cx="3103055"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مثال</a:t>
            </a:r>
            <a:endParaRPr lang="en-US" sz="3200" b="1" dirty="0">
              <a:cs typeface="2  Kamran" panose="00000400000000000000" pitchFamily="2" charset="-78"/>
            </a:endParaRPr>
          </a:p>
        </p:txBody>
      </p:sp>
      <p:pic>
        <p:nvPicPr>
          <p:cNvPr id="4" name="Picture 3"/>
          <p:cNvPicPr>
            <a:picLocks noChangeAspect="1"/>
          </p:cNvPicPr>
          <p:nvPr/>
        </p:nvPicPr>
        <p:blipFill rotWithShape="1">
          <a:blip r:embed="rId2"/>
          <a:srcRect l="15785" t="26736" r="14790" b="20299"/>
          <a:stretch/>
        </p:blipFill>
        <p:spPr>
          <a:xfrm>
            <a:off x="1702676" y="1555733"/>
            <a:ext cx="9033641" cy="430743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91406"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91406" y="4256689"/>
                <a:ext cx="365805"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98332" y="456215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98332" y="4562157"/>
                <a:ext cx="365805" cy="610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52867"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6</m:t>
                          </m:r>
                        </m:den>
                      </m:f>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52867" y="4256689"/>
                <a:ext cx="365805"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07736"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07736" y="4251429"/>
                <a:ext cx="365805"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14662" y="455689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14662" y="4556897"/>
                <a:ext cx="365805" cy="61093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197"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69197" y="4251429"/>
                <a:ext cx="365805" cy="61093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409243"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09243" y="4204131"/>
                <a:ext cx="365805" cy="61093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16169" y="45095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016169" y="4509599"/>
                <a:ext cx="365805" cy="6109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70704"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870704" y="4204131"/>
                <a:ext cx="365805" cy="610936"/>
              </a:xfrm>
              <a:prstGeom prst="rect">
                <a:avLst/>
              </a:prstGeom>
              <a:blipFill rotWithShape="0">
                <a:blip r:embed="rId11"/>
                <a:stretch>
                  <a:fillRect/>
                </a:stretch>
              </a:blipFill>
            </p:spPr>
            <p:txBody>
              <a:bodyPr/>
              <a:lstStyle/>
              <a:p>
                <a:r>
                  <a:rPr lang="en-US">
                    <a:noFill/>
                  </a:rPr>
                  <a:t> </a:t>
                </a:r>
              </a:p>
            </p:txBody>
          </p:sp>
        </mc:Fallback>
      </mc:AlternateContent>
      <p:sp>
        <p:nvSpPr>
          <p:cNvPr id="2" name="Oval 1"/>
          <p:cNvSpPr/>
          <p:nvPr/>
        </p:nvSpPr>
        <p:spPr>
          <a:xfrm>
            <a:off x="2774582" y="3562598"/>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3200" dirty="0">
              <a:solidFill>
                <a:schemeClr val="tx1"/>
              </a:solidFill>
            </a:endParaRPr>
          </a:p>
        </p:txBody>
      </p:sp>
      <mc:AlternateContent xmlns:mc="http://schemas.openxmlformats.org/markup-compatibility/2006" xmlns:a14="http://schemas.microsoft.com/office/drawing/2010/main">
        <mc:Choice Requires="a14">
          <p:sp>
            <p:nvSpPr>
              <p:cNvPr id="26" name="TextBox 25"/>
              <p:cNvSpPr txBox="1"/>
              <p:nvPr/>
            </p:nvSpPr>
            <p:spPr>
              <a:xfrm>
                <a:off x="4820772" y="6057199"/>
                <a:ext cx="2967479"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820772" y="6057199"/>
                <a:ext cx="2967479" cy="610936"/>
              </a:xfrm>
              <a:prstGeom prst="rect">
                <a:avLst/>
              </a:prstGeom>
              <a:blipFill rotWithShape="0">
                <a:blip r:embed="rId12"/>
                <a:stretch>
                  <a:fillRect/>
                </a:stretch>
              </a:blipFill>
            </p:spPr>
            <p:txBody>
              <a:bodyPr/>
              <a:lstStyle/>
              <a:p>
                <a:r>
                  <a:rPr lang="en-US">
                    <a:noFill/>
                  </a:rPr>
                  <a:t> </a:t>
                </a:r>
              </a:p>
            </p:txBody>
          </p:sp>
        </mc:Fallback>
      </mc:AlternateContent>
      <p:sp>
        <p:nvSpPr>
          <p:cNvPr id="27" name="Oval 26"/>
          <p:cNvSpPr/>
          <p:nvPr/>
        </p:nvSpPr>
        <p:spPr>
          <a:xfrm>
            <a:off x="5883941" y="3453745"/>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3.5</a:t>
            </a:r>
            <a:endParaRPr lang="en-US" sz="2000" dirty="0">
              <a:solidFill>
                <a:schemeClr val="tx1"/>
              </a:solidFill>
            </a:endParaRPr>
          </a:p>
        </p:txBody>
      </p:sp>
    </p:spTree>
    <p:extLst>
      <p:ext uri="{BB962C8B-B14F-4D97-AF65-F5344CB8AC3E}">
        <p14:creationId xmlns:p14="http://schemas.microsoft.com/office/powerpoint/2010/main" val="110227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8847116" y="970958"/>
            <a:ext cx="3103055"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مثال</a:t>
            </a:r>
            <a:endParaRPr lang="en-US" sz="3200" b="1" dirty="0">
              <a:cs typeface="2  Kamran" panose="00000400000000000000" pitchFamily="2" charset="-78"/>
            </a:endParaRPr>
          </a:p>
        </p:txBody>
      </p:sp>
      <p:pic>
        <p:nvPicPr>
          <p:cNvPr id="4" name="Picture 3"/>
          <p:cNvPicPr>
            <a:picLocks noChangeAspect="1"/>
          </p:cNvPicPr>
          <p:nvPr/>
        </p:nvPicPr>
        <p:blipFill rotWithShape="1">
          <a:blip r:embed="rId2"/>
          <a:srcRect l="15785" t="26736" r="14790" b="20299"/>
          <a:stretch/>
        </p:blipFill>
        <p:spPr>
          <a:xfrm>
            <a:off x="1702676" y="1555733"/>
            <a:ext cx="9033641" cy="430743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91406"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91406" y="4256689"/>
                <a:ext cx="365805"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98332" y="456215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98332" y="4562157"/>
                <a:ext cx="365805" cy="610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52867"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6</m:t>
                          </m:r>
                        </m:den>
                      </m:f>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52867" y="4256689"/>
                <a:ext cx="365805"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07736"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07736" y="4251429"/>
                <a:ext cx="365805"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14662" y="455689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14662" y="4556897"/>
                <a:ext cx="365805" cy="61093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197"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69197" y="4251429"/>
                <a:ext cx="365805" cy="61093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409243"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09243" y="4204131"/>
                <a:ext cx="365805" cy="61093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16169" y="45095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016169" y="4509599"/>
                <a:ext cx="365805" cy="6109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70704"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870704" y="4204131"/>
                <a:ext cx="365805" cy="610936"/>
              </a:xfrm>
              <a:prstGeom prst="rect">
                <a:avLst/>
              </a:prstGeom>
              <a:blipFill rotWithShape="0">
                <a:blip r:embed="rId11"/>
                <a:stretch>
                  <a:fillRect/>
                </a:stretch>
              </a:blipFill>
            </p:spPr>
            <p:txBody>
              <a:bodyPr/>
              <a:lstStyle/>
              <a:p>
                <a:r>
                  <a:rPr lang="en-US">
                    <a:noFill/>
                  </a:rPr>
                  <a:t> </a:t>
                </a:r>
              </a:p>
            </p:txBody>
          </p:sp>
        </mc:Fallback>
      </mc:AlternateContent>
      <p:sp>
        <p:nvSpPr>
          <p:cNvPr id="2" name="Oval 1"/>
          <p:cNvSpPr/>
          <p:nvPr/>
        </p:nvSpPr>
        <p:spPr>
          <a:xfrm>
            <a:off x="2774582" y="3562598"/>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7</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26" name="TextBox 25"/>
              <p:cNvSpPr txBox="1"/>
              <p:nvPr/>
            </p:nvSpPr>
            <p:spPr>
              <a:xfrm>
                <a:off x="7898234" y="5960978"/>
                <a:ext cx="291938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15</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7</m:t>
                      </m:r>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898234" y="5960978"/>
                <a:ext cx="2919389" cy="612732"/>
              </a:xfrm>
              <a:prstGeom prst="rect">
                <a:avLst/>
              </a:prstGeom>
              <a:blipFill rotWithShape="0">
                <a:blip r:embed="rId12"/>
                <a:stretch>
                  <a:fillRect/>
                </a:stretch>
              </a:blipFill>
            </p:spPr>
            <p:txBody>
              <a:bodyPr/>
              <a:lstStyle/>
              <a:p>
                <a:r>
                  <a:rPr lang="en-US">
                    <a:noFill/>
                  </a:rPr>
                  <a:t> </a:t>
                </a:r>
              </a:p>
            </p:txBody>
          </p:sp>
        </mc:Fallback>
      </mc:AlternateContent>
      <p:sp>
        <p:nvSpPr>
          <p:cNvPr id="27" name="Oval 26"/>
          <p:cNvSpPr/>
          <p:nvPr/>
        </p:nvSpPr>
        <p:spPr>
          <a:xfrm>
            <a:off x="5883941" y="3453745"/>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3.5</a:t>
            </a:r>
            <a:endParaRPr lang="en-US" sz="2000" dirty="0">
              <a:solidFill>
                <a:schemeClr val="tx1"/>
              </a:solidFill>
            </a:endParaRPr>
          </a:p>
        </p:txBody>
      </p:sp>
      <p:sp>
        <p:nvSpPr>
          <p:cNvPr id="28" name="Oval 27"/>
          <p:cNvSpPr/>
          <p:nvPr/>
        </p:nvSpPr>
        <p:spPr>
          <a:xfrm>
            <a:off x="8981419" y="3558645"/>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7</a:t>
            </a:r>
            <a:endParaRPr lang="en-US" sz="2000" dirty="0">
              <a:solidFill>
                <a:schemeClr val="tx1"/>
              </a:solidFill>
            </a:endParaRPr>
          </a:p>
        </p:txBody>
      </p:sp>
    </p:spTree>
    <p:extLst>
      <p:ext uri="{BB962C8B-B14F-4D97-AF65-F5344CB8AC3E}">
        <p14:creationId xmlns:p14="http://schemas.microsoft.com/office/powerpoint/2010/main" val="2079098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543971" y="59422"/>
            <a:ext cx="3180679" cy="707886"/>
          </a:xfrm>
          <a:prstGeom prst="rect">
            <a:avLst/>
          </a:prstGeom>
          <a:noFill/>
        </p:spPr>
        <p:txBody>
          <a:bodyPr wrap="none" rtlCol="0">
            <a:spAutoFit/>
          </a:bodyPr>
          <a:lstStyle/>
          <a:p>
            <a:pPr algn="r" rtl="1"/>
            <a:r>
              <a:rPr lang="fa-IR" sz="4000" b="1" dirty="0" smtClean="0">
                <a:latin typeface="Gabriola" panose="04040605051002020D02" pitchFamily="82" charset="0"/>
                <a:cs typeface="2  Kamran" panose="00000400000000000000" pitchFamily="2" charset="-78"/>
              </a:rPr>
              <a:t>الگوریتم </a:t>
            </a:r>
            <a:r>
              <a:rPr lang="en-US" sz="4000" b="1" dirty="0" err="1" smtClean="0">
                <a:latin typeface="Gabriola" panose="04040605051002020D02" pitchFamily="82" charset="0"/>
                <a:cs typeface="2  Kamran" panose="00000400000000000000" pitchFamily="2" charset="-78"/>
              </a:rPr>
              <a:t>Expectimax</a:t>
            </a:r>
            <a:endParaRPr lang="en-US" sz="3600" dirty="0">
              <a:solidFill>
                <a:srgbClr val="0070C0"/>
              </a:solidFill>
              <a:latin typeface="Gabriola" panose="04040605051002020D02" pitchFamily="82" charset="0"/>
              <a:cs typeface="2  Kamran" panose="00000400000000000000" pitchFamily="2" charset="-78"/>
            </a:endParaRPr>
          </a:p>
        </p:txBody>
      </p:sp>
      <p:sp>
        <p:nvSpPr>
          <p:cNvPr id="17" name="TextBox 16"/>
          <p:cNvSpPr txBox="1"/>
          <p:nvPr/>
        </p:nvSpPr>
        <p:spPr>
          <a:xfrm>
            <a:off x="8847116" y="970958"/>
            <a:ext cx="3103055" cy="584775"/>
          </a:xfrm>
          <a:prstGeom prst="rect">
            <a:avLst/>
          </a:prstGeom>
          <a:noFill/>
        </p:spPr>
        <p:txBody>
          <a:bodyPr wrap="square" rtlCol="0">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مثال</a:t>
            </a:r>
            <a:endParaRPr lang="en-US" sz="3200" b="1" dirty="0">
              <a:cs typeface="2  Kamran" panose="00000400000000000000" pitchFamily="2" charset="-78"/>
            </a:endParaRPr>
          </a:p>
        </p:txBody>
      </p:sp>
      <p:pic>
        <p:nvPicPr>
          <p:cNvPr id="4" name="Picture 3"/>
          <p:cNvPicPr>
            <a:picLocks noChangeAspect="1"/>
          </p:cNvPicPr>
          <p:nvPr/>
        </p:nvPicPr>
        <p:blipFill rotWithShape="1">
          <a:blip r:embed="rId2"/>
          <a:srcRect l="15785" t="26736" r="14790" b="20299"/>
          <a:stretch/>
        </p:blipFill>
        <p:spPr>
          <a:xfrm>
            <a:off x="1702676" y="1555733"/>
            <a:ext cx="9033641" cy="430743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91406"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91406" y="4256689"/>
                <a:ext cx="365805"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98332" y="456215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98332" y="4562157"/>
                <a:ext cx="365805" cy="610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52867" y="425668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6</m:t>
                          </m:r>
                        </m:den>
                      </m:f>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52867" y="4256689"/>
                <a:ext cx="365805"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07736"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2</m:t>
                          </m:r>
                        </m:den>
                      </m:f>
                    </m:oMath>
                  </m:oMathPara>
                </a14:m>
                <a:endParaRPr lang="en-US"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07736" y="4251429"/>
                <a:ext cx="365805"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14662" y="4556897"/>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14662" y="4556897"/>
                <a:ext cx="365805" cy="61093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197" y="425142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4</m:t>
                          </m:r>
                        </m:den>
                      </m:f>
                    </m:oMath>
                  </m:oMathPara>
                </a14:m>
                <a:endParaRPr lang="en-US"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69197" y="4251429"/>
                <a:ext cx="365805" cy="61093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409243"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09243" y="4204131"/>
                <a:ext cx="365805" cy="61093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16169" y="4509599"/>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016169" y="4509599"/>
                <a:ext cx="365805" cy="61093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70704" y="4204131"/>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oMath>
                  </m:oMathPara>
                </a14:m>
                <a:endParaRPr lang="en-US"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870704" y="4204131"/>
                <a:ext cx="365805" cy="610936"/>
              </a:xfrm>
              <a:prstGeom prst="rect">
                <a:avLst/>
              </a:prstGeom>
              <a:blipFill rotWithShape="0">
                <a:blip r:embed="rId11"/>
                <a:stretch>
                  <a:fillRect/>
                </a:stretch>
              </a:blipFill>
            </p:spPr>
            <p:txBody>
              <a:bodyPr/>
              <a:lstStyle/>
              <a:p>
                <a:r>
                  <a:rPr lang="en-US">
                    <a:noFill/>
                  </a:rPr>
                  <a:t> </a:t>
                </a:r>
              </a:p>
            </p:txBody>
          </p:sp>
        </mc:Fallback>
      </mc:AlternateContent>
      <p:sp>
        <p:nvSpPr>
          <p:cNvPr id="2" name="Oval 1"/>
          <p:cNvSpPr/>
          <p:nvPr/>
        </p:nvSpPr>
        <p:spPr>
          <a:xfrm>
            <a:off x="2774582" y="3562598"/>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7</a:t>
            </a:r>
            <a:endParaRPr lang="en-US" sz="2800" dirty="0">
              <a:solidFill>
                <a:schemeClr val="tx1"/>
              </a:solidFill>
            </a:endParaRPr>
          </a:p>
        </p:txBody>
      </p:sp>
      <p:sp>
        <p:nvSpPr>
          <p:cNvPr id="27" name="Oval 26"/>
          <p:cNvSpPr/>
          <p:nvPr/>
        </p:nvSpPr>
        <p:spPr>
          <a:xfrm>
            <a:off x="5883941" y="3453745"/>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3.5</a:t>
            </a:r>
            <a:endParaRPr lang="en-US" sz="2000" dirty="0">
              <a:solidFill>
                <a:schemeClr val="tx1"/>
              </a:solidFill>
            </a:endParaRPr>
          </a:p>
        </p:txBody>
      </p:sp>
      <p:sp>
        <p:nvSpPr>
          <p:cNvPr id="28" name="Oval 27"/>
          <p:cNvSpPr/>
          <p:nvPr/>
        </p:nvSpPr>
        <p:spPr>
          <a:xfrm>
            <a:off x="8981419" y="3558645"/>
            <a:ext cx="713232" cy="7048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7</a:t>
            </a:r>
            <a:endParaRPr lang="en-US" sz="2000" dirty="0">
              <a:solidFill>
                <a:schemeClr val="tx1"/>
              </a:solidFill>
            </a:endParaRPr>
          </a:p>
        </p:txBody>
      </p:sp>
      <p:sp>
        <p:nvSpPr>
          <p:cNvPr id="5" name="Isosceles Triangle 4"/>
          <p:cNvSpPr/>
          <p:nvPr/>
        </p:nvSpPr>
        <p:spPr>
          <a:xfrm>
            <a:off x="5768478" y="1674421"/>
            <a:ext cx="965094" cy="748145"/>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Tree>
    <p:extLst>
      <p:ext uri="{BB962C8B-B14F-4D97-AF65-F5344CB8AC3E}">
        <p14:creationId xmlns:p14="http://schemas.microsoft.com/office/powerpoint/2010/main" val="913949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5653454</TotalTime>
  <Words>974</Words>
  <Application>Microsoft Office PowerPoint</Application>
  <PresentationFormat>Widescreen</PresentationFormat>
  <Paragraphs>199</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2  Kamran</vt:lpstr>
      <vt:lpstr>2  Zar</vt:lpstr>
      <vt:lpstr>Arial</vt:lpstr>
      <vt:lpstr>B Yekan</vt:lpstr>
      <vt:lpstr>Calibri</vt:lpstr>
      <vt:lpstr>Calibri Light</vt:lpstr>
      <vt:lpstr>Cambria Math</vt:lpstr>
      <vt:lpstr>Courier New</vt:lpstr>
      <vt:lpstr>Gabriola</vt:lpstr>
      <vt:lpstr>Times New Roman</vt:lpstr>
      <vt:lpstr>Office Theme</vt:lpstr>
      <vt:lpstr>هوش مصنوعی (جستجو در حضور عامل های دیگر-بخش دوم)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و مفاهیم اولیه پایتون</dc:title>
  <dc:creator>Sadegh</dc:creator>
  <cp:lastModifiedBy>Ilia</cp:lastModifiedBy>
  <cp:revision>1213</cp:revision>
  <dcterms:created xsi:type="dcterms:W3CDTF">2019-12-14T18:20:14Z</dcterms:created>
  <dcterms:modified xsi:type="dcterms:W3CDTF">2020-12-05T15:40:22Z</dcterms:modified>
</cp:coreProperties>
</file>