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335" r:id="rId3"/>
    <p:sldId id="337" r:id="rId4"/>
    <p:sldId id="343" r:id="rId5"/>
    <p:sldId id="348" r:id="rId6"/>
    <p:sldId id="350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75" y="-228600"/>
            <a:ext cx="5924563" cy="2387600"/>
          </a:xfrm>
        </p:spPr>
        <p:txBody>
          <a:bodyPr>
            <a:normAutofit/>
          </a:bodyPr>
          <a:lstStyle/>
          <a:p>
            <a:r>
              <a:rPr lang="fa-IR" sz="7200" b="1" dirty="0" smtClean="0">
                <a:cs typeface="2  Kamran" panose="00000400000000000000" pitchFamily="2" charset="-78"/>
              </a:rPr>
              <a:t>هوش مصنوعی</a:t>
            </a:r>
            <a:br>
              <a:rPr lang="fa-IR" sz="7200" b="1" dirty="0" smtClean="0">
                <a:cs typeface="2  Kamran" panose="00000400000000000000" pitchFamily="2" charset="-78"/>
              </a:rPr>
            </a:br>
            <a:r>
              <a:rPr lang="fa-IR" sz="7200" b="1" dirty="0" smtClean="0">
                <a:cs typeface="2  Kamran" panose="00000400000000000000" pitchFamily="2" charset="-78"/>
              </a:rPr>
              <a:t>(جستجو-بخش دوم)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175" y="2251075"/>
            <a:ext cx="5924563" cy="1655762"/>
          </a:xfrm>
        </p:spPr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50" t="46040" r="27109" b="12064"/>
          <a:stretch/>
        </p:blipFill>
        <p:spPr>
          <a:xfrm>
            <a:off x="1657350" y="3078956"/>
            <a:ext cx="8034554" cy="40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380" t="30439" r="19963" b="17397"/>
          <a:stretch/>
        </p:blipFill>
        <p:spPr>
          <a:xfrm>
            <a:off x="232012" y="1757948"/>
            <a:ext cx="5540992" cy="27704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9963" y="1234981"/>
            <a:ext cx="6814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همواره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ارزان ترين گره بسط داده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4190" y="2604587"/>
            <a:ext cx="62905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فرزندان توليد شده از بسط گرهها،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گونه اي به صف اضافه مي شوند كه صف از نظر هزينه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مسير مرتب باشد.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50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5038" y="123498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5" t="22275" r="36530" b="50647"/>
          <a:stretch/>
        </p:blipFill>
        <p:spPr>
          <a:xfrm>
            <a:off x="0" y="891708"/>
            <a:ext cx="3275463" cy="1856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77970" y="1234981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8154" y="130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35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5038" y="123498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5" t="22275" r="36530" b="50647"/>
          <a:stretch/>
        </p:blipFill>
        <p:spPr>
          <a:xfrm>
            <a:off x="0" y="891708"/>
            <a:ext cx="3275463" cy="1856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77970" y="1234981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154" y="130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3297" y="2242837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3481" y="231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7179840" y="217501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0024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8879544" y="217501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79728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3"/>
            <a:endCxn id="10" idx="7"/>
          </p:cNvCxnSpPr>
          <p:nvPr/>
        </p:nvCxnSpPr>
        <p:spPr>
          <a:xfrm flipH="1">
            <a:off x="4504313" y="1665997"/>
            <a:ext cx="1847608" cy="6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2" idx="1"/>
          </p:cNvCxnSpPr>
          <p:nvPr/>
        </p:nvCxnSpPr>
        <p:spPr>
          <a:xfrm>
            <a:off x="6708986" y="1665997"/>
            <a:ext cx="544805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15" idx="1"/>
          </p:cNvCxnSpPr>
          <p:nvPr/>
        </p:nvCxnSpPr>
        <p:spPr>
          <a:xfrm>
            <a:off x="6708986" y="1665997"/>
            <a:ext cx="2244509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5038" y="123498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5" t="22275" r="36530" b="50647"/>
          <a:stretch/>
        </p:blipFill>
        <p:spPr>
          <a:xfrm>
            <a:off x="0" y="891708"/>
            <a:ext cx="3275463" cy="1856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77970" y="1234981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154" y="130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3297" y="2242837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3481" y="231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7179840" y="217501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0024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8879544" y="217501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9728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79544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9728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3"/>
            <a:endCxn id="10" idx="7"/>
          </p:cNvCxnSpPr>
          <p:nvPr/>
        </p:nvCxnSpPr>
        <p:spPr>
          <a:xfrm flipH="1">
            <a:off x="4504313" y="1665997"/>
            <a:ext cx="1847608" cy="6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2" idx="1"/>
          </p:cNvCxnSpPr>
          <p:nvPr/>
        </p:nvCxnSpPr>
        <p:spPr>
          <a:xfrm>
            <a:off x="6708986" y="1665997"/>
            <a:ext cx="544805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15" idx="1"/>
          </p:cNvCxnSpPr>
          <p:nvPr/>
        </p:nvCxnSpPr>
        <p:spPr>
          <a:xfrm>
            <a:off x="6708986" y="1665997"/>
            <a:ext cx="2244509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4"/>
            <a:endCxn id="24" idx="0"/>
          </p:cNvCxnSpPr>
          <p:nvPr/>
        </p:nvCxnSpPr>
        <p:spPr>
          <a:xfrm>
            <a:off x="9132028" y="2679986"/>
            <a:ext cx="0" cy="43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5038" y="123498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5" t="22275" r="36530" b="50647"/>
          <a:stretch/>
        </p:blipFill>
        <p:spPr>
          <a:xfrm>
            <a:off x="0" y="891708"/>
            <a:ext cx="3275463" cy="1856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77970" y="1234981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154" y="130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3297" y="2242837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3481" y="231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79840" y="217501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0024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8879544" y="217501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9728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79544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9728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3"/>
            <a:endCxn id="10" idx="7"/>
          </p:cNvCxnSpPr>
          <p:nvPr/>
        </p:nvCxnSpPr>
        <p:spPr>
          <a:xfrm flipH="1">
            <a:off x="4504313" y="1665997"/>
            <a:ext cx="1847608" cy="6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2" idx="1"/>
          </p:cNvCxnSpPr>
          <p:nvPr/>
        </p:nvCxnSpPr>
        <p:spPr>
          <a:xfrm>
            <a:off x="6708986" y="1665997"/>
            <a:ext cx="544805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15" idx="1"/>
          </p:cNvCxnSpPr>
          <p:nvPr/>
        </p:nvCxnSpPr>
        <p:spPr>
          <a:xfrm>
            <a:off x="6708986" y="1665997"/>
            <a:ext cx="2244509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4"/>
            <a:endCxn id="24" idx="0"/>
          </p:cNvCxnSpPr>
          <p:nvPr/>
        </p:nvCxnSpPr>
        <p:spPr>
          <a:xfrm>
            <a:off x="9132028" y="2679986"/>
            <a:ext cx="0" cy="43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23727" y="311275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3911" y="31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073297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3481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268034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8218" y="3179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10" idx="3"/>
            <a:endCxn id="20" idx="7"/>
          </p:cNvCxnSpPr>
          <p:nvPr/>
        </p:nvCxnSpPr>
        <p:spPr>
          <a:xfrm flipH="1">
            <a:off x="3254743" y="2673853"/>
            <a:ext cx="892505" cy="512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4"/>
            <a:endCxn id="22" idx="0"/>
          </p:cNvCxnSpPr>
          <p:nvPr/>
        </p:nvCxnSpPr>
        <p:spPr>
          <a:xfrm>
            <a:off x="4325781" y="2747804"/>
            <a:ext cx="0" cy="364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  <a:endCxn id="27" idx="1"/>
          </p:cNvCxnSpPr>
          <p:nvPr/>
        </p:nvCxnSpPr>
        <p:spPr>
          <a:xfrm>
            <a:off x="4504313" y="2673853"/>
            <a:ext cx="837672" cy="512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5038" y="123498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5" t="22275" r="36530" b="50647"/>
          <a:stretch/>
        </p:blipFill>
        <p:spPr>
          <a:xfrm>
            <a:off x="0" y="891708"/>
            <a:ext cx="3275463" cy="1856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77970" y="1234981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154" y="130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3297" y="2242837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3481" y="231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79840" y="217501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0024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8879544" y="217501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9728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79544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9728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3"/>
            <a:endCxn id="10" idx="7"/>
          </p:cNvCxnSpPr>
          <p:nvPr/>
        </p:nvCxnSpPr>
        <p:spPr>
          <a:xfrm flipH="1">
            <a:off x="4504313" y="1665997"/>
            <a:ext cx="1847608" cy="6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2" idx="1"/>
          </p:cNvCxnSpPr>
          <p:nvPr/>
        </p:nvCxnSpPr>
        <p:spPr>
          <a:xfrm>
            <a:off x="6708986" y="1665997"/>
            <a:ext cx="544805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15" idx="1"/>
          </p:cNvCxnSpPr>
          <p:nvPr/>
        </p:nvCxnSpPr>
        <p:spPr>
          <a:xfrm>
            <a:off x="6708986" y="1665997"/>
            <a:ext cx="2244509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4"/>
            <a:endCxn id="24" idx="0"/>
          </p:cNvCxnSpPr>
          <p:nvPr/>
        </p:nvCxnSpPr>
        <p:spPr>
          <a:xfrm>
            <a:off x="9132028" y="2679986"/>
            <a:ext cx="0" cy="43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23727" y="311275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3911" y="31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73297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3481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268034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8218" y="3179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10" idx="3"/>
            <a:endCxn id="20" idx="7"/>
          </p:cNvCxnSpPr>
          <p:nvPr/>
        </p:nvCxnSpPr>
        <p:spPr>
          <a:xfrm flipH="1">
            <a:off x="3254743" y="2673853"/>
            <a:ext cx="892505" cy="512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4"/>
            <a:endCxn id="22" idx="0"/>
          </p:cNvCxnSpPr>
          <p:nvPr/>
        </p:nvCxnSpPr>
        <p:spPr>
          <a:xfrm>
            <a:off x="4325781" y="2747804"/>
            <a:ext cx="0" cy="364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  <a:endCxn id="27" idx="1"/>
          </p:cNvCxnSpPr>
          <p:nvPr/>
        </p:nvCxnSpPr>
        <p:spPr>
          <a:xfrm>
            <a:off x="4504313" y="2673853"/>
            <a:ext cx="837672" cy="512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823727" y="3804147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23911" y="3871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20" idx="4"/>
            <a:endCxn id="35" idx="0"/>
          </p:cNvCxnSpPr>
          <p:nvPr/>
        </p:nvCxnSpPr>
        <p:spPr>
          <a:xfrm>
            <a:off x="3076211" y="3617726"/>
            <a:ext cx="0" cy="18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5038" y="123498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5" t="22275" r="36530" b="50647"/>
          <a:stretch/>
        </p:blipFill>
        <p:spPr>
          <a:xfrm>
            <a:off x="0" y="891708"/>
            <a:ext cx="3275463" cy="1856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77970" y="1234981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154" y="130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3297" y="2242837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3481" y="231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79840" y="217501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0024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8879544" y="217501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9728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79544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9728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3"/>
            <a:endCxn id="10" idx="7"/>
          </p:cNvCxnSpPr>
          <p:nvPr/>
        </p:nvCxnSpPr>
        <p:spPr>
          <a:xfrm flipH="1">
            <a:off x="4504313" y="1665997"/>
            <a:ext cx="1847608" cy="6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2" idx="1"/>
          </p:cNvCxnSpPr>
          <p:nvPr/>
        </p:nvCxnSpPr>
        <p:spPr>
          <a:xfrm>
            <a:off x="6708986" y="1665997"/>
            <a:ext cx="544805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15" idx="1"/>
          </p:cNvCxnSpPr>
          <p:nvPr/>
        </p:nvCxnSpPr>
        <p:spPr>
          <a:xfrm>
            <a:off x="6708986" y="1665997"/>
            <a:ext cx="2244509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4"/>
            <a:endCxn id="24" idx="0"/>
          </p:cNvCxnSpPr>
          <p:nvPr/>
        </p:nvCxnSpPr>
        <p:spPr>
          <a:xfrm>
            <a:off x="9132028" y="2679986"/>
            <a:ext cx="0" cy="43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23727" y="311275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3911" y="31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73297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3481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268034" y="3112014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8218" y="3179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10" idx="3"/>
            <a:endCxn id="20" idx="7"/>
          </p:cNvCxnSpPr>
          <p:nvPr/>
        </p:nvCxnSpPr>
        <p:spPr>
          <a:xfrm flipH="1">
            <a:off x="3254743" y="2673853"/>
            <a:ext cx="892505" cy="512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4"/>
            <a:endCxn id="22" idx="0"/>
          </p:cNvCxnSpPr>
          <p:nvPr/>
        </p:nvCxnSpPr>
        <p:spPr>
          <a:xfrm>
            <a:off x="4325781" y="2747804"/>
            <a:ext cx="0" cy="364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  <a:endCxn id="27" idx="1"/>
          </p:cNvCxnSpPr>
          <p:nvPr/>
        </p:nvCxnSpPr>
        <p:spPr>
          <a:xfrm>
            <a:off x="4504313" y="2673853"/>
            <a:ext cx="837672" cy="512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823727" y="3804147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23911" y="3871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20" idx="4"/>
            <a:endCxn id="35" idx="0"/>
          </p:cNvCxnSpPr>
          <p:nvPr/>
        </p:nvCxnSpPr>
        <p:spPr>
          <a:xfrm>
            <a:off x="3076211" y="3617726"/>
            <a:ext cx="0" cy="18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078535" y="3903661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65607" y="3804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767293" y="3903661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54365" y="3804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27" idx="4"/>
            <a:endCxn id="37" idx="0"/>
          </p:cNvCxnSpPr>
          <p:nvPr/>
        </p:nvCxnSpPr>
        <p:spPr>
          <a:xfrm flipH="1">
            <a:off x="5331019" y="3616981"/>
            <a:ext cx="189499" cy="28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4"/>
            <a:endCxn id="40" idx="0"/>
          </p:cNvCxnSpPr>
          <p:nvPr/>
        </p:nvCxnSpPr>
        <p:spPr>
          <a:xfrm>
            <a:off x="5520518" y="3616981"/>
            <a:ext cx="499259" cy="28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4070" y="59422"/>
            <a:ext cx="633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جستجو با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5038" y="123498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مثال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5" t="22275" r="36530" b="50647"/>
          <a:stretch/>
        </p:blipFill>
        <p:spPr>
          <a:xfrm>
            <a:off x="0" y="891708"/>
            <a:ext cx="3275463" cy="1856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77970" y="1234981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154" y="130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3297" y="2242837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3481" y="231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79840" y="2175019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0024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8879544" y="217501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9728" y="224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79544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9728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3"/>
            <a:endCxn id="10" idx="7"/>
          </p:cNvCxnSpPr>
          <p:nvPr/>
        </p:nvCxnSpPr>
        <p:spPr>
          <a:xfrm flipH="1">
            <a:off x="4504313" y="1665997"/>
            <a:ext cx="1847608" cy="6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2" idx="1"/>
          </p:cNvCxnSpPr>
          <p:nvPr/>
        </p:nvCxnSpPr>
        <p:spPr>
          <a:xfrm>
            <a:off x="6708986" y="1665997"/>
            <a:ext cx="544805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5"/>
            <a:endCxn id="15" idx="1"/>
          </p:cNvCxnSpPr>
          <p:nvPr/>
        </p:nvCxnSpPr>
        <p:spPr>
          <a:xfrm>
            <a:off x="6708986" y="1665997"/>
            <a:ext cx="2244509" cy="58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4"/>
            <a:endCxn id="24" idx="0"/>
          </p:cNvCxnSpPr>
          <p:nvPr/>
        </p:nvCxnSpPr>
        <p:spPr>
          <a:xfrm>
            <a:off x="9132028" y="2679986"/>
            <a:ext cx="0" cy="43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23727" y="3112759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3911" y="31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73297" y="3112014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3481" y="317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268034" y="3112014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8218" y="3179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10" idx="3"/>
            <a:endCxn id="20" idx="7"/>
          </p:cNvCxnSpPr>
          <p:nvPr/>
        </p:nvCxnSpPr>
        <p:spPr>
          <a:xfrm flipH="1">
            <a:off x="3254743" y="2673853"/>
            <a:ext cx="892505" cy="512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4"/>
            <a:endCxn id="22" idx="0"/>
          </p:cNvCxnSpPr>
          <p:nvPr/>
        </p:nvCxnSpPr>
        <p:spPr>
          <a:xfrm>
            <a:off x="4325781" y="2747804"/>
            <a:ext cx="0" cy="364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  <a:endCxn id="27" idx="1"/>
          </p:cNvCxnSpPr>
          <p:nvPr/>
        </p:nvCxnSpPr>
        <p:spPr>
          <a:xfrm>
            <a:off x="4504313" y="2673853"/>
            <a:ext cx="837672" cy="512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823727" y="3804147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3911" y="3871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0" idx="4"/>
            <a:endCxn id="35" idx="0"/>
          </p:cNvCxnSpPr>
          <p:nvPr/>
        </p:nvCxnSpPr>
        <p:spPr>
          <a:xfrm>
            <a:off x="3076211" y="3617726"/>
            <a:ext cx="0" cy="18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078535" y="3903661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65607" y="3804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767293" y="3903661"/>
            <a:ext cx="504967" cy="50496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54365" y="3804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27" idx="4"/>
            <a:endCxn id="37" idx="0"/>
          </p:cNvCxnSpPr>
          <p:nvPr/>
        </p:nvCxnSpPr>
        <p:spPr>
          <a:xfrm flipH="1">
            <a:off x="5331019" y="3616981"/>
            <a:ext cx="189499" cy="28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4"/>
            <a:endCxn id="40" idx="0"/>
          </p:cNvCxnSpPr>
          <p:nvPr/>
        </p:nvCxnSpPr>
        <p:spPr>
          <a:xfrm>
            <a:off x="5520518" y="3616981"/>
            <a:ext cx="499259" cy="28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66517" y="4545682"/>
            <a:ext cx="504967" cy="5049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26293" y="44461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45" name="Straight Arrow Connector 44"/>
          <p:cNvCxnSpPr>
            <a:stCxn id="40" idx="4"/>
            <a:endCxn id="39" idx="0"/>
          </p:cNvCxnSpPr>
          <p:nvPr/>
        </p:nvCxnSpPr>
        <p:spPr>
          <a:xfrm flipH="1">
            <a:off x="6019001" y="4408628"/>
            <a:ext cx="776" cy="13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92505" y="5422852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ادامه به عنوان تمرين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56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836" t="19686" r="6418" b="37307"/>
          <a:stretch/>
        </p:blipFill>
        <p:spPr>
          <a:xfrm>
            <a:off x="436729" y="855619"/>
            <a:ext cx="3138986" cy="2947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77563" y="59422"/>
            <a:ext cx="57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ارزيابي استراتژي جستجوي هزينه يكنواخت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64988" y="936585"/>
            <a:ext cx="339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UCS</a:t>
            </a:r>
            <a:r>
              <a:rPr lang="fa-IR" sz="2800" b="1" dirty="0" smtClean="0">
                <a:cs typeface="2  Kamran" panose="00000400000000000000" pitchFamily="2" charset="-78"/>
              </a:rPr>
              <a:t> چه گرههايي را بسط مي دهد؟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4670" y="1392771"/>
            <a:ext cx="822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اين الگوريتم همواره تمامي گرهها با هزينه كمتر از ارزان ترين جواب را پردازش مي كند. 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29880" y="2944312"/>
                <a:ext cx="5399678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𝒃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80" y="2944312"/>
                <a:ext cx="5399678" cy="5631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78078" y="243365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زماني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02736" y="3613358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فضايي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7545" y="5257716"/>
            <a:ext cx="79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بله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43182" y="4814218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UCS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كامل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456" y="6112281"/>
            <a:ext cx="972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بله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68831" y="5700598"/>
            <a:ext cx="2190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UCS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بهينه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00950" y="1749045"/>
                <a:ext cx="8228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اگر هزينه ارزانترين جواب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𝑪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و حداقل هزينه يالها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𝝐</m:t>
                    </m:r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باشد، آنگاه عمق موثر تقريبا برابر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𝑪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∗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𝝐</m:t>
                    </m:r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خواهد بود. </a:t>
                </a:r>
                <a:endParaRPr lang="en-US" sz="20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50" y="1749045"/>
                <a:ext cx="8228608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6061" r="-741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29880" y="4136578"/>
                <a:ext cx="5399678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𝒃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80" y="4136578"/>
                <a:ext cx="5399678" cy="5631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1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0" grpId="0"/>
      <p:bldP spid="22" grpId="0"/>
      <p:bldP spid="23" grpId="0"/>
      <p:bldP spid="24" grpId="0"/>
      <p:bldP spid="25" grpId="0"/>
      <p:bldP spid="26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828484" y="59422"/>
            <a:ext cx="58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عميق سازي تكراري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2554" y="1234981"/>
            <a:ext cx="906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اين استراتژي سعي در تركيب ويژگي هاي خوب استراتژي هاي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  <a:r>
              <a:rPr lang="fa-IR" sz="3200" b="1" dirty="0" smtClean="0">
                <a:cs typeface="2  Kamran" panose="00000400000000000000" pitchFamily="2" charset="-78"/>
              </a:rPr>
              <a:t> و 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3200" b="1" dirty="0" smtClean="0">
                <a:cs typeface="2  Kamran" panose="00000400000000000000" pitchFamily="2" charset="-78"/>
              </a:rPr>
              <a:t> دارد.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70980" y="3022117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الگوريتم كلي: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454" t="31657" r="10351" b="27906"/>
          <a:stretch/>
        </p:blipFill>
        <p:spPr>
          <a:xfrm>
            <a:off x="114299" y="1928813"/>
            <a:ext cx="3657675" cy="3300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9552" y="1760814"/>
            <a:ext cx="2934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از استراتژي </a:t>
            </a:r>
            <a:r>
              <a:rPr lang="en-US" sz="24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پيچيدگي فضايي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1275" y="2190104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از استراتژي </a:t>
            </a:r>
            <a:r>
              <a:rPr lang="en-US" sz="24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كامل بودن و سطحي ترين پاسخ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0690" y="3626633"/>
            <a:ext cx="510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حداكثر عمق را صفر در نظر گرفته و جستجوي </a:t>
            </a:r>
            <a:r>
              <a:rPr lang="en-US" sz="2400" b="1" dirty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را اجرا كن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3736" y="4088298"/>
            <a:ext cx="7320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صورتي كه پاسخ پيدا نشد، حداكثر عمق را يك در نظر گرفته و جستجوي </a:t>
            </a:r>
            <a:r>
              <a:rPr lang="en-US" sz="2400" b="1" dirty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را اجرا كن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6021" y="4528249"/>
            <a:ext cx="7168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صورتي كه پاسخ پيدا نشد، حداكثر عمق را دو در نظر گرفته و جستجوي </a:t>
            </a:r>
            <a:r>
              <a:rPr lang="en-US" sz="2400" b="1" dirty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را اجرا كن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95582" y="495210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...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20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828" t="16234" r="27344" b="23529"/>
          <a:stretch/>
        </p:blipFill>
        <p:spPr>
          <a:xfrm>
            <a:off x="3230493" y="2085976"/>
            <a:ext cx="5343525" cy="41290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21326" y="59422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3588" y="1349133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مسائل برنامه ريزي، هدف تغيير وضعيت جهان از حالت فعلي به يك حالت هدف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67" y="284455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حالت فعلي جهان 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4730681" y="2615447"/>
            <a:ext cx="3370331" cy="1042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 smtClean="0">
                <a:cs typeface="2  Kamran" panose="00000400000000000000" pitchFamily="2" charset="-78"/>
              </a:rPr>
              <a:t>دنباله اي از اعمال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8871" y="2844554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حالت هدف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6512" y="5268722"/>
            <a:ext cx="5934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وظيفه يك عامل برنامه ريز،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يافتن دنباله اي از اعمال </a:t>
            </a:r>
            <a:r>
              <a:rPr lang="fa-IR" sz="2800" b="1" dirty="0" smtClean="0">
                <a:cs typeface="2  Kamran" panose="00000400000000000000" pitchFamily="2" charset="-78"/>
              </a:rPr>
              <a:t>است</a:t>
            </a:r>
          </a:p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 كه با انجام آنها، وضعيت جهان از حالت فعلي به حالت هدف</a:t>
            </a:r>
          </a:p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 تبديل مي شود. به اين عمل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جستجو</a:t>
            </a:r>
            <a:r>
              <a:rPr lang="fa-IR" sz="2800" b="1" dirty="0" smtClean="0">
                <a:cs typeface="2  Kamran" panose="00000400000000000000" pitchFamily="2" charset="-78"/>
              </a:rPr>
              <a:t> گفته مي شود.  </a:t>
            </a:r>
            <a:endParaRPr lang="en-US" sz="28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88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828484" y="59422"/>
            <a:ext cx="58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عميق سازي تكراري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727" t="27698" r="20085" b="8898"/>
          <a:stretch/>
        </p:blipFill>
        <p:spPr>
          <a:xfrm>
            <a:off x="1157287" y="1200150"/>
            <a:ext cx="8272463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828484" y="59422"/>
            <a:ext cx="58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عميق سازي تكراري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1475" y="1163544"/>
            <a:ext cx="11510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سوال: با توجه به اينكه در استراتژي عميق سازي تكراري يك گره ممكن است چندين بار بررسي و بسط داده</a:t>
            </a:r>
            <a:r>
              <a:rPr lang="en-US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شود، آيا افزايش پيچيدگي زماني آن قابل تحمل است؟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76" y="2240762"/>
                <a:ext cx="11091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b="1" dirty="0" smtClean="0">
                    <a:cs typeface="2  Kamran" panose="00000400000000000000" pitchFamily="2" charset="-78"/>
                  </a:rPr>
                  <a:t>فرض كنيد پاسخ در عمق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𝑑</m:t>
                    </m:r>
                  </m:oMath>
                </a14:m>
                <a:r>
                  <a:rPr lang="fa-IR" sz="2400" b="1" dirty="0" smtClean="0">
                    <a:cs typeface="2  Kamran" panose="00000400000000000000" pitchFamily="2" charset="-78"/>
                  </a:rPr>
                  <a:t> قرار داشته باشد. آنگاه با استفاده از روش سطح اول، تعداد كل گرههاي پردازش شده</a:t>
                </a:r>
                <a:r>
                  <a:rPr lang="en-US" sz="2400" b="1" dirty="0" smtClean="0">
                    <a:cs typeface="2  Kamran" panose="00000400000000000000" pitchFamily="2" charset="-78"/>
                  </a:rPr>
                  <a:t> </a:t>
                </a:r>
                <a:r>
                  <a:rPr lang="fa-IR" sz="2400" b="1" dirty="0" smtClean="0">
                    <a:cs typeface="2  Kamran" panose="00000400000000000000" pitchFamily="2" charset="-78"/>
                  </a:rPr>
                  <a:t>برابر است با: </a:t>
                </a:r>
                <a:endParaRPr lang="en-US" sz="24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240762"/>
                <a:ext cx="11091238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6667" r="-825" b="-3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57552" y="2678766"/>
                <a:ext cx="24237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+…+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2" y="2678766"/>
                <a:ext cx="242374" cy="405624"/>
              </a:xfrm>
              <a:prstGeom prst="rect">
                <a:avLst/>
              </a:prstGeom>
              <a:blipFill rotWithShape="0">
                <a:blip r:embed="rId3"/>
                <a:stretch>
                  <a:fillRect r="-12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54272" y="3141172"/>
                <a:ext cx="5308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24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با فرض اينكه ي</a:t>
                </a:r>
                <a:r>
                  <a:rPr lang="fa-IR" sz="24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5</m:t>
                    </m:r>
                  </m:oMath>
                </a14:m>
                <a:r>
                  <a:rPr lang="fa-IR" sz="2000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</a:t>
                </a:r>
                <a:r>
                  <a:rPr lang="fa-IR" sz="24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و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𝑏</m:t>
                    </m:r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10</m:t>
                    </m:r>
                  </m:oMath>
                </a14:m>
                <a:r>
                  <a:rPr lang="fa-IR" sz="24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، تعداد گرهها برابر است با</a:t>
                </a:r>
                <a:r>
                  <a:rPr lang="fa-IR" sz="24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:</a:t>
                </a:r>
                <a:endParaRPr lang="en-US" sz="24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72" y="3141172"/>
                <a:ext cx="53084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90" t="-6579" r="-1839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5657" y="3200454"/>
                <a:ext cx="237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100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10000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100000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111111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57" y="3200454"/>
                <a:ext cx="23756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9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475" y="3732544"/>
                <a:ext cx="110912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b="1" dirty="0" smtClean="0">
                    <a:cs typeface="2  Kamran" panose="00000400000000000000" pitchFamily="2" charset="-78"/>
                  </a:rPr>
                  <a:t>حال اگر از روش </a:t>
                </a:r>
                <a:r>
                  <a:rPr lang="en-US" sz="24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IDS</a:t>
                </a:r>
                <a:r>
                  <a:rPr lang="fa-IR" sz="24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400" b="1" dirty="0" smtClean="0">
                    <a:cs typeface="2  Kamran" panose="00000400000000000000" pitchFamily="2" charset="-78"/>
                  </a:rPr>
                  <a:t>استفاده كنيم، گرههاي آخرين عمق يك بار، گرههاي قبل از آخر، دو بار و ... و گره ريشه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1</m:t>
                    </m:r>
                  </m:oMath>
                </a14:m>
                <a:r>
                  <a:rPr lang="fa-IR" sz="2400" b="1" dirty="0" smtClean="0">
                    <a:cs typeface="2  Kamran" panose="00000400000000000000" pitchFamily="2" charset="-78"/>
                  </a:rPr>
                  <a:t> بار</a:t>
                </a:r>
                <a:r>
                  <a:rPr lang="en-US" sz="2400" b="1" dirty="0" smtClean="0">
                    <a:cs typeface="2  Kamran" panose="00000400000000000000" pitchFamily="2" charset="-78"/>
                  </a:rPr>
                  <a:t> </a:t>
                </a:r>
                <a:r>
                  <a:rPr lang="fa-IR" sz="2400" b="1" dirty="0" smtClean="0">
                    <a:cs typeface="2  Kamran" panose="00000400000000000000" pitchFamily="2" charset="-78"/>
                  </a:rPr>
                  <a:t>پردازش خواهند شد. بنابراين، تعداد كل گرههاي پردازش شده در اين روش برابر است با: </a:t>
                </a:r>
                <a:endParaRPr lang="en-US" sz="24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732544"/>
                <a:ext cx="11091237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440" t="-10949" r="-825" b="-17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09171" y="4593696"/>
                <a:ext cx="24237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+…+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171" y="4593696"/>
                <a:ext cx="242374" cy="405624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232250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54272" y="4999320"/>
                <a:ext cx="5308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24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با فرض اينكه ي</a:t>
                </a:r>
                <a:r>
                  <a:rPr lang="fa-IR" sz="24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5</m:t>
                    </m:r>
                  </m:oMath>
                </a14:m>
                <a:r>
                  <a:rPr lang="fa-IR" sz="2000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</a:t>
                </a:r>
                <a:r>
                  <a:rPr lang="fa-IR" sz="24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و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𝑏</m:t>
                    </m:r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10</m:t>
                    </m:r>
                  </m:oMath>
                </a14:m>
                <a:r>
                  <a:rPr lang="fa-IR" sz="24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، تعداد گرهها برابر است با</a:t>
                </a:r>
                <a:r>
                  <a:rPr lang="fa-IR" sz="24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:</a:t>
                </a:r>
                <a:endParaRPr lang="en-US" sz="24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72" y="4999320"/>
                <a:ext cx="530844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690" t="-6579" r="-1839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04440" y="5091653"/>
                <a:ext cx="237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6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50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400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20000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100000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123456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40" y="5091653"/>
                <a:ext cx="237566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9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71475" y="5510281"/>
            <a:ext cx="1109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با استفاده از روش 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IDS</a:t>
            </a:r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، تعداد گرههاي پردازش شده فقط يازده درصد افزايش يافت! </a:t>
            </a:r>
            <a:endParaRPr lang="en-US" sz="24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474" y="6021242"/>
            <a:ext cx="1109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2  Kamran" panose="00000400000000000000" pitchFamily="2" charset="-78"/>
              </a:rPr>
              <a:t>دليل اين رخداد اين است كه بيشتر گرههاي درخت جستجو در آخرين سطح قرار دارند و اين گرهها فقط يكبار بسط داده مي شوند. </a:t>
            </a:r>
            <a:endParaRPr lang="en-US" sz="24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64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7815" y="59422"/>
            <a:ext cx="6466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ارزيابي استراتژي جستجوي عميق سازي تكراري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64374" y="936585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IDS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cs typeface="2  Kamran" panose="00000400000000000000" pitchFamily="2" charset="-78"/>
              </a:rPr>
              <a:t>چه گرههايي را بسط مي دهد؟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4670" y="1392771"/>
            <a:ext cx="822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مشابه الگوريتم </a:t>
            </a:r>
            <a:r>
              <a:rPr lang="en-US" sz="20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  <a:endParaRPr lang="en-US" sz="2000" b="1" dirty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29880" y="2429956"/>
                <a:ext cx="5399678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fa-I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  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𝒅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</a:t>
                </a:r>
                <a:endParaRPr lang="en-US" sz="20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80" y="2429956"/>
                <a:ext cx="5399678" cy="411779"/>
              </a:xfrm>
              <a:prstGeom prst="rect">
                <a:avLst/>
              </a:prstGeom>
              <a:blipFill rotWithShape="1">
                <a:blip r:embed="rId2"/>
                <a:stretch>
                  <a:fillRect t="-1493" r="-677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78078" y="1919295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زماني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16456" y="2955590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فضايي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7545" y="4557625"/>
            <a:ext cx="79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بله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42568" y="4114127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IDS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كامل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68216" y="5014792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IDS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بهينه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43600" y="3478810"/>
                <a:ext cx="5399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𝒃𝒅</m:t>
                        </m:r>
                      </m:e>
                    </m:d>
                  </m:oMath>
                </a14:m>
                <a:r>
                  <a:rPr lang="fa-IR" sz="20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(مشابه </a:t>
                </a:r>
                <a:r>
                  <a:rPr lang="en-US" sz="2000" b="1" dirty="0" smtClean="0">
                    <a:solidFill>
                      <a:schemeClr val="accent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DFS</a:t>
                </a:r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)</a:t>
                </a:r>
                <a:endParaRPr lang="en-US" sz="20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478810"/>
                <a:ext cx="5399678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846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20456" y="5439638"/>
            <a:ext cx="972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صورتي كه هزينه مسير يك تابع صعودي يكنواخت از عمق باشد، اين استراتژي بهينه است و در غير اين صورت خير  (مشابه </a:t>
            </a:r>
            <a:r>
              <a:rPr lang="en-US" sz="20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64454" t="31657" r="10351" b="27906"/>
          <a:stretch/>
        </p:blipFill>
        <p:spPr>
          <a:xfrm>
            <a:off x="149497" y="1122627"/>
            <a:ext cx="3657675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0" grpId="0"/>
      <p:bldP spid="22" grpId="0"/>
      <p:bldP spid="23" grpId="0"/>
      <p:bldP spid="24" grpId="0"/>
      <p:bldP spid="26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734729" y="59422"/>
            <a:ext cx="2989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استراتژي هاي </a:t>
            </a:r>
            <a:r>
              <a:rPr lang="fa-IR" sz="4000" b="1" dirty="0" smtClean="0">
                <a:cs typeface="2  Kamran" panose="00000400000000000000" pitchFamily="2" charset="-78"/>
              </a:rPr>
              <a:t>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9711" y="1836696"/>
            <a:ext cx="591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استراتژي هاي جستجوي كوركورانه يا ناآگاهانه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Uninformed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8615" y="1900757"/>
            <a:ext cx="5828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استراتژي هاي جستجوي غير كوركورانه يا آگاهانه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Informed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88080" y="967508"/>
            <a:ext cx="55529" cy="550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031833" y="2757760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endParaRPr lang="en-US" sz="28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31832" y="328098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49465" y="3804200"/>
            <a:ext cx="6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UCS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31832" y="4327420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917" y="5375233"/>
            <a:ext cx="5497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از هيچ اطلاعات اضافي در جستجوي خود استفاده نمي كنند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2726" y="275776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Greedy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Search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2725" y="3280980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A* Search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30358" y="38042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Graph Search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885" y="5375233"/>
            <a:ext cx="58368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از اطلاعات اضافي در جستجوي خود استفاده مي 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كنند. </a:t>
            </a:r>
            <a:endParaRPr lang="fa-IR" sz="2800" b="1" dirty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اين اطلاعات در قالب يك تابع ابتكاري نشان داده مي شود.</a:t>
            </a:r>
            <a:endParaRPr lang="en-US" sz="2800" b="1" dirty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05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661772" y="59422"/>
            <a:ext cx="606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استراتژي هاي </a:t>
            </a:r>
            <a:r>
              <a:rPr lang="fa-IR" sz="4000" b="1" dirty="0" smtClean="0">
                <a:cs typeface="2  Kamran" panose="00000400000000000000" pitchFamily="2" charset="-78"/>
              </a:rPr>
              <a:t>جستجوي آگاهانه: تابع ابتكاري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3220" y="1108033"/>
            <a:ext cx="974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يك </a:t>
            </a:r>
            <a:r>
              <a:rPr lang="fa-IR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تابع ابتكاري (</a:t>
            </a:r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Heuristic Function</a:t>
            </a:r>
            <a:r>
              <a:rPr lang="fa-IR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ميزان نزديكي يك حالت به حالت هدف را </a:t>
            </a:r>
            <a:r>
              <a:rPr lang="fa-IR" sz="36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تخمين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مي زند.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750" t="22070" r="8477" b="11022"/>
          <a:stretch/>
        </p:blipFill>
        <p:spPr>
          <a:xfrm>
            <a:off x="128588" y="1871664"/>
            <a:ext cx="2921993" cy="39576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30479" y="1987790"/>
            <a:ext cx="7576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يك تابع ابتكاري كلي وجود ندارد و براي هر مسئله بايد به شكل جدا طراحي شود.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02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661772" y="59422"/>
            <a:ext cx="606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استراتژي هاي </a:t>
            </a:r>
            <a:r>
              <a:rPr lang="fa-IR" sz="4000" b="1" dirty="0" smtClean="0">
                <a:cs typeface="2  Kamran" panose="00000400000000000000" pitchFamily="2" charset="-78"/>
              </a:rPr>
              <a:t>جستجوي آگاهانه: تابع ابتكاري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385763" y="1950403"/>
            <a:ext cx="7263437" cy="4564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8823117" y="1950403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431313" y="615853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h(x)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1085" y="1234981"/>
            <a:ext cx="10913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همواره گرهي بسط داده مي شود  كه كمترين فاصله تخميني را با هدف داشته باشد.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6539" y="2604587"/>
            <a:ext cx="6138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فرزندان توليد شده از بسط گرهها،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گونه اي به صف اضافه مي شوند كه صف از نظر تابع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ارزياب زير مرتب باشد: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242" t="22278" r="15156" b="15191"/>
          <a:stretch/>
        </p:blipFill>
        <p:spPr>
          <a:xfrm>
            <a:off x="290982" y="2106696"/>
            <a:ext cx="4795312" cy="2354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95544" y="4374303"/>
                <a:ext cx="2856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fa-IR" sz="3200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44" y="4374303"/>
                <a:ext cx="285656" cy="584775"/>
              </a:xfrm>
              <a:prstGeom prst="rect">
                <a:avLst/>
              </a:prstGeom>
              <a:blipFill rotWithShape="0">
                <a:blip r:embed="rId3"/>
                <a:stretch>
                  <a:fillRect r="-67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4991" y="2079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366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86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50801" y="29918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253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86661" y="29918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291183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065208" y="30057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374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2461573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2461573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2264569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46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2897885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86661" y="29918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291183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065208" y="30057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374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2461573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2461573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2264569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14941" y="409496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97160" y="46521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366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107706" y="4068242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Fagaras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50675" y="45980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178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5543339" y="4082194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Oradea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6308" y="46252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380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12" idx="3"/>
            <a:endCxn id="19" idx="0"/>
          </p:cNvCxnSpPr>
          <p:nvPr/>
        </p:nvCxnSpPr>
        <p:spPr>
          <a:xfrm flipH="1">
            <a:off x="3365023" y="3373495"/>
            <a:ext cx="1547716" cy="7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22" idx="0"/>
          </p:cNvCxnSpPr>
          <p:nvPr/>
        </p:nvCxnSpPr>
        <p:spPr>
          <a:xfrm flipH="1">
            <a:off x="4757788" y="3455097"/>
            <a:ext cx="614629" cy="61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24" idx="1"/>
          </p:cNvCxnSpPr>
          <p:nvPr/>
        </p:nvCxnSpPr>
        <p:spPr>
          <a:xfrm>
            <a:off x="5372417" y="3455097"/>
            <a:ext cx="361326" cy="70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1464" y="4091355"/>
            <a:ext cx="1981099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880737" y="4633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193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12" idx="5"/>
            <a:endCxn id="35" idx="1"/>
          </p:cNvCxnSpPr>
          <p:nvPr/>
        </p:nvCxnSpPr>
        <p:spPr>
          <a:xfrm>
            <a:off x="5832094" y="3373495"/>
            <a:ext cx="1549495" cy="7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99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121326" y="59422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1963" y="1349133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يك مسئله جستجو شامل موارد زير است: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8587" y="2201770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1- يك فضاي حالت 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State Space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2201" y="3371320"/>
            <a:ext cx="481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3- يك تابع بعدي 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Successor Function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301" y="2786545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2- مجموعه اعمال 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Actions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51875" y="3936688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4- يك تابع هزينه مسير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17792" y="5057187"/>
            <a:ext cx="5468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6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- يك تابع تست هدف 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Goal Test Function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5121" y="4491819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5- يك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حالت اوليه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Initial State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48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2897885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86661" y="29918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329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291183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065208" y="30057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374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2461573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2461573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2264569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14941" y="409496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97160" y="46521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366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107706" y="4068242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Fagaras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5543339" y="4082194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Oradea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6308" y="46252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380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12" idx="3"/>
            <a:endCxn id="19" idx="0"/>
          </p:cNvCxnSpPr>
          <p:nvPr/>
        </p:nvCxnSpPr>
        <p:spPr>
          <a:xfrm flipH="1">
            <a:off x="3365023" y="3373495"/>
            <a:ext cx="1547716" cy="7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22" idx="0"/>
          </p:cNvCxnSpPr>
          <p:nvPr/>
        </p:nvCxnSpPr>
        <p:spPr>
          <a:xfrm flipH="1">
            <a:off x="4757788" y="3455097"/>
            <a:ext cx="614629" cy="61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24" idx="1"/>
          </p:cNvCxnSpPr>
          <p:nvPr/>
        </p:nvCxnSpPr>
        <p:spPr>
          <a:xfrm>
            <a:off x="5372417" y="3455097"/>
            <a:ext cx="361326" cy="70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1464" y="4091355"/>
            <a:ext cx="1981099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880737" y="4633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193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12" idx="5"/>
            <a:endCxn id="35" idx="1"/>
          </p:cNvCxnSpPr>
          <p:nvPr/>
        </p:nvCxnSpPr>
        <p:spPr>
          <a:xfrm>
            <a:off x="5832094" y="3373495"/>
            <a:ext cx="1549495" cy="7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65023" y="5701792"/>
            <a:ext cx="1300163" cy="55721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22" idx="4"/>
            <a:endCxn id="41" idx="0"/>
          </p:cNvCxnSpPr>
          <p:nvPr/>
        </p:nvCxnSpPr>
        <p:spPr>
          <a:xfrm flipH="1">
            <a:off x="4015105" y="4625454"/>
            <a:ext cx="742683" cy="107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97256" y="5701792"/>
            <a:ext cx="1300163" cy="5572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Bucharest</a:t>
            </a:r>
            <a:endParaRPr lang="en-US" b="1" dirty="0"/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818537" y="4598037"/>
            <a:ext cx="828801" cy="1103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774" y="622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72963" y="62375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53539" y="5270873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آيا اين الگوريتم بهينه است؟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6607" y="5723666"/>
            <a:ext cx="412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خير، مسير پيدا شده كوتاهترين مسير نيست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12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0628" y="2480685"/>
            <a:ext cx="321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جسله آینده: جستجوی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75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121326" y="59422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53143" y="1141875"/>
            <a:ext cx="800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يك درخت جستجو يك درخت اگر-آنگاه براي برنامه ها و نتايج آنها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8032" y="166247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حالت اوليه ريشه درخت است </a:t>
            </a:r>
            <a:endParaRPr lang="en-US" sz="28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0589" y="218608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فرزندان معادل با حالت هاي بعدي هستند </a:t>
            </a:r>
            <a:endParaRPr lang="en-US" sz="28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5088733" y="3650948"/>
            <a:ext cx="1007267" cy="5214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6007" y="361981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حالت فعلي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3460547" y="4726080"/>
            <a:ext cx="1007267" cy="5214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62697" t="38745" r="20779" b="46039"/>
          <a:stretch/>
        </p:blipFill>
        <p:spPr>
          <a:xfrm>
            <a:off x="6638925" y="4726081"/>
            <a:ext cx="1007267" cy="52149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37149" t="75431" r="46327" b="9353"/>
          <a:stretch/>
        </p:blipFill>
        <p:spPr>
          <a:xfrm>
            <a:off x="5088733" y="4719901"/>
            <a:ext cx="1007267" cy="521493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35" idx="0"/>
          </p:cNvCxnSpPr>
          <p:nvPr/>
        </p:nvCxnSpPr>
        <p:spPr>
          <a:xfrm flipH="1">
            <a:off x="3964181" y="4172441"/>
            <a:ext cx="1422207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  <a:endCxn id="38" idx="0"/>
          </p:cNvCxnSpPr>
          <p:nvPr/>
        </p:nvCxnSpPr>
        <p:spPr>
          <a:xfrm>
            <a:off x="5592367" y="4172441"/>
            <a:ext cx="0" cy="547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0"/>
          </p:cNvCxnSpPr>
          <p:nvPr/>
        </p:nvCxnSpPr>
        <p:spPr>
          <a:xfrm>
            <a:off x="5775961" y="4172441"/>
            <a:ext cx="1366598" cy="5536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67814" y="397375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briola" panose="04040605051002020D02" pitchFamily="82" charset="0"/>
              </a:rPr>
              <a:t>L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85957" y="4127806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briola" panose="04040605051002020D02" pitchFamily="82" charset="0"/>
              </a:rPr>
              <a:t>S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42378" y="397375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briola" panose="04040605051002020D02" pitchFamily="82" charset="0"/>
              </a:rPr>
              <a:t>R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53" name="Right Arrow 52"/>
          <p:cNvSpPr/>
          <p:nvPr/>
        </p:nvSpPr>
        <p:spPr>
          <a:xfrm rot="10800000">
            <a:off x="8123074" y="3765246"/>
            <a:ext cx="1451519" cy="36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817303" y="4656619"/>
            <a:ext cx="1938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آينده هاي ممكن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55" name="Right Arrow 54"/>
          <p:cNvSpPr/>
          <p:nvPr/>
        </p:nvSpPr>
        <p:spPr>
          <a:xfrm rot="10800000">
            <a:off x="8123074" y="4786912"/>
            <a:ext cx="1451519" cy="36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460547" y="5261414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2"/>
          </p:cNvCxnSpPr>
          <p:nvPr/>
        </p:nvCxnSpPr>
        <p:spPr>
          <a:xfrm flipH="1">
            <a:off x="3963810" y="5247573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2"/>
          </p:cNvCxnSpPr>
          <p:nvPr/>
        </p:nvCxnSpPr>
        <p:spPr>
          <a:xfrm>
            <a:off x="3964181" y="5247573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089474" y="5247869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592737" y="5234028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93108" y="5234028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663071" y="5231682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166334" y="5217841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66705" y="5217841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121327" y="59422"/>
            <a:ext cx="1603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75" t="36660" r="30250" b="37772"/>
          <a:stretch/>
        </p:blipFill>
        <p:spPr>
          <a:xfrm>
            <a:off x="1127760" y="1584960"/>
            <a:ext cx="9182034" cy="2941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949" y="4934595"/>
            <a:ext cx="10952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زمان ايجاد درخت جستجو،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تعدادي گره جديد توليد شده و منتظر بسط داده شدن </a:t>
            </a:r>
            <a:r>
              <a:rPr lang="fa-IR" sz="3200" b="1" dirty="0" smtClean="0">
                <a:cs typeface="2  Kamran" panose="00000400000000000000" pitchFamily="2" charset="-78"/>
              </a:rPr>
              <a:t>هستند. اينكه كداميك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بايد زودتر بررسي و بسط داده شوند،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استراتژي جستجو </a:t>
            </a:r>
            <a:r>
              <a:rPr lang="fa-IR" sz="3200" b="1" dirty="0" smtClean="0">
                <a:cs typeface="2  Kamran" panose="00000400000000000000" pitchFamily="2" charset="-78"/>
              </a:rPr>
              <a:t>ناميده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42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805" t="35017" r="21718" b="16835"/>
          <a:stretch/>
        </p:blipFill>
        <p:spPr>
          <a:xfrm>
            <a:off x="171450" y="1527369"/>
            <a:ext cx="6021386" cy="27874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21326" y="59422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6292" y="1760761"/>
            <a:ext cx="6178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همواره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عميق ترين گره</a:t>
            </a:r>
            <a:r>
              <a:rPr lang="fa-IR" sz="3200" b="1" dirty="0" smtClean="0">
                <a:cs typeface="2  Kamran" panose="00000400000000000000" pitchFamily="2" charset="-78"/>
              </a:rPr>
              <a:t> زودتر از بقيه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بسط داده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2805" y="3130367"/>
            <a:ext cx="5961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فرزندان توليد شده از بسط گرهها،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ابتداي صف </a:t>
            </a:r>
            <a:r>
              <a:rPr lang="fa-IR" sz="3200" b="1" dirty="0" smtClean="0">
                <a:cs typeface="2  Kamran" panose="00000400000000000000" pitchFamily="2" charset="-78"/>
              </a:rPr>
              <a:t>اضافه مي شوند. به عبارت ديگر، صف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همانند يك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پشته</a:t>
            </a:r>
            <a:r>
              <a:rPr lang="fa-IR" sz="3200" b="1" dirty="0" smtClean="0">
                <a:cs typeface="2  Kamran" panose="00000400000000000000" pitchFamily="2" charset="-78"/>
              </a:rPr>
              <a:t> عمل مي كند.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38072" y="947876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استراتژی عمق اول</a:t>
            </a:r>
            <a:endParaRPr lang="en-US" sz="36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40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121326" y="59422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03460" y="93658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cs typeface="2  Kamran" panose="00000400000000000000" pitchFamily="2" charset="-78"/>
              </a:rPr>
              <a:t> چه گرههايي را بسط مي دهد؟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4670" y="1392771"/>
            <a:ext cx="822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اين الگوريتم همواره يك پيشوند چپ از كل درخت جستجو را بسط مي دهد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545" y="1721442"/>
            <a:ext cx="8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صورتي كه حداكثر عمق محدود باشد، مي تواند كل درخت جستجو را پردازش كند.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3600" y="2626707"/>
                <a:ext cx="5399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در صورتي كه حداكثر عمق محدود باشد، داراي پيچيدگي زماني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𝒃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𝒎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است. </a:t>
                </a:r>
                <a:endParaRPr lang="en-US" sz="20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26707"/>
                <a:ext cx="53996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903" t="-6061" r="-1129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1798" y="211604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زماني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تنها هموالدهاي </a:t>
                </a:r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گرههاي تا ريشه را نگهداري مي كند. بنابراين پيچيدگي فضايي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𝒃𝒎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است. </a:t>
                </a:r>
                <a:endParaRPr lang="en-US" sz="20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6154" r="-7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182240" y="3129597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فضايي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7545" y="4571426"/>
            <a:ext cx="798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خير، </a:t>
            </a:r>
            <a:r>
              <a:rPr lang="en-US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m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مي تواند بينهايت باشد. تنها در صورتي كه </a:t>
            </a:r>
            <a:r>
              <a:rPr lang="en-US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m</a:t>
            </a:r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محدود باشد يا از گرههاي تكراري جلوگيري كنيم، اين استراتژي كامل خواهد بود.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1654" y="4127928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كامل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7545" y="5907475"/>
            <a:ext cx="79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خير، اين الگوريتم همواره سمت چپ ترين گره را بدون در نظر گرفتن عمق يا هزينه مي يابد.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07302" y="5482144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بهينه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101" t="24988" r="8125" b="32700"/>
          <a:stretch/>
        </p:blipFill>
        <p:spPr>
          <a:xfrm>
            <a:off x="71407" y="1819792"/>
            <a:ext cx="4710133" cy="2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267981" y="59422"/>
            <a:ext cx="4456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جستجو: سطح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8360" y="1234981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همواره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سطحي ترين گره بسط داده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7447" y="2604587"/>
            <a:ext cx="5867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فرزندان توليد شده از بسط گرهها،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انتهاي صف </a:t>
            </a:r>
            <a:r>
              <a:rPr lang="fa-IR" sz="3200" b="1" dirty="0" smtClean="0">
                <a:cs typeface="2  Kamran" panose="00000400000000000000" pitchFamily="2" charset="-78"/>
              </a:rPr>
              <a:t>اضافه مي شوند.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656" t="44369" r="20942" b="7302"/>
          <a:stretch/>
        </p:blipFill>
        <p:spPr>
          <a:xfrm>
            <a:off x="169953" y="1773590"/>
            <a:ext cx="5612852" cy="26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195" t="31033" r="8242" b="24154"/>
          <a:stretch/>
        </p:blipFill>
        <p:spPr>
          <a:xfrm>
            <a:off x="83348" y="1007727"/>
            <a:ext cx="4457701" cy="30718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7312" y="59422"/>
            <a:ext cx="5027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ارزيابي استراتژي جستجوي سطح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38726" y="936585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  <a:r>
              <a:rPr lang="fa-IR" sz="2800" b="1" dirty="0" smtClean="0">
                <a:cs typeface="2  Kamran" panose="00000400000000000000" pitchFamily="2" charset="-78"/>
              </a:rPr>
              <a:t> چه گرههايي را بسط مي دهد؟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4670" y="1392771"/>
            <a:ext cx="822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اين الگوريتم همواره تمامي گرههاي بالاتر از سطحي ترين پاسخ را پردازش مي كند. 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3600" y="2226653"/>
                <a:ext cx="53996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در صورتي كه سطحي ترين پاسخ در عمق </a:t>
                </a:r>
                <a:r>
                  <a:rPr lang="en-US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s</a:t>
                </a:r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باشد، پيچيدگي زماني آن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𝒔</m:t>
                            </m:r>
                          </m:sup>
                        </m:sSup>
                      </m:e>
                    </m:d>
                  </m:oMath>
                </a14:m>
                <a:r>
                  <a:rPr lang="fa-IR" sz="20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</a:t>
                </a:r>
                <a:r>
                  <a:rPr lang="fa-IR" sz="20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خواهد بود</a:t>
                </a:r>
                <a:endParaRPr lang="en-US" sz="20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226653"/>
                <a:ext cx="5399678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7759" r="-1129" b="-16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1798" y="1715992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زماني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همواره گره هاي آخرين سطح در صف منتظر خواهند بود. بنابراين، پيچيدگي فضايي آن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𝒔</m:t>
                            </m:r>
                          </m:sup>
                        </m:sSup>
                      </m:e>
                    </m:d>
                  </m:oMath>
                </a14:m>
                <a:r>
                  <a:rPr lang="fa-IR" sz="2000" b="1" dirty="0" smtClean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است. </a:t>
                </a:r>
                <a:endParaRPr lang="en-US" sz="2000" b="1" dirty="0">
                  <a:solidFill>
                    <a:schemeClr val="accent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154" r="-7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182240" y="3129597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پيچيدگي فضايي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7545" y="4571426"/>
            <a:ext cx="79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بله 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1654" y="4127928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كامل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456" y="5439638"/>
            <a:ext cx="972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در صورتي كه هزينه مسير يك تابع صعودي يكنواخت از عمق باشد، اين استراتژي بهينه است و در غير اين صورت خير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07302" y="5014307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بهينه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75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5648252</TotalTime>
  <Words>1500</Words>
  <Application>Microsoft Office PowerPoint</Application>
  <PresentationFormat>Widescreen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2  Kamran</vt:lpstr>
      <vt:lpstr>2  Zar</vt:lpstr>
      <vt:lpstr>Arial</vt:lpstr>
      <vt:lpstr>B Yekan</vt:lpstr>
      <vt:lpstr>Calibri</vt:lpstr>
      <vt:lpstr>Calibri Light</vt:lpstr>
      <vt:lpstr>Cambria Math</vt:lpstr>
      <vt:lpstr>Gabriola</vt:lpstr>
      <vt:lpstr>Office Theme</vt:lpstr>
      <vt:lpstr>هوش مصنوعی (جستجو-بخش دوم)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Windows User</cp:lastModifiedBy>
  <cp:revision>847</cp:revision>
  <dcterms:created xsi:type="dcterms:W3CDTF">2019-12-14T18:20:14Z</dcterms:created>
  <dcterms:modified xsi:type="dcterms:W3CDTF">2020-10-03T09:26:12Z</dcterms:modified>
</cp:coreProperties>
</file>