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92" r:id="rId3"/>
    <p:sldId id="268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CC05-7E8C-4A2D-9E08-121E1BE8157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8095-E6E2-4F06-909B-C92FA96A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(مقدمات پایتون)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4124" y="1048799"/>
            <a:ext cx="418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تغییر اولویت عملگرها از </a:t>
            </a:r>
          </a:p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پرانتز گذاری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استفاده می کنیم 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21" t="56720" r="33396" b="21777"/>
          <a:stretch/>
        </p:blipFill>
        <p:spPr>
          <a:xfrm>
            <a:off x="1037231" y="1069969"/>
            <a:ext cx="4667534" cy="14739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7231" y="25439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582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0956" y="1935338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3442" y="346225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سوال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: نوع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x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چیست؟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یا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10.0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657" t="64286" r="53656" b="22374"/>
          <a:stretch/>
        </p:blipFill>
        <p:spPr>
          <a:xfrm>
            <a:off x="1951631" y="3908249"/>
            <a:ext cx="2156346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57099" y="4231415"/>
            <a:ext cx="7221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زمانی که در یک عبارت هم مقادیر صحیح و هم </a:t>
            </a:r>
          </a:p>
          <a:p>
            <a:pPr algn="just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مقادیر اعشاری وجود داشته باشد، مقدار صحیح ابتدا 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به مقدار اعشاری می شود. به این رخداد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ضمنی (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Implicit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گفته می شود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2510" y="482264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10.0</a:t>
            </a:r>
            <a:endParaRPr lang="en-US" sz="28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7033" y="1456031"/>
            <a:ext cx="74180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گاهاً برنامه نویس می خواهد نوع اعشاری را به صحیح تبدیل کند. برای این کار باید از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صریح 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Explicit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استفاده کند.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21" t="67272" r="46381" b="16402"/>
          <a:stretch/>
        </p:blipFill>
        <p:spPr>
          <a:xfrm>
            <a:off x="582301" y="1562337"/>
            <a:ext cx="3084394" cy="1119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301" y="26814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301" y="3544396"/>
            <a:ext cx="1090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استفاده از تبدیل نوع صریح دقت کنید زیرا ممکن است بخشی از اطلاعات از بین برود</a:t>
            </a:r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64" t="46566" r="38319" b="14809"/>
          <a:stretch/>
        </p:blipFill>
        <p:spPr>
          <a:xfrm>
            <a:off x="828028" y="2413844"/>
            <a:ext cx="7689762" cy="4031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261" y="26458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08261" y="3344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048" y="2644676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3968" y="3356641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22111" y="4189302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7817" y="4201774"/>
            <a:ext cx="8989747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22109" y="4965156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7815" y="4977628"/>
            <a:ext cx="9322258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92342" y="5767155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 and 1 + 3 =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8048" y="5779627"/>
            <a:ext cx="11111552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6" grpId="0" animBg="1"/>
      <p:bldP spid="6" grpId="1" animBg="1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659" t="32719" r="45795" b="39389"/>
          <a:stretch/>
        </p:blipFill>
        <p:spPr>
          <a:xfrm>
            <a:off x="387926" y="2396836"/>
            <a:ext cx="7233277" cy="3283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78766" y="250730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3.5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98553" y="2506127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78765" y="311691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2.7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8551" y="3115734"/>
            <a:ext cx="10986525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44322" y="3791315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2.70099999996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96205" y="3788641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6042" y="447828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2.701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07925" y="4475610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7762" y="5066788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19645" y="5064114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5" grpId="1" animBg="1"/>
      <p:bldP spid="26" grpId="0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4998" y="1161988"/>
            <a:ext cx="96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یکی از ویژگی های مهم پایتون، تخصیص حافظه پویا به اشیاء (متغیرها) است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926" t="50946" r="63843" b="24565"/>
          <a:stretch/>
        </p:blipFill>
        <p:spPr>
          <a:xfrm>
            <a:off x="559557" y="2142698"/>
            <a:ext cx="2593075" cy="2199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86" y="4676718"/>
            <a:ext cx="270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 smtClean="0">
                <a:cs typeface="2  Kamran" panose="00000400000000000000" pitchFamily="2" charset="-78"/>
              </a:rPr>
              <a:t>id(x)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:</a:t>
            </a:r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آدرس کلمه ای که </a:t>
            </a:r>
          </a:p>
          <a:p>
            <a:pPr algn="r" rtl="1"/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x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به آن اشاره می کند </a:t>
            </a:r>
            <a:endParaRPr lang="en-US" sz="2800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664" t="39995" r="21082" b="37706"/>
          <a:stretch/>
        </p:blipFill>
        <p:spPr>
          <a:xfrm>
            <a:off x="4203511" y="2906973"/>
            <a:ext cx="6975836" cy="25532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عملگر تخصيص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795" y="1499175"/>
            <a:ext cx="1062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عملگر رابطه ای، دو مقدار را با یکدیگر مقایسه می کند.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!=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 و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==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7624" y="3257982"/>
            <a:ext cx="694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282421" y="3170465"/>
            <a:ext cx="1121063" cy="822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6185" y="3170465"/>
            <a:ext cx="1121063" cy="822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11690" y="2770496"/>
            <a:ext cx="4722125" cy="16377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6716" y="4453354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True or False (Boolean)</a:t>
            </a:r>
            <a:endParaRPr lang="en-US" sz="320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عملگرهاي رابطه اي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9378" cy="235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1717" y="1746071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زمان برنامه نویسی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3600" y="1746071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زمان اجرا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85915" y="3106369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P.py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2238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P.pyc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3023646" y="3513457"/>
            <a:ext cx="379873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6" idx="1"/>
          </p:cNvCxnSpPr>
          <p:nvPr/>
        </p:nvCxnSpPr>
        <p:spPr>
          <a:xfrm>
            <a:off x="8460111" y="3513457"/>
            <a:ext cx="4508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9752" y="333113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Python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1095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0548681" y="3511113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47000" y="2647420"/>
            <a:ext cx="4102244" cy="1348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35353" y="2682692"/>
            <a:ext cx="30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Virtual Machine (PVM)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قابلیت انتقال کدها 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5593" y="1984553"/>
            <a:ext cx="3355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شیء گرا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رایگان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مفسری و قابل حمل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نزدیک به زبان انسان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زبان همه منظوره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/>
          <a:stretch/>
        </p:blipFill>
        <p:spPr bwMode="auto">
          <a:xfrm>
            <a:off x="6950271" y="2772776"/>
            <a:ext cx="334728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27" t="31035" r="38209" b="38900"/>
          <a:stretch/>
        </p:blipFill>
        <p:spPr>
          <a:xfrm>
            <a:off x="794825" y="1596789"/>
            <a:ext cx="9004268" cy="4067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079" y="2060812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توضیحات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7506269" y="2322422"/>
            <a:ext cx="2449810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44702" y="3236797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8730450" y="3493827"/>
            <a:ext cx="1214252" cy="458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57923" y="4151172"/>
            <a:ext cx="152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فراخوانی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11439" y="4412782"/>
            <a:ext cx="7146484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269" y="5009796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خروجی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292017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4800" y="1048799"/>
            <a:ext cx="1108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روش های مختلفی می توان از کاربر ورودی گرفته و یا خروجی را در اختیار کاربر قرار داد.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172" y="2809717"/>
            <a:ext cx="2313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استفاده از ورودی و خروجی استاندارد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8805" t="60304" r="61605" b="32131"/>
          <a:stretch/>
        </p:blipFill>
        <p:spPr>
          <a:xfrm>
            <a:off x="2009401" y="2869184"/>
            <a:ext cx="5158854" cy="11202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4565" y="4863635"/>
            <a:ext cx="11082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روش های دیگری نیز وجود دارند مانند فايل ها واسط های گرافیکی کاربر که در ادامه درس با آنها آشنا خواهیم شد   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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ورودي و خروجي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263" y="1048799"/>
            <a:ext cx="11259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انواع اطلاعاتی که قابل پردازش توسط زبان برنامه نویسی باشند،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نوع داده (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Data Type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 </a:t>
            </a:r>
            <a:r>
              <a:rPr lang="fa-IR" sz="3200" b="1" dirty="0" smtClean="0">
                <a:cs typeface="2  Kamran" panose="00000400000000000000" pitchFamily="2" charset="-78"/>
              </a:rPr>
              <a:t>گفته میشود.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559" y="1956739"/>
            <a:ext cx="928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2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 روی آن مقادیر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Numbers,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03232" y="1048799"/>
            <a:ext cx="978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عددی در پایتون شامل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نوع صحیح (</a:t>
            </a:r>
            <a:r>
              <a:rPr lang="en-US" sz="3200" b="1" dirty="0" err="1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و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نوع ممیز شناور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float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می باشند.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63002"/>
              </p:ext>
            </p:extLst>
          </p:nvPr>
        </p:nvGraphicFramePr>
        <p:xfrm>
          <a:off x="389791" y="2279905"/>
          <a:ext cx="494648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8884"/>
                <a:gridCol w="1596788"/>
                <a:gridCol w="20608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+ 10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28 - 10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//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28 %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10790"/>
              </p:ext>
            </p:extLst>
          </p:nvPr>
        </p:nvGraphicFramePr>
        <p:xfrm>
          <a:off x="6438040" y="2282178"/>
          <a:ext cx="494648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8884"/>
                <a:gridCol w="1485315"/>
                <a:gridCol w="2172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+ 10.0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–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28.0 %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27895" y="5460560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شکل های مختلف اعداد ممیز شناور در پایتون: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9372" y="6155643"/>
            <a:ext cx="786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5.4,     0.0,      4.,     .5,     3.8e15,      3.8e+15,       2.5e-3</a:t>
            </a:r>
            <a:endParaRPr lang="fa-IR" sz="24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569" y="1695130"/>
            <a:ext cx="613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int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1547" y="1695130"/>
            <a:ext cx="922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float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8992" y="1048799"/>
            <a:ext cx="102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خلاف زبانهایی مانند جاوا و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C++</a:t>
            </a:r>
            <a:r>
              <a:rPr lang="fa-IR" sz="3600" b="1" dirty="0" smtClean="0">
                <a:cs typeface="2  Kamran" panose="00000400000000000000" pitchFamily="2" charset="-78"/>
              </a:rPr>
              <a:t>، طول یک شیء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int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در پایتون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محدودیتی ندارد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1389" y="2172349"/>
            <a:ext cx="27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</a:t>
            </a:r>
            <a:r>
              <a:rPr lang="en-US" sz="2400" dirty="0" err="1" smtClean="0">
                <a:solidFill>
                  <a:srgbClr val="FF0000"/>
                </a:solidFill>
              </a:rPr>
              <a:t>Math.pow</a:t>
            </a:r>
            <a:r>
              <a:rPr lang="en-US" sz="2400" dirty="0" smtClean="0">
                <a:solidFill>
                  <a:srgbClr val="FF0000"/>
                </a:solidFill>
              </a:rPr>
              <a:t>(2,940)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084" y="217234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2 ** 940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1320" y="2537806"/>
            <a:ext cx="1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Overflow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1357" y="2537806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یک عدد 283 رقمی 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 </a:t>
            </a:r>
            <a:endParaRPr lang="en-US" sz="2400" b="1" dirty="0"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765" y="3195816"/>
            <a:ext cx="1045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پایتون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استاندارد </a:t>
            </a:r>
            <a:r>
              <a:rPr lang="en-US" sz="28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IEEE754</a:t>
            </a:r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ذخیره اعداد اعشاری استفاده می کند. بنابراین، طول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شیء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float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پایتون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محدود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است 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50627" y="5071487"/>
            <a:ext cx="3697171" cy="49244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Consolas" panose="020B0609020204030204" pitchFamily="49" charset="0"/>
              </a:rPr>
              <a:t>2.2250738585072014e-308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4447798" y="4957947"/>
            <a:ext cx="2565780" cy="7195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041319" y="5187352"/>
            <a:ext cx="3208149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inherit"/>
                <a:cs typeface="Consolas" panose="020B0609020204030204" pitchFamily="49" charset="0"/>
              </a:rPr>
              <a:t>1.7976931348623157e+308</a:t>
            </a:r>
            <a:endParaRPr lang="en-US" altLang="en-US" dirty="0">
              <a:solidFill>
                <a:schemeClr val="bg1"/>
              </a:solidFill>
              <a:latin typeface="inherit"/>
              <a:cs typeface="Consolas" panose="020B0609020204030204" pitchFamily="49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5" grpId="0"/>
      <p:bldP spid="12" grpId="0"/>
      <p:bldP spid="13" grpId="0"/>
      <p:bldP spid="14" grpId="0" animBg="1"/>
      <p:bldP spid="15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64192" y="1048799"/>
            <a:ext cx="1184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عبارت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Expression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، ترکیبی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لیترالها، اشیاء و عملگرها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که دارای یک مقدار است.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776" t="62693" r="54216" b="30339"/>
          <a:stretch/>
        </p:blipFill>
        <p:spPr>
          <a:xfrm>
            <a:off x="3550079" y="2279905"/>
            <a:ext cx="1951630" cy="477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2449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لیترال اعشاری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6873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شیء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4671" y="3135333"/>
            <a:ext cx="82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عملگر</a:t>
            </a:r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>
            <a:off x="4015318" y="2750389"/>
            <a:ext cx="1" cy="3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19819" y="2594167"/>
            <a:ext cx="656754" cy="5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83244" y="2695797"/>
            <a:ext cx="721427" cy="4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0058" y="1924334"/>
            <a:ext cx="4948539" cy="192433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28049" y="2222677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عبارت </a:t>
            </a:r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028597" y="2484287"/>
            <a:ext cx="1099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66602" y="43795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sz="36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7790" y="4335243"/>
            <a:ext cx="2967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تعیین مقدار یک عبارت پیچیده تر، نیاز به دانستن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اولویت عملگر ها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داریم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28433" t="57715" r="42127" b="21578"/>
          <a:stretch/>
        </p:blipFill>
        <p:spPr>
          <a:xfrm>
            <a:off x="3354661" y="4379581"/>
            <a:ext cx="3584104" cy="1417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3527" y="5172924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4661" y="578967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149</a:t>
            </a:r>
            <a:endParaRPr lang="en-US" sz="28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 animBg="1"/>
      <p:bldP spid="28" grpId="0"/>
      <p:bldP spid="33" grpId="0"/>
      <p:bldP spid="34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722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2  Kamran</vt:lpstr>
      <vt:lpstr>2  Zar</vt:lpstr>
      <vt:lpstr>Arial</vt:lpstr>
      <vt:lpstr>B Yekan</vt:lpstr>
      <vt:lpstr>Calibri</vt:lpstr>
      <vt:lpstr>Calibri Light</vt:lpstr>
      <vt:lpstr>Consolas</vt:lpstr>
      <vt:lpstr>Gabriola</vt:lpstr>
      <vt:lpstr>inherit</vt:lpstr>
      <vt:lpstr>Webdings</vt:lpstr>
      <vt:lpstr>Wingdings</vt:lpstr>
      <vt:lpstr>Office Theme</vt:lpstr>
      <vt:lpstr>برنامه سازی پیشرفته  (مقدمات پایتون) </vt:lpstr>
      <vt:lpstr>يادآوري ... </vt:lpstr>
      <vt:lpstr>يادآوري ... </vt:lpstr>
      <vt:lpstr>يادآوري ... </vt:lpstr>
      <vt:lpstr>ورودي و خروجي</vt:lpstr>
      <vt:lpstr>انواع داده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عملگر تخصيص </vt:lpstr>
      <vt:lpstr>عملگرهاي رابطه اي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144</cp:revision>
  <dcterms:created xsi:type="dcterms:W3CDTF">2019-12-14T18:20:14Z</dcterms:created>
  <dcterms:modified xsi:type="dcterms:W3CDTF">2020-09-25T18:39:02Z</dcterms:modified>
</cp:coreProperties>
</file>