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342" r:id="rId3"/>
    <p:sldId id="344" r:id="rId4"/>
    <p:sldId id="345" r:id="rId5"/>
    <p:sldId id="347" r:id="rId6"/>
    <p:sldId id="348"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p:scale>
          <a:sx n="70" d="100"/>
          <a:sy n="70"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4E791-EBA1-4262-8C84-A03EA3BAA32A}" type="datetimeFigureOut">
              <a:rPr lang="en-US" smtClean="0"/>
              <a:t>4/4/2020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4A514-8706-4B7D-9197-B837582C69A7}" type="slidenum">
              <a:rPr lang="en-US" smtClean="0"/>
              <a:t>‹#›</a:t>
            </a:fld>
            <a:endParaRPr lang="en-US"/>
          </a:p>
        </p:txBody>
      </p:sp>
    </p:spTree>
    <p:extLst>
      <p:ext uri="{BB962C8B-B14F-4D97-AF65-F5344CB8AC3E}">
        <p14:creationId xmlns:p14="http://schemas.microsoft.com/office/powerpoint/2010/main" val="106623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4</a:t>
            </a:fld>
            <a:endParaRPr lang="en-US"/>
          </a:p>
        </p:txBody>
      </p:sp>
    </p:spTree>
    <p:extLst>
      <p:ext uri="{BB962C8B-B14F-4D97-AF65-F5344CB8AC3E}">
        <p14:creationId xmlns:p14="http://schemas.microsoft.com/office/powerpoint/2010/main" val="3035606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baseline="0">
                <a:cs typeface="B Yekan" panose="00000400000000000000" pitchFamily="2" charset="-78"/>
              </a:defRPr>
            </a:lvl1pPr>
          </a:lstStyle>
          <a:p>
            <a:r>
              <a:rPr lang="fa-IR" dirty="0" smtClean="0"/>
              <a:t>برنامه سازی پیشرفته (مقدمه)</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cs typeface="2  Kamran" panose="00000400000000000000"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a-IR" dirty="0" smtClean="0"/>
              <a:t>صادق اسکندری</a:t>
            </a:r>
          </a:p>
          <a:p>
            <a:r>
              <a:rPr lang="fa-IR" dirty="0" smtClean="0"/>
              <a:t>دانشگاه گیلان، گروه علوم کامپیوتر</a:t>
            </a:r>
          </a:p>
          <a:p>
            <a:r>
              <a:rPr lang="fa-IR" dirty="0" smtClean="0"/>
              <a:t>نیمسال دوم 98-99</a:t>
            </a:r>
            <a:endParaRPr lang="en-US" dirty="0"/>
          </a:p>
        </p:txBody>
      </p:sp>
      <p:sp>
        <p:nvSpPr>
          <p:cNvPr id="4" name="Date Placeholder 3"/>
          <p:cNvSpPr>
            <a:spLocks noGrp="1"/>
          </p:cNvSpPr>
          <p:nvPr>
            <p:ph type="dt" sz="half" idx="10"/>
          </p:nvPr>
        </p:nvSpPr>
        <p:spPr/>
        <p:txBody>
          <a:bodyPr/>
          <a:lstStyle/>
          <a:p>
            <a:fld id="{593A475C-F081-42DC-8781-5CA9D66BBF8C}" type="datetimeFigureOut">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vl1pPr>
          </a:lstStyle>
          <a:p>
            <a:fld id="{23A899F3-6BE7-46ED-A53A-DCF40435850D}" type="slidenum">
              <a:rPr lang="en-US" smtClean="0"/>
              <a:pPr/>
              <a:t>‹#›</a:t>
            </a:fld>
            <a:endParaRPr lang="en-US" dirty="0"/>
          </a:p>
        </p:txBody>
      </p:sp>
    </p:spTree>
    <p:extLst>
      <p:ext uri="{BB962C8B-B14F-4D97-AF65-F5344CB8AC3E}">
        <p14:creationId xmlns:p14="http://schemas.microsoft.com/office/powerpoint/2010/main" val="140287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2686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07202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400231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75C-F081-42DC-8781-5CA9D66BBF8C}"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368876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1">
              <a:defRPr>
                <a:cs typeface="B Yekan" panose="00000400000000000000" pitchFamily="2" charset="-78"/>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lgn="r" rtl="1">
              <a:defRPr/>
            </a:lvl1pPr>
            <a:lvl2pPr algn="r" rtl="1">
              <a:defRPr/>
            </a:lvl2pPr>
            <a:lvl3pPr algn="r" rtl="1">
              <a:defRPr/>
            </a:lvl3pPr>
            <a:lvl4pPr algn="r" rtl="1">
              <a:defRPr/>
            </a:lvl4pPr>
            <a:lvl5pPr algn="r" rtl="1">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lvl1pPr algn="r" rtl="1">
              <a:defRPr b="1" baseline="0">
                <a:cs typeface="2  Zar" panose="00000400000000000000" pitchFamily="2" charset="-78"/>
              </a:defRPr>
            </a:lvl1pPr>
            <a:lvl2pPr algn="r" rtl="1">
              <a:defRPr>
                <a:cs typeface="2  Zar" panose="00000400000000000000" pitchFamily="2" charset="-78"/>
              </a:defRPr>
            </a:lvl2pPr>
            <a:lvl3pPr algn="r" rtl="1">
              <a:defRPr>
                <a:cs typeface="2  Zar" panose="00000400000000000000" pitchFamily="2" charset="-78"/>
              </a:defRPr>
            </a:lvl3pPr>
            <a:lvl4pPr algn="r" rtl="1">
              <a:defRPr/>
            </a:lvl4pPr>
            <a:lvl5pPr algn="r" rtl="1">
              <a:defRPr/>
            </a:lvl5pPr>
          </a:lstStyle>
          <a:p>
            <a:pPr lvl="0"/>
            <a:r>
              <a:rPr lang="fa-IR" dirty="0" smtClean="0"/>
              <a:t>سطح اول</a:t>
            </a:r>
            <a:endParaRPr lang="en-US" dirty="0" smtClean="0"/>
          </a:p>
          <a:p>
            <a:pPr lvl="1"/>
            <a:r>
              <a:rPr lang="fa-IR" dirty="0" smtClean="0"/>
              <a:t>سطح دوم</a:t>
            </a:r>
            <a:endParaRPr lang="en-US" dirty="0" smtClean="0"/>
          </a:p>
          <a:p>
            <a:pPr lvl="2"/>
            <a:r>
              <a:rPr lang="fa-IR" dirty="0" smtClean="0"/>
              <a:t>سطح سوم</a:t>
            </a:r>
            <a:endParaRPr lang="en-US" dirty="0" smtClean="0"/>
          </a:p>
        </p:txBody>
      </p:sp>
      <p:sp>
        <p:nvSpPr>
          <p:cNvPr id="5" name="Date Placeholder 4"/>
          <p:cNvSpPr>
            <a:spLocks noGrp="1"/>
          </p:cNvSpPr>
          <p:nvPr>
            <p:ph type="dt" sz="half" idx="10"/>
          </p:nvPr>
        </p:nvSpPr>
        <p:spPr/>
        <p:txBody>
          <a:bodyPr/>
          <a:lstStyle/>
          <a:p>
            <a:fld id="{593A475C-F081-42DC-8781-5CA9D66BBF8C}"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07072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3A475C-F081-42DC-8781-5CA9D66BBF8C}"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8739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3A475C-F081-42DC-8781-5CA9D66BBF8C}"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4120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A475C-F081-42DC-8781-5CA9D66BBF8C}" type="datetimeFigureOut">
              <a:rPr lang="en-US" smtClean="0"/>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337444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75C-F081-42DC-8781-5CA9D66BBF8C}"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287296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75C-F081-42DC-8781-5CA9D66BBF8C}"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71677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A475C-F081-42DC-8781-5CA9D66BBF8C}" type="datetimeFigureOut">
              <a:rPr lang="en-US" smtClean="0"/>
              <a:t>4/4/2020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DFE9E-A4AA-44E2-963E-69026E06C53E}" type="slidenum">
              <a:rPr lang="en-US" smtClean="0"/>
              <a:t>‹#›</a:t>
            </a:fld>
            <a:endParaRPr lang="en-US"/>
          </a:p>
        </p:txBody>
      </p:sp>
    </p:spTree>
    <p:extLst>
      <p:ext uri="{BB962C8B-B14F-4D97-AF65-F5344CB8AC3E}">
        <p14:creationId xmlns:p14="http://schemas.microsoft.com/office/powerpoint/2010/main" val="742798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a-IR" dirty="0" smtClean="0"/>
              <a:t>برنامه سازی پیشرفته </a:t>
            </a:r>
            <a:br>
              <a:rPr lang="fa-IR" dirty="0" smtClean="0"/>
            </a:br>
            <a:r>
              <a:rPr lang="fa-IR" dirty="0" smtClean="0"/>
              <a:t>(توابع: بازگشتی) </a:t>
            </a:r>
            <a:endParaRPr lang="en-US" dirty="0"/>
          </a:p>
        </p:txBody>
      </p:sp>
      <p:sp>
        <p:nvSpPr>
          <p:cNvPr id="3" name="Subtitle 2"/>
          <p:cNvSpPr>
            <a:spLocks noGrp="1"/>
          </p:cNvSpPr>
          <p:nvPr>
            <p:ph type="subTitle" idx="1"/>
          </p:nvPr>
        </p:nvSpPr>
        <p:spPr/>
        <p:txBody>
          <a:bodyPr/>
          <a:lstStyle/>
          <a:p>
            <a:r>
              <a:rPr lang="fa-IR" dirty="0" smtClean="0"/>
              <a:t>صادق اسکندری - دانشکده علوم ریاضی، گروه علوم کامپیوتر</a:t>
            </a:r>
          </a:p>
          <a:p>
            <a:r>
              <a:rPr lang="en-US" dirty="0" smtClean="0"/>
              <a:t>eskandari@guilan.ac.ir</a:t>
            </a:r>
            <a:endParaRPr lang="en-US" dirty="0"/>
          </a:p>
        </p:txBody>
      </p:sp>
    </p:spTree>
    <p:extLst>
      <p:ext uri="{BB962C8B-B14F-4D97-AF65-F5344CB8AC3E}">
        <p14:creationId xmlns:p14="http://schemas.microsoft.com/office/powerpoint/2010/main" val="958715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51228" y="218363"/>
            <a:ext cx="3711273" cy="584775"/>
          </a:xfrm>
          <a:prstGeom prst="rect">
            <a:avLst/>
          </a:prstGeom>
          <a:noFill/>
        </p:spPr>
        <p:txBody>
          <a:bodyPr wrap="none" rtlCol="0">
            <a:spAutoFit/>
          </a:bodyPr>
          <a:lstStyle/>
          <a:p>
            <a:pPr algn="r" rtl="1"/>
            <a:r>
              <a:rPr lang="fa-IR" sz="3200" dirty="0" smtClean="0">
                <a:cs typeface="2  Yekan" panose="00000400000000000000" pitchFamily="2" charset="-78"/>
              </a:rPr>
              <a:t>بازگشتی: مثالهای بیشتر</a:t>
            </a:r>
            <a:endParaRPr lang="en-US" sz="3200" dirty="0">
              <a:cs typeface="2  Yekan" panose="00000400000000000000" pitchFamily="2" charset="-78"/>
            </a:endParaRPr>
          </a:p>
        </p:txBody>
      </p:sp>
      <p:sp>
        <p:nvSpPr>
          <p:cNvPr id="17" name="Oval 16"/>
          <p:cNvSpPr/>
          <p:nvPr/>
        </p:nvSpPr>
        <p:spPr>
          <a:xfrm>
            <a:off x="10357221" y="3244945"/>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a:t>
            </a:r>
            <a:endParaRPr lang="en-US" dirty="0"/>
          </a:p>
        </p:txBody>
      </p:sp>
      <p:cxnSp>
        <p:nvCxnSpPr>
          <p:cNvPr id="18" name="Straight Arrow Connector 17"/>
          <p:cNvCxnSpPr>
            <a:stCxn id="17" idx="1"/>
            <a:endCxn id="19" idx="7"/>
          </p:cNvCxnSpPr>
          <p:nvPr/>
        </p:nvCxnSpPr>
        <p:spPr>
          <a:xfrm flipH="1">
            <a:off x="9760787" y="3400261"/>
            <a:ext cx="744496" cy="0"/>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8897817" y="3244945"/>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smtClean="0"/>
              <a:t>isPrime</a:t>
            </a:r>
            <a:endParaRPr lang="en-US" sz="1200" dirty="0"/>
          </a:p>
        </p:txBody>
      </p:sp>
      <p:sp>
        <p:nvSpPr>
          <p:cNvPr id="20" name="TextBox 19"/>
          <p:cNvSpPr txBox="1"/>
          <p:nvPr/>
        </p:nvSpPr>
        <p:spPr>
          <a:xfrm>
            <a:off x="9844739" y="2953271"/>
            <a:ext cx="487634" cy="369332"/>
          </a:xfrm>
          <a:prstGeom prst="rect">
            <a:avLst/>
          </a:prstGeom>
          <a:noFill/>
        </p:spPr>
        <p:txBody>
          <a:bodyPr wrap="none" rtlCol="0">
            <a:spAutoFit/>
          </a:bodyPr>
          <a:lstStyle/>
          <a:p>
            <a:r>
              <a:rPr lang="fa-IR" dirty="0" smtClean="0"/>
              <a:t>7</a:t>
            </a:r>
            <a:r>
              <a:rPr lang="en-US" dirty="0" smtClean="0"/>
              <a:t>,2</a:t>
            </a:r>
            <a:endParaRPr lang="en-US" dirty="0"/>
          </a:p>
        </p:txBody>
      </p:sp>
      <p:cxnSp>
        <p:nvCxnSpPr>
          <p:cNvPr id="21" name="Straight Arrow Connector 20"/>
          <p:cNvCxnSpPr>
            <a:stCxn id="19" idx="1"/>
            <a:endCxn id="22" idx="7"/>
          </p:cNvCxnSpPr>
          <p:nvPr/>
        </p:nvCxnSpPr>
        <p:spPr>
          <a:xfrm flipH="1">
            <a:off x="8301383" y="3400261"/>
            <a:ext cx="744496" cy="2245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438413" y="3267396"/>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smtClean="0"/>
              <a:t>isPrime</a:t>
            </a:r>
            <a:endParaRPr lang="en-US" sz="1200" dirty="0"/>
          </a:p>
        </p:txBody>
      </p:sp>
      <p:sp>
        <p:nvSpPr>
          <p:cNvPr id="27" name="TextBox 26"/>
          <p:cNvSpPr txBox="1"/>
          <p:nvPr/>
        </p:nvSpPr>
        <p:spPr>
          <a:xfrm>
            <a:off x="8381335" y="2953271"/>
            <a:ext cx="476412" cy="369332"/>
          </a:xfrm>
          <a:prstGeom prst="rect">
            <a:avLst/>
          </a:prstGeom>
          <a:noFill/>
        </p:spPr>
        <p:txBody>
          <a:bodyPr wrap="none" rtlCol="0">
            <a:spAutoFit/>
          </a:bodyPr>
          <a:lstStyle/>
          <a:p>
            <a:r>
              <a:rPr lang="en-US" dirty="0" smtClean="0"/>
              <a:t>7,3</a:t>
            </a:r>
            <a:endParaRPr lang="en-US" dirty="0"/>
          </a:p>
        </p:txBody>
      </p:sp>
      <p:cxnSp>
        <p:nvCxnSpPr>
          <p:cNvPr id="40" name="Straight Arrow Connector 39"/>
          <p:cNvCxnSpPr>
            <a:stCxn id="22" idx="5"/>
            <a:endCxn id="19" idx="3"/>
          </p:cNvCxnSpPr>
          <p:nvPr/>
        </p:nvCxnSpPr>
        <p:spPr>
          <a:xfrm flipV="1">
            <a:off x="8301383" y="4150190"/>
            <a:ext cx="744496" cy="2245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5"/>
            <a:endCxn id="17" idx="3"/>
          </p:cNvCxnSpPr>
          <p:nvPr/>
        </p:nvCxnSpPr>
        <p:spPr>
          <a:xfrm>
            <a:off x="9760787" y="4150190"/>
            <a:ext cx="744496" cy="0"/>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358715" y="4172641"/>
            <a:ext cx="664961" cy="369332"/>
          </a:xfrm>
          <a:prstGeom prst="rect">
            <a:avLst/>
          </a:prstGeom>
          <a:noFill/>
        </p:spPr>
        <p:txBody>
          <a:bodyPr wrap="square" rtlCol="0">
            <a:spAutoFit/>
          </a:bodyPr>
          <a:lstStyle/>
          <a:p>
            <a:pPr algn="ctr"/>
            <a:r>
              <a:rPr lang="en-US" b="1" dirty="0">
                <a:solidFill>
                  <a:srgbClr val="FF0000"/>
                </a:solidFill>
              </a:rPr>
              <a:t>True</a:t>
            </a:r>
            <a:endParaRPr lang="en-US" b="1" dirty="0">
              <a:solidFill>
                <a:srgbClr val="FF0000"/>
              </a:solidFill>
            </a:endParaRPr>
          </a:p>
        </p:txBody>
      </p:sp>
      <p:sp>
        <p:nvSpPr>
          <p:cNvPr id="47" name="TextBox 46"/>
          <p:cNvSpPr txBox="1"/>
          <p:nvPr/>
        </p:nvSpPr>
        <p:spPr>
          <a:xfrm>
            <a:off x="9804391" y="4198498"/>
            <a:ext cx="664961" cy="369332"/>
          </a:xfrm>
          <a:prstGeom prst="rect">
            <a:avLst/>
          </a:prstGeom>
          <a:noFill/>
        </p:spPr>
        <p:txBody>
          <a:bodyPr wrap="square" rtlCol="0">
            <a:spAutoFit/>
          </a:bodyPr>
          <a:lstStyle/>
          <a:p>
            <a:pPr algn="ctr"/>
            <a:r>
              <a:rPr lang="en-US" b="1" dirty="0">
                <a:solidFill>
                  <a:srgbClr val="FF0000"/>
                </a:solidFill>
              </a:rPr>
              <a:t>True</a:t>
            </a:r>
            <a:endParaRPr lang="en-US" b="1" dirty="0">
              <a:solidFill>
                <a:srgbClr val="FF0000"/>
              </a:solidFill>
            </a:endParaRPr>
          </a:p>
        </p:txBody>
      </p:sp>
      <p:sp>
        <p:nvSpPr>
          <p:cNvPr id="31" name="TextBox 30"/>
          <p:cNvSpPr txBox="1"/>
          <p:nvPr/>
        </p:nvSpPr>
        <p:spPr>
          <a:xfrm>
            <a:off x="4975413" y="1057697"/>
            <a:ext cx="6961626" cy="584775"/>
          </a:xfrm>
          <a:prstGeom prst="rect">
            <a:avLst/>
          </a:prstGeom>
          <a:noFill/>
        </p:spPr>
        <p:txBody>
          <a:bodyPr wrap="square" rtlCol="0">
            <a:spAutoFit/>
          </a:bodyPr>
          <a:lstStyle/>
          <a:p>
            <a:pPr algn="r" rtl="1"/>
            <a:r>
              <a:rPr lang="fa-IR" sz="3200" b="1" dirty="0" smtClean="0">
                <a:cs typeface="2  Kamran" panose="00000400000000000000" pitchFamily="2" charset="-78"/>
              </a:rPr>
              <a:t>رابطه بازگشتی برای بررسی اول یا مرکب بودن یک عدد</a:t>
            </a:r>
            <a:endParaRPr lang="fa-IR" sz="3200" b="1" dirty="0" smtClean="0">
              <a:cs typeface="2  Kamran" panose="00000400000000000000" pitchFamily="2" charset="-78"/>
            </a:endParaRPr>
          </a:p>
        </p:txBody>
      </p:sp>
      <p:pic>
        <p:nvPicPr>
          <p:cNvPr id="5" name="Picture 4"/>
          <p:cNvPicPr>
            <a:picLocks noChangeAspect="1"/>
          </p:cNvPicPr>
          <p:nvPr/>
        </p:nvPicPr>
        <p:blipFill rotWithShape="1">
          <a:blip r:embed="rId2"/>
          <a:srcRect l="18198" t="43330" r="58309" b="34949"/>
          <a:stretch/>
        </p:blipFill>
        <p:spPr>
          <a:xfrm>
            <a:off x="134469" y="218363"/>
            <a:ext cx="4424083" cy="2299754"/>
          </a:xfrm>
          <a:prstGeom prst="rect">
            <a:avLst/>
          </a:prstGeom>
        </p:spPr>
      </p:pic>
      <p:cxnSp>
        <p:nvCxnSpPr>
          <p:cNvPr id="23" name="Straight Arrow Connector 22"/>
          <p:cNvCxnSpPr>
            <a:stCxn id="22" idx="1"/>
            <a:endCxn id="24" idx="7"/>
          </p:cNvCxnSpPr>
          <p:nvPr/>
        </p:nvCxnSpPr>
        <p:spPr>
          <a:xfrm flipH="1">
            <a:off x="6746014" y="3422712"/>
            <a:ext cx="840461" cy="4483"/>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883044" y="3271879"/>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smtClean="0"/>
              <a:t>isPrime</a:t>
            </a:r>
            <a:endParaRPr lang="en-US" sz="1200" dirty="0"/>
          </a:p>
        </p:txBody>
      </p:sp>
      <p:sp>
        <p:nvSpPr>
          <p:cNvPr id="25" name="TextBox 24"/>
          <p:cNvSpPr txBox="1"/>
          <p:nvPr/>
        </p:nvSpPr>
        <p:spPr>
          <a:xfrm>
            <a:off x="6825966" y="3011542"/>
            <a:ext cx="476412" cy="369332"/>
          </a:xfrm>
          <a:prstGeom prst="rect">
            <a:avLst/>
          </a:prstGeom>
          <a:noFill/>
        </p:spPr>
        <p:txBody>
          <a:bodyPr wrap="none" rtlCol="0">
            <a:spAutoFit/>
          </a:bodyPr>
          <a:lstStyle/>
          <a:p>
            <a:r>
              <a:rPr lang="en-US" dirty="0" smtClean="0"/>
              <a:t>7,4</a:t>
            </a:r>
            <a:endParaRPr lang="en-US" dirty="0"/>
          </a:p>
        </p:txBody>
      </p:sp>
      <p:cxnSp>
        <p:nvCxnSpPr>
          <p:cNvPr id="26" name="Straight Arrow Connector 25"/>
          <p:cNvCxnSpPr>
            <a:stCxn id="24" idx="5"/>
            <a:endCxn id="22" idx="3"/>
          </p:cNvCxnSpPr>
          <p:nvPr/>
        </p:nvCxnSpPr>
        <p:spPr>
          <a:xfrm flipV="1">
            <a:off x="6746014" y="4172641"/>
            <a:ext cx="840461" cy="4483"/>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03346" y="4230912"/>
            <a:ext cx="664961" cy="369332"/>
          </a:xfrm>
          <a:prstGeom prst="rect">
            <a:avLst/>
          </a:prstGeom>
          <a:noFill/>
        </p:spPr>
        <p:txBody>
          <a:bodyPr wrap="square" rtlCol="0">
            <a:spAutoFit/>
          </a:bodyPr>
          <a:lstStyle/>
          <a:p>
            <a:pPr algn="ctr"/>
            <a:r>
              <a:rPr lang="en-US" b="1" dirty="0">
                <a:solidFill>
                  <a:srgbClr val="FF0000"/>
                </a:solidFill>
              </a:rPr>
              <a:t>True</a:t>
            </a:r>
            <a:endParaRPr lang="en-US" b="1" dirty="0">
              <a:solidFill>
                <a:srgbClr val="FF0000"/>
              </a:solidFill>
            </a:endParaRPr>
          </a:p>
        </p:txBody>
      </p:sp>
      <p:cxnSp>
        <p:nvCxnSpPr>
          <p:cNvPr id="30" name="Straight Arrow Connector 29"/>
          <p:cNvCxnSpPr>
            <a:stCxn id="24" idx="1"/>
            <a:endCxn id="32" idx="7"/>
          </p:cNvCxnSpPr>
          <p:nvPr/>
        </p:nvCxnSpPr>
        <p:spPr>
          <a:xfrm flipH="1">
            <a:off x="5213050" y="3427195"/>
            <a:ext cx="818056" cy="0"/>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350080" y="3271879"/>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smtClean="0"/>
              <a:t>isPrime</a:t>
            </a:r>
            <a:endParaRPr lang="en-US" sz="1200" dirty="0"/>
          </a:p>
        </p:txBody>
      </p:sp>
      <p:sp>
        <p:nvSpPr>
          <p:cNvPr id="33" name="TextBox 32"/>
          <p:cNvSpPr txBox="1"/>
          <p:nvPr/>
        </p:nvSpPr>
        <p:spPr>
          <a:xfrm>
            <a:off x="5293002" y="2957754"/>
            <a:ext cx="476412" cy="369332"/>
          </a:xfrm>
          <a:prstGeom prst="rect">
            <a:avLst/>
          </a:prstGeom>
          <a:noFill/>
        </p:spPr>
        <p:txBody>
          <a:bodyPr wrap="none" rtlCol="0">
            <a:spAutoFit/>
          </a:bodyPr>
          <a:lstStyle/>
          <a:p>
            <a:r>
              <a:rPr lang="en-US" dirty="0" smtClean="0"/>
              <a:t>7,5</a:t>
            </a:r>
            <a:endParaRPr lang="en-US" dirty="0"/>
          </a:p>
        </p:txBody>
      </p:sp>
      <p:cxnSp>
        <p:nvCxnSpPr>
          <p:cNvPr id="34" name="Straight Arrow Connector 33"/>
          <p:cNvCxnSpPr>
            <a:stCxn id="32" idx="5"/>
            <a:endCxn id="24" idx="3"/>
          </p:cNvCxnSpPr>
          <p:nvPr/>
        </p:nvCxnSpPr>
        <p:spPr>
          <a:xfrm>
            <a:off x="5213050" y="4177124"/>
            <a:ext cx="818056" cy="0"/>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270382" y="4177124"/>
            <a:ext cx="664961" cy="369332"/>
          </a:xfrm>
          <a:prstGeom prst="rect">
            <a:avLst/>
          </a:prstGeom>
          <a:noFill/>
        </p:spPr>
        <p:txBody>
          <a:bodyPr wrap="square" rtlCol="0">
            <a:spAutoFit/>
          </a:bodyPr>
          <a:lstStyle/>
          <a:p>
            <a:pPr algn="ctr"/>
            <a:r>
              <a:rPr lang="en-US" b="1" dirty="0">
                <a:solidFill>
                  <a:srgbClr val="FF0000"/>
                </a:solidFill>
              </a:rPr>
              <a:t>True</a:t>
            </a:r>
            <a:endParaRPr lang="en-US" b="1" dirty="0">
              <a:solidFill>
                <a:srgbClr val="FF0000"/>
              </a:solidFill>
            </a:endParaRPr>
          </a:p>
        </p:txBody>
      </p:sp>
      <p:cxnSp>
        <p:nvCxnSpPr>
          <p:cNvPr id="36" name="Straight Arrow Connector 35"/>
          <p:cNvCxnSpPr>
            <a:stCxn id="32" idx="1"/>
            <a:endCxn id="37" idx="7"/>
          </p:cNvCxnSpPr>
          <p:nvPr/>
        </p:nvCxnSpPr>
        <p:spPr>
          <a:xfrm flipH="1">
            <a:off x="3657681" y="3427195"/>
            <a:ext cx="840461" cy="4483"/>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794711" y="3276362"/>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smtClean="0"/>
              <a:t>isPrime</a:t>
            </a:r>
            <a:endParaRPr lang="en-US" sz="1200" dirty="0"/>
          </a:p>
        </p:txBody>
      </p:sp>
      <p:sp>
        <p:nvSpPr>
          <p:cNvPr id="38" name="TextBox 37"/>
          <p:cNvSpPr txBox="1"/>
          <p:nvPr/>
        </p:nvSpPr>
        <p:spPr>
          <a:xfrm>
            <a:off x="3737633" y="3016025"/>
            <a:ext cx="476412" cy="369332"/>
          </a:xfrm>
          <a:prstGeom prst="rect">
            <a:avLst/>
          </a:prstGeom>
          <a:noFill/>
        </p:spPr>
        <p:txBody>
          <a:bodyPr wrap="none" rtlCol="0">
            <a:spAutoFit/>
          </a:bodyPr>
          <a:lstStyle/>
          <a:p>
            <a:r>
              <a:rPr lang="en-US" dirty="0" smtClean="0"/>
              <a:t>7,6</a:t>
            </a:r>
            <a:endParaRPr lang="en-US" dirty="0"/>
          </a:p>
        </p:txBody>
      </p:sp>
      <p:cxnSp>
        <p:nvCxnSpPr>
          <p:cNvPr id="39" name="Straight Arrow Connector 38"/>
          <p:cNvCxnSpPr>
            <a:stCxn id="37" idx="5"/>
            <a:endCxn id="32" idx="3"/>
          </p:cNvCxnSpPr>
          <p:nvPr/>
        </p:nvCxnSpPr>
        <p:spPr>
          <a:xfrm flipV="1">
            <a:off x="3657681" y="4177124"/>
            <a:ext cx="840461" cy="4483"/>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715013" y="4235395"/>
            <a:ext cx="664961" cy="369332"/>
          </a:xfrm>
          <a:prstGeom prst="rect">
            <a:avLst/>
          </a:prstGeom>
          <a:noFill/>
        </p:spPr>
        <p:txBody>
          <a:bodyPr wrap="square" rtlCol="0">
            <a:spAutoFit/>
          </a:bodyPr>
          <a:lstStyle/>
          <a:p>
            <a:pPr algn="ctr"/>
            <a:r>
              <a:rPr lang="en-US" b="1" dirty="0">
                <a:solidFill>
                  <a:srgbClr val="FF0000"/>
                </a:solidFill>
              </a:rPr>
              <a:t>True</a:t>
            </a:r>
            <a:endParaRPr lang="en-US" b="1" dirty="0">
              <a:solidFill>
                <a:srgbClr val="FF0000"/>
              </a:solidFill>
            </a:endParaRPr>
          </a:p>
        </p:txBody>
      </p:sp>
      <p:cxnSp>
        <p:nvCxnSpPr>
          <p:cNvPr id="43" name="Straight Arrow Connector 42"/>
          <p:cNvCxnSpPr>
            <a:stCxn id="37" idx="1"/>
            <a:endCxn id="44" idx="7"/>
          </p:cNvCxnSpPr>
          <p:nvPr/>
        </p:nvCxnSpPr>
        <p:spPr>
          <a:xfrm flipH="1">
            <a:off x="2147103" y="3431678"/>
            <a:ext cx="795670" cy="8964"/>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284133" y="3285326"/>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smtClean="0"/>
              <a:t>isPrime</a:t>
            </a:r>
            <a:endParaRPr lang="en-US" sz="1200" dirty="0"/>
          </a:p>
        </p:txBody>
      </p:sp>
      <p:sp>
        <p:nvSpPr>
          <p:cNvPr id="45" name="TextBox 44"/>
          <p:cNvSpPr txBox="1"/>
          <p:nvPr/>
        </p:nvSpPr>
        <p:spPr>
          <a:xfrm>
            <a:off x="2227055" y="2971201"/>
            <a:ext cx="476412" cy="369332"/>
          </a:xfrm>
          <a:prstGeom prst="rect">
            <a:avLst/>
          </a:prstGeom>
          <a:noFill/>
        </p:spPr>
        <p:txBody>
          <a:bodyPr wrap="none" rtlCol="0">
            <a:spAutoFit/>
          </a:bodyPr>
          <a:lstStyle/>
          <a:p>
            <a:r>
              <a:rPr lang="en-US" dirty="0" smtClean="0"/>
              <a:t>7,7</a:t>
            </a:r>
            <a:endParaRPr lang="en-US" dirty="0"/>
          </a:p>
        </p:txBody>
      </p:sp>
      <p:cxnSp>
        <p:nvCxnSpPr>
          <p:cNvPr id="48" name="Straight Arrow Connector 47"/>
          <p:cNvCxnSpPr>
            <a:stCxn id="44" idx="5"/>
            <a:endCxn id="37" idx="3"/>
          </p:cNvCxnSpPr>
          <p:nvPr/>
        </p:nvCxnSpPr>
        <p:spPr>
          <a:xfrm flipV="1">
            <a:off x="2147103" y="4181607"/>
            <a:ext cx="795670" cy="8964"/>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204435" y="4190571"/>
            <a:ext cx="664961" cy="369332"/>
          </a:xfrm>
          <a:prstGeom prst="rect">
            <a:avLst/>
          </a:prstGeom>
          <a:noFill/>
        </p:spPr>
        <p:txBody>
          <a:bodyPr wrap="square" rtlCol="0">
            <a:spAutoFit/>
          </a:bodyPr>
          <a:lstStyle/>
          <a:p>
            <a:pPr algn="ctr"/>
            <a:r>
              <a:rPr lang="en-US" b="1" dirty="0" smtClean="0">
                <a:solidFill>
                  <a:srgbClr val="FF0000"/>
                </a:solidFill>
              </a:rPr>
              <a:t>True</a:t>
            </a:r>
            <a:endParaRPr lang="en-US" b="1" dirty="0">
              <a:solidFill>
                <a:srgbClr val="FF0000"/>
              </a:solidFill>
            </a:endParaRPr>
          </a:p>
        </p:txBody>
      </p:sp>
      <p:sp>
        <p:nvSpPr>
          <p:cNvPr id="55" name="Oval 54"/>
          <p:cNvSpPr/>
          <p:nvPr/>
        </p:nvSpPr>
        <p:spPr>
          <a:xfrm>
            <a:off x="10348257" y="5441290"/>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a:t>
            </a:r>
            <a:endParaRPr lang="en-US" dirty="0"/>
          </a:p>
        </p:txBody>
      </p:sp>
      <p:cxnSp>
        <p:nvCxnSpPr>
          <p:cNvPr id="56" name="Straight Arrow Connector 55"/>
          <p:cNvCxnSpPr>
            <a:stCxn id="55" idx="1"/>
            <a:endCxn id="57" idx="7"/>
          </p:cNvCxnSpPr>
          <p:nvPr/>
        </p:nvCxnSpPr>
        <p:spPr>
          <a:xfrm flipH="1">
            <a:off x="9751823" y="5596606"/>
            <a:ext cx="744496" cy="0"/>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8888853" y="5441290"/>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smtClean="0"/>
              <a:t>isPrime</a:t>
            </a:r>
            <a:endParaRPr lang="en-US" sz="1200" dirty="0"/>
          </a:p>
        </p:txBody>
      </p:sp>
      <p:sp>
        <p:nvSpPr>
          <p:cNvPr id="58" name="TextBox 57"/>
          <p:cNvSpPr txBox="1"/>
          <p:nvPr/>
        </p:nvSpPr>
        <p:spPr>
          <a:xfrm>
            <a:off x="9835775" y="5149616"/>
            <a:ext cx="487634" cy="369332"/>
          </a:xfrm>
          <a:prstGeom prst="rect">
            <a:avLst/>
          </a:prstGeom>
          <a:noFill/>
        </p:spPr>
        <p:txBody>
          <a:bodyPr wrap="none" rtlCol="0">
            <a:spAutoFit/>
          </a:bodyPr>
          <a:lstStyle/>
          <a:p>
            <a:r>
              <a:rPr lang="en-US" dirty="0" smtClean="0"/>
              <a:t>9,2</a:t>
            </a:r>
            <a:endParaRPr lang="en-US" dirty="0"/>
          </a:p>
        </p:txBody>
      </p:sp>
      <p:cxnSp>
        <p:nvCxnSpPr>
          <p:cNvPr id="59" name="Straight Arrow Connector 58"/>
          <p:cNvCxnSpPr>
            <a:stCxn id="57" idx="1"/>
            <a:endCxn id="60" idx="7"/>
          </p:cNvCxnSpPr>
          <p:nvPr/>
        </p:nvCxnSpPr>
        <p:spPr>
          <a:xfrm flipH="1">
            <a:off x="8292419" y="5596606"/>
            <a:ext cx="744496" cy="2245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7429449" y="5463741"/>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smtClean="0"/>
              <a:t>isPrime</a:t>
            </a:r>
            <a:endParaRPr lang="en-US" sz="1200" dirty="0"/>
          </a:p>
        </p:txBody>
      </p:sp>
      <p:sp>
        <p:nvSpPr>
          <p:cNvPr id="61" name="TextBox 60"/>
          <p:cNvSpPr txBox="1"/>
          <p:nvPr/>
        </p:nvSpPr>
        <p:spPr>
          <a:xfrm>
            <a:off x="8372371" y="5149616"/>
            <a:ext cx="476412" cy="369332"/>
          </a:xfrm>
          <a:prstGeom prst="rect">
            <a:avLst/>
          </a:prstGeom>
          <a:noFill/>
        </p:spPr>
        <p:txBody>
          <a:bodyPr wrap="none" rtlCol="0">
            <a:spAutoFit/>
          </a:bodyPr>
          <a:lstStyle/>
          <a:p>
            <a:r>
              <a:rPr lang="en-US" dirty="0" smtClean="0"/>
              <a:t>9,3</a:t>
            </a:r>
            <a:endParaRPr lang="en-US" dirty="0"/>
          </a:p>
        </p:txBody>
      </p:sp>
      <p:cxnSp>
        <p:nvCxnSpPr>
          <p:cNvPr id="62" name="Straight Arrow Connector 61"/>
          <p:cNvCxnSpPr>
            <a:stCxn id="60" idx="5"/>
            <a:endCxn id="57" idx="3"/>
          </p:cNvCxnSpPr>
          <p:nvPr/>
        </p:nvCxnSpPr>
        <p:spPr>
          <a:xfrm flipV="1">
            <a:off x="8292419" y="6346535"/>
            <a:ext cx="744496" cy="2245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7" idx="5"/>
            <a:endCxn id="55" idx="3"/>
          </p:cNvCxnSpPr>
          <p:nvPr/>
        </p:nvCxnSpPr>
        <p:spPr>
          <a:xfrm>
            <a:off x="9751823" y="6346535"/>
            <a:ext cx="744496" cy="0"/>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49751" y="6368986"/>
            <a:ext cx="664961" cy="369332"/>
          </a:xfrm>
          <a:prstGeom prst="rect">
            <a:avLst/>
          </a:prstGeom>
          <a:noFill/>
        </p:spPr>
        <p:txBody>
          <a:bodyPr wrap="square" rtlCol="0">
            <a:spAutoFit/>
          </a:bodyPr>
          <a:lstStyle/>
          <a:p>
            <a:pPr algn="ctr"/>
            <a:r>
              <a:rPr lang="en-US" b="1" dirty="0" smtClean="0">
                <a:solidFill>
                  <a:srgbClr val="FF0000"/>
                </a:solidFill>
              </a:rPr>
              <a:t>False</a:t>
            </a:r>
            <a:endParaRPr lang="en-US" b="1" dirty="0">
              <a:solidFill>
                <a:srgbClr val="FF0000"/>
              </a:solidFill>
            </a:endParaRPr>
          </a:p>
        </p:txBody>
      </p:sp>
      <p:sp>
        <p:nvSpPr>
          <p:cNvPr id="65" name="TextBox 64"/>
          <p:cNvSpPr txBox="1"/>
          <p:nvPr/>
        </p:nvSpPr>
        <p:spPr>
          <a:xfrm>
            <a:off x="9795427" y="6394843"/>
            <a:ext cx="664961" cy="369332"/>
          </a:xfrm>
          <a:prstGeom prst="rect">
            <a:avLst/>
          </a:prstGeom>
          <a:noFill/>
        </p:spPr>
        <p:txBody>
          <a:bodyPr wrap="square" rtlCol="0">
            <a:spAutoFit/>
          </a:bodyPr>
          <a:lstStyle/>
          <a:p>
            <a:pPr algn="ctr"/>
            <a:r>
              <a:rPr lang="en-US" b="1" smtClean="0">
                <a:solidFill>
                  <a:srgbClr val="FF0000"/>
                </a:solidFill>
              </a:rPr>
              <a:t>False</a:t>
            </a:r>
            <a:endParaRPr lang="en-US" b="1" dirty="0">
              <a:solidFill>
                <a:srgbClr val="FF0000"/>
              </a:solidFill>
            </a:endParaRPr>
          </a:p>
        </p:txBody>
      </p:sp>
    </p:spTree>
    <p:extLst>
      <p:ext uri="{BB962C8B-B14F-4D97-AF65-F5344CB8AC3E}">
        <p14:creationId xmlns:p14="http://schemas.microsoft.com/office/powerpoint/2010/main" val="34473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p:bldP spid="22" grpId="0" animBg="1"/>
      <p:bldP spid="27" grpId="0"/>
      <p:bldP spid="46" grpId="0"/>
      <p:bldP spid="47" grpId="0"/>
      <p:bldP spid="24" grpId="0" animBg="1"/>
      <p:bldP spid="25" grpId="0"/>
      <p:bldP spid="28" grpId="0"/>
      <p:bldP spid="32" grpId="0" animBg="1"/>
      <p:bldP spid="33" grpId="0"/>
      <p:bldP spid="35" grpId="0"/>
      <p:bldP spid="37" grpId="0" animBg="1"/>
      <p:bldP spid="38" grpId="0"/>
      <p:bldP spid="42" grpId="0"/>
      <p:bldP spid="44" grpId="0" animBg="1"/>
      <p:bldP spid="45" grpId="0"/>
      <p:bldP spid="49" grpId="0"/>
      <p:bldP spid="55" grpId="0" animBg="1"/>
      <p:bldP spid="57" grpId="0" animBg="1"/>
      <p:bldP spid="58" grpId="0"/>
      <p:bldP spid="60" grpId="0" animBg="1"/>
      <p:bldP spid="61" grpId="0"/>
      <p:bldP spid="64"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51228" y="218363"/>
            <a:ext cx="3711273" cy="584775"/>
          </a:xfrm>
          <a:prstGeom prst="rect">
            <a:avLst/>
          </a:prstGeom>
          <a:noFill/>
        </p:spPr>
        <p:txBody>
          <a:bodyPr wrap="none" rtlCol="0">
            <a:spAutoFit/>
          </a:bodyPr>
          <a:lstStyle/>
          <a:p>
            <a:pPr algn="r" rtl="1"/>
            <a:r>
              <a:rPr lang="fa-IR" sz="3200" dirty="0" smtClean="0">
                <a:cs typeface="2  Yekan" panose="00000400000000000000" pitchFamily="2" charset="-78"/>
              </a:rPr>
              <a:t>بازگشتی: مثالهای بیشتر</a:t>
            </a:r>
            <a:endParaRPr lang="en-US" sz="3200" dirty="0">
              <a:cs typeface="2  Yekan" panose="00000400000000000000" pitchFamily="2" charset="-78"/>
            </a:endParaRPr>
          </a:p>
        </p:txBody>
      </p:sp>
      <p:sp>
        <p:nvSpPr>
          <p:cNvPr id="17" name="Oval 16"/>
          <p:cNvSpPr/>
          <p:nvPr/>
        </p:nvSpPr>
        <p:spPr>
          <a:xfrm>
            <a:off x="10357221" y="3944189"/>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a:t>
            </a:r>
            <a:endParaRPr lang="en-US" dirty="0"/>
          </a:p>
        </p:txBody>
      </p:sp>
      <p:cxnSp>
        <p:nvCxnSpPr>
          <p:cNvPr id="18" name="Straight Arrow Connector 17"/>
          <p:cNvCxnSpPr>
            <a:stCxn id="17" idx="1"/>
            <a:endCxn id="19" idx="7"/>
          </p:cNvCxnSpPr>
          <p:nvPr/>
        </p:nvCxnSpPr>
        <p:spPr>
          <a:xfrm flipH="1">
            <a:off x="9760787" y="4099505"/>
            <a:ext cx="744496" cy="0"/>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8897817" y="3944189"/>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NOD</a:t>
            </a:r>
            <a:endParaRPr lang="en-US" sz="1200" dirty="0"/>
          </a:p>
        </p:txBody>
      </p:sp>
      <p:sp>
        <p:nvSpPr>
          <p:cNvPr id="20" name="TextBox 19"/>
          <p:cNvSpPr txBox="1"/>
          <p:nvPr/>
        </p:nvSpPr>
        <p:spPr>
          <a:xfrm>
            <a:off x="9621632" y="3647430"/>
            <a:ext cx="886781" cy="369332"/>
          </a:xfrm>
          <a:prstGeom prst="rect">
            <a:avLst/>
          </a:prstGeom>
          <a:noFill/>
        </p:spPr>
        <p:txBody>
          <a:bodyPr wrap="none" rtlCol="0">
            <a:spAutoFit/>
          </a:bodyPr>
          <a:lstStyle/>
          <a:p>
            <a:r>
              <a:rPr lang="en-US" dirty="0" smtClean="0"/>
              <a:t>123456</a:t>
            </a:r>
            <a:endParaRPr lang="en-US" dirty="0"/>
          </a:p>
        </p:txBody>
      </p:sp>
      <p:cxnSp>
        <p:nvCxnSpPr>
          <p:cNvPr id="21" name="Straight Arrow Connector 20"/>
          <p:cNvCxnSpPr>
            <a:stCxn id="19" idx="1"/>
            <a:endCxn id="22" idx="7"/>
          </p:cNvCxnSpPr>
          <p:nvPr/>
        </p:nvCxnSpPr>
        <p:spPr>
          <a:xfrm flipH="1">
            <a:off x="8301383" y="4099505"/>
            <a:ext cx="744496" cy="2245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438413" y="3966640"/>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a:t>
            </a:r>
          </a:p>
        </p:txBody>
      </p:sp>
      <p:sp>
        <p:nvSpPr>
          <p:cNvPr id="27" name="TextBox 26"/>
          <p:cNvSpPr txBox="1"/>
          <p:nvPr/>
        </p:nvSpPr>
        <p:spPr>
          <a:xfrm>
            <a:off x="8288749" y="3637668"/>
            <a:ext cx="769763" cy="369332"/>
          </a:xfrm>
          <a:prstGeom prst="rect">
            <a:avLst/>
          </a:prstGeom>
          <a:noFill/>
        </p:spPr>
        <p:txBody>
          <a:bodyPr wrap="none" rtlCol="0">
            <a:spAutoFit/>
          </a:bodyPr>
          <a:lstStyle/>
          <a:p>
            <a:r>
              <a:rPr lang="en-US" dirty="0" smtClean="0"/>
              <a:t>12345</a:t>
            </a:r>
            <a:endParaRPr lang="en-US" dirty="0"/>
          </a:p>
        </p:txBody>
      </p:sp>
      <p:cxnSp>
        <p:nvCxnSpPr>
          <p:cNvPr id="40" name="Straight Arrow Connector 39"/>
          <p:cNvCxnSpPr>
            <a:stCxn id="22" idx="5"/>
            <a:endCxn id="19" idx="3"/>
          </p:cNvCxnSpPr>
          <p:nvPr/>
        </p:nvCxnSpPr>
        <p:spPr>
          <a:xfrm flipV="1">
            <a:off x="8301383" y="4849434"/>
            <a:ext cx="744496" cy="2245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5"/>
            <a:endCxn id="17" idx="3"/>
          </p:cNvCxnSpPr>
          <p:nvPr/>
        </p:nvCxnSpPr>
        <p:spPr>
          <a:xfrm>
            <a:off x="9760787" y="4849434"/>
            <a:ext cx="744496" cy="0"/>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358715" y="4871885"/>
            <a:ext cx="664961" cy="369332"/>
          </a:xfrm>
          <a:prstGeom prst="rect">
            <a:avLst/>
          </a:prstGeom>
          <a:noFill/>
        </p:spPr>
        <p:txBody>
          <a:bodyPr wrap="square" rtlCol="0">
            <a:spAutoFit/>
          </a:bodyPr>
          <a:lstStyle/>
          <a:p>
            <a:pPr algn="ctr"/>
            <a:r>
              <a:rPr lang="en-US" b="1" dirty="0" smtClean="0">
                <a:solidFill>
                  <a:srgbClr val="FF0000"/>
                </a:solidFill>
              </a:rPr>
              <a:t>5</a:t>
            </a:r>
            <a:endParaRPr lang="en-US" b="1" dirty="0">
              <a:solidFill>
                <a:srgbClr val="FF0000"/>
              </a:solidFill>
            </a:endParaRPr>
          </a:p>
        </p:txBody>
      </p:sp>
      <p:sp>
        <p:nvSpPr>
          <p:cNvPr id="47" name="TextBox 46"/>
          <p:cNvSpPr txBox="1"/>
          <p:nvPr/>
        </p:nvSpPr>
        <p:spPr>
          <a:xfrm>
            <a:off x="9804391" y="4897742"/>
            <a:ext cx="664961" cy="369332"/>
          </a:xfrm>
          <a:prstGeom prst="rect">
            <a:avLst/>
          </a:prstGeom>
          <a:noFill/>
        </p:spPr>
        <p:txBody>
          <a:bodyPr wrap="square" rtlCol="0">
            <a:spAutoFit/>
          </a:bodyPr>
          <a:lstStyle/>
          <a:p>
            <a:pPr algn="ctr"/>
            <a:r>
              <a:rPr lang="en-US" b="1" dirty="0" smtClean="0">
                <a:solidFill>
                  <a:srgbClr val="FF0000"/>
                </a:solidFill>
              </a:rPr>
              <a:t>6</a:t>
            </a:r>
            <a:endParaRPr lang="en-US" b="1" dirty="0">
              <a:solidFill>
                <a:srgbClr val="FF0000"/>
              </a:solidFill>
            </a:endParaRPr>
          </a:p>
        </p:txBody>
      </p:sp>
      <p:sp>
        <p:nvSpPr>
          <p:cNvPr id="31" name="TextBox 30"/>
          <p:cNvSpPr txBox="1"/>
          <p:nvPr/>
        </p:nvSpPr>
        <p:spPr>
          <a:xfrm>
            <a:off x="4975413" y="1057697"/>
            <a:ext cx="6961626" cy="584775"/>
          </a:xfrm>
          <a:prstGeom prst="rect">
            <a:avLst/>
          </a:prstGeom>
          <a:noFill/>
        </p:spPr>
        <p:txBody>
          <a:bodyPr wrap="square" rtlCol="0">
            <a:spAutoFit/>
          </a:bodyPr>
          <a:lstStyle/>
          <a:p>
            <a:pPr algn="r" rtl="1"/>
            <a:r>
              <a:rPr lang="fa-IR" sz="3200" b="1" dirty="0" smtClean="0">
                <a:cs typeface="2  Kamran" panose="00000400000000000000" pitchFamily="2" charset="-78"/>
              </a:rPr>
              <a:t>رابطه بازگشتی برای محاسبه تعداد ارقام یک عدد صحیح</a:t>
            </a:r>
            <a:endParaRPr lang="fa-IR" sz="3200" b="1" dirty="0" smtClean="0">
              <a:cs typeface="2  Kamran" panose="00000400000000000000" pitchFamily="2" charset="-78"/>
            </a:endParaRPr>
          </a:p>
        </p:txBody>
      </p:sp>
      <p:cxnSp>
        <p:nvCxnSpPr>
          <p:cNvPr id="23" name="Straight Arrow Connector 22"/>
          <p:cNvCxnSpPr>
            <a:stCxn id="22" idx="1"/>
            <a:endCxn id="24" idx="7"/>
          </p:cNvCxnSpPr>
          <p:nvPr/>
        </p:nvCxnSpPr>
        <p:spPr>
          <a:xfrm flipH="1">
            <a:off x="6746014" y="4121956"/>
            <a:ext cx="840461" cy="4483"/>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883044" y="3971123"/>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a:t>
            </a:r>
          </a:p>
        </p:txBody>
      </p:sp>
      <p:sp>
        <p:nvSpPr>
          <p:cNvPr id="25" name="TextBox 24"/>
          <p:cNvSpPr txBox="1"/>
          <p:nvPr/>
        </p:nvSpPr>
        <p:spPr>
          <a:xfrm>
            <a:off x="6825966" y="3710786"/>
            <a:ext cx="652743" cy="369332"/>
          </a:xfrm>
          <a:prstGeom prst="rect">
            <a:avLst/>
          </a:prstGeom>
          <a:noFill/>
        </p:spPr>
        <p:txBody>
          <a:bodyPr wrap="none" rtlCol="0">
            <a:spAutoFit/>
          </a:bodyPr>
          <a:lstStyle/>
          <a:p>
            <a:r>
              <a:rPr lang="en-US" dirty="0" smtClean="0"/>
              <a:t>1234</a:t>
            </a:r>
            <a:endParaRPr lang="en-US" dirty="0"/>
          </a:p>
        </p:txBody>
      </p:sp>
      <p:cxnSp>
        <p:nvCxnSpPr>
          <p:cNvPr id="26" name="Straight Arrow Connector 25"/>
          <p:cNvCxnSpPr>
            <a:stCxn id="24" idx="5"/>
            <a:endCxn id="22" idx="3"/>
          </p:cNvCxnSpPr>
          <p:nvPr/>
        </p:nvCxnSpPr>
        <p:spPr>
          <a:xfrm flipV="1">
            <a:off x="6746014" y="4871885"/>
            <a:ext cx="840461" cy="4483"/>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03346" y="4930156"/>
            <a:ext cx="664961" cy="369332"/>
          </a:xfrm>
          <a:prstGeom prst="rect">
            <a:avLst/>
          </a:prstGeom>
          <a:noFill/>
        </p:spPr>
        <p:txBody>
          <a:bodyPr wrap="square" rtlCol="0">
            <a:spAutoFit/>
          </a:bodyPr>
          <a:lstStyle/>
          <a:p>
            <a:pPr algn="ctr"/>
            <a:r>
              <a:rPr lang="en-US" b="1" dirty="0" smtClean="0">
                <a:solidFill>
                  <a:srgbClr val="FF0000"/>
                </a:solidFill>
              </a:rPr>
              <a:t>4</a:t>
            </a:r>
            <a:endParaRPr lang="en-US" b="1" dirty="0">
              <a:solidFill>
                <a:srgbClr val="FF0000"/>
              </a:solidFill>
            </a:endParaRPr>
          </a:p>
        </p:txBody>
      </p:sp>
      <p:cxnSp>
        <p:nvCxnSpPr>
          <p:cNvPr id="30" name="Straight Arrow Connector 29"/>
          <p:cNvCxnSpPr>
            <a:stCxn id="24" idx="1"/>
            <a:endCxn id="32" idx="7"/>
          </p:cNvCxnSpPr>
          <p:nvPr/>
        </p:nvCxnSpPr>
        <p:spPr>
          <a:xfrm flipH="1">
            <a:off x="5213050" y="4126439"/>
            <a:ext cx="818056" cy="0"/>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350080" y="3971123"/>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a:t>
            </a:r>
          </a:p>
        </p:txBody>
      </p:sp>
      <p:sp>
        <p:nvSpPr>
          <p:cNvPr id="33" name="TextBox 32"/>
          <p:cNvSpPr txBox="1"/>
          <p:nvPr/>
        </p:nvSpPr>
        <p:spPr>
          <a:xfrm>
            <a:off x="5293002" y="3656998"/>
            <a:ext cx="535724" cy="369332"/>
          </a:xfrm>
          <a:prstGeom prst="rect">
            <a:avLst/>
          </a:prstGeom>
          <a:noFill/>
        </p:spPr>
        <p:txBody>
          <a:bodyPr wrap="none" rtlCol="0">
            <a:spAutoFit/>
          </a:bodyPr>
          <a:lstStyle/>
          <a:p>
            <a:r>
              <a:rPr lang="en-US" dirty="0" smtClean="0"/>
              <a:t>123</a:t>
            </a:r>
            <a:endParaRPr lang="en-US" dirty="0"/>
          </a:p>
        </p:txBody>
      </p:sp>
      <p:cxnSp>
        <p:nvCxnSpPr>
          <p:cNvPr id="34" name="Straight Arrow Connector 33"/>
          <p:cNvCxnSpPr>
            <a:stCxn id="32" idx="5"/>
            <a:endCxn id="24" idx="3"/>
          </p:cNvCxnSpPr>
          <p:nvPr/>
        </p:nvCxnSpPr>
        <p:spPr>
          <a:xfrm>
            <a:off x="5213050" y="4876368"/>
            <a:ext cx="818056" cy="0"/>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270382" y="4876368"/>
            <a:ext cx="664961" cy="369332"/>
          </a:xfrm>
          <a:prstGeom prst="rect">
            <a:avLst/>
          </a:prstGeom>
          <a:noFill/>
        </p:spPr>
        <p:txBody>
          <a:bodyPr wrap="square" rtlCol="0">
            <a:spAutoFit/>
          </a:bodyPr>
          <a:lstStyle/>
          <a:p>
            <a:pPr algn="ctr"/>
            <a:r>
              <a:rPr lang="en-US" b="1" dirty="0" smtClean="0">
                <a:solidFill>
                  <a:srgbClr val="FF0000"/>
                </a:solidFill>
              </a:rPr>
              <a:t>3</a:t>
            </a:r>
            <a:endParaRPr lang="en-US" b="1" dirty="0">
              <a:solidFill>
                <a:srgbClr val="FF0000"/>
              </a:solidFill>
            </a:endParaRPr>
          </a:p>
        </p:txBody>
      </p:sp>
      <p:cxnSp>
        <p:nvCxnSpPr>
          <p:cNvPr id="36" name="Straight Arrow Connector 35"/>
          <p:cNvCxnSpPr>
            <a:stCxn id="32" idx="1"/>
            <a:endCxn id="37" idx="7"/>
          </p:cNvCxnSpPr>
          <p:nvPr/>
        </p:nvCxnSpPr>
        <p:spPr>
          <a:xfrm flipH="1">
            <a:off x="3657681" y="4126439"/>
            <a:ext cx="840461" cy="4483"/>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794711" y="3975606"/>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a:t>
            </a:r>
          </a:p>
        </p:txBody>
      </p:sp>
      <p:sp>
        <p:nvSpPr>
          <p:cNvPr id="38" name="TextBox 37"/>
          <p:cNvSpPr txBox="1"/>
          <p:nvPr/>
        </p:nvSpPr>
        <p:spPr>
          <a:xfrm>
            <a:off x="3737633" y="3715269"/>
            <a:ext cx="418704" cy="369332"/>
          </a:xfrm>
          <a:prstGeom prst="rect">
            <a:avLst/>
          </a:prstGeom>
          <a:noFill/>
        </p:spPr>
        <p:txBody>
          <a:bodyPr wrap="none" rtlCol="0">
            <a:spAutoFit/>
          </a:bodyPr>
          <a:lstStyle/>
          <a:p>
            <a:r>
              <a:rPr lang="en-US" dirty="0" smtClean="0"/>
              <a:t>12</a:t>
            </a:r>
            <a:endParaRPr lang="en-US" dirty="0"/>
          </a:p>
        </p:txBody>
      </p:sp>
      <p:cxnSp>
        <p:nvCxnSpPr>
          <p:cNvPr id="39" name="Straight Arrow Connector 38"/>
          <p:cNvCxnSpPr>
            <a:stCxn id="37" idx="5"/>
            <a:endCxn id="32" idx="3"/>
          </p:cNvCxnSpPr>
          <p:nvPr/>
        </p:nvCxnSpPr>
        <p:spPr>
          <a:xfrm flipV="1">
            <a:off x="3657681" y="4876368"/>
            <a:ext cx="840461" cy="4483"/>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715013" y="4934639"/>
            <a:ext cx="664961" cy="369332"/>
          </a:xfrm>
          <a:prstGeom prst="rect">
            <a:avLst/>
          </a:prstGeom>
          <a:noFill/>
        </p:spPr>
        <p:txBody>
          <a:bodyPr wrap="square" rtlCol="0">
            <a:spAutoFit/>
          </a:bodyPr>
          <a:lstStyle/>
          <a:p>
            <a:pPr algn="ctr"/>
            <a:r>
              <a:rPr lang="en-US" b="1" dirty="0" smtClean="0">
                <a:solidFill>
                  <a:srgbClr val="FF0000"/>
                </a:solidFill>
              </a:rPr>
              <a:t>2</a:t>
            </a:r>
            <a:endParaRPr lang="en-US" b="1" dirty="0">
              <a:solidFill>
                <a:srgbClr val="FF0000"/>
              </a:solidFill>
            </a:endParaRPr>
          </a:p>
        </p:txBody>
      </p:sp>
      <p:cxnSp>
        <p:nvCxnSpPr>
          <p:cNvPr id="43" name="Straight Arrow Connector 42"/>
          <p:cNvCxnSpPr>
            <a:stCxn id="37" idx="1"/>
            <a:endCxn id="44" idx="7"/>
          </p:cNvCxnSpPr>
          <p:nvPr/>
        </p:nvCxnSpPr>
        <p:spPr>
          <a:xfrm flipH="1">
            <a:off x="2147103" y="4130922"/>
            <a:ext cx="795670" cy="8964"/>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284133" y="3984570"/>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a:t>
            </a:r>
          </a:p>
        </p:txBody>
      </p:sp>
      <p:sp>
        <p:nvSpPr>
          <p:cNvPr id="45" name="TextBox 44"/>
          <p:cNvSpPr txBox="1"/>
          <p:nvPr/>
        </p:nvSpPr>
        <p:spPr>
          <a:xfrm>
            <a:off x="2227055" y="3670445"/>
            <a:ext cx="301686" cy="369332"/>
          </a:xfrm>
          <a:prstGeom prst="rect">
            <a:avLst/>
          </a:prstGeom>
          <a:noFill/>
        </p:spPr>
        <p:txBody>
          <a:bodyPr wrap="none" rtlCol="0">
            <a:spAutoFit/>
          </a:bodyPr>
          <a:lstStyle/>
          <a:p>
            <a:r>
              <a:rPr lang="en-US" dirty="0" smtClean="0"/>
              <a:t>1</a:t>
            </a:r>
            <a:endParaRPr lang="en-US" dirty="0"/>
          </a:p>
        </p:txBody>
      </p:sp>
      <p:cxnSp>
        <p:nvCxnSpPr>
          <p:cNvPr id="48" name="Straight Arrow Connector 47"/>
          <p:cNvCxnSpPr>
            <a:stCxn id="44" idx="5"/>
            <a:endCxn id="37" idx="3"/>
          </p:cNvCxnSpPr>
          <p:nvPr/>
        </p:nvCxnSpPr>
        <p:spPr>
          <a:xfrm flipV="1">
            <a:off x="2147103" y="4880851"/>
            <a:ext cx="795670" cy="8964"/>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204435" y="4889815"/>
            <a:ext cx="664961" cy="369332"/>
          </a:xfrm>
          <a:prstGeom prst="rect">
            <a:avLst/>
          </a:prstGeom>
          <a:noFill/>
        </p:spPr>
        <p:txBody>
          <a:bodyPr wrap="square" rtlCol="0">
            <a:spAutoFit/>
          </a:bodyPr>
          <a:lstStyle/>
          <a:p>
            <a:pPr algn="ctr"/>
            <a:r>
              <a:rPr lang="en-US" b="1" dirty="0" smtClean="0">
                <a:solidFill>
                  <a:srgbClr val="FF0000"/>
                </a:solidFill>
              </a:rPr>
              <a:t>1</a:t>
            </a:r>
            <a:endParaRPr lang="en-US" b="1" dirty="0">
              <a:solidFill>
                <a:srgbClr val="FF0000"/>
              </a:solidFill>
            </a:endParaRPr>
          </a:p>
        </p:txBody>
      </p:sp>
      <p:pic>
        <p:nvPicPr>
          <p:cNvPr id="2" name="Picture 1"/>
          <p:cNvPicPr>
            <a:picLocks noChangeAspect="1"/>
          </p:cNvPicPr>
          <p:nvPr/>
        </p:nvPicPr>
        <p:blipFill rotWithShape="1">
          <a:blip r:embed="rId2"/>
          <a:srcRect l="18088" t="42937" r="58860" b="34503"/>
          <a:stretch/>
        </p:blipFill>
        <p:spPr>
          <a:xfrm>
            <a:off x="125715" y="218363"/>
            <a:ext cx="4372427" cy="2405882"/>
          </a:xfrm>
          <a:prstGeom prst="rect">
            <a:avLst/>
          </a:prstGeom>
        </p:spPr>
      </p:pic>
    </p:spTree>
    <p:extLst>
      <p:ext uri="{BB962C8B-B14F-4D97-AF65-F5344CB8AC3E}">
        <p14:creationId xmlns:p14="http://schemas.microsoft.com/office/powerpoint/2010/main" val="426700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p:bldP spid="22" grpId="0" animBg="1"/>
      <p:bldP spid="27" grpId="0"/>
      <p:bldP spid="46" grpId="0"/>
      <p:bldP spid="47" grpId="0"/>
      <p:bldP spid="24" grpId="0" animBg="1"/>
      <p:bldP spid="25" grpId="0"/>
      <p:bldP spid="28" grpId="0"/>
      <p:bldP spid="32" grpId="0" animBg="1"/>
      <p:bldP spid="33" grpId="0"/>
      <p:bldP spid="35" grpId="0"/>
      <p:bldP spid="37" grpId="0" animBg="1"/>
      <p:bldP spid="38" grpId="0"/>
      <p:bldP spid="42" grpId="0"/>
      <p:bldP spid="44" grpId="0" animBg="1"/>
      <p:bldP spid="45"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201845" y="218363"/>
            <a:ext cx="1460656" cy="584775"/>
          </a:xfrm>
          <a:prstGeom prst="rect">
            <a:avLst/>
          </a:prstGeom>
          <a:noFill/>
        </p:spPr>
        <p:txBody>
          <a:bodyPr wrap="none" rtlCol="0">
            <a:spAutoFit/>
          </a:bodyPr>
          <a:lstStyle/>
          <a:p>
            <a:pPr algn="r" rtl="1"/>
            <a:r>
              <a:rPr lang="fa-IR" sz="3200" dirty="0" smtClean="0">
                <a:cs typeface="2  Yekan" panose="00000400000000000000" pitchFamily="2" charset="-78"/>
              </a:rPr>
              <a:t>بازگشتی</a:t>
            </a:r>
            <a:endParaRPr lang="en-US" sz="3200" dirty="0">
              <a:cs typeface="2  Yekan" panose="00000400000000000000" pitchFamily="2" charset="-78"/>
            </a:endParaRPr>
          </a:p>
        </p:txBody>
      </p:sp>
      <p:sp>
        <p:nvSpPr>
          <p:cNvPr id="31" name="TextBox 30"/>
          <p:cNvSpPr txBox="1"/>
          <p:nvPr/>
        </p:nvSpPr>
        <p:spPr>
          <a:xfrm>
            <a:off x="464025" y="1057697"/>
            <a:ext cx="11473014" cy="584775"/>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تمرین: </a:t>
            </a:r>
            <a:r>
              <a:rPr lang="fa-IR" sz="3200" b="1" dirty="0" smtClean="0">
                <a:solidFill>
                  <a:srgbClr val="FF0000"/>
                </a:solidFill>
                <a:cs typeface="2  Kamran" panose="00000400000000000000" pitchFamily="2" charset="-78"/>
              </a:rPr>
              <a:t>یک تابع بازگشتی برای محاسبه مجموع ارقام یک عدد صحیح بنویسید. </a:t>
            </a:r>
            <a:endParaRPr lang="fa-IR" sz="3200" b="1" dirty="0" smtClean="0">
              <a:solidFill>
                <a:srgbClr val="FF0000"/>
              </a:solidFill>
              <a:cs typeface="2  Kamran" panose="00000400000000000000" pitchFamily="2" charset="-78"/>
            </a:endParaRPr>
          </a:p>
        </p:txBody>
      </p:sp>
      <p:sp>
        <p:nvSpPr>
          <p:cNvPr id="23" name="TextBox 22"/>
          <p:cNvSpPr txBox="1"/>
          <p:nvPr/>
        </p:nvSpPr>
        <p:spPr>
          <a:xfrm>
            <a:off x="464025" y="1897031"/>
            <a:ext cx="11473014" cy="1077218"/>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تمرین: یک عدد را پالیندرومیک گویند اگر از هر دو جهت به یک شکل خوانده شود. به عنوان مثال، عدد 1221 یک عدد پالیندرومیک است. یک تابع بازگشتی برای محاسبه پالیندرومیک بودن یک عدد صحیح بنویسید. </a:t>
            </a:r>
            <a:endParaRPr lang="fa-IR" sz="3200" b="1" dirty="0" smtClean="0">
              <a:solidFill>
                <a:srgbClr val="FF0000"/>
              </a:solidFill>
              <a:cs typeface="2  Kamran" panose="00000400000000000000" pitchFamily="2" charset="-78"/>
            </a:endParaRPr>
          </a:p>
        </p:txBody>
      </p:sp>
      <p:sp>
        <p:nvSpPr>
          <p:cNvPr id="24" name="TextBox 23"/>
          <p:cNvSpPr txBox="1"/>
          <p:nvPr/>
        </p:nvSpPr>
        <p:spPr>
          <a:xfrm>
            <a:off x="464025" y="3354930"/>
            <a:ext cx="11473014" cy="584775"/>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تمرین: یک تابع بازگشتی برای محاسبه تعداد ارقام فرد یک عدد صحیح بنویسید. </a:t>
            </a:r>
            <a:endParaRPr lang="fa-IR" sz="3200" b="1" dirty="0" smtClean="0">
              <a:solidFill>
                <a:srgbClr val="FF0000"/>
              </a:solidFill>
              <a:cs typeface="2  Kamran" panose="00000400000000000000" pitchFamily="2" charset="-78"/>
            </a:endParaRPr>
          </a:p>
        </p:txBody>
      </p:sp>
      <p:sp>
        <p:nvSpPr>
          <p:cNvPr id="7" name="TextBox 6"/>
          <p:cNvSpPr txBox="1"/>
          <p:nvPr/>
        </p:nvSpPr>
        <p:spPr>
          <a:xfrm>
            <a:off x="464025" y="4320386"/>
            <a:ext cx="11473014" cy="584775"/>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تمرین: یک تابع بازگشتی برای تبدیل یک عدد صحیح دهدهی به دودویی بیابید. </a:t>
            </a:r>
            <a:endParaRPr lang="fa-IR" sz="3200" b="1" dirty="0" smtClean="0">
              <a:solidFill>
                <a:srgbClr val="FF0000"/>
              </a:solidFill>
              <a:cs typeface="2  Kamran" panose="00000400000000000000" pitchFamily="2" charset="-78"/>
            </a:endParaRPr>
          </a:p>
        </p:txBody>
      </p:sp>
    </p:spTree>
    <p:extLst>
      <p:ext uri="{BB962C8B-B14F-4D97-AF65-F5344CB8AC3E}">
        <p14:creationId xmlns:p14="http://schemas.microsoft.com/office/powerpoint/2010/main" val="3609519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51228" y="218363"/>
            <a:ext cx="3711273" cy="584775"/>
          </a:xfrm>
          <a:prstGeom prst="rect">
            <a:avLst/>
          </a:prstGeom>
          <a:noFill/>
        </p:spPr>
        <p:txBody>
          <a:bodyPr wrap="none" rtlCol="0">
            <a:spAutoFit/>
          </a:bodyPr>
          <a:lstStyle/>
          <a:p>
            <a:pPr algn="r" rtl="1"/>
            <a:r>
              <a:rPr lang="fa-IR" sz="3200" dirty="0" smtClean="0">
                <a:cs typeface="2  Yekan" panose="00000400000000000000" pitchFamily="2" charset="-78"/>
              </a:rPr>
              <a:t>بازگشتی: مثالهای بیشتر</a:t>
            </a:r>
            <a:endParaRPr lang="en-US" sz="3200" dirty="0">
              <a:cs typeface="2  Yekan" panose="00000400000000000000" pitchFamily="2" charset="-78"/>
            </a:endParaRPr>
          </a:p>
        </p:txBody>
      </p:sp>
      <p:sp>
        <p:nvSpPr>
          <p:cNvPr id="31" name="TextBox 30"/>
          <p:cNvSpPr txBox="1"/>
          <p:nvPr/>
        </p:nvSpPr>
        <p:spPr>
          <a:xfrm>
            <a:off x="4975413" y="1057697"/>
            <a:ext cx="6961626" cy="584775"/>
          </a:xfrm>
          <a:prstGeom prst="rect">
            <a:avLst/>
          </a:prstGeom>
          <a:noFill/>
        </p:spPr>
        <p:txBody>
          <a:bodyPr wrap="square" rtlCol="0">
            <a:spAutoFit/>
          </a:bodyPr>
          <a:lstStyle/>
          <a:p>
            <a:pPr algn="r" rtl="1"/>
            <a:r>
              <a:rPr lang="fa-IR" sz="3200" b="1" dirty="0" smtClean="0">
                <a:cs typeface="2  Kamran" panose="00000400000000000000" pitchFamily="2" charset="-78"/>
              </a:rPr>
              <a:t>برجهای هانوی: توصیف مسئله</a:t>
            </a:r>
            <a:endParaRPr lang="fa-IR" sz="3200" b="1" dirty="0" smtClean="0">
              <a:cs typeface="2  Kamran" panose="00000400000000000000" pitchFamily="2" charset="-78"/>
            </a:endParaRPr>
          </a:p>
        </p:txBody>
      </p:sp>
      <p:pic>
        <p:nvPicPr>
          <p:cNvPr id="3" name="Picture 2"/>
          <p:cNvPicPr>
            <a:picLocks noChangeAspect="1"/>
          </p:cNvPicPr>
          <p:nvPr/>
        </p:nvPicPr>
        <p:blipFill>
          <a:blip r:embed="rId2"/>
          <a:stretch>
            <a:fillRect/>
          </a:stretch>
        </p:blipFill>
        <p:spPr>
          <a:xfrm>
            <a:off x="2958447" y="1439316"/>
            <a:ext cx="4992781" cy="2059863"/>
          </a:xfrm>
          <a:prstGeom prst="rect">
            <a:avLst/>
          </a:prstGeom>
        </p:spPr>
      </p:pic>
      <p:sp>
        <p:nvSpPr>
          <p:cNvPr id="4" name="TextBox 3"/>
          <p:cNvSpPr txBox="1"/>
          <p:nvPr/>
        </p:nvSpPr>
        <p:spPr>
          <a:xfrm>
            <a:off x="3536576" y="1095694"/>
            <a:ext cx="1171539" cy="400110"/>
          </a:xfrm>
          <a:prstGeom prst="rect">
            <a:avLst/>
          </a:prstGeom>
          <a:noFill/>
        </p:spPr>
        <p:txBody>
          <a:bodyPr wrap="none" rtlCol="0">
            <a:spAutoFit/>
          </a:bodyPr>
          <a:lstStyle/>
          <a:p>
            <a:r>
              <a:rPr lang="en-US" sz="2000" dirty="0" smtClean="0"/>
              <a:t>A: Source</a:t>
            </a:r>
            <a:endParaRPr lang="en-US" sz="2000" dirty="0"/>
          </a:p>
        </p:txBody>
      </p:sp>
      <p:sp>
        <p:nvSpPr>
          <p:cNvPr id="50" name="TextBox 49"/>
          <p:cNvSpPr txBox="1"/>
          <p:nvPr/>
        </p:nvSpPr>
        <p:spPr>
          <a:xfrm>
            <a:off x="4948524" y="1095694"/>
            <a:ext cx="920765" cy="400110"/>
          </a:xfrm>
          <a:prstGeom prst="rect">
            <a:avLst/>
          </a:prstGeom>
          <a:noFill/>
        </p:spPr>
        <p:txBody>
          <a:bodyPr wrap="none" rtlCol="0">
            <a:spAutoFit/>
          </a:bodyPr>
          <a:lstStyle/>
          <a:p>
            <a:r>
              <a:rPr lang="en-US" sz="2000" dirty="0" smtClean="0"/>
              <a:t>B: </a:t>
            </a:r>
            <a:r>
              <a:rPr lang="en-US" sz="2000" dirty="0" err="1" smtClean="0"/>
              <a:t>Dest</a:t>
            </a:r>
            <a:endParaRPr lang="en-US" sz="2000" dirty="0"/>
          </a:p>
        </p:txBody>
      </p:sp>
      <p:sp>
        <p:nvSpPr>
          <p:cNvPr id="51" name="TextBox 50"/>
          <p:cNvSpPr txBox="1"/>
          <p:nvPr/>
        </p:nvSpPr>
        <p:spPr>
          <a:xfrm>
            <a:off x="6324607" y="1095694"/>
            <a:ext cx="1017907" cy="400110"/>
          </a:xfrm>
          <a:prstGeom prst="rect">
            <a:avLst/>
          </a:prstGeom>
          <a:noFill/>
        </p:spPr>
        <p:txBody>
          <a:bodyPr wrap="none" rtlCol="0">
            <a:spAutoFit/>
          </a:bodyPr>
          <a:lstStyle/>
          <a:p>
            <a:r>
              <a:rPr lang="en-US" sz="2000" dirty="0" smtClean="0"/>
              <a:t>C: Temp</a:t>
            </a:r>
            <a:endParaRPr lang="en-US" sz="2000" dirty="0"/>
          </a:p>
        </p:txBody>
      </p:sp>
      <p:sp>
        <p:nvSpPr>
          <p:cNvPr id="5" name="TextBox 4"/>
          <p:cNvSpPr txBox="1"/>
          <p:nvPr/>
        </p:nvSpPr>
        <p:spPr>
          <a:xfrm>
            <a:off x="1026508" y="2235143"/>
            <a:ext cx="1931939" cy="830997"/>
          </a:xfrm>
          <a:prstGeom prst="rect">
            <a:avLst/>
          </a:prstGeom>
          <a:noFill/>
        </p:spPr>
        <p:txBody>
          <a:bodyPr wrap="none" rtlCol="0">
            <a:spAutoFit/>
          </a:bodyPr>
          <a:lstStyle/>
          <a:p>
            <a:r>
              <a:rPr lang="fa-IR" sz="2400" b="1" dirty="0">
                <a:solidFill>
                  <a:srgbClr val="FF0000"/>
                </a:solidFill>
                <a:cs typeface="2  Kamran" panose="00000400000000000000" pitchFamily="2" charset="-78"/>
              </a:rPr>
              <a:t>دیسک ها از بزرگ به </a:t>
            </a:r>
            <a:endParaRPr lang="en-US" sz="2400" b="1" dirty="0" smtClean="0">
              <a:solidFill>
                <a:srgbClr val="FF0000"/>
              </a:solidFill>
              <a:cs typeface="2  Kamran" panose="00000400000000000000" pitchFamily="2" charset="-78"/>
            </a:endParaRPr>
          </a:p>
          <a:p>
            <a:r>
              <a:rPr lang="fa-IR" sz="2400" b="1" dirty="0" smtClean="0">
                <a:solidFill>
                  <a:srgbClr val="FF0000"/>
                </a:solidFill>
                <a:cs typeface="2  Kamran" panose="00000400000000000000" pitchFamily="2" charset="-78"/>
              </a:rPr>
              <a:t>کوچک </a:t>
            </a:r>
            <a:r>
              <a:rPr lang="fa-IR" sz="2400" b="1" dirty="0">
                <a:solidFill>
                  <a:srgbClr val="FF0000"/>
                </a:solidFill>
                <a:cs typeface="2  Kamran" panose="00000400000000000000" pitchFamily="2" charset="-78"/>
              </a:rPr>
              <a:t>مرتب هستند. </a:t>
            </a:r>
            <a:endParaRPr lang="en-US" sz="2400" b="1" dirty="0">
              <a:solidFill>
                <a:srgbClr val="FF0000"/>
              </a:solidFill>
              <a:cs typeface="2  Kamran" panose="00000400000000000000" pitchFamily="2" charset="-78"/>
            </a:endParaRPr>
          </a:p>
        </p:txBody>
      </p:sp>
      <p:cxnSp>
        <p:nvCxnSpPr>
          <p:cNvPr id="8" name="Straight Arrow Connector 7"/>
          <p:cNvCxnSpPr>
            <a:endCxn id="3" idx="1"/>
          </p:cNvCxnSpPr>
          <p:nvPr/>
        </p:nvCxnSpPr>
        <p:spPr>
          <a:xfrm flipH="1">
            <a:off x="2958447" y="2469247"/>
            <a:ext cx="578129" cy="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09469" y="3932218"/>
            <a:ext cx="11127570" cy="2554545"/>
          </a:xfrm>
          <a:prstGeom prst="rect">
            <a:avLst/>
          </a:prstGeom>
          <a:noFill/>
        </p:spPr>
        <p:txBody>
          <a:bodyPr wrap="square" rtlCol="0">
            <a:spAutoFit/>
          </a:bodyPr>
          <a:lstStyle/>
          <a:p>
            <a:pPr algn="r" rtl="1"/>
            <a:r>
              <a:rPr lang="fa-IR" sz="3200" b="1" dirty="0" smtClean="0">
                <a:cs typeface="2  Kamran" panose="00000400000000000000" pitchFamily="2" charset="-78"/>
              </a:rPr>
              <a:t>با فرض این که </a:t>
            </a:r>
            <a:r>
              <a:rPr lang="en-US" sz="3200" b="1" dirty="0" smtClean="0">
                <a:latin typeface="+mj-lt"/>
                <a:cs typeface="2  Kamran" panose="00000400000000000000" pitchFamily="2" charset="-78"/>
              </a:rPr>
              <a:t>n</a:t>
            </a:r>
            <a:r>
              <a:rPr lang="fa-IR" sz="3200" b="1" dirty="0" smtClean="0">
                <a:cs typeface="2  Kamran" panose="00000400000000000000" pitchFamily="2" charset="-78"/>
              </a:rPr>
              <a:t> تا دیسک بر روی برج </a:t>
            </a:r>
            <a:r>
              <a:rPr lang="en-US" sz="3200" b="1" dirty="0" smtClean="0">
                <a:latin typeface="+mj-lt"/>
                <a:cs typeface="2  Kamran" panose="00000400000000000000" pitchFamily="2" charset="-78"/>
              </a:rPr>
              <a:t>A</a:t>
            </a:r>
            <a:r>
              <a:rPr lang="fa-IR" sz="3200" b="1" dirty="0" smtClean="0">
                <a:cs typeface="2  Kamran" panose="00000400000000000000" pitchFamily="2" charset="-78"/>
              </a:rPr>
              <a:t> داده شده باشد، یک راهکار برای انتقال این دیسک ها به برج </a:t>
            </a:r>
            <a:r>
              <a:rPr lang="en-US" sz="3200" b="1" dirty="0" smtClean="0">
                <a:latin typeface="+mj-lt"/>
                <a:cs typeface="2  Kamran" panose="00000400000000000000" pitchFamily="2" charset="-78"/>
              </a:rPr>
              <a:t>B</a:t>
            </a:r>
            <a:r>
              <a:rPr lang="fa-IR" sz="3200" b="1" dirty="0" smtClean="0">
                <a:cs typeface="2  Kamran" panose="00000400000000000000" pitchFamily="2" charset="-78"/>
              </a:rPr>
              <a:t> با کمک برج </a:t>
            </a:r>
            <a:r>
              <a:rPr lang="en-US" sz="3200" b="1" dirty="0" smtClean="0">
                <a:latin typeface="+mj-lt"/>
                <a:cs typeface="2  Kamran" panose="00000400000000000000" pitchFamily="2" charset="-78"/>
              </a:rPr>
              <a:t>C</a:t>
            </a:r>
            <a:r>
              <a:rPr lang="fa-IR" sz="3200" b="1" dirty="0" smtClean="0">
                <a:cs typeface="2  Kamran" panose="00000400000000000000" pitchFamily="2" charset="-78"/>
              </a:rPr>
              <a:t> ارائه کنید به شرط آن که: </a:t>
            </a:r>
          </a:p>
          <a:p>
            <a:pPr algn="r" rtl="1"/>
            <a:endParaRPr lang="fa-IR" sz="3200" b="1" dirty="0" smtClean="0">
              <a:solidFill>
                <a:srgbClr val="FF0000"/>
              </a:solidFill>
              <a:cs typeface="2  Kamran" panose="00000400000000000000" pitchFamily="2" charset="-78"/>
            </a:endParaRPr>
          </a:p>
          <a:p>
            <a:pPr marL="457200" indent="-457200" algn="r" rtl="1">
              <a:buFont typeface="Arial" panose="020B0604020202020204" pitchFamily="34" charset="0"/>
              <a:buChar char="•"/>
            </a:pPr>
            <a:r>
              <a:rPr lang="fa-IR" sz="3200" b="1" dirty="0" smtClean="0">
                <a:solidFill>
                  <a:srgbClr val="FF0000"/>
                </a:solidFill>
                <a:cs typeface="2  Kamran" panose="00000400000000000000" pitchFamily="2" charset="-78"/>
              </a:rPr>
              <a:t>در هر حرکت تنها یک دیسک حرکت داده شود. </a:t>
            </a:r>
          </a:p>
          <a:p>
            <a:pPr marL="457200" indent="-457200" algn="r" rtl="1">
              <a:buFont typeface="Arial" panose="020B0604020202020204" pitchFamily="34" charset="0"/>
              <a:buChar char="•"/>
            </a:pPr>
            <a:r>
              <a:rPr lang="fa-IR" sz="3200" b="1" dirty="0" smtClean="0">
                <a:solidFill>
                  <a:srgbClr val="FF0000"/>
                </a:solidFill>
                <a:cs typeface="2  Kamran" panose="00000400000000000000" pitchFamily="2" charset="-78"/>
              </a:rPr>
              <a:t>هیچگاه یک دیسک بر روی یک دیسک کوچکتر قرار نگیرد. </a:t>
            </a:r>
            <a:endParaRPr lang="fa-IR" sz="3200" b="1" dirty="0" smtClean="0">
              <a:solidFill>
                <a:srgbClr val="FF0000"/>
              </a:solidFill>
              <a:cs typeface="2  Kamran" panose="00000400000000000000" pitchFamily="2" charset="-78"/>
            </a:endParaRPr>
          </a:p>
        </p:txBody>
      </p:sp>
      <p:sp>
        <p:nvSpPr>
          <p:cNvPr id="11" name="TextBox 10"/>
          <p:cNvSpPr txBox="1"/>
          <p:nvPr/>
        </p:nvSpPr>
        <p:spPr>
          <a:xfrm>
            <a:off x="3970019" y="2207196"/>
            <a:ext cx="301686" cy="36933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smtClean="0"/>
              <a:t>1</a:t>
            </a:r>
            <a:endParaRPr lang="en-US" dirty="0"/>
          </a:p>
        </p:txBody>
      </p:sp>
      <p:sp>
        <p:nvSpPr>
          <p:cNvPr id="54" name="TextBox 53"/>
          <p:cNvSpPr txBox="1"/>
          <p:nvPr/>
        </p:nvSpPr>
        <p:spPr>
          <a:xfrm>
            <a:off x="3972519" y="2494506"/>
            <a:ext cx="301686" cy="36933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smtClean="0"/>
              <a:t>2</a:t>
            </a:r>
            <a:endParaRPr lang="en-US" dirty="0"/>
          </a:p>
        </p:txBody>
      </p:sp>
      <p:sp>
        <p:nvSpPr>
          <p:cNvPr id="55" name="TextBox 54"/>
          <p:cNvSpPr txBox="1"/>
          <p:nvPr/>
        </p:nvSpPr>
        <p:spPr>
          <a:xfrm>
            <a:off x="3972519" y="2749337"/>
            <a:ext cx="301686" cy="36933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3174043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51228" y="218363"/>
            <a:ext cx="3711273" cy="584775"/>
          </a:xfrm>
          <a:prstGeom prst="rect">
            <a:avLst/>
          </a:prstGeom>
          <a:noFill/>
        </p:spPr>
        <p:txBody>
          <a:bodyPr wrap="none" rtlCol="0">
            <a:spAutoFit/>
          </a:bodyPr>
          <a:lstStyle/>
          <a:p>
            <a:pPr algn="r" rtl="1"/>
            <a:r>
              <a:rPr lang="fa-IR" sz="3200" dirty="0" smtClean="0">
                <a:cs typeface="2  Yekan" panose="00000400000000000000" pitchFamily="2" charset="-78"/>
              </a:rPr>
              <a:t>بازگشتی: مثالهای بیشتر</a:t>
            </a:r>
            <a:endParaRPr lang="en-US" sz="3200" dirty="0">
              <a:cs typeface="2  Yekan" panose="00000400000000000000" pitchFamily="2" charset="-78"/>
            </a:endParaRPr>
          </a:p>
        </p:txBody>
      </p:sp>
      <mc:AlternateContent xmlns:mc="http://schemas.openxmlformats.org/markup-compatibility/2006">
        <mc:Choice xmlns:a14="http://schemas.microsoft.com/office/drawing/2010/main" Requires="a14">
          <p:sp>
            <p:nvSpPr>
              <p:cNvPr id="31" name="TextBox 30"/>
              <p:cNvSpPr txBox="1"/>
              <p:nvPr/>
            </p:nvSpPr>
            <p:spPr>
              <a:xfrm>
                <a:off x="7951227" y="1057697"/>
                <a:ext cx="3985811" cy="584775"/>
              </a:xfrm>
              <a:prstGeom prst="rect">
                <a:avLst/>
              </a:prstGeom>
              <a:noFill/>
            </p:spPr>
            <p:txBody>
              <a:bodyPr wrap="square" rtlCol="0">
                <a:spAutoFit/>
              </a:bodyPr>
              <a:lstStyle/>
              <a:p>
                <a:pPr algn="r" rtl="1"/>
                <a:r>
                  <a:rPr lang="fa-IR" sz="3200" b="1" dirty="0" smtClean="0">
                    <a:cs typeface="2  Kamran" panose="00000400000000000000" pitchFamily="2" charset="-78"/>
                  </a:rPr>
                  <a:t>برجهای هانوی: مثال برای </a:t>
                </a:r>
                <a14:m>
                  <m:oMath xmlns:m="http://schemas.openxmlformats.org/officeDocument/2006/math">
                    <m:r>
                      <a:rPr lang="en-US" sz="2800" b="1" i="1" smtClean="0">
                        <a:solidFill>
                          <a:schemeClr val="accent1"/>
                        </a:solidFill>
                        <a:latin typeface="Cambria Math" panose="02040503050406030204" pitchFamily="18" charset="0"/>
                        <a:cs typeface="2  Kamran" panose="00000400000000000000" pitchFamily="2" charset="-78"/>
                      </a:rPr>
                      <m:t>𝒏</m:t>
                    </m:r>
                    <m:r>
                      <a:rPr lang="en-US" sz="2800" b="1" i="1" smtClean="0">
                        <a:solidFill>
                          <a:schemeClr val="accent1"/>
                        </a:solidFill>
                        <a:latin typeface="Cambria Math" panose="02040503050406030204" pitchFamily="18" charset="0"/>
                        <a:cs typeface="2  Kamran" panose="00000400000000000000" pitchFamily="2" charset="-78"/>
                      </a:rPr>
                      <m:t>=</m:t>
                    </m:r>
                    <m:r>
                      <a:rPr lang="en-US" sz="2800" b="1" i="1" smtClean="0">
                        <a:solidFill>
                          <a:schemeClr val="accent1"/>
                        </a:solidFill>
                        <a:latin typeface="Cambria Math" panose="02040503050406030204" pitchFamily="18" charset="0"/>
                        <a:cs typeface="2  Kamran" panose="00000400000000000000" pitchFamily="2" charset="-78"/>
                      </a:rPr>
                      <m:t>𝟑</m:t>
                    </m:r>
                  </m:oMath>
                </a14:m>
                <a:endParaRPr lang="fa-IR" sz="2800" b="1" dirty="0" smtClean="0">
                  <a:solidFill>
                    <a:schemeClr val="accent1"/>
                  </a:solidFill>
                  <a:cs typeface="2  Kamran" panose="00000400000000000000" pitchFamily="2" charset="-78"/>
                </a:endParaRPr>
              </a:p>
            </p:txBody>
          </p:sp>
        </mc:Choice>
        <mc:Fallback>
          <p:sp>
            <p:nvSpPr>
              <p:cNvPr id="31" name="TextBox 30"/>
              <p:cNvSpPr txBox="1">
                <a:spLocks noRot="1" noChangeAspect="1" noMove="1" noResize="1" noEditPoints="1" noAdjustHandles="1" noChangeArrowheads="1" noChangeShapeType="1" noTextEdit="1"/>
              </p:cNvSpPr>
              <p:nvPr/>
            </p:nvSpPr>
            <p:spPr>
              <a:xfrm>
                <a:off x="7951227" y="1057697"/>
                <a:ext cx="3985811" cy="584775"/>
              </a:xfrm>
              <a:prstGeom prst="rect">
                <a:avLst/>
              </a:prstGeom>
              <a:blipFill rotWithShape="0">
                <a:blip r:embed="rId2"/>
                <a:stretch>
                  <a:fillRect t="-12632" r="-3976" b="-35789"/>
                </a:stretch>
              </a:blipFill>
            </p:spPr>
            <p:txBody>
              <a:bodyPr/>
              <a:lstStyle/>
              <a:p>
                <a:r>
                  <a:rPr lang="en-US">
                    <a:noFill/>
                  </a:rPr>
                  <a:t> </a:t>
                </a:r>
              </a:p>
            </p:txBody>
          </p:sp>
        </mc:Fallback>
      </mc:AlternateContent>
      <p:cxnSp>
        <p:nvCxnSpPr>
          <p:cNvPr id="7" name="Straight Connector 6"/>
          <p:cNvCxnSpPr/>
          <p:nvPr/>
        </p:nvCxnSpPr>
        <p:spPr>
          <a:xfrm>
            <a:off x="3605266" y="1677321"/>
            <a:ext cx="2811577"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flipV="1">
            <a:off x="4203030" y="695990"/>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flipV="1">
            <a:off x="5013152" y="704012"/>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flipV="1">
            <a:off x="5831304" y="704011"/>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3818020" y="1588170"/>
            <a:ext cx="753979" cy="1604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930314" y="1363581"/>
            <a:ext cx="545426" cy="160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026565" y="1171077"/>
            <a:ext cx="352925"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0077" y="3209345"/>
            <a:ext cx="2811577"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flipV="1">
            <a:off x="697841" y="2228014"/>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flipV="1">
            <a:off x="1507963" y="2236036"/>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flipV="1">
            <a:off x="2326115" y="2236035"/>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45" name="Straight Connector 44"/>
          <p:cNvCxnSpPr/>
          <p:nvPr/>
        </p:nvCxnSpPr>
        <p:spPr>
          <a:xfrm>
            <a:off x="312831" y="3120194"/>
            <a:ext cx="753979" cy="1604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25125" y="2895605"/>
            <a:ext cx="545426" cy="160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323479" y="3120193"/>
            <a:ext cx="352925"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37" name="Rectangle 1"/>
          <p:cNvSpPr>
            <a:spLocks noChangeArrowheads="1"/>
          </p:cNvSpPr>
          <p:nvPr/>
        </p:nvSpPr>
        <p:spPr bwMode="auto">
          <a:xfrm>
            <a:off x="425126" y="3340621"/>
            <a:ext cx="231807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Courier New" panose="02070309020205020404" pitchFamily="49" charset="0"/>
              </a:rPr>
              <a:t>move 1 from </a:t>
            </a:r>
            <a:r>
              <a:rPr lang="en-US" altLang="en-US" sz="1600" dirty="0">
                <a:solidFill>
                  <a:srgbClr val="000000"/>
                </a:solidFill>
                <a:latin typeface="Courier New" panose="02070309020205020404" pitchFamily="49" charset="0"/>
              </a:rPr>
              <a:t>A</a:t>
            </a:r>
            <a:r>
              <a:rPr kumimoji="0" lang="en-US" altLang="en-US" sz="1600" b="0" i="0" u="none" strike="noStrike" cap="none" normalizeH="0" baseline="0" dirty="0" smtClean="0">
                <a:ln>
                  <a:noFill/>
                </a:ln>
                <a:solidFill>
                  <a:srgbClr val="000000"/>
                </a:solidFill>
                <a:effectLst/>
                <a:latin typeface="Courier New" panose="02070309020205020404" pitchFamily="49" charset="0"/>
              </a:rPr>
              <a:t> to B</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39" name="Rectangle 38"/>
          <p:cNvSpPr/>
          <p:nvPr/>
        </p:nvSpPr>
        <p:spPr>
          <a:xfrm>
            <a:off x="4041765" y="357312"/>
            <a:ext cx="322524" cy="369332"/>
          </a:xfrm>
          <a:prstGeom prst="rect">
            <a:avLst/>
          </a:prstGeom>
        </p:spPr>
        <p:txBody>
          <a:bodyPr wrap="none">
            <a:spAutoFit/>
          </a:bodyPr>
          <a:lstStyle/>
          <a:p>
            <a:r>
              <a:rPr lang="en-US" altLang="en-US" dirty="0">
                <a:solidFill>
                  <a:srgbClr val="000000"/>
                </a:solidFill>
                <a:latin typeface="Courier New" panose="02070309020205020404" pitchFamily="49" charset="0"/>
              </a:rPr>
              <a:t>A</a:t>
            </a:r>
            <a:endParaRPr lang="en-US" dirty="0"/>
          </a:p>
        </p:txBody>
      </p:sp>
      <p:sp>
        <p:nvSpPr>
          <p:cNvPr id="52" name="Rectangle 51"/>
          <p:cNvSpPr/>
          <p:nvPr/>
        </p:nvSpPr>
        <p:spPr>
          <a:xfrm>
            <a:off x="4803762" y="333250"/>
            <a:ext cx="322524" cy="369332"/>
          </a:xfrm>
          <a:prstGeom prst="rect">
            <a:avLst/>
          </a:prstGeom>
        </p:spPr>
        <p:txBody>
          <a:bodyPr wrap="none">
            <a:spAutoFit/>
          </a:bodyPr>
          <a:lstStyle/>
          <a:p>
            <a:r>
              <a:rPr lang="en-US" altLang="en-US" dirty="0" smtClean="0">
                <a:solidFill>
                  <a:srgbClr val="000000"/>
                </a:solidFill>
                <a:latin typeface="Courier New" panose="02070309020205020404" pitchFamily="49" charset="0"/>
              </a:rPr>
              <a:t>B</a:t>
            </a:r>
            <a:endParaRPr lang="en-US" dirty="0"/>
          </a:p>
        </p:txBody>
      </p:sp>
      <p:sp>
        <p:nvSpPr>
          <p:cNvPr id="54" name="Rectangle 53"/>
          <p:cNvSpPr/>
          <p:nvPr/>
        </p:nvSpPr>
        <p:spPr>
          <a:xfrm>
            <a:off x="5662013" y="341272"/>
            <a:ext cx="322524" cy="369332"/>
          </a:xfrm>
          <a:prstGeom prst="rect">
            <a:avLst/>
          </a:prstGeom>
        </p:spPr>
        <p:txBody>
          <a:bodyPr wrap="none">
            <a:spAutoFit/>
          </a:bodyPr>
          <a:lstStyle/>
          <a:p>
            <a:r>
              <a:rPr lang="en-US" altLang="en-US" dirty="0" smtClean="0">
                <a:solidFill>
                  <a:srgbClr val="000000"/>
                </a:solidFill>
                <a:latin typeface="Courier New" panose="02070309020205020404" pitchFamily="49" charset="0"/>
              </a:rPr>
              <a:t>C</a:t>
            </a:r>
            <a:endParaRPr lang="en-US" dirty="0"/>
          </a:p>
        </p:txBody>
      </p:sp>
      <p:cxnSp>
        <p:nvCxnSpPr>
          <p:cNvPr id="55" name="Straight Connector 54"/>
          <p:cNvCxnSpPr/>
          <p:nvPr/>
        </p:nvCxnSpPr>
        <p:spPr>
          <a:xfrm>
            <a:off x="3124013" y="3201323"/>
            <a:ext cx="2811577"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flipV="1">
            <a:off x="3721777" y="2219992"/>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flipV="1">
            <a:off x="4531899" y="2228014"/>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flipV="1">
            <a:off x="5350051" y="2228013"/>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a:off x="3336767" y="3112172"/>
            <a:ext cx="753979" cy="1604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069315" y="3112171"/>
            <a:ext cx="545426" cy="160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347415" y="3112171"/>
            <a:ext cx="352925"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62" name="Rectangle 1"/>
          <p:cNvSpPr>
            <a:spLocks noChangeArrowheads="1"/>
          </p:cNvSpPr>
          <p:nvPr/>
        </p:nvSpPr>
        <p:spPr bwMode="auto">
          <a:xfrm>
            <a:off x="3449062" y="3332599"/>
            <a:ext cx="231807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Courier New" panose="02070309020205020404" pitchFamily="49" charset="0"/>
              </a:rPr>
              <a:t>move 2 from </a:t>
            </a:r>
            <a:r>
              <a:rPr lang="en-US" altLang="en-US" sz="1600" dirty="0">
                <a:solidFill>
                  <a:srgbClr val="000000"/>
                </a:solidFill>
                <a:latin typeface="Courier New" panose="02070309020205020404" pitchFamily="49" charset="0"/>
              </a:rPr>
              <a:t>A</a:t>
            </a:r>
            <a:r>
              <a:rPr kumimoji="0" lang="en-US" altLang="en-US" sz="1600" b="0" i="0" u="none" strike="noStrike" cap="none" normalizeH="0" baseline="0" dirty="0" smtClean="0">
                <a:ln>
                  <a:noFill/>
                </a:ln>
                <a:solidFill>
                  <a:srgbClr val="000000"/>
                </a:solidFill>
                <a:effectLst/>
                <a:latin typeface="Courier New" panose="02070309020205020404" pitchFamily="49" charset="0"/>
              </a:rPr>
              <a:t> to C</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cxnSp>
        <p:nvCxnSpPr>
          <p:cNvPr id="63" name="Straight Connector 62"/>
          <p:cNvCxnSpPr/>
          <p:nvPr/>
        </p:nvCxnSpPr>
        <p:spPr>
          <a:xfrm>
            <a:off x="6163992" y="3209345"/>
            <a:ext cx="2811577"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flipV="1">
            <a:off x="6761756" y="2228014"/>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65" name="Straight Connector 64"/>
          <p:cNvCxnSpPr/>
          <p:nvPr/>
        </p:nvCxnSpPr>
        <p:spPr>
          <a:xfrm flipV="1">
            <a:off x="7571878" y="2236036"/>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flipV="1">
            <a:off x="8390030" y="2236035"/>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a:off x="6376746" y="3120194"/>
            <a:ext cx="753979" cy="1604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109294" y="3120193"/>
            <a:ext cx="545426" cy="160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221583" y="2895605"/>
            <a:ext cx="352925"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70" name="Rectangle 1"/>
          <p:cNvSpPr>
            <a:spLocks noChangeArrowheads="1"/>
          </p:cNvSpPr>
          <p:nvPr/>
        </p:nvSpPr>
        <p:spPr bwMode="auto">
          <a:xfrm>
            <a:off x="6489041" y="3340621"/>
            <a:ext cx="231807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Courier New" panose="02070309020205020404" pitchFamily="49" charset="0"/>
              </a:rPr>
              <a:t>move 1 from </a:t>
            </a:r>
            <a:r>
              <a:rPr lang="en-US" altLang="en-US" sz="1600" dirty="0" smtClean="0">
                <a:solidFill>
                  <a:srgbClr val="000000"/>
                </a:solidFill>
                <a:latin typeface="Courier New" panose="02070309020205020404" pitchFamily="49" charset="0"/>
              </a:rPr>
              <a:t>B</a:t>
            </a:r>
            <a:r>
              <a:rPr kumimoji="0" lang="en-US" altLang="en-US" sz="1600" b="0" i="0" u="none" strike="noStrike" cap="none" normalizeH="0" baseline="0" dirty="0" smtClean="0">
                <a:ln>
                  <a:noFill/>
                </a:ln>
                <a:solidFill>
                  <a:srgbClr val="000000"/>
                </a:solidFill>
                <a:effectLst/>
                <a:latin typeface="Courier New" panose="02070309020205020404" pitchFamily="49" charset="0"/>
              </a:rPr>
              <a:t> to C</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cxnSp>
        <p:nvCxnSpPr>
          <p:cNvPr id="71" name="Straight Connector 70"/>
          <p:cNvCxnSpPr/>
          <p:nvPr/>
        </p:nvCxnSpPr>
        <p:spPr>
          <a:xfrm>
            <a:off x="9181624" y="3201323"/>
            <a:ext cx="2811577"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72" name="Straight Connector 71"/>
          <p:cNvCxnSpPr/>
          <p:nvPr/>
        </p:nvCxnSpPr>
        <p:spPr>
          <a:xfrm flipV="1">
            <a:off x="9779388" y="2219992"/>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flipV="1">
            <a:off x="10589510" y="2228014"/>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74" name="Straight Connector 73"/>
          <p:cNvCxnSpPr/>
          <p:nvPr/>
        </p:nvCxnSpPr>
        <p:spPr>
          <a:xfrm flipV="1">
            <a:off x="11407662" y="2228013"/>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75" name="Straight Connector 74"/>
          <p:cNvCxnSpPr/>
          <p:nvPr/>
        </p:nvCxnSpPr>
        <p:spPr>
          <a:xfrm>
            <a:off x="10212524" y="3112172"/>
            <a:ext cx="753979" cy="1604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1126926" y="3112171"/>
            <a:ext cx="545426" cy="160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1239215" y="2887583"/>
            <a:ext cx="352925"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78" name="Rectangle 1"/>
          <p:cNvSpPr>
            <a:spLocks noChangeArrowheads="1"/>
          </p:cNvSpPr>
          <p:nvPr/>
        </p:nvSpPr>
        <p:spPr bwMode="auto">
          <a:xfrm>
            <a:off x="9512977" y="3322453"/>
            <a:ext cx="231807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Courier New" panose="02070309020205020404" pitchFamily="49" charset="0"/>
              </a:rPr>
              <a:t>move 3 from </a:t>
            </a:r>
            <a:r>
              <a:rPr lang="en-US" altLang="en-US" sz="1600" dirty="0" smtClean="0">
                <a:solidFill>
                  <a:srgbClr val="000000"/>
                </a:solidFill>
                <a:latin typeface="Courier New" panose="02070309020205020404" pitchFamily="49" charset="0"/>
              </a:rPr>
              <a:t>A</a:t>
            </a:r>
            <a:r>
              <a:rPr kumimoji="0" lang="en-US" altLang="en-US" sz="1600" b="0" i="0" u="none" strike="noStrike" cap="none" normalizeH="0" baseline="0" dirty="0" smtClean="0">
                <a:ln>
                  <a:noFill/>
                </a:ln>
                <a:solidFill>
                  <a:srgbClr val="000000"/>
                </a:solidFill>
                <a:effectLst/>
                <a:latin typeface="Courier New" panose="02070309020205020404" pitchFamily="49" charset="0"/>
              </a:rPr>
              <a:t> to B</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cxnSp>
        <p:nvCxnSpPr>
          <p:cNvPr id="79" name="Straight Connector 78"/>
          <p:cNvCxnSpPr/>
          <p:nvPr/>
        </p:nvCxnSpPr>
        <p:spPr>
          <a:xfrm>
            <a:off x="9205686" y="5455244"/>
            <a:ext cx="2811577"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80" name="Straight Connector 79"/>
          <p:cNvCxnSpPr/>
          <p:nvPr/>
        </p:nvCxnSpPr>
        <p:spPr>
          <a:xfrm flipV="1">
            <a:off x="9803450" y="4473913"/>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81" name="Straight Connector 80"/>
          <p:cNvCxnSpPr/>
          <p:nvPr/>
        </p:nvCxnSpPr>
        <p:spPr>
          <a:xfrm flipV="1">
            <a:off x="10613572" y="4481935"/>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flipV="1">
            <a:off x="11431724" y="4481934"/>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10236586" y="5366093"/>
            <a:ext cx="753979" cy="1604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1150988" y="5366092"/>
            <a:ext cx="545426" cy="160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9610939" y="5366092"/>
            <a:ext cx="352925"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86" name="Rectangle 1"/>
          <p:cNvSpPr>
            <a:spLocks noChangeArrowheads="1"/>
          </p:cNvSpPr>
          <p:nvPr/>
        </p:nvSpPr>
        <p:spPr bwMode="auto">
          <a:xfrm>
            <a:off x="9537039" y="5576374"/>
            <a:ext cx="231807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Courier New" panose="02070309020205020404" pitchFamily="49" charset="0"/>
              </a:rPr>
              <a:t>move 1 from </a:t>
            </a:r>
            <a:r>
              <a:rPr lang="en-US" altLang="en-US" sz="1600" dirty="0" smtClean="0">
                <a:solidFill>
                  <a:srgbClr val="000000"/>
                </a:solidFill>
                <a:latin typeface="Courier New" panose="02070309020205020404" pitchFamily="49" charset="0"/>
              </a:rPr>
              <a:t>C</a:t>
            </a:r>
            <a:r>
              <a:rPr kumimoji="0" lang="en-US" altLang="en-US" sz="1600" b="0" i="0" u="none" strike="noStrike" cap="none" normalizeH="0" baseline="0" dirty="0" smtClean="0">
                <a:ln>
                  <a:noFill/>
                </a:ln>
                <a:solidFill>
                  <a:srgbClr val="000000"/>
                </a:solidFill>
                <a:effectLst/>
                <a:latin typeface="Courier New" panose="02070309020205020404" pitchFamily="49" charset="0"/>
              </a:rPr>
              <a:t> to A</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cxnSp>
        <p:nvCxnSpPr>
          <p:cNvPr id="87" name="Straight Connector 86"/>
          <p:cNvCxnSpPr/>
          <p:nvPr/>
        </p:nvCxnSpPr>
        <p:spPr>
          <a:xfrm>
            <a:off x="5700489" y="5447224"/>
            <a:ext cx="2811577"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88" name="Straight Connector 87"/>
          <p:cNvCxnSpPr/>
          <p:nvPr/>
        </p:nvCxnSpPr>
        <p:spPr>
          <a:xfrm flipV="1">
            <a:off x="6298253" y="4465893"/>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flipV="1">
            <a:off x="7108375" y="4473915"/>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flipV="1">
            <a:off x="7926527" y="4473914"/>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91" name="Straight Connector 90"/>
          <p:cNvCxnSpPr/>
          <p:nvPr/>
        </p:nvCxnSpPr>
        <p:spPr>
          <a:xfrm>
            <a:off x="6731389" y="5358073"/>
            <a:ext cx="753979" cy="1604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843688" y="5149526"/>
            <a:ext cx="545426" cy="160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105742" y="5358072"/>
            <a:ext cx="352925"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94" name="Rectangle 1"/>
          <p:cNvSpPr>
            <a:spLocks noChangeArrowheads="1"/>
          </p:cNvSpPr>
          <p:nvPr/>
        </p:nvSpPr>
        <p:spPr bwMode="auto">
          <a:xfrm>
            <a:off x="6031842" y="5568354"/>
            <a:ext cx="231807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Courier New" panose="02070309020205020404" pitchFamily="49" charset="0"/>
              </a:rPr>
              <a:t>move 2 from </a:t>
            </a:r>
            <a:r>
              <a:rPr lang="en-US" altLang="en-US" sz="1600" dirty="0" smtClean="0">
                <a:solidFill>
                  <a:srgbClr val="000000"/>
                </a:solidFill>
                <a:latin typeface="Courier New" panose="02070309020205020404" pitchFamily="49" charset="0"/>
              </a:rPr>
              <a:t>C</a:t>
            </a:r>
            <a:r>
              <a:rPr kumimoji="0" lang="en-US" altLang="en-US" sz="1600" b="0" i="0" u="none" strike="noStrike" cap="none" normalizeH="0" baseline="0" dirty="0" smtClean="0">
                <a:ln>
                  <a:noFill/>
                </a:ln>
                <a:solidFill>
                  <a:srgbClr val="000000"/>
                </a:solidFill>
                <a:effectLst/>
                <a:latin typeface="Courier New" panose="02070309020205020404" pitchFamily="49" charset="0"/>
              </a:rPr>
              <a:t> to B</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cxnSp>
        <p:nvCxnSpPr>
          <p:cNvPr id="95" name="Straight Connector 94"/>
          <p:cNvCxnSpPr/>
          <p:nvPr/>
        </p:nvCxnSpPr>
        <p:spPr>
          <a:xfrm>
            <a:off x="2099038" y="5455246"/>
            <a:ext cx="2811577"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96" name="Straight Connector 95"/>
          <p:cNvCxnSpPr/>
          <p:nvPr/>
        </p:nvCxnSpPr>
        <p:spPr>
          <a:xfrm flipV="1">
            <a:off x="2696802" y="4473915"/>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97" name="Straight Connector 96"/>
          <p:cNvCxnSpPr/>
          <p:nvPr/>
        </p:nvCxnSpPr>
        <p:spPr>
          <a:xfrm flipV="1">
            <a:off x="3506924" y="4481937"/>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98" name="Straight Connector 97"/>
          <p:cNvCxnSpPr/>
          <p:nvPr/>
        </p:nvCxnSpPr>
        <p:spPr>
          <a:xfrm flipV="1">
            <a:off x="4325076" y="4481936"/>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99" name="Straight Connector 98"/>
          <p:cNvCxnSpPr/>
          <p:nvPr/>
        </p:nvCxnSpPr>
        <p:spPr>
          <a:xfrm>
            <a:off x="3129938" y="5366095"/>
            <a:ext cx="753979" cy="1604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242237" y="5157548"/>
            <a:ext cx="545426" cy="160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338478" y="4949002"/>
            <a:ext cx="352925"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102" name="Rectangle 1"/>
          <p:cNvSpPr>
            <a:spLocks noChangeArrowheads="1"/>
          </p:cNvSpPr>
          <p:nvPr/>
        </p:nvSpPr>
        <p:spPr bwMode="auto">
          <a:xfrm>
            <a:off x="2430391" y="5576376"/>
            <a:ext cx="231807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Courier New" panose="02070309020205020404" pitchFamily="49" charset="0"/>
              </a:rPr>
              <a:t>move 1 from </a:t>
            </a:r>
            <a:r>
              <a:rPr lang="en-US" altLang="en-US" sz="1600" dirty="0" smtClean="0">
                <a:solidFill>
                  <a:srgbClr val="000000"/>
                </a:solidFill>
                <a:latin typeface="Courier New" panose="02070309020205020404" pitchFamily="49" charset="0"/>
              </a:rPr>
              <a:t>A</a:t>
            </a:r>
            <a:r>
              <a:rPr kumimoji="0" lang="en-US" altLang="en-US" sz="1600" b="0" i="0" u="none" strike="noStrike" cap="none" normalizeH="0" baseline="0" dirty="0" smtClean="0">
                <a:ln>
                  <a:noFill/>
                </a:ln>
                <a:solidFill>
                  <a:srgbClr val="000000"/>
                </a:solidFill>
                <a:effectLst/>
                <a:latin typeface="Courier New" panose="02070309020205020404" pitchFamily="49" charset="0"/>
              </a:rPr>
              <a:t> to B</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40" name="TextBox 39"/>
          <p:cNvSpPr txBox="1"/>
          <p:nvPr/>
        </p:nvSpPr>
        <p:spPr>
          <a:xfrm>
            <a:off x="72191" y="3320721"/>
            <a:ext cx="288862"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600" dirty="0" smtClean="0"/>
              <a:t>1</a:t>
            </a:r>
            <a:endParaRPr lang="en-US" sz="1600" dirty="0"/>
          </a:p>
        </p:txBody>
      </p:sp>
      <p:sp>
        <p:nvSpPr>
          <p:cNvPr id="103" name="TextBox 102"/>
          <p:cNvSpPr txBox="1"/>
          <p:nvPr/>
        </p:nvSpPr>
        <p:spPr>
          <a:xfrm>
            <a:off x="3080087" y="3328743"/>
            <a:ext cx="288862"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600" dirty="0" smtClean="0"/>
              <a:t>2</a:t>
            </a:r>
            <a:endParaRPr lang="en-US" sz="1600" dirty="0"/>
          </a:p>
        </p:txBody>
      </p:sp>
      <p:sp>
        <p:nvSpPr>
          <p:cNvPr id="104" name="TextBox 103"/>
          <p:cNvSpPr txBox="1"/>
          <p:nvPr/>
        </p:nvSpPr>
        <p:spPr>
          <a:xfrm>
            <a:off x="6120065" y="3352807"/>
            <a:ext cx="288862"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600" dirty="0" smtClean="0"/>
              <a:t>3</a:t>
            </a:r>
            <a:endParaRPr lang="en-US" sz="1600" dirty="0"/>
          </a:p>
        </p:txBody>
      </p:sp>
      <p:sp>
        <p:nvSpPr>
          <p:cNvPr id="105" name="TextBox 104"/>
          <p:cNvSpPr txBox="1"/>
          <p:nvPr/>
        </p:nvSpPr>
        <p:spPr>
          <a:xfrm>
            <a:off x="9176085" y="3360829"/>
            <a:ext cx="288862"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600" dirty="0" smtClean="0"/>
              <a:t>4</a:t>
            </a:r>
            <a:endParaRPr lang="en-US" sz="1600" dirty="0"/>
          </a:p>
        </p:txBody>
      </p:sp>
      <p:sp>
        <p:nvSpPr>
          <p:cNvPr id="106" name="TextBox 105"/>
          <p:cNvSpPr txBox="1"/>
          <p:nvPr/>
        </p:nvSpPr>
        <p:spPr>
          <a:xfrm>
            <a:off x="9152023" y="5598704"/>
            <a:ext cx="288862"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600" dirty="0" smtClean="0"/>
              <a:t>5</a:t>
            </a:r>
            <a:endParaRPr lang="en-US" sz="1600" dirty="0"/>
          </a:p>
        </p:txBody>
      </p:sp>
      <p:sp>
        <p:nvSpPr>
          <p:cNvPr id="107" name="TextBox 106"/>
          <p:cNvSpPr txBox="1"/>
          <p:nvPr/>
        </p:nvSpPr>
        <p:spPr>
          <a:xfrm>
            <a:off x="5630782" y="5606726"/>
            <a:ext cx="288862"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600" dirty="0" smtClean="0"/>
              <a:t>6</a:t>
            </a:r>
            <a:endParaRPr lang="en-US" sz="1600" dirty="0"/>
          </a:p>
        </p:txBody>
      </p:sp>
      <p:sp>
        <p:nvSpPr>
          <p:cNvPr id="108" name="TextBox 107"/>
          <p:cNvSpPr txBox="1"/>
          <p:nvPr/>
        </p:nvSpPr>
        <p:spPr>
          <a:xfrm>
            <a:off x="2053394" y="5622768"/>
            <a:ext cx="288862"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600" dirty="0" smtClean="0"/>
              <a:t>7</a:t>
            </a:r>
            <a:endParaRPr lang="en-US" sz="1600" dirty="0"/>
          </a:p>
        </p:txBody>
      </p:sp>
    </p:spTree>
    <p:extLst>
      <p:ext uri="{BB962C8B-B14F-4D97-AF65-F5344CB8AC3E}">
        <p14:creationId xmlns:p14="http://schemas.microsoft.com/office/powerpoint/2010/main" val="271278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9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9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9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9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0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2" grpId="0" animBg="1"/>
      <p:bldP spid="70" grpId="0" animBg="1"/>
      <p:bldP spid="78" grpId="0" animBg="1"/>
      <p:bldP spid="86" grpId="0" animBg="1"/>
      <p:bldP spid="94" grpId="0" animBg="1"/>
      <p:bldP spid="102" grpId="0" animBg="1"/>
      <p:bldP spid="40" grpId="0" animBg="1"/>
      <p:bldP spid="103" grpId="0" animBg="1"/>
      <p:bldP spid="104" grpId="0" animBg="1"/>
      <p:bldP spid="105" grpId="0" animBg="1"/>
      <p:bldP spid="106" grpId="0" animBg="1"/>
      <p:bldP spid="107" grpId="0" animBg="1"/>
      <p:bldP spid="1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51228" y="218363"/>
            <a:ext cx="3711273" cy="584775"/>
          </a:xfrm>
          <a:prstGeom prst="rect">
            <a:avLst/>
          </a:prstGeom>
          <a:noFill/>
        </p:spPr>
        <p:txBody>
          <a:bodyPr wrap="none" rtlCol="0">
            <a:spAutoFit/>
          </a:bodyPr>
          <a:lstStyle/>
          <a:p>
            <a:pPr algn="r" rtl="1"/>
            <a:r>
              <a:rPr lang="fa-IR" sz="3200" dirty="0" smtClean="0">
                <a:cs typeface="2  Yekan" panose="00000400000000000000" pitchFamily="2" charset="-78"/>
              </a:rPr>
              <a:t>بازگشتی: مثالهای بیشتر</a:t>
            </a:r>
            <a:endParaRPr lang="en-US" sz="3200" dirty="0">
              <a:cs typeface="2  Yekan" panose="00000400000000000000" pitchFamily="2" charset="-78"/>
            </a:endParaRPr>
          </a:p>
        </p:txBody>
      </p:sp>
      <p:sp>
        <p:nvSpPr>
          <p:cNvPr id="31" name="TextBox 30"/>
          <p:cNvSpPr txBox="1"/>
          <p:nvPr/>
        </p:nvSpPr>
        <p:spPr>
          <a:xfrm>
            <a:off x="7951227" y="1057697"/>
            <a:ext cx="3985811" cy="584775"/>
          </a:xfrm>
          <a:prstGeom prst="rect">
            <a:avLst/>
          </a:prstGeom>
          <a:noFill/>
        </p:spPr>
        <p:txBody>
          <a:bodyPr wrap="square" rtlCol="0">
            <a:spAutoFit/>
          </a:bodyPr>
          <a:lstStyle/>
          <a:p>
            <a:pPr algn="r" rtl="1"/>
            <a:r>
              <a:rPr lang="fa-IR" sz="3200" b="1" dirty="0" smtClean="0">
                <a:cs typeface="2  Kamran" panose="00000400000000000000" pitchFamily="2" charset="-78"/>
              </a:rPr>
              <a:t>برجهای هانوی: راه حل بازگشتی</a:t>
            </a:r>
            <a:endParaRPr lang="fa-IR" sz="2800" b="1" dirty="0" smtClean="0">
              <a:solidFill>
                <a:schemeClr val="accent1"/>
              </a:solidFill>
              <a:cs typeface="2  Kamran" panose="00000400000000000000" pitchFamily="2" charset="-78"/>
            </a:endParaRPr>
          </a:p>
        </p:txBody>
      </p:sp>
      <p:cxnSp>
        <p:nvCxnSpPr>
          <p:cNvPr id="7" name="Straight Connector 6"/>
          <p:cNvCxnSpPr/>
          <p:nvPr/>
        </p:nvCxnSpPr>
        <p:spPr>
          <a:xfrm>
            <a:off x="1856676" y="1677321"/>
            <a:ext cx="2811577"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flipV="1">
            <a:off x="2454440" y="695990"/>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flipV="1">
            <a:off x="3264562" y="704012"/>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flipV="1">
            <a:off x="4082714" y="704011"/>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1957968" y="1610388"/>
            <a:ext cx="96169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293175" y="357312"/>
            <a:ext cx="322524" cy="369332"/>
          </a:xfrm>
          <a:prstGeom prst="rect">
            <a:avLst/>
          </a:prstGeom>
        </p:spPr>
        <p:txBody>
          <a:bodyPr wrap="none">
            <a:spAutoFit/>
          </a:bodyPr>
          <a:lstStyle/>
          <a:p>
            <a:r>
              <a:rPr lang="en-US" altLang="en-US" dirty="0">
                <a:solidFill>
                  <a:srgbClr val="000000"/>
                </a:solidFill>
                <a:latin typeface="Courier New" panose="02070309020205020404" pitchFamily="49" charset="0"/>
              </a:rPr>
              <a:t>A</a:t>
            </a:r>
            <a:endParaRPr lang="en-US" dirty="0"/>
          </a:p>
        </p:txBody>
      </p:sp>
      <p:sp>
        <p:nvSpPr>
          <p:cNvPr id="52" name="Rectangle 51"/>
          <p:cNvSpPr/>
          <p:nvPr/>
        </p:nvSpPr>
        <p:spPr>
          <a:xfrm>
            <a:off x="3087674" y="334679"/>
            <a:ext cx="322524" cy="369332"/>
          </a:xfrm>
          <a:prstGeom prst="rect">
            <a:avLst/>
          </a:prstGeom>
        </p:spPr>
        <p:txBody>
          <a:bodyPr wrap="none">
            <a:spAutoFit/>
          </a:bodyPr>
          <a:lstStyle/>
          <a:p>
            <a:r>
              <a:rPr lang="en-US" altLang="en-US" dirty="0" smtClean="0">
                <a:solidFill>
                  <a:srgbClr val="000000"/>
                </a:solidFill>
                <a:latin typeface="Courier New" panose="02070309020205020404" pitchFamily="49" charset="0"/>
              </a:rPr>
              <a:t>B</a:t>
            </a:r>
            <a:endParaRPr lang="en-US" dirty="0"/>
          </a:p>
        </p:txBody>
      </p:sp>
      <p:sp>
        <p:nvSpPr>
          <p:cNvPr id="54" name="Rectangle 53"/>
          <p:cNvSpPr/>
          <p:nvPr/>
        </p:nvSpPr>
        <p:spPr>
          <a:xfrm>
            <a:off x="3913423" y="341272"/>
            <a:ext cx="322524" cy="369332"/>
          </a:xfrm>
          <a:prstGeom prst="rect">
            <a:avLst/>
          </a:prstGeom>
        </p:spPr>
        <p:txBody>
          <a:bodyPr wrap="none">
            <a:spAutoFit/>
          </a:bodyPr>
          <a:lstStyle/>
          <a:p>
            <a:r>
              <a:rPr lang="en-US" altLang="en-US" dirty="0" smtClean="0">
                <a:solidFill>
                  <a:srgbClr val="000000"/>
                </a:solidFill>
                <a:latin typeface="Courier New" panose="02070309020205020404" pitchFamily="49" charset="0"/>
              </a:rPr>
              <a:t>C</a:t>
            </a:r>
            <a:endParaRPr lang="en-US" dirty="0"/>
          </a:p>
        </p:txBody>
      </p:sp>
      <p:cxnSp>
        <p:nvCxnSpPr>
          <p:cNvPr id="109" name="Straight Connector 108"/>
          <p:cNvCxnSpPr/>
          <p:nvPr/>
        </p:nvCxnSpPr>
        <p:spPr>
          <a:xfrm>
            <a:off x="2030158" y="1506116"/>
            <a:ext cx="82296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118390" y="1417886"/>
            <a:ext cx="6400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190580" y="1313614"/>
            <a:ext cx="4572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294854" y="1225384"/>
            <a:ext cx="27432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351002" y="1121112"/>
            <a:ext cx="1828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864698" y="3209343"/>
            <a:ext cx="2811577"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56" name="Straight Connector 155"/>
          <p:cNvCxnSpPr/>
          <p:nvPr/>
        </p:nvCxnSpPr>
        <p:spPr>
          <a:xfrm flipV="1">
            <a:off x="2334126" y="2228012"/>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157" name="Straight Connector 156"/>
          <p:cNvCxnSpPr/>
          <p:nvPr/>
        </p:nvCxnSpPr>
        <p:spPr>
          <a:xfrm flipV="1">
            <a:off x="3272584" y="2236034"/>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158" name="Straight Connector 157"/>
          <p:cNvCxnSpPr/>
          <p:nvPr/>
        </p:nvCxnSpPr>
        <p:spPr>
          <a:xfrm flipV="1">
            <a:off x="4203030" y="2236033"/>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159" name="Straight Connector 158"/>
          <p:cNvCxnSpPr/>
          <p:nvPr/>
        </p:nvCxnSpPr>
        <p:spPr>
          <a:xfrm>
            <a:off x="1837654" y="3142410"/>
            <a:ext cx="96169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786763" y="3134382"/>
            <a:ext cx="82296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874995" y="3038819"/>
            <a:ext cx="6400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3947185" y="2941880"/>
            <a:ext cx="4572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051459" y="2846317"/>
            <a:ext cx="27432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107607" y="2749378"/>
            <a:ext cx="1828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856678" y="4548861"/>
            <a:ext cx="2811577"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4" name="Straight Connector 173"/>
          <p:cNvCxnSpPr/>
          <p:nvPr/>
        </p:nvCxnSpPr>
        <p:spPr>
          <a:xfrm flipV="1">
            <a:off x="2358190" y="3567530"/>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175" name="Straight Connector 174"/>
          <p:cNvCxnSpPr/>
          <p:nvPr/>
        </p:nvCxnSpPr>
        <p:spPr>
          <a:xfrm flipV="1">
            <a:off x="3264564" y="3575552"/>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176" name="Straight Connector 175"/>
          <p:cNvCxnSpPr/>
          <p:nvPr/>
        </p:nvCxnSpPr>
        <p:spPr>
          <a:xfrm flipV="1">
            <a:off x="4211052" y="3575551"/>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177" name="Straight Connector 176"/>
          <p:cNvCxnSpPr/>
          <p:nvPr/>
        </p:nvCxnSpPr>
        <p:spPr>
          <a:xfrm>
            <a:off x="2776112" y="4481928"/>
            <a:ext cx="96169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3794785" y="4473900"/>
            <a:ext cx="82296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3883017" y="4376961"/>
            <a:ext cx="6400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955207" y="4281398"/>
            <a:ext cx="4572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059481" y="4193168"/>
            <a:ext cx="27432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4115629" y="4088896"/>
            <a:ext cx="1828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848657" y="6080878"/>
            <a:ext cx="2811577"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4" name="Straight Connector 183"/>
          <p:cNvCxnSpPr/>
          <p:nvPr/>
        </p:nvCxnSpPr>
        <p:spPr>
          <a:xfrm flipV="1">
            <a:off x="2350169" y="5099547"/>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185" name="Straight Connector 184"/>
          <p:cNvCxnSpPr/>
          <p:nvPr/>
        </p:nvCxnSpPr>
        <p:spPr>
          <a:xfrm flipV="1">
            <a:off x="3256543" y="5107569"/>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186" name="Straight Connector 185"/>
          <p:cNvCxnSpPr/>
          <p:nvPr/>
        </p:nvCxnSpPr>
        <p:spPr>
          <a:xfrm flipV="1">
            <a:off x="4203031" y="5107568"/>
            <a:ext cx="0" cy="981331"/>
          </a:xfrm>
          <a:prstGeom prst="line">
            <a:avLst/>
          </a:prstGeom>
          <a:ln w="28575"/>
        </p:spPr>
        <p:style>
          <a:lnRef idx="3">
            <a:schemeClr val="dk1"/>
          </a:lnRef>
          <a:fillRef idx="0">
            <a:schemeClr val="dk1"/>
          </a:fillRef>
          <a:effectRef idx="2">
            <a:schemeClr val="dk1"/>
          </a:effectRef>
          <a:fontRef idx="minor">
            <a:schemeClr val="tx1"/>
          </a:fontRef>
        </p:style>
      </p:cxnSp>
      <p:cxnSp>
        <p:nvCxnSpPr>
          <p:cNvPr id="187" name="Straight Connector 186"/>
          <p:cNvCxnSpPr/>
          <p:nvPr/>
        </p:nvCxnSpPr>
        <p:spPr>
          <a:xfrm>
            <a:off x="2768091" y="6013945"/>
            <a:ext cx="96169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853118" y="5925706"/>
            <a:ext cx="82296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2941350" y="5830143"/>
            <a:ext cx="6400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3013540" y="5733204"/>
            <a:ext cx="4572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3117814" y="5637641"/>
            <a:ext cx="27432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3173962" y="5540702"/>
            <a:ext cx="1828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3" name="TextBox 192"/>
              <p:cNvSpPr txBox="1"/>
              <p:nvPr/>
            </p:nvSpPr>
            <p:spPr>
              <a:xfrm>
                <a:off x="5540168" y="2557635"/>
                <a:ext cx="6122333" cy="523220"/>
              </a:xfrm>
              <a:prstGeom prst="rect">
                <a:avLst/>
              </a:prstGeom>
              <a:noFill/>
            </p:spPr>
            <p:txBody>
              <a:bodyPr wrap="square" rtlCol="0">
                <a:spAutoFit/>
              </a:bodyPr>
              <a:lstStyle/>
              <a:p>
                <a:pPr algn="r" rtl="1"/>
                <a14:m>
                  <m:oMath xmlns:m="http://schemas.openxmlformats.org/officeDocument/2006/math">
                    <m:r>
                      <a:rPr lang="en-US" sz="2400" b="1" i="1" dirty="0" smtClean="0">
                        <a:solidFill>
                          <a:srgbClr val="FF0000"/>
                        </a:solidFill>
                        <a:latin typeface="Cambria Math" panose="02040503050406030204" pitchFamily="18" charset="0"/>
                        <a:cs typeface="2  Kamran" panose="00000400000000000000" pitchFamily="2" charset="-78"/>
                      </a:rPr>
                      <m:t>𝑵</m:t>
                    </m:r>
                    <m:r>
                      <a:rPr lang="en-US" sz="2400" b="1" i="1" dirty="0" smtClean="0">
                        <a:solidFill>
                          <a:srgbClr val="FF0000"/>
                        </a:solidFill>
                        <a:latin typeface="Cambria Math" panose="02040503050406030204" pitchFamily="18" charset="0"/>
                        <a:cs typeface="2  Kamran" panose="00000400000000000000" pitchFamily="2" charset="-78"/>
                      </a:rPr>
                      <m:t>−</m:t>
                    </m:r>
                    <m:r>
                      <a:rPr lang="en-US" sz="2400" b="1" i="1" dirty="0" smtClean="0">
                        <a:solidFill>
                          <a:srgbClr val="FF0000"/>
                        </a:solidFill>
                        <a:latin typeface="Cambria Math" panose="02040503050406030204" pitchFamily="18" charset="0"/>
                        <a:cs typeface="2  Kamran" panose="00000400000000000000" pitchFamily="2" charset="-78"/>
                      </a:rPr>
                      <m:t>𝟏</m:t>
                    </m:r>
                  </m:oMath>
                </a14:m>
                <a:r>
                  <a:rPr lang="fa-IR" sz="2800" b="1" dirty="0" smtClean="0">
                    <a:solidFill>
                      <a:srgbClr val="FF0000"/>
                    </a:solidFill>
                    <a:cs typeface="2  Kamran" panose="00000400000000000000" pitchFamily="2" charset="-78"/>
                  </a:rPr>
                  <a:t> دیسک بالایی را به شکل بازگشتی به برج </a:t>
                </a:r>
                <a14:m>
                  <m:oMath xmlns:m="http://schemas.openxmlformats.org/officeDocument/2006/math">
                    <m:r>
                      <a:rPr lang="en-US" sz="2400" b="1" i="1" dirty="0" smtClean="0">
                        <a:solidFill>
                          <a:srgbClr val="FF0000"/>
                        </a:solidFill>
                        <a:latin typeface="Cambria Math" panose="02040503050406030204" pitchFamily="18" charset="0"/>
                        <a:cs typeface="2  Kamran" panose="00000400000000000000" pitchFamily="2" charset="-78"/>
                      </a:rPr>
                      <m:t>𝑪</m:t>
                    </m:r>
                  </m:oMath>
                </a14:m>
                <a:r>
                  <a:rPr lang="fa-IR" sz="2800" b="1" dirty="0" smtClean="0">
                    <a:solidFill>
                      <a:srgbClr val="FF0000"/>
                    </a:solidFill>
                    <a:cs typeface="2  Kamran" panose="00000400000000000000" pitchFamily="2" charset="-78"/>
                  </a:rPr>
                  <a:t> منتقل کن</a:t>
                </a:r>
                <a:endParaRPr lang="fa-IR" sz="2400" b="1" dirty="0" smtClean="0">
                  <a:solidFill>
                    <a:srgbClr val="FF0000"/>
                  </a:solidFill>
                  <a:cs typeface="2  Kamran" panose="00000400000000000000" pitchFamily="2" charset="-78"/>
                </a:endParaRPr>
              </a:p>
            </p:txBody>
          </p:sp>
        </mc:Choice>
        <mc:Fallback>
          <p:sp>
            <p:nvSpPr>
              <p:cNvPr id="193" name="TextBox 192"/>
              <p:cNvSpPr txBox="1">
                <a:spLocks noRot="1" noChangeAspect="1" noMove="1" noResize="1" noEditPoints="1" noAdjustHandles="1" noChangeArrowheads="1" noChangeShapeType="1" noTextEdit="1"/>
              </p:cNvSpPr>
              <p:nvPr/>
            </p:nvSpPr>
            <p:spPr>
              <a:xfrm>
                <a:off x="5540168" y="2557635"/>
                <a:ext cx="6122333" cy="523220"/>
              </a:xfrm>
              <a:prstGeom prst="rect">
                <a:avLst/>
              </a:prstGeom>
              <a:blipFill rotWithShape="0">
                <a:blip r:embed="rId2"/>
                <a:stretch>
                  <a:fillRect t="-12941" r="-299" b="-329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4" name="TextBox 193"/>
              <p:cNvSpPr txBox="1"/>
              <p:nvPr/>
            </p:nvSpPr>
            <p:spPr>
              <a:xfrm>
                <a:off x="5548190" y="3913192"/>
                <a:ext cx="6122333" cy="523220"/>
              </a:xfrm>
              <a:prstGeom prst="rect">
                <a:avLst/>
              </a:prstGeom>
              <a:noFill/>
            </p:spPr>
            <p:txBody>
              <a:bodyPr wrap="square" rtlCol="0">
                <a:spAutoFit/>
              </a:bodyPr>
              <a:lstStyle/>
              <a:p>
                <a:pPr algn="r" rtl="1"/>
                <a:r>
                  <a:rPr lang="fa-IR" sz="2800" b="1" dirty="0" smtClean="0">
                    <a:solidFill>
                      <a:srgbClr val="FF0000"/>
                    </a:solidFill>
                    <a:cs typeface="2  Kamran" panose="00000400000000000000" pitchFamily="2" charset="-78"/>
                  </a:rPr>
                  <a:t>دیسک بزرگ (</a:t>
                </a:r>
                <a14:m>
                  <m:oMath xmlns:m="http://schemas.openxmlformats.org/officeDocument/2006/math">
                    <m:r>
                      <a:rPr lang="en-US" sz="2400" b="1" i="1" dirty="0" smtClean="0">
                        <a:solidFill>
                          <a:srgbClr val="FF0000"/>
                        </a:solidFill>
                        <a:latin typeface="Cambria Math" panose="02040503050406030204" pitchFamily="18" charset="0"/>
                        <a:cs typeface="2  Kamran" panose="00000400000000000000" pitchFamily="2" charset="-78"/>
                      </a:rPr>
                      <m:t>𝑵</m:t>
                    </m:r>
                  </m:oMath>
                </a14:m>
                <a:r>
                  <a:rPr lang="fa-IR" sz="2800" b="1" dirty="0" smtClean="0">
                    <a:solidFill>
                      <a:srgbClr val="FF0000"/>
                    </a:solidFill>
                    <a:cs typeface="2  Kamran" panose="00000400000000000000" pitchFamily="2" charset="-78"/>
                  </a:rPr>
                  <a:t>) را از برج </a:t>
                </a:r>
                <a14:m>
                  <m:oMath xmlns:m="http://schemas.openxmlformats.org/officeDocument/2006/math">
                    <m:r>
                      <a:rPr lang="en-US" sz="2400" b="1" i="1" dirty="0" smtClean="0">
                        <a:solidFill>
                          <a:srgbClr val="FF0000"/>
                        </a:solidFill>
                        <a:latin typeface="Cambria Math" panose="02040503050406030204" pitchFamily="18" charset="0"/>
                        <a:cs typeface="2  Kamran" panose="00000400000000000000" pitchFamily="2" charset="-78"/>
                      </a:rPr>
                      <m:t>𝑨</m:t>
                    </m:r>
                  </m:oMath>
                </a14:m>
                <a:r>
                  <a:rPr lang="fa-IR" sz="2800" b="1" dirty="0" smtClean="0">
                    <a:solidFill>
                      <a:srgbClr val="FF0000"/>
                    </a:solidFill>
                    <a:cs typeface="2  Kamran" panose="00000400000000000000" pitchFamily="2" charset="-78"/>
                  </a:rPr>
                  <a:t> به برج </a:t>
                </a:r>
                <a14:m>
                  <m:oMath xmlns:m="http://schemas.openxmlformats.org/officeDocument/2006/math">
                    <m:r>
                      <a:rPr lang="en-US" sz="2400" b="1" i="1" dirty="0" smtClean="0">
                        <a:solidFill>
                          <a:srgbClr val="FF0000"/>
                        </a:solidFill>
                        <a:latin typeface="Cambria Math" panose="02040503050406030204" pitchFamily="18" charset="0"/>
                        <a:cs typeface="2  Kamran" panose="00000400000000000000" pitchFamily="2" charset="-78"/>
                      </a:rPr>
                      <m:t>𝑩</m:t>
                    </m:r>
                  </m:oMath>
                </a14:m>
                <a:r>
                  <a:rPr lang="fa-IR" sz="2800" b="1" dirty="0" smtClean="0">
                    <a:solidFill>
                      <a:srgbClr val="FF0000"/>
                    </a:solidFill>
                    <a:cs typeface="2  Kamran" panose="00000400000000000000" pitchFamily="2" charset="-78"/>
                  </a:rPr>
                  <a:t> منتقل کن</a:t>
                </a:r>
                <a:endParaRPr lang="fa-IR" sz="2400" b="1" dirty="0" smtClean="0">
                  <a:solidFill>
                    <a:srgbClr val="FF0000"/>
                  </a:solidFill>
                  <a:cs typeface="2  Kamran" panose="00000400000000000000" pitchFamily="2" charset="-78"/>
                </a:endParaRPr>
              </a:p>
            </p:txBody>
          </p:sp>
        </mc:Choice>
        <mc:Fallback>
          <p:sp>
            <p:nvSpPr>
              <p:cNvPr id="194" name="TextBox 193"/>
              <p:cNvSpPr txBox="1">
                <a:spLocks noRot="1" noChangeAspect="1" noMove="1" noResize="1" noEditPoints="1" noAdjustHandles="1" noChangeArrowheads="1" noChangeShapeType="1" noTextEdit="1"/>
              </p:cNvSpPr>
              <p:nvPr/>
            </p:nvSpPr>
            <p:spPr>
              <a:xfrm>
                <a:off x="5548190" y="3913192"/>
                <a:ext cx="6122333" cy="523220"/>
              </a:xfrm>
              <a:prstGeom prst="rect">
                <a:avLst/>
              </a:prstGeom>
              <a:blipFill rotWithShape="0">
                <a:blip r:embed="rId3"/>
                <a:stretch>
                  <a:fillRect t="-12791" r="-2092" b="-313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5" name="TextBox 194"/>
              <p:cNvSpPr txBox="1"/>
              <p:nvPr/>
            </p:nvSpPr>
            <p:spPr>
              <a:xfrm>
                <a:off x="5548190" y="5501360"/>
                <a:ext cx="6122333" cy="523220"/>
              </a:xfrm>
              <a:prstGeom prst="rect">
                <a:avLst/>
              </a:prstGeom>
              <a:noFill/>
            </p:spPr>
            <p:txBody>
              <a:bodyPr wrap="square" rtlCol="0">
                <a:spAutoFit/>
              </a:bodyPr>
              <a:lstStyle/>
              <a:p>
                <a:pPr algn="r" rtl="1"/>
                <a14:m>
                  <m:oMath xmlns:m="http://schemas.openxmlformats.org/officeDocument/2006/math">
                    <m:r>
                      <a:rPr lang="en-US" sz="2400" b="1" i="1" dirty="0" smtClean="0">
                        <a:solidFill>
                          <a:srgbClr val="FF0000"/>
                        </a:solidFill>
                        <a:latin typeface="Cambria Math" panose="02040503050406030204" pitchFamily="18" charset="0"/>
                        <a:cs typeface="2  Kamran" panose="00000400000000000000" pitchFamily="2" charset="-78"/>
                      </a:rPr>
                      <m:t>𝑵</m:t>
                    </m:r>
                    <m:r>
                      <a:rPr lang="en-US" sz="2400" b="1" i="1" dirty="0" smtClean="0">
                        <a:solidFill>
                          <a:srgbClr val="FF0000"/>
                        </a:solidFill>
                        <a:latin typeface="Cambria Math" panose="02040503050406030204" pitchFamily="18" charset="0"/>
                        <a:cs typeface="2  Kamran" panose="00000400000000000000" pitchFamily="2" charset="-78"/>
                      </a:rPr>
                      <m:t>−</m:t>
                    </m:r>
                    <m:r>
                      <a:rPr lang="en-US" sz="2400" b="1" i="1" dirty="0" smtClean="0">
                        <a:solidFill>
                          <a:srgbClr val="FF0000"/>
                        </a:solidFill>
                        <a:latin typeface="Cambria Math" panose="02040503050406030204" pitchFamily="18" charset="0"/>
                        <a:cs typeface="2  Kamran" panose="00000400000000000000" pitchFamily="2" charset="-78"/>
                      </a:rPr>
                      <m:t>𝟏</m:t>
                    </m:r>
                  </m:oMath>
                </a14:m>
                <a:r>
                  <a:rPr lang="fa-IR" sz="2800" b="1" dirty="0" smtClean="0">
                    <a:solidFill>
                      <a:srgbClr val="FF0000"/>
                    </a:solidFill>
                    <a:cs typeface="2  Kamran" panose="00000400000000000000" pitchFamily="2" charset="-78"/>
                  </a:rPr>
                  <a:t> دیسک بالایی را به شکل بازگشتی به برج </a:t>
                </a:r>
                <a14:m>
                  <m:oMath xmlns:m="http://schemas.openxmlformats.org/officeDocument/2006/math">
                    <m:r>
                      <a:rPr lang="en-US" sz="2400" b="1" i="1" dirty="0" smtClean="0">
                        <a:solidFill>
                          <a:srgbClr val="FF0000"/>
                        </a:solidFill>
                        <a:latin typeface="Cambria Math" panose="02040503050406030204" pitchFamily="18" charset="0"/>
                        <a:cs typeface="2  Kamran" panose="00000400000000000000" pitchFamily="2" charset="-78"/>
                      </a:rPr>
                      <m:t>𝑩</m:t>
                    </m:r>
                  </m:oMath>
                </a14:m>
                <a:r>
                  <a:rPr lang="fa-IR" sz="2800" b="1" dirty="0" smtClean="0">
                    <a:solidFill>
                      <a:srgbClr val="FF0000"/>
                    </a:solidFill>
                    <a:cs typeface="2  Kamran" panose="00000400000000000000" pitchFamily="2" charset="-78"/>
                  </a:rPr>
                  <a:t> منتقل کن</a:t>
                </a:r>
                <a:endParaRPr lang="fa-IR" sz="2400" b="1" dirty="0" smtClean="0">
                  <a:solidFill>
                    <a:srgbClr val="FF0000"/>
                  </a:solidFill>
                  <a:cs typeface="2  Kamran" panose="00000400000000000000" pitchFamily="2" charset="-78"/>
                </a:endParaRPr>
              </a:p>
            </p:txBody>
          </p:sp>
        </mc:Choice>
        <mc:Fallback>
          <p:sp>
            <p:nvSpPr>
              <p:cNvPr id="195" name="TextBox 194"/>
              <p:cNvSpPr txBox="1">
                <a:spLocks noRot="1" noChangeAspect="1" noMove="1" noResize="1" noEditPoints="1" noAdjustHandles="1" noChangeArrowheads="1" noChangeShapeType="1" noTextEdit="1"/>
              </p:cNvSpPr>
              <p:nvPr/>
            </p:nvSpPr>
            <p:spPr>
              <a:xfrm>
                <a:off x="5548190" y="5501360"/>
                <a:ext cx="6122333" cy="523220"/>
              </a:xfrm>
              <a:prstGeom prst="rect">
                <a:avLst/>
              </a:prstGeom>
              <a:blipFill rotWithShape="0">
                <a:blip r:embed="rId4"/>
                <a:stretch>
                  <a:fillRect t="-11628" r="-398" b="-31395"/>
                </a:stretch>
              </a:blipFill>
            </p:spPr>
            <p:txBody>
              <a:bodyPr/>
              <a:lstStyle/>
              <a:p>
                <a:r>
                  <a:rPr lang="en-US">
                    <a:noFill/>
                  </a:rPr>
                  <a:t> </a:t>
                </a:r>
              </a:p>
            </p:txBody>
          </p:sp>
        </mc:Fallback>
      </mc:AlternateContent>
    </p:spTree>
    <p:extLst>
      <p:ext uri="{BB962C8B-B14F-4D97-AF65-F5344CB8AC3E}">
        <p14:creationId xmlns:p14="http://schemas.microsoft.com/office/powerpoint/2010/main" val="336886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8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8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9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9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p:bldP spid="194" grpId="0"/>
      <p:bldP spid="1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51228" y="218363"/>
            <a:ext cx="3711273" cy="584775"/>
          </a:xfrm>
          <a:prstGeom prst="rect">
            <a:avLst/>
          </a:prstGeom>
          <a:noFill/>
        </p:spPr>
        <p:txBody>
          <a:bodyPr wrap="none" rtlCol="0">
            <a:spAutoFit/>
          </a:bodyPr>
          <a:lstStyle/>
          <a:p>
            <a:pPr algn="r" rtl="1"/>
            <a:r>
              <a:rPr lang="fa-IR" sz="3200" dirty="0" smtClean="0">
                <a:cs typeface="2  Yekan" panose="00000400000000000000" pitchFamily="2" charset="-78"/>
              </a:rPr>
              <a:t>بازگشتی: مثالهای بیشتر</a:t>
            </a:r>
            <a:endParaRPr lang="en-US" sz="3200" dirty="0">
              <a:cs typeface="2  Yekan" panose="00000400000000000000" pitchFamily="2" charset="-78"/>
            </a:endParaRPr>
          </a:p>
        </p:txBody>
      </p:sp>
      <p:sp>
        <p:nvSpPr>
          <p:cNvPr id="31" name="TextBox 30"/>
          <p:cNvSpPr txBox="1"/>
          <p:nvPr/>
        </p:nvSpPr>
        <p:spPr>
          <a:xfrm>
            <a:off x="7951227" y="1057697"/>
            <a:ext cx="3985811" cy="584775"/>
          </a:xfrm>
          <a:prstGeom prst="rect">
            <a:avLst/>
          </a:prstGeom>
          <a:noFill/>
        </p:spPr>
        <p:txBody>
          <a:bodyPr wrap="square" rtlCol="0">
            <a:spAutoFit/>
          </a:bodyPr>
          <a:lstStyle/>
          <a:p>
            <a:pPr algn="r" rtl="1"/>
            <a:r>
              <a:rPr lang="fa-IR" sz="3200" b="1" dirty="0" smtClean="0">
                <a:cs typeface="2  Kamran" panose="00000400000000000000" pitchFamily="2" charset="-78"/>
              </a:rPr>
              <a:t>برجهای هانوی: تابع بازگشتی</a:t>
            </a:r>
            <a:endParaRPr lang="fa-IR" sz="2800" b="1" dirty="0" smtClean="0">
              <a:solidFill>
                <a:schemeClr val="accent1"/>
              </a:solidFill>
              <a:cs typeface="2  Kamran" panose="00000400000000000000" pitchFamily="2" charset="-78"/>
            </a:endParaRPr>
          </a:p>
        </p:txBody>
      </p:sp>
      <p:pic>
        <p:nvPicPr>
          <p:cNvPr id="2" name="Picture 1"/>
          <p:cNvPicPr>
            <a:picLocks noChangeAspect="1"/>
          </p:cNvPicPr>
          <p:nvPr/>
        </p:nvPicPr>
        <p:blipFill rotWithShape="1">
          <a:blip r:embed="rId2"/>
          <a:srcRect l="17128" t="29244" r="39775" b="42944"/>
          <a:stretch/>
        </p:blipFill>
        <p:spPr>
          <a:xfrm>
            <a:off x="382136" y="1642472"/>
            <a:ext cx="7246678" cy="2629277"/>
          </a:xfrm>
          <a:prstGeom prst="rect">
            <a:avLst/>
          </a:prstGeom>
        </p:spPr>
      </p:pic>
      <p:pic>
        <p:nvPicPr>
          <p:cNvPr id="3" name="Picture 2"/>
          <p:cNvPicPr>
            <a:picLocks noChangeAspect="1"/>
          </p:cNvPicPr>
          <p:nvPr/>
        </p:nvPicPr>
        <p:blipFill rotWithShape="1">
          <a:blip r:embed="rId3"/>
          <a:srcRect l="15560" t="62295" r="71679" b="21180"/>
          <a:stretch/>
        </p:blipFill>
        <p:spPr>
          <a:xfrm>
            <a:off x="382136" y="4271748"/>
            <a:ext cx="2593076" cy="1887941"/>
          </a:xfrm>
          <a:prstGeom prst="rect">
            <a:avLst/>
          </a:prstGeom>
        </p:spPr>
      </p:pic>
    </p:spTree>
    <p:extLst>
      <p:ext uri="{BB962C8B-B14F-4D97-AF65-F5344CB8AC3E}">
        <p14:creationId xmlns:p14="http://schemas.microsoft.com/office/powerpoint/2010/main" val="3494709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51228" y="218363"/>
            <a:ext cx="3711273" cy="584775"/>
          </a:xfrm>
          <a:prstGeom prst="rect">
            <a:avLst/>
          </a:prstGeom>
          <a:noFill/>
        </p:spPr>
        <p:txBody>
          <a:bodyPr wrap="none" rtlCol="0">
            <a:spAutoFit/>
          </a:bodyPr>
          <a:lstStyle/>
          <a:p>
            <a:pPr algn="r" rtl="1"/>
            <a:r>
              <a:rPr lang="fa-IR" sz="3200" dirty="0" smtClean="0">
                <a:cs typeface="2  Yekan" panose="00000400000000000000" pitchFamily="2" charset="-78"/>
              </a:rPr>
              <a:t>بازگشتی: مثالهای بیشتر</a:t>
            </a:r>
            <a:endParaRPr lang="en-US" sz="3200" dirty="0">
              <a:cs typeface="2  Yekan" panose="00000400000000000000" pitchFamily="2" charset="-78"/>
            </a:endParaRPr>
          </a:p>
        </p:txBody>
      </p:sp>
      <mc:AlternateContent xmlns:mc="http://schemas.openxmlformats.org/markup-compatibility/2006">
        <mc:Choice xmlns:a14="http://schemas.microsoft.com/office/drawing/2010/main" Requires="a14">
          <p:sp>
            <p:nvSpPr>
              <p:cNvPr id="31" name="TextBox 30"/>
              <p:cNvSpPr txBox="1"/>
              <p:nvPr/>
            </p:nvSpPr>
            <p:spPr>
              <a:xfrm>
                <a:off x="7951227" y="1057697"/>
                <a:ext cx="3985811" cy="584775"/>
              </a:xfrm>
              <a:prstGeom prst="rect">
                <a:avLst/>
              </a:prstGeom>
              <a:noFill/>
            </p:spPr>
            <p:txBody>
              <a:bodyPr wrap="square" rtlCol="0">
                <a:spAutoFit/>
              </a:bodyPr>
              <a:lstStyle/>
              <a:p>
                <a:pPr algn="r" rtl="1"/>
                <a:r>
                  <a:rPr lang="fa-IR" sz="3200" b="1" dirty="0" smtClean="0">
                    <a:cs typeface="2  Kamran" panose="00000400000000000000" pitchFamily="2" charset="-78"/>
                  </a:rPr>
                  <a:t>درخت </a:t>
                </a:r>
                <a14:m>
                  <m:oMath xmlns:m="http://schemas.openxmlformats.org/officeDocument/2006/math">
                    <m:r>
                      <a:rPr lang="en-US" sz="2400" b="0" i="1" dirty="0" smtClean="0">
                        <a:latin typeface="Cambria Math" panose="02040503050406030204" pitchFamily="18" charset="0"/>
                        <a:cs typeface="2  Kamran" panose="00000400000000000000" pitchFamily="2" charset="-78"/>
                      </a:rPr>
                      <m:t>𝐻</m:t>
                    </m:r>
                  </m:oMath>
                </a14:m>
                <a:endParaRPr lang="fa-IR" sz="2800" dirty="0" smtClean="0">
                  <a:solidFill>
                    <a:schemeClr val="accent1"/>
                  </a:solidFill>
                  <a:cs typeface="2  Kamran" panose="00000400000000000000" pitchFamily="2" charset="-78"/>
                </a:endParaRPr>
              </a:p>
            </p:txBody>
          </p:sp>
        </mc:Choice>
        <mc:Fallback>
          <p:sp>
            <p:nvSpPr>
              <p:cNvPr id="31" name="TextBox 30"/>
              <p:cNvSpPr txBox="1">
                <a:spLocks noRot="1" noChangeAspect="1" noMove="1" noResize="1" noEditPoints="1" noAdjustHandles="1" noChangeArrowheads="1" noChangeShapeType="1" noTextEdit="1"/>
              </p:cNvSpPr>
              <p:nvPr/>
            </p:nvSpPr>
            <p:spPr>
              <a:xfrm>
                <a:off x="7951227" y="1057697"/>
                <a:ext cx="3985811" cy="584775"/>
              </a:xfrm>
              <a:prstGeom prst="rect">
                <a:avLst/>
              </a:prstGeom>
              <a:blipFill rotWithShape="0">
                <a:blip r:embed="rId2"/>
                <a:stretch>
                  <a:fillRect t="-13684" r="-3976" b="-34737"/>
                </a:stretch>
              </a:blipFill>
            </p:spPr>
            <p:txBody>
              <a:bodyPr/>
              <a:lstStyle/>
              <a:p>
                <a:r>
                  <a:rPr lang="en-US">
                    <a:noFill/>
                  </a:rPr>
                  <a:t> </a:t>
                </a:r>
              </a:p>
            </p:txBody>
          </p:sp>
        </mc:Fallback>
      </mc:AlternateContent>
      <p:pic>
        <p:nvPicPr>
          <p:cNvPr id="5" name="Picture 4"/>
          <p:cNvPicPr>
            <a:picLocks noChangeAspect="1"/>
          </p:cNvPicPr>
          <p:nvPr/>
        </p:nvPicPr>
        <p:blipFill rotWithShape="1">
          <a:blip r:embed="rId3"/>
          <a:srcRect l="17351" t="28845" r="61380" b="14709"/>
          <a:stretch/>
        </p:blipFill>
        <p:spPr>
          <a:xfrm>
            <a:off x="136477" y="191072"/>
            <a:ext cx="4326340" cy="6455391"/>
          </a:xfrm>
          <a:prstGeom prst="rect">
            <a:avLst/>
          </a:prstGeom>
        </p:spPr>
      </p:pic>
      <p:pic>
        <p:nvPicPr>
          <p:cNvPr id="7" name="Picture 6"/>
          <p:cNvPicPr>
            <a:picLocks noChangeAspect="1"/>
          </p:cNvPicPr>
          <p:nvPr/>
        </p:nvPicPr>
        <p:blipFill rotWithShape="1">
          <a:blip r:embed="rId4"/>
          <a:srcRect l="25298" t="16104" r="24440" b="8238"/>
          <a:stretch/>
        </p:blipFill>
        <p:spPr>
          <a:xfrm>
            <a:off x="6265620" y="2183641"/>
            <a:ext cx="5063535" cy="42853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74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51228" y="218363"/>
            <a:ext cx="3711273" cy="584775"/>
          </a:xfrm>
          <a:prstGeom prst="rect">
            <a:avLst/>
          </a:prstGeom>
          <a:noFill/>
        </p:spPr>
        <p:txBody>
          <a:bodyPr wrap="none" rtlCol="0">
            <a:spAutoFit/>
          </a:bodyPr>
          <a:lstStyle/>
          <a:p>
            <a:pPr algn="r" rtl="1"/>
            <a:r>
              <a:rPr lang="fa-IR" sz="3200" dirty="0" smtClean="0">
                <a:cs typeface="2  Yekan" panose="00000400000000000000" pitchFamily="2" charset="-78"/>
              </a:rPr>
              <a:t>بازگشتی: مثالهای بیشتر</a:t>
            </a:r>
            <a:endParaRPr lang="en-US" sz="3200" dirty="0">
              <a:cs typeface="2  Yekan" panose="00000400000000000000" pitchFamily="2" charset="-78"/>
            </a:endParaRPr>
          </a:p>
        </p:txBody>
      </p:sp>
      <mc:AlternateContent xmlns:mc="http://schemas.openxmlformats.org/markup-compatibility/2006">
        <mc:Choice xmlns:a14="http://schemas.microsoft.com/office/drawing/2010/main" Requires="a14">
          <p:sp>
            <p:nvSpPr>
              <p:cNvPr id="31" name="TextBox 30"/>
              <p:cNvSpPr txBox="1"/>
              <p:nvPr/>
            </p:nvSpPr>
            <p:spPr>
              <a:xfrm>
                <a:off x="7951227" y="1057697"/>
                <a:ext cx="3985811" cy="584775"/>
              </a:xfrm>
              <a:prstGeom prst="rect">
                <a:avLst/>
              </a:prstGeom>
              <a:noFill/>
            </p:spPr>
            <p:txBody>
              <a:bodyPr wrap="square" rtlCol="0">
                <a:spAutoFit/>
              </a:bodyPr>
              <a:lstStyle/>
              <a:p>
                <a:pPr algn="r" rtl="1"/>
                <a:r>
                  <a:rPr lang="fa-IR" sz="3200" b="1" dirty="0" smtClean="0">
                    <a:cs typeface="2  Kamran" panose="00000400000000000000" pitchFamily="2" charset="-78"/>
                  </a:rPr>
                  <a:t>درخت </a:t>
                </a:r>
                <a14:m>
                  <m:oMath xmlns:m="http://schemas.openxmlformats.org/officeDocument/2006/math">
                    <m:r>
                      <a:rPr lang="en-US" sz="2400" b="0" i="1" dirty="0" smtClean="0">
                        <a:latin typeface="Cambria Math" panose="02040503050406030204" pitchFamily="18" charset="0"/>
                        <a:cs typeface="2  Kamran" panose="00000400000000000000" pitchFamily="2" charset="-78"/>
                      </a:rPr>
                      <m:t>𝐻</m:t>
                    </m:r>
                  </m:oMath>
                </a14:m>
                <a:endParaRPr lang="fa-IR" sz="2800" dirty="0" smtClean="0">
                  <a:solidFill>
                    <a:schemeClr val="accent1"/>
                  </a:solidFill>
                  <a:cs typeface="2  Kamran" panose="00000400000000000000" pitchFamily="2" charset="-78"/>
                </a:endParaRPr>
              </a:p>
            </p:txBody>
          </p:sp>
        </mc:Choice>
        <mc:Fallback>
          <p:sp>
            <p:nvSpPr>
              <p:cNvPr id="31" name="TextBox 30"/>
              <p:cNvSpPr txBox="1">
                <a:spLocks noRot="1" noChangeAspect="1" noMove="1" noResize="1" noEditPoints="1" noAdjustHandles="1" noChangeArrowheads="1" noChangeShapeType="1" noTextEdit="1"/>
              </p:cNvSpPr>
              <p:nvPr/>
            </p:nvSpPr>
            <p:spPr>
              <a:xfrm>
                <a:off x="7951227" y="1057697"/>
                <a:ext cx="3985811" cy="584775"/>
              </a:xfrm>
              <a:prstGeom prst="rect">
                <a:avLst/>
              </a:prstGeom>
              <a:blipFill rotWithShape="0">
                <a:blip r:embed="rId2"/>
                <a:stretch>
                  <a:fillRect t="-13684" r="-3976" b="-34737"/>
                </a:stretch>
              </a:blipFill>
            </p:spPr>
            <p:txBody>
              <a:bodyPr/>
              <a:lstStyle/>
              <a:p>
                <a:r>
                  <a:rPr lang="en-US">
                    <a:noFill/>
                  </a:rPr>
                  <a:t> </a:t>
                </a:r>
              </a:p>
            </p:txBody>
          </p:sp>
        </mc:Fallback>
      </mc:AlternateContent>
      <p:pic>
        <p:nvPicPr>
          <p:cNvPr id="3" name="Picture 2"/>
          <p:cNvPicPr>
            <a:picLocks noChangeAspect="1"/>
          </p:cNvPicPr>
          <p:nvPr/>
        </p:nvPicPr>
        <p:blipFill rotWithShape="1">
          <a:blip r:embed="rId3"/>
          <a:srcRect l="19925" t="24665" r="57687" b="9831"/>
          <a:stretch/>
        </p:blipFill>
        <p:spPr>
          <a:xfrm>
            <a:off x="122828" y="109181"/>
            <a:ext cx="4012444" cy="6600469"/>
          </a:xfrm>
          <a:prstGeom prst="rect">
            <a:avLst/>
          </a:prstGeom>
        </p:spPr>
      </p:pic>
      <p:pic>
        <p:nvPicPr>
          <p:cNvPr id="4" name="Picture 3"/>
          <p:cNvPicPr>
            <a:picLocks noChangeAspect="1"/>
          </p:cNvPicPr>
          <p:nvPr/>
        </p:nvPicPr>
        <p:blipFill rotWithShape="1">
          <a:blip r:embed="rId4"/>
          <a:srcRect l="25411" t="15905" r="23880" b="7840"/>
          <a:stretch/>
        </p:blipFill>
        <p:spPr>
          <a:xfrm>
            <a:off x="5923128" y="2099961"/>
            <a:ext cx="4790364" cy="40501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07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51228" y="218363"/>
            <a:ext cx="3711273" cy="584775"/>
          </a:xfrm>
          <a:prstGeom prst="rect">
            <a:avLst/>
          </a:prstGeom>
          <a:noFill/>
        </p:spPr>
        <p:txBody>
          <a:bodyPr wrap="none" rtlCol="0">
            <a:spAutoFit/>
          </a:bodyPr>
          <a:lstStyle/>
          <a:p>
            <a:pPr algn="r" rtl="1"/>
            <a:r>
              <a:rPr lang="fa-IR" sz="3200" dirty="0" smtClean="0">
                <a:cs typeface="2  Yekan" panose="00000400000000000000" pitchFamily="2" charset="-78"/>
              </a:rPr>
              <a:t>بازگشتی: مثالهای بیشتر</a:t>
            </a:r>
            <a:endParaRPr lang="en-US" sz="3200" dirty="0">
              <a:cs typeface="2  Yekan" panose="00000400000000000000" pitchFamily="2" charset="-78"/>
            </a:endParaRPr>
          </a:p>
        </p:txBody>
      </p:sp>
      <mc:AlternateContent xmlns:mc="http://schemas.openxmlformats.org/markup-compatibility/2006">
        <mc:Choice xmlns:a14="http://schemas.microsoft.com/office/drawing/2010/main" Requires="a14">
          <p:sp>
            <p:nvSpPr>
              <p:cNvPr id="31" name="TextBox 30"/>
              <p:cNvSpPr txBox="1"/>
              <p:nvPr/>
            </p:nvSpPr>
            <p:spPr>
              <a:xfrm>
                <a:off x="7951227" y="1057697"/>
                <a:ext cx="3985811" cy="584775"/>
              </a:xfrm>
              <a:prstGeom prst="rect">
                <a:avLst/>
              </a:prstGeom>
              <a:noFill/>
            </p:spPr>
            <p:txBody>
              <a:bodyPr wrap="square" rtlCol="0">
                <a:spAutoFit/>
              </a:bodyPr>
              <a:lstStyle/>
              <a:p>
                <a:pPr algn="r" rtl="1"/>
                <a:r>
                  <a:rPr lang="fa-IR" sz="3200" b="1" dirty="0" smtClean="0">
                    <a:cs typeface="2  Kamran" panose="00000400000000000000" pitchFamily="2" charset="-78"/>
                  </a:rPr>
                  <a:t>درخت </a:t>
                </a:r>
                <a14:m>
                  <m:oMath xmlns:m="http://schemas.openxmlformats.org/officeDocument/2006/math">
                    <m:r>
                      <a:rPr lang="en-US" sz="2400" b="0" i="1" dirty="0" smtClean="0">
                        <a:latin typeface="Cambria Math" panose="02040503050406030204" pitchFamily="18" charset="0"/>
                        <a:cs typeface="2  Kamran" panose="00000400000000000000" pitchFamily="2" charset="-78"/>
                      </a:rPr>
                      <m:t>𝐻</m:t>
                    </m:r>
                  </m:oMath>
                </a14:m>
                <a:endParaRPr lang="fa-IR" sz="2800" dirty="0" smtClean="0">
                  <a:solidFill>
                    <a:schemeClr val="accent1"/>
                  </a:solidFill>
                  <a:cs typeface="2  Kamran" panose="00000400000000000000" pitchFamily="2" charset="-78"/>
                </a:endParaRPr>
              </a:p>
            </p:txBody>
          </p:sp>
        </mc:Choice>
        <mc:Fallback>
          <p:sp>
            <p:nvSpPr>
              <p:cNvPr id="31" name="TextBox 30"/>
              <p:cNvSpPr txBox="1">
                <a:spLocks noRot="1" noChangeAspect="1" noMove="1" noResize="1" noEditPoints="1" noAdjustHandles="1" noChangeArrowheads="1" noChangeShapeType="1" noTextEdit="1"/>
              </p:cNvSpPr>
              <p:nvPr/>
            </p:nvSpPr>
            <p:spPr>
              <a:xfrm>
                <a:off x="7951227" y="1057697"/>
                <a:ext cx="3985811" cy="584775"/>
              </a:xfrm>
              <a:prstGeom prst="rect">
                <a:avLst/>
              </a:prstGeom>
              <a:blipFill rotWithShape="0">
                <a:blip r:embed="rId2"/>
                <a:stretch>
                  <a:fillRect t="-13684" r="-3976" b="-34737"/>
                </a:stretch>
              </a:blipFill>
            </p:spPr>
            <p:txBody>
              <a:bodyPr/>
              <a:lstStyle/>
              <a:p>
                <a:r>
                  <a:rPr lang="en-US">
                    <a:noFill/>
                  </a:rPr>
                  <a:t> </a:t>
                </a:r>
              </a:p>
            </p:txBody>
          </p:sp>
        </mc:Fallback>
      </mc:AlternateContent>
      <p:pic>
        <p:nvPicPr>
          <p:cNvPr id="2" name="Picture 1"/>
          <p:cNvPicPr>
            <a:picLocks noChangeAspect="1"/>
          </p:cNvPicPr>
          <p:nvPr/>
        </p:nvPicPr>
        <p:blipFill rotWithShape="1">
          <a:blip r:embed="rId3"/>
          <a:srcRect l="20037" t="24067" r="57798" b="10030"/>
          <a:stretch/>
        </p:blipFill>
        <p:spPr>
          <a:xfrm>
            <a:off x="136477" y="218363"/>
            <a:ext cx="3875965" cy="6479517"/>
          </a:xfrm>
          <a:prstGeom prst="rect">
            <a:avLst/>
          </a:prstGeom>
        </p:spPr>
      </p:pic>
      <p:pic>
        <p:nvPicPr>
          <p:cNvPr id="5" name="Picture 4"/>
          <p:cNvPicPr>
            <a:picLocks noChangeAspect="1"/>
          </p:cNvPicPr>
          <p:nvPr/>
        </p:nvPicPr>
        <p:blipFill rotWithShape="1">
          <a:blip r:embed="rId4"/>
          <a:srcRect l="26754" t="9532" r="27463" b="11025"/>
          <a:stretch/>
        </p:blipFill>
        <p:spPr>
          <a:xfrm>
            <a:off x="5540992" y="1897031"/>
            <a:ext cx="4585648" cy="44735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770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9772239" y="218363"/>
            <a:ext cx="1890262" cy="584775"/>
          </a:xfrm>
          <a:prstGeom prst="rect">
            <a:avLst/>
          </a:prstGeom>
          <a:noFill/>
        </p:spPr>
        <p:txBody>
          <a:bodyPr wrap="none" rtlCol="0">
            <a:spAutoFit/>
          </a:bodyPr>
          <a:lstStyle/>
          <a:p>
            <a:pPr algn="r" rtl="1"/>
            <a:r>
              <a:rPr lang="fa-IR" sz="3200" dirty="0" smtClean="0">
                <a:cs typeface="2  Yekan" panose="00000400000000000000" pitchFamily="2" charset="-78"/>
              </a:rPr>
              <a:t>یادآوری ... </a:t>
            </a:r>
            <a:endParaRPr lang="en-US" sz="3200" dirty="0">
              <a:cs typeface="2  Yekan" panose="00000400000000000000" pitchFamily="2" charset="-78"/>
            </a:endParaRPr>
          </a:p>
        </p:txBody>
      </p:sp>
      <p:sp>
        <p:nvSpPr>
          <p:cNvPr id="4" name="Oval 3"/>
          <p:cNvSpPr/>
          <p:nvPr/>
        </p:nvSpPr>
        <p:spPr>
          <a:xfrm>
            <a:off x="9620574" y="1163162"/>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a:t>
            </a:r>
            <a:endParaRPr lang="en-US" dirty="0"/>
          </a:p>
        </p:txBody>
      </p:sp>
      <p:cxnSp>
        <p:nvCxnSpPr>
          <p:cNvPr id="32" name="Straight Arrow Connector 31"/>
          <p:cNvCxnSpPr>
            <a:stCxn id="4" idx="2"/>
            <a:endCxn id="27" idx="0"/>
          </p:cNvCxnSpPr>
          <p:nvPr/>
        </p:nvCxnSpPr>
        <p:spPr>
          <a:xfrm flipH="1">
            <a:off x="9009249" y="1693443"/>
            <a:ext cx="611325" cy="73050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6"/>
            <a:endCxn id="4" idx="4"/>
          </p:cNvCxnSpPr>
          <p:nvPr/>
        </p:nvCxnSpPr>
        <p:spPr>
          <a:xfrm flipV="1">
            <a:off x="9514765" y="2223723"/>
            <a:ext cx="611325" cy="730502"/>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8715849">
            <a:off x="8911518" y="1712446"/>
            <a:ext cx="418704" cy="369332"/>
          </a:xfrm>
          <a:prstGeom prst="rect">
            <a:avLst/>
          </a:prstGeom>
          <a:noFill/>
        </p:spPr>
        <p:txBody>
          <a:bodyPr wrap="none" rtlCol="0">
            <a:spAutoFit/>
          </a:bodyPr>
          <a:lstStyle/>
          <a:p>
            <a:r>
              <a:rPr lang="en-US" dirty="0" smtClean="0"/>
              <a:t>10</a:t>
            </a:r>
            <a:endParaRPr lang="en-US" dirty="0"/>
          </a:p>
        </p:txBody>
      </p:sp>
      <p:pic>
        <p:nvPicPr>
          <p:cNvPr id="2" name="Picture 1"/>
          <p:cNvPicPr>
            <a:picLocks noChangeAspect="1"/>
          </p:cNvPicPr>
          <p:nvPr/>
        </p:nvPicPr>
        <p:blipFill rotWithShape="1">
          <a:blip r:embed="rId2"/>
          <a:srcRect l="17686" t="39597" r="66530" b="25561"/>
          <a:stretch/>
        </p:blipFill>
        <p:spPr>
          <a:xfrm>
            <a:off x="218364" y="1749728"/>
            <a:ext cx="2811439" cy="3489375"/>
          </a:xfrm>
          <a:prstGeom prst="rect">
            <a:avLst/>
          </a:prstGeom>
        </p:spPr>
      </p:pic>
      <p:sp>
        <p:nvSpPr>
          <p:cNvPr id="27" name="Oval 26"/>
          <p:cNvSpPr/>
          <p:nvPr/>
        </p:nvSpPr>
        <p:spPr>
          <a:xfrm>
            <a:off x="8503733" y="2423944"/>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f1</a:t>
            </a:r>
            <a:endParaRPr lang="en-US" dirty="0"/>
          </a:p>
        </p:txBody>
      </p:sp>
      <p:sp>
        <p:nvSpPr>
          <p:cNvPr id="31" name="Oval 30"/>
          <p:cNvSpPr/>
          <p:nvPr/>
        </p:nvSpPr>
        <p:spPr>
          <a:xfrm>
            <a:off x="7381905" y="3750052"/>
            <a:ext cx="1011032" cy="1053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f2</a:t>
            </a:r>
            <a:endParaRPr lang="en-US" dirty="0"/>
          </a:p>
        </p:txBody>
      </p:sp>
      <p:sp>
        <p:nvSpPr>
          <p:cNvPr id="33" name="Oval 32"/>
          <p:cNvSpPr/>
          <p:nvPr/>
        </p:nvSpPr>
        <p:spPr>
          <a:xfrm>
            <a:off x="6066849" y="5184511"/>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f3</a:t>
            </a:r>
            <a:endParaRPr lang="en-US" dirty="0"/>
          </a:p>
        </p:txBody>
      </p:sp>
      <p:cxnSp>
        <p:nvCxnSpPr>
          <p:cNvPr id="37" name="Straight Arrow Connector 36"/>
          <p:cNvCxnSpPr>
            <a:stCxn id="27" idx="2"/>
            <a:endCxn id="31" idx="0"/>
          </p:cNvCxnSpPr>
          <p:nvPr/>
        </p:nvCxnSpPr>
        <p:spPr>
          <a:xfrm flipH="1">
            <a:off x="7887421" y="2954225"/>
            <a:ext cx="616312" cy="795827"/>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1" idx="2"/>
            <a:endCxn id="33" idx="0"/>
          </p:cNvCxnSpPr>
          <p:nvPr/>
        </p:nvCxnSpPr>
        <p:spPr>
          <a:xfrm flipH="1">
            <a:off x="6572365" y="4277032"/>
            <a:ext cx="809540" cy="907479"/>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6"/>
            <a:endCxn id="31" idx="4"/>
          </p:cNvCxnSpPr>
          <p:nvPr/>
        </p:nvCxnSpPr>
        <p:spPr>
          <a:xfrm flipV="1">
            <a:off x="7077881" y="4804012"/>
            <a:ext cx="809540" cy="910780"/>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1" idx="6"/>
            <a:endCxn id="27" idx="4"/>
          </p:cNvCxnSpPr>
          <p:nvPr/>
        </p:nvCxnSpPr>
        <p:spPr>
          <a:xfrm flipV="1">
            <a:off x="8392937" y="3484505"/>
            <a:ext cx="616312" cy="792527"/>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8715849">
            <a:off x="7808986" y="3038406"/>
            <a:ext cx="418704" cy="369332"/>
          </a:xfrm>
          <a:prstGeom prst="rect">
            <a:avLst/>
          </a:prstGeom>
          <a:noFill/>
        </p:spPr>
        <p:txBody>
          <a:bodyPr wrap="none" rtlCol="0">
            <a:spAutoFit/>
          </a:bodyPr>
          <a:lstStyle/>
          <a:p>
            <a:r>
              <a:rPr lang="en-US" dirty="0" smtClean="0"/>
              <a:t>10</a:t>
            </a:r>
            <a:endParaRPr lang="en-US" dirty="0"/>
          </a:p>
        </p:txBody>
      </p:sp>
      <p:sp>
        <p:nvSpPr>
          <p:cNvPr id="51" name="TextBox 50"/>
          <p:cNvSpPr txBox="1"/>
          <p:nvPr/>
        </p:nvSpPr>
        <p:spPr>
          <a:xfrm rot="18715849">
            <a:off x="6625547" y="4409674"/>
            <a:ext cx="418704" cy="369332"/>
          </a:xfrm>
          <a:prstGeom prst="rect">
            <a:avLst/>
          </a:prstGeom>
          <a:noFill/>
        </p:spPr>
        <p:txBody>
          <a:bodyPr wrap="none" rtlCol="0">
            <a:spAutoFit/>
          </a:bodyPr>
          <a:lstStyle/>
          <a:p>
            <a:r>
              <a:rPr lang="en-US" dirty="0" smtClean="0"/>
              <a:t>10</a:t>
            </a:r>
            <a:endParaRPr lang="en-US" dirty="0"/>
          </a:p>
        </p:txBody>
      </p:sp>
      <p:sp>
        <p:nvSpPr>
          <p:cNvPr id="52" name="TextBox 51"/>
          <p:cNvSpPr txBox="1"/>
          <p:nvPr/>
        </p:nvSpPr>
        <p:spPr>
          <a:xfrm rot="18715849">
            <a:off x="7364819" y="5221619"/>
            <a:ext cx="535724" cy="369332"/>
          </a:xfrm>
          <a:prstGeom prst="rect">
            <a:avLst/>
          </a:prstGeom>
          <a:noFill/>
        </p:spPr>
        <p:txBody>
          <a:bodyPr wrap="none" rtlCol="0">
            <a:spAutoFit/>
          </a:bodyPr>
          <a:lstStyle/>
          <a:p>
            <a:r>
              <a:rPr lang="en-US" dirty="0" smtClean="0"/>
              <a:t>100</a:t>
            </a:r>
            <a:endParaRPr lang="en-US" dirty="0"/>
          </a:p>
        </p:txBody>
      </p:sp>
      <p:sp>
        <p:nvSpPr>
          <p:cNvPr id="53" name="TextBox 52"/>
          <p:cNvSpPr txBox="1"/>
          <p:nvPr/>
        </p:nvSpPr>
        <p:spPr>
          <a:xfrm rot="18715849">
            <a:off x="8513149" y="3891026"/>
            <a:ext cx="535724" cy="369332"/>
          </a:xfrm>
          <a:prstGeom prst="rect">
            <a:avLst/>
          </a:prstGeom>
          <a:noFill/>
        </p:spPr>
        <p:txBody>
          <a:bodyPr wrap="none" rtlCol="0">
            <a:spAutoFit/>
          </a:bodyPr>
          <a:lstStyle/>
          <a:p>
            <a:r>
              <a:rPr lang="en-US" dirty="0" smtClean="0"/>
              <a:t>300</a:t>
            </a:r>
            <a:endParaRPr lang="en-US" dirty="0"/>
          </a:p>
        </p:txBody>
      </p:sp>
      <p:sp>
        <p:nvSpPr>
          <p:cNvPr id="54" name="TextBox 53"/>
          <p:cNvSpPr txBox="1"/>
          <p:nvPr/>
        </p:nvSpPr>
        <p:spPr>
          <a:xfrm rot="18715849">
            <a:off x="9691286" y="2569337"/>
            <a:ext cx="535724" cy="369332"/>
          </a:xfrm>
          <a:prstGeom prst="rect">
            <a:avLst/>
          </a:prstGeom>
          <a:noFill/>
        </p:spPr>
        <p:txBody>
          <a:bodyPr wrap="none" rtlCol="0">
            <a:spAutoFit/>
          </a:bodyPr>
          <a:lstStyle/>
          <a:p>
            <a:r>
              <a:rPr lang="en-US" dirty="0" smtClean="0"/>
              <a:t>600</a:t>
            </a:r>
            <a:endParaRPr lang="en-US" dirty="0"/>
          </a:p>
        </p:txBody>
      </p:sp>
    </p:spTree>
    <p:extLst>
      <p:ext uri="{BB962C8B-B14F-4D97-AF65-F5344CB8AC3E}">
        <p14:creationId xmlns:p14="http://schemas.microsoft.com/office/powerpoint/2010/main" val="130775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201845" y="218363"/>
            <a:ext cx="1460656" cy="584775"/>
          </a:xfrm>
          <a:prstGeom prst="rect">
            <a:avLst/>
          </a:prstGeom>
          <a:noFill/>
        </p:spPr>
        <p:txBody>
          <a:bodyPr wrap="none" rtlCol="0">
            <a:spAutoFit/>
          </a:bodyPr>
          <a:lstStyle/>
          <a:p>
            <a:pPr algn="r" rtl="1"/>
            <a:r>
              <a:rPr lang="fa-IR" sz="3200" dirty="0" smtClean="0">
                <a:cs typeface="2  Yekan" panose="00000400000000000000" pitchFamily="2" charset="-78"/>
              </a:rPr>
              <a:t>بازگشتی</a:t>
            </a:r>
            <a:endParaRPr lang="en-US" sz="3200" dirty="0">
              <a:cs typeface="2  Yekan" panose="00000400000000000000" pitchFamily="2" charset="-78"/>
            </a:endParaRPr>
          </a:p>
        </p:txBody>
      </p:sp>
      <p:sp>
        <p:nvSpPr>
          <p:cNvPr id="31" name="TextBox 30"/>
          <p:cNvSpPr txBox="1"/>
          <p:nvPr/>
        </p:nvSpPr>
        <p:spPr>
          <a:xfrm>
            <a:off x="464025" y="1057697"/>
            <a:ext cx="11473014" cy="584775"/>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تمرین: برای رسم هر یک از شکل زیر با استفاده از لاک پشت، یک تابع بازگشتی بنویسید: </a:t>
            </a:r>
            <a:endParaRPr lang="fa-IR" sz="3200" b="1" dirty="0" smtClean="0">
              <a:solidFill>
                <a:srgbClr val="FF0000"/>
              </a:solidFill>
              <a:cs typeface="2  Kamran" panose="00000400000000000000" pitchFamily="2" charset="-78"/>
            </a:endParaRPr>
          </a:p>
        </p:txBody>
      </p:sp>
      <p:pic>
        <p:nvPicPr>
          <p:cNvPr id="2" name="Picture 1"/>
          <p:cNvPicPr>
            <a:picLocks noChangeAspect="1"/>
          </p:cNvPicPr>
          <p:nvPr/>
        </p:nvPicPr>
        <p:blipFill rotWithShape="1">
          <a:blip r:embed="rId2"/>
          <a:srcRect l="33135" t="25461" r="30709" b="10826"/>
          <a:stretch/>
        </p:blipFill>
        <p:spPr>
          <a:xfrm>
            <a:off x="986782" y="2429302"/>
            <a:ext cx="3261510" cy="3231218"/>
          </a:xfrm>
          <a:prstGeom prst="rect">
            <a:avLst/>
          </a:prstGeom>
        </p:spPr>
      </p:pic>
      <p:pic>
        <p:nvPicPr>
          <p:cNvPr id="3" name="Picture 2"/>
          <p:cNvPicPr>
            <a:picLocks noChangeAspect="1"/>
          </p:cNvPicPr>
          <p:nvPr/>
        </p:nvPicPr>
        <p:blipFill rotWithShape="1">
          <a:blip r:embed="rId3"/>
          <a:srcRect l="44440" t="23867" r="21977" b="18943"/>
          <a:stretch/>
        </p:blipFill>
        <p:spPr>
          <a:xfrm>
            <a:off x="6987654" y="1675373"/>
            <a:ext cx="4094330" cy="3920209"/>
          </a:xfrm>
          <a:prstGeom prst="rect">
            <a:avLst/>
          </a:prstGeom>
        </p:spPr>
      </p:pic>
    </p:spTree>
    <p:extLst>
      <p:ext uri="{BB962C8B-B14F-4D97-AF65-F5344CB8AC3E}">
        <p14:creationId xmlns:p14="http://schemas.microsoft.com/office/powerpoint/2010/main" val="1498843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489" y="1057697"/>
            <a:ext cx="10972800" cy="646331"/>
          </a:xfrm>
          <a:prstGeom prst="rect">
            <a:avLst/>
          </a:prstGeom>
          <a:noFill/>
        </p:spPr>
        <p:txBody>
          <a:bodyPr wrap="square" rtlCol="0">
            <a:spAutoFit/>
          </a:bodyPr>
          <a:lstStyle/>
          <a:p>
            <a:pPr algn="r" rtl="1"/>
            <a:r>
              <a:rPr lang="fa-IR" sz="3600" b="1" dirty="0" smtClean="0">
                <a:cs typeface="2  Kamran" panose="00000400000000000000" pitchFamily="2" charset="-78"/>
              </a:rPr>
              <a:t>فراخوانی یک تابع به وسیله خودش</a:t>
            </a:r>
          </a:p>
        </p:txBody>
      </p:sp>
      <p:pic>
        <p:nvPicPr>
          <p:cNvPr id="3" name="Picture 2"/>
          <p:cNvPicPr>
            <a:picLocks noChangeAspect="1"/>
          </p:cNvPicPr>
          <p:nvPr/>
        </p:nvPicPr>
        <p:blipFill rotWithShape="1">
          <a:blip r:embed="rId2"/>
          <a:srcRect l="18246" t="66675" r="65970" b="16800"/>
          <a:stretch/>
        </p:blipFill>
        <p:spPr>
          <a:xfrm>
            <a:off x="163773" y="2429302"/>
            <a:ext cx="3477712" cy="2047164"/>
          </a:xfrm>
          <a:prstGeom prst="rect">
            <a:avLst/>
          </a:prstGeom>
        </p:spPr>
      </p:pic>
      <p:sp>
        <p:nvSpPr>
          <p:cNvPr id="5" name="Rectangle 4"/>
          <p:cNvSpPr/>
          <p:nvPr/>
        </p:nvSpPr>
        <p:spPr>
          <a:xfrm>
            <a:off x="1902629" y="2920621"/>
            <a:ext cx="1577550" cy="423080"/>
          </a:xfrm>
          <a:prstGeom prst="rect">
            <a:avLst/>
          </a:prstGeom>
          <a:noFill/>
          <a:ln>
            <a:solidFill>
              <a:srgbClr val="FFC000"/>
            </a:solidFill>
            <a:prstDash val="dash"/>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575943" y="2099247"/>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a:t>
            </a:r>
            <a:endParaRPr lang="en-US" dirty="0"/>
          </a:p>
        </p:txBody>
      </p:sp>
      <p:cxnSp>
        <p:nvCxnSpPr>
          <p:cNvPr id="24" name="Straight Arrow Connector 23"/>
          <p:cNvCxnSpPr>
            <a:stCxn id="23" idx="1"/>
            <a:endCxn id="26" idx="0"/>
          </p:cNvCxnSpPr>
          <p:nvPr/>
        </p:nvCxnSpPr>
        <p:spPr>
          <a:xfrm flipH="1">
            <a:off x="6986714" y="2254563"/>
            <a:ext cx="737291" cy="592980"/>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481198" y="2847543"/>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func</a:t>
            </a:r>
            <a:endParaRPr lang="en-US" dirty="0"/>
          </a:p>
        </p:txBody>
      </p:sp>
      <p:sp>
        <p:nvSpPr>
          <p:cNvPr id="29" name="TextBox 28"/>
          <p:cNvSpPr txBox="1"/>
          <p:nvPr/>
        </p:nvSpPr>
        <p:spPr>
          <a:xfrm rot="19290451">
            <a:off x="6989813" y="2251042"/>
            <a:ext cx="418704" cy="369332"/>
          </a:xfrm>
          <a:prstGeom prst="rect">
            <a:avLst/>
          </a:prstGeom>
          <a:noFill/>
        </p:spPr>
        <p:txBody>
          <a:bodyPr wrap="none" rtlCol="0">
            <a:spAutoFit/>
          </a:bodyPr>
          <a:lstStyle/>
          <a:p>
            <a:r>
              <a:rPr lang="en-US" dirty="0" smtClean="0"/>
              <a:t>10</a:t>
            </a:r>
            <a:endParaRPr lang="en-US" dirty="0"/>
          </a:p>
        </p:txBody>
      </p:sp>
      <p:cxnSp>
        <p:nvCxnSpPr>
          <p:cNvPr id="21" name="Straight Arrow Connector 20"/>
          <p:cNvCxnSpPr>
            <a:stCxn id="26" idx="2"/>
            <a:endCxn id="22" idx="0"/>
          </p:cNvCxnSpPr>
          <p:nvPr/>
        </p:nvCxnSpPr>
        <p:spPr>
          <a:xfrm flipH="1">
            <a:off x="5975682" y="3377824"/>
            <a:ext cx="505516" cy="525617"/>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470166" y="3903441"/>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func</a:t>
            </a:r>
            <a:endParaRPr lang="en-US" dirty="0"/>
          </a:p>
        </p:txBody>
      </p:sp>
      <p:cxnSp>
        <p:nvCxnSpPr>
          <p:cNvPr id="25" name="Straight Arrow Connector 24"/>
          <p:cNvCxnSpPr>
            <a:stCxn id="22" idx="2"/>
            <a:endCxn id="27" idx="0"/>
          </p:cNvCxnSpPr>
          <p:nvPr/>
        </p:nvCxnSpPr>
        <p:spPr>
          <a:xfrm flipH="1">
            <a:off x="4964650" y="4433722"/>
            <a:ext cx="505516" cy="530280"/>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459134" y="4964002"/>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func</a:t>
            </a:r>
            <a:endParaRPr lang="en-US" dirty="0"/>
          </a:p>
        </p:txBody>
      </p:sp>
      <p:cxnSp>
        <p:nvCxnSpPr>
          <p:cNvPr id="19" name="Straight Connector 18"/>
          <p:cNvCxnSpPr/>
          <p:nvPr/>
        </p:nvCxnSpPr>
        <p:spPr>
          <a:xfrm flipH="1">
            <a:off x="4244451" y="6024563"/>
            <a:ext cx="341194" cy="335297"/>
          </a:xfrm>
          <a:prstGeom prst="line">
            <a:avLst/>
          </a:prstGeom>
          <a:ln w="38100">
            <a:prstDash val="sysDot"/>
          </a:ln>
        </p:spPr>
        <p:style>
          <a:lnRef idx="3">
            <a:schemeClr val="dk1"/>
          </a:lnRef>
          <a:fillRef idx="0">
            <a:schemeClr val="dk1"/>
          </a:fillRef>
          <a:effectRef idx="2">
            <a:schemeClr val="dk1"/>
          </a:effectRef>
          <a:fontRef idx="minor">
            <a:schemeClr val="tx1"/>
          </a:fontRef>
        </p:style>
      </p:cxnSp>
      <p:sp>
        <p:nvSpPr>
          <p:cNvPr id="39" name="TextBox 38"/>
          <p:cNvSpPr txBox="1"/>
          <p:nvPr/>
        </p:nvSpPr>
        <p:spPr>
          <a:xfrm rot="18845809">
            <a:off x="5957483" y="3271300"/>
            <a:ext cx="301686" cy="369332"/>
          </a:xfrm>
          <a:prstGeom prst="rect">
            <a:avLst/>
          </a:prstGeom>
          <a:noFill/>
        </p:spPr>
        <p:txBody>
          <a:bodyPr wrap="none" rtlCol="0">
            <a:spAutoFit/>
          </a:bodyPr>
          <a:lstStyle/>
          <a:p>
            <a:r>
              <a:rPr lang="en-US" dirty="0" smtClean="0"/>
              <a:t>9</a:t>
            </a:r>
            <a:endParaRPr lang="en-US" dirty="0"/>
          </a:p>
        </p:txBody>
      </p:sp>
      <p:sp>
        <p:nvSpPr>
          <p:cNvPr id="40" name="TextBox 39"/>
          <p:cNvSpPr txBox="1"/>
          <p:nvPr/>
        </p:nvSpPr>
        <p:spPr>
          <a:xfrm rot="18845809">
            <a:off x="4993491" y="4348502"/>
            <a:ext cx="301686" cy="369332"/>
          </a:xfrm>
          <a:prstGeom prst="rect">
            <a:avLst/>
          </a:prstGeom>
          <a:noFill/>
        </p:spPr>
        <p:txBody>
          <a:bodyPr wrap="none" rtlCol="0">
            <a:spAutoFit/>
          </a:bodyPr>
          <a:lstStyle/>
          <a:p>
            <a:r>
              <a:rPr lang="en-US" dirty="0" smtClean="0"/>
              <a:t>8</a:t>
            </a:r>
            <a:endParaRPr lang="en-US" dirty="0"/>
          </a:p>
        </p:txBody>
      </p:sp>
      <p:sp>
        <p:nvSpPr>
          <p:cNvPr id="41" name="TextBox 40"/>
          <p:cNvSpPr txBox="1"/>
          <p:nvPr/>
        </p:nvSpPr>
        <p:spPr>
          <a:xfrm>
            <a:off x="7355359" y="3616648"/>
            <a:ext cx="4407392" cy="2062103"/>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sym typeface="Wingdings" panose="05000000000000000000" pitchFamily="2" charset="2"/>
              </a:rPr>
              <a:t>بازگشتی به این شکل، هیچ کاربردی ندارد زیرا تابع می تواند تا ابد خود را فراخوانی کند و در نتیجه، هیچگاه مقداری برگردانده نمی شود </a:t>
            </a:r>
            <a:endParaRPr lang="fa-IR" sz="3200" b="1" dirty="0" smtClean="0">
              <a:solidFill>
                <a:srgbClr val="FF0000"/>
              </a:solidFill>
              <a:cs typeface="2  Kamran" panose="00000400000000000000" pitchFamily="2" charset="-78"/>
            </a:endParaRPr>
          </a:p>
        </p:txBody>
      </p:sp>
      <p:sp>
        <p:nvSpPr>
          <p:cNvPr id="42" name="TextBox 41"/>
          <p:cNvSpPr txBox="1"/>
          <p:nvPr/>
        </p:nvSpPr>
        <p:spPr>
          <a:xfrm>
            <a:off x="7355359" y="5780782"/>
            <a:ext cx="4407392" cy="584775"/>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sym typeface="Wingdings" panose="05000000000000000000" pitchFamily="2" charset="2"/>
              </a:rPr>
              <a:t>سوال: راهکار چیست؟ </a:t>
            </a:r>
            <a:r>
              <a:rPr lang="fa-IR" sz="3200" b="1" dirty="0" smtClean="0">
                <a:solidFill>
                  <a:srgbClr val="00B0F0"/>
                </a:solidFill>
                <a:cs typeface="2  Kamran" panose="00000400000000000000" pitchFamily="2" charset="-78"/>
                <a:sym typeface="Wingdings" panose="05000000000000000000" pitchFamily="2" charset="2"/>
              </a:rPr>
              <a:t>مقدار پایه</a:t>
            </a:r>
          </a:p>
        </p:txBody>
      </p:sp>
      <p:sp>
        <p:nvSpPr>
          <p:cNvPr id="28" name="TextBox 27"/>
          <p:cNvSpPr txBox="1"/>
          <p:nvPr/>
        </p:nvSpPr>
        <p:spPr>
          <a:xfrm>
            <a:off x="9772239" y="218363"/>
            <a:ext cx="1890262" cy="584775"/>
          </a:xfrm>
          <a:prstGeom prst="rect">
            <a:avLst/>
          </a:prstGeom>
          <a:noFill/>
        </p:spPr>
        <p:txBody>
          <a:bodyPr wrap="none" rtlCol="0">
            <a:spAutoFit/>
          </a:bodyPr>
          <a:lstStyle/>
          <a:p>
            <a:pPr algn="r" rtl="1"/>
            <a:r>
              <a:rPr lang="fa-IR" sz="3200" dirty="0" smtClean="0">
                <a:cs typeface="2  Yekan" panose="00000400000000000000" pitchFamily="2" charset="-78"/>
              </a:rPr>
              <a:t>یادآوری ... </a:t>
            </a:r>
            <a:endParaRPr lang="en-US" sz="3200" dirty="0">
              <a:cs typeface="2  Yekan" panose="00000400000000000000" pitchFamily="2" charset="-78"/>
            </a:endParaRPr>
          </a:p>
        </p:txBody>
      </p:sp>
    </p:spTree>
    <p:extLst>
      <p:ext uri="{BB962C8B-B14F-4D97-AF65-F5344CB8AC3E}">
        <p14:creationId xmlns:p14="http://schemas.microsoft.com/office/powerpoint/2010/main" val="53899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9738647" y="5221661"/>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a:t>
            </a:r>
            <a:endParaRPr lang="en-US" dirty="0"/>
          </a:p>
        </p:txBody>
      </p:sp>
      <p:cxnSp>
        <p:nvCxnSpPr>
          <p:cNvPr id="24" name="Straight Arrow Connector 23"/>
          <p:cNvCxnSpPr>
            <a:stCxn id="23" idx="1"/>
            <a:endCxn id="26" idx="7"/>
          </p:cNvCxnSpPr>
          <p:nvPr/>
        </p:nvCxnSpPr>
        <p:spPr>
          <a:xfrm flipH="1">
            <a:off x="9142213" y="5376977"/>
            <a:ext cx="744496" cy="0"/>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279243" y="5221661"/>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func</a:t>
            </a:r>
            <a:endParaRPr lang="en-US" dirty="0"/>
          </a:p>
        </p:txBody>
      </p:sp>
      <p:sp>
        <p:nvSpPr>
          <p:cNvPr id="29" name="TextBox 28"/>
          <p:cNvSpPr txBox="1"/>
          <p:nvPr/>
        </p:nvSpPr>
        <p:spPr>
          <a:xfrm>
            <a:off x="9309653" y="4929987"/>
            <a:ext cx="418704" cy="369332"/>
          </a:xfrm>
          <a:prstGeom prst="rect">
            <a:avLst/>
          </a:prstGeom>
          <a:noFill/>
        </p:spPr>
        <p:txBody>
          <a:bodyPr wrap="none" rtlCol="0">
            <a:spAutoFit/>
          </a:bodyPr>
          <a:lstStyle/>
          <a:p>
            <a:r>
              <a:rPr lang="en-US" dirty="0" smtClean="0"/>
              <a:t>10</a:t>
            </a:r>
            <a:endParaRPr lang="en-US" dirty="0"/>
          </a:p>
        </p:txBody>
      </p:sp>
      <p:cxnSp>
        <p:nvCxnSpPr>
          <p:cNvPr id="21" name="Straight Arrow Connector 20"/>
          <p:cNvCxnSpPr>
            <a:stCxn id="26" idx="1"/>
            <a:endCxn id="22" idx="7"/>
          </p:cNvCxnSpPr>
          <p:nvPr/>
        </p:nvCxnSpPr>
        <p:spPr>
          <a:xfrm flipH="1">
            <a:off x="7682809" y="5376977"/>
            <a:ext cx="744496" cy="2245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819839" y="5244112"/>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func</a:t>
            </a:r>
            <a:endParaRPr lang="en-US" dirty="0"/>
          </a:p>
        </p:txBody>
      </p:sp>
      <p:cxnSp>
        <p:nvCxnSpPr>
          <p:cNvPr id="25" name="Straight Arrow Connector 24"/>
          <p:cNvCxnSpPr>
            <a:stCxn id="22" idx="1"/>
            <a:endCxn id="27" idx="7"/>
          </p:cNvCxnSpPr>
          <p:nvPr/>
        </p:nvCxnSpPr>
        <p:spPr>
          <a:xfrm flipH="1">
            <a:off x="6236506" y="5399428"/>
            <a:ext cx="731395" cy="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373536" y="5244113"/>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func</a:t>
            </a:r>
            <a:endParaRPr lang="en-US" dirty="0"/>
          </a:p>
        </p:txBody>
      </p:sp>
      <p:pic>
        <p:nvPicPr>
          <p:cNvPr id="2" name="Picture 1"/>
          <p:cNvPicPr>
            <a:picLocks noChangeAspect="1"/>
          </p:cNvPicPr>
          <p:nvPr/>
        </p:nvPicPr>
        <p:blipFill rotWithShape="1">
          <a:blip r:embed="rId3"/>
          <a:srcRect l="18246" t="43181" r="64403" b="34520"/>
          <a:stretch/>
        </p:blipFill>
        <p:spPr>
          <a:xfrm>
            <a:off x="1482153" y="1174710"/>
            <a:ext cx="3851625" cy="2783109"/>
          </a:xfrm>
          <a:prstGeom prst="rect">
            <a:avLst/>
          </a:prstGeom>
        </p:spPr>
      </p:pic>
      <p:sp>
        <p:nvSpPr>
          <p:cNvPr id="4" name="Rectangle 3"/>
          <p:cNvSpPr/>
          <p:nvPr/>
        </p:nvSpPr>
        <p:spPr>
          <a:xfrm>
            <a:off x="2546680" y="1653353"/>
            <a:ext cx="2442949" cy="740921"/>
          </a:xfrm>
          <a:prstGeom prst="rect">
            <a:avLst/>
          </a:prstGeom>
          <a:noFill/>
          <a:ln>
            <a:solidFill>
              <a:srgbClr val="FF0000"/>
            </a:solidFill>
            <a:prstDash val="dash"/>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495145" y="1556019"/>
            <a:ext cx="1932411" cy="954107"/>
          </a:xfrm>
          <a:prstGeom prst="rect">
            <a:avLst/>
          </a:prstGeom>
          <a:noFill/>
        </p:spPr>
        <p:txBody>
          <a:bodyPr wrap="square" rtlCol="0">
            <a:spAutoFit/>
          </a:bodyPr>
          <a:lstStyle/>
          <a:p>
            <a:pPr algn="r" rtl="1"/>
            <a:r>
              <a:rPr lang="fa-IR" sz="2800" b="1" dirty="0" smtClean="0">
                <a:solidFill>
                  <a:srgbClr val="FF0000"/>
                </a:solidFill>
                <a:cs typeface="2  Kamran" panose="00000400000000000000" pitchFamily="2" charset="-78"/>
              </a:rPr>
              <a:t>بررسی مقدار پایه: </a:t>
            </a:r>
          </a:p>
          <a:p>
            <a:pPr algn="ctr" rtl="1"/>
            <a:r>
              <a:rPr lang="fa-IR" sz="2800" b="1" dirty="0" smtClean="0">
                <a:cs typeface="2  Kamran" panose="00000400000000000000" pitchFamily="2" charset="-78"/>
              </a:rPr>
              <a:t>مقدار پایه: 5</a:t>
            </a:r>
            <a:endParaRPr lang="fa-IR" sz="2400" b="1" dirty="0" smtClean="0">
              <a:cs typeface="2  Kamran" panose="00000400000000000000" pitchFamily="2" charset="-78"/>
            </a:endParaRPr>
          </a:p>
        </p:txBody>
      </p:sp>
      <p:cxnSp>
        <p:nvCxnSpPr>
          <p:cNvPr id="7" name="Straight Arrow Connector 6"/>
          <p:cNvCxnSpPr>
            <a:stCxn id="4" idx="3"/>
            <a:endCxn id="28" idx="1"/>
          </p:cNvCxnSpPr>
          <p:nvPr/>
        </p:nvCxnSpPr>
        <p:spPr>
          <a:xfrm>
            <a:off x="4989629" y="2023814"/>
            <a:ext cx="505516" cy="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1"/>
            <a:endCxn id="31" idx="7"/>
          </p:cNvCxnSpPr>
          <p:nvPr/>
        </p:nvCxnSpPr>
        <p:spPr>
          <a:xfrm flipH="1">
            <a:off x="4765683" y="5399429"/>
            <a:ext cx="755915" cy="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902713" y="5244114"/>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func</a:t>
            </a:r>
            <a:endParaRPr lang="en-US" dirty="0"/>
          </a:p>
        </p:txBody>
      </p:sp>
      <p:sp>
        <p:nvSpPr>
          <p:cNvPr id="47" name="TextBox 46"/>
          <p:cNvSpPr txBox="1"/>
          <p:nvPr/>
        </p:nvSpPr>
        <p:spPr>
          <a:xfrm>
            <a:off x="7841161" y="4929987"/>
            <a:ext cx="312906" cy="369332"/>
          </a:xfrm>
          <a:prstGeom prst="rect">
            <a:avLst/>
          </a:prstGeom>
          <a:noFill/>
        </p:spPr>
        <p:txBody>
          <a:bodyPr wrap="none" rtlCol="0">
            <a:spAutoFit/>
          </a:bodyPr>
          <a:lstStyle/>
          <a:p>
            <a:r>
              <a:rPr lang="fa-IR" dirty="0" smtClean="0"/>
              <a:t>9</a:t>
            </a:r>
            <a:endParaRPr lang="en-US" dirty="0"/>
          </a:p>
        </p:txBody>
      </p:sp>
      <p:sp>
        <p:nvSpPr>
          <p:cNvPr id="49" name="TextBox 48"/>
          <p:cNvSpPr txBox="1"/>
          <p:nvPr/>
        </p:nvSpPr>
        <p:spPr>
          <a:xfrm>
            <a:off x="6491695" y="4929987"/>
            <a:ext cx="312906" cy="369332"/>
          </a:xfrm>
          <a:prstGeom prst="rect">
            <a:avLst/>
          </a:prstGeom>
          <a:noFill/>
        </p:spPr>
        <p:txBody>
          <a:bodyPr wrap="none" rtlCol="0">
            <a:spAutoFit/>
          </a:bodyPr>
          <a:lstStyle/>
          <a:p>
            <a:r>
              <a:rPr lang="fa-IR" dirty="0" smtClean="0"/>
              <a:t>8</a:t>
            </a:r>
            <a:endParaRPr lang="en-US" dirty="0"/>
          </a:p>
        </p:txBody>
      </p:sp>
      <p:sp>
        <p:nvSpPr>
          <p:cNvPr id="50" name="TextBox 49"/>
          <p:cNvSpPr txBox="1"/>
          <p:nvPr/>
        </p:nvSpPr>
        <p:spPr>
          <a:xfrm>
            <a:off x="5020872" y="4929987"/>
            <a:ext cx="312906" cy="369332"/>
          </a:xfrm>
          <a:prstGeom prst="rect">
            <a:avLst/>
          </a:prstGeom>
          <a:noFill/>
        </p:spPr>
        <p:txBody>
          <a:bodyPr wrap="none" rtlCol="0">
            <a:spAutoFit/>
          </a:bodyPr>
          <a:lstStyle/>
          <a:p>
            <a:r>
              <a:rPr lang="fa-IR" dirty="0" smtClean="0"/>
              <a:t>7</a:t>
            </a:r>
            <a:endParaRPr lang="en-US" dirty="0"/>
          </a:p>
        </p:txBody>
      </p:sp>
      <p:cxnSp>
        <p:nvCxnSpPr>
          <p:cNvPr id="51" name="Straight Arrow Connector 50"/>
          <p:cNvCxnSpPr>
            <a:stCxn id="31" idx="1"/>
            <a:endCxn id="52" idx="7"/>
          </p:cNvCxnSpPr>
          <p:nvPr/>
        </p:nvCxnSpPr>
        <p:spPr>
          <a:xfrm flipH="1" flipV="1">
            <a:off x="3252969" y="5399428"/>
            <a:ext cx="797806" cy="2"/>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389999" y="5244112"/>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func</a:t>
            </a:r>
            <a:endParaRPr lang="en-US" dirty="0"/>
          </a:p>
        </p:txBody>
      </p:sp>
      <p:cxnSp>
        <p:nvCxnSpPr>
          <p:cNvPr id="53" name="Straight Arrow Connector 52"/>
          <p:cNvCxnSpPr>
            <a:stCxn id="52" idx="1"/>
            <a:endCxn id="54" idx="7"/>
          </p:cNvCxnSpPr>
          <p:nvPr/>
        </p:nvCxnSpPr>
        <p:spPr>
          <a:xfrm flipH="1">
            <a:off x="1782146" y="5399428"/>
            <a:ext cx="755915" cy="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919176" y="5244113"/>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func</a:t>
            </a:r>
            <a:endParaRPr lang="en-US" dirty="0"/>
          </a:p>
        </p:txBody>
      </p:sp>
      <p:sp>
        <p:nvSpPr>
          <p:cNvPr id="55" name="TextBox 54"/>
          <p:cNvSpPr txBox="1"/>
          <p:nvPr/>
        </p:nvSpPr>
        <p:spPr>
          <a:xfrm>
            <a:off x="3508158" y="4929986"/>
            <a:ext cx="312906" cy="369332"/>
          </a:xfrm>
          <a:prstGeom prst="rect">
            <a:avLst/>
          </a:prstGeom>
          <a:noFill/>
        </p:spPr>
        <p:txBody>
          <a:bodyPr wrap="square" rtlCol="0">
            <a:spAutoFit/>
          </a:bodyPr>
          <a:lstStyle/>
          <a:p>
            <a:r>
              <a:rPr lang="fa-IR" dirty="0" smtClean="0"/>
              <a:t>6</a:t>
            </a:r>
            <a:endParaRPr lang="en-US" dirty="0"/>
          </a:p>
        </p:txBody>
      </p:sp>
      <p:sp>
        <p:nvSpPr>
          <p:cNvPr id="56" name="TextBox 55"/>
          <p:cNvSpPr txBox="1"/>
          <p:nvPr/>
        </p:nvSpPr>
        <p:spPr>
          <a:xfrm>
            <a:off x="2037335" y="4929986"/>
            <a:ext cx="312906" cy="369332"/>
          </a:xfrm>
          <a:prstGeom prst="rect">
            <a:avLst/>
          </a:prstGeom>
          <a:noFill/>
        </p:spPr>
        <p:txBody>
          <a:bodyPr wrap="square" rtlCol="0">
            <a:spAutoFit/>
          </a:bodyPr>
          <a:lstStyle/>
          <a:p>
            <a:r>
              <a:rPr lang="fa-IR" dirty="0" smtClean="0"/>
              <a:t>5</a:t>
            </a:r>
            <a:endParaRPr lang="en-US" dirty="0"/>
          </a:p>
        </p:txBody>
      </p:sp>
      <p:cxnSp>
        <p:nvCxnSpPr>
          <p:cNvPr id="60" name="Straight Arrow Connector 59"/>
          <p:cNvCxnSpPr>
            <a:stCxn id="54" idx="5"/>
            <a:endCxn id="52" idx="3"/>
          </p:cNvCxnSpPr>
          <p:nvPr/>
        </p:nvCxnSpPr>
        <p:spPr>
          <a:xfrm flipV="1">
            <a:off x="1782146" y="6149357"/>
            <a:ext cx="755915" cy="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2" idx="5"/>
            <a:endCxn id="31" idx="3"/>
          </p:cNvCxnSpPr>
          <p:nvPr/>
        </p:nvCxnSpPr>
        <p:spPr>
          <a:xfrm>
            <a:off x="3252969" y="6149357"/>
            <a:ext cx="797806" cy="2"/>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1" idx="5"/>
            <a:endCxn id="27" idx="3"/>
          </p:cNvCxnSpPr>
          <p:nvPr/>
        </p:nvCxnSpPr>
        <p:spPr>
          <a:xfrm flipV="1">
            <a:off x="4765683" y="6149358"/>
            <a:ext cx="755915" cy="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7" idx="5"/>
            <a:endCxn id="22" idx="3"/>
          </p:cNvCxnSpPr>
          <p:nvPr/>
        </p:nvCxnSpPr>
        <p:spPr>
          <a:xfrm flipV="1">
            <a:off x="6236506" y="6149357"/>
            <a:ext cx="731395" cy="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2" idx="5"/>
            <a:endCxn id="26" idx="3"/>
          </p:cNvCxnSpPr>
          <p:nvPr/>
        </p:nvCxnSpPr>
        <p:spPr>
          <a:xfrm flipV="1">
            <a:off x="7682809" y="6126906"/>
            <a:ext cx="744496" cy="2245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6" idx="5"/>
            <a:endCxn id="23" idx="3"/>
          </p:cNvCxnSpPr>
          <p:nvPr/>
        </p:nvCxnSpPr>
        <p:spPr>
          <a:xfrm>
            <a:off x="9142213" y="6126906"/>
            <a:ext cx="744496" cy="0"/>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821914" y="6192743"/>
            <a:ext cx="664961" cy="369332"/>
          </a:xfrm>
          <a:prstGeom prst="rect">
            <a:avLst/>
          </a:prstGeom>
          <a:noFill/>
        </p:spPr>
        <p:txBody>
          <a:bodyPr wrap="square" rtlCol="0">
            <a:spAutoFit/>
          </a:bodyPr>
          <a:lstStyle/>
          <a:p>
            <a:r>
              <a:rPr lang="fa-IR" b="1" dirty="0" smtClean="0">
                <a:solidFill>
                  <a:srgbClr val="FF0000"/>
                </a:solidFill>
              </a:rPr>
              <a:t>100</a:t>
            </a:r>
            <a:endParaRPr lang="en-US" b="1" dirty="0">
              <a:solidFill>
                <a:srgbClr val="FF0000"/>
              </a:solidFill>
            </a:endParaRPr>
          </a:p>
        </p:txBody>
      </p:sp>
      <p:sp>
        <p:nvSpPr>
          <p:cNvPr id="73" name="TextBox 72"/>
          <p:cNvSpPr txBox="1"/>
          <p:nvPr/>
        </p:nvSpPr>
        <p:spPr>
          <a:xfrm>
            <a:off x="3299703" y="6175214"/>
            <a:ext cx="664961" cy="369332"/>
          </a:xfrm>
          <a:prstGeom prst="rect">
            <a:avLst/>
          </a:prstGeom>
          <a:noFill/>
        </p:spPr>
        <p:txBody>
          <a:bodyPr wrap="square" rtlCol="0">
            <a:spAutoFit/>
          </a:bodyPr>
          <a:lstStyle/>
          <a:p>
            <a:r>
              <a:rPr lang="fa-IR" b="1" dirty="0" smtClean="0">
                <a:solidFill>
                  <a:srgbClr val="FF0000"/>
                </a:solidFill>
              </a:rPr>
              <a:t>101</a:t>
            </a:r>
            <a:endParaRPr lang="en-US" b="1" dirty="0">
              <a:solidFill>
                <a:srgbClr val="FF0000"/>
              </a:solidFill>
            </a:endParaRPr>
          </a:p>
        </p:txBody>
      </p:sp>
      <p:sp>
        <p:nvSpPr>
          <p:cNvPr id="74" name="TextBox 73"/>
          <p:cNvSpPr txBox="1"/>
          <p:nvPr/>
        </p:nvSpPr>
        <p:spPr>
          <a:xfrm>
            <a:off x="4803885" y="6149357"/>
            <a:ext cx="664961" cy="369332"/>
          </a:xfrm>
          <a:prstGeom prst="rect">
            <a:avLst/>
          </a:prstGeom>
          <a:noFill/>
        </p:spPr>
        <p:txBody>
          <a:bodyPr wrap="square" rtlCol="0">
            <a:spAutoFit/>
          </a:bodyPr>
          <a:lstStyle/>
          <a:p>
            <a:r>
              <a:rPr lang="fa-IR" b="1" dirty="0" smtClean="0">
                <a:solidFill>
                  <a:srgbClr val="FF0000"/>
                </a:solidFill>
              </a:rPr>
              <a:t>102</a:t>
            </a:r>
            <a:endParaRPr lang="en-US" b="1" dirty="0">
              <a:solidFill>
                <a:srgbClr val="FF0000"/>
              </a:solidFill>
            </a:endParaRPr>
          </a:p>
        </p:txBody>
      </p:sp>
      <p:sp>
        <p:nvSpPr>
          <p:cNvPr id="75" name="TextBox 74"/>
          <p:cNvSpPr txBox="1"/>
          <p:nvPr/>
        </p:nvSpPr>
        <p:spPr>
          <a:xfrm>
            <a:off x="6235959" y="6197665"/>
            <a:ext cx="664961" cy="369332"/>
          </a:xfrm>
          <a:prstGeom prst="rect">
            <a:avLst/>
          </a:prstGeom>
          <a:noFill/>
        </p:spPr>
        <p:txBody>
          <a:bodyPr wrap="square" rtlCol="0">
            <a:spAutoFit/>
          </a:bodyPr>
          <a:lstStyle/>
          <a:p>
            <a:r>
              <a:rPr lang="fa-IR" b="1" dirty="0" smtClean="0">
                <a:solidFill>
                  <a:srgbClr val="FF0000"/>
                </a:solidFill>
              </a:rPr>
              <a:t>103</a:t>
            </a:r>
            <a:endParaRPr lang="en-US" b="1" dirty="0">
              <a:solidFill>
                <a:srgbClr val="FF0000"/>
              </a:solidFill>
            </a:endParaRPr>
          </a:p>
        </p:txBody>
      </p:sp>
      <p:sp>
        <p:nvSpPr>
          <p:cNvPr id="76" name="TextBox 75"/>
          <p:cNvSpPr txBox="1"/>
          <p:nvPr/>
        </p:nvSpPr>
        <p:spPr>
          <a:xfrm>
            <a:off x="7740141" y="6149357"/>
            <a:ext cx="664961" cy="369332"/>
          </a:xfrm>
          <a:prstGeom prst="rect">
            <a:avLst/>
          </a:prstGeom>
          <a:noFill/>
        </p:spPr>
        <p:txBody>
          <a:bodyPr wrap="square" rtlCol="0">
            <a:spAutoFit/>
          </a:bodyPr>
          <a:lstStyle/>
          <a:p>
            <a:r>
              <a:rPr lang="fa-IR" b="1" dirty="0" smtClean="0">
                <a:solidFill>
                  <a:srgbClr val="FF0000"/>
                </a:solidFill>
              </a:rPr>
              <a:t>104</a:t>
            </a:r>
            <a:endParaRPr lang="en-US" b="1" dirty="0">
              <a:solidFill>
                <a:srgbClr val="FF0000"/>
              </a:solidFill>
            </a:endParaRPr>
          </a:p>
        </p:txBody>
      </p:sp>
      <p:sp>
        <p:nvSpPr>
          <p:cNvPr id="77" name="TextBox 76"/>
          <p:cNvSpPr txBox="1"/>
          <p:nvPr/>
        </p:nvSpPr>
        <p:spPr>
          <a:xfrm>
            <a:off x="9185817" y="6175214"/>
            <a:ext cx="664961" cy="369332"/>
          </a:xfrm>
          <a:prstGeom prst="rect">
            <a:avLst/>
          </a:prstGeom>
          <a:noFill/>
        </p:spPr>
        <p:txBody>
          <a:bodyPr wrap="square" rtlCol="0">
            <a:spAutoFit/>
          </a:bodyPr>
          <a:lstStyle/>
          <a:p>
            <a:r>
              <a:rPr lang="fa-IR" b="1" dirty="0" smtClean="0">
                <a:solidFill>
                  <a:srgbClr val="FF0000"/>
                </a:solidFill>
              </a:rPr>
              <a:t>105</a:t>
            </a:r>
            <a:endParaRPr lang="en-US" b="1" dirty="0">
              <a:solidFill>
                <a:srgbClr val="FF0000"/>
              </a:solidFill>
            </a:endParaRPr>
          </a:p>
        </p:txBody>
      </p:sp>
      <p:sp>
        <p:nvSpPr>
          <p:cNvPr id="38" name="TextBox 37"/>
          <p:cNvSpPr txBox="1"/>
          <p:nvPr/>
        </p:nvSpPr>
        <p:spPr>
          <a:xfrm>
            <a:off x="9772239" y="218363"/>
            <a:ext cx="1890262" cy="584775"/>
          </a:xfrm>
          <a:prstGeom prst="rect">
            <a:avLst/>
          </a:prstGeom>
          <a:noFill/>
        </p:spPr>
        <p:txBody>
          <a:bodyPr wrap="none" rtlCol="0">
            <a:spAutoFit/>
          </a:bodyPr>
          <a:lstStyle/>
          <a:p>
            <a:pPr algn="r" rtl="1"/>
            <a:r>
              <a:rPr lang="fa-IR" sz="3200" dirty="0" smtClean="0">
                <a:cs typeface="2  Yekan" panose="00000400000000000000" pitchFamily="2" charset="-78"/>
              </a:rPr>
              <a:t>یادآوری ... </a:t>
            </a:r>
            <a:endParaRPr lang="en-US" sz="3200" dirty="0">
              <a:cs typeface="2  Yekan" panose="00000400000000000000" pitchFamily="2" charset="-78"/>
            </a:endParaRPr>
          </a:p>
        </p:txBody>
      </p:sp>
    </p:spTree>
    <p:extLst>
      <p:ext uri="{BB962C8B-B14F-4D97-AF65-F5344CB8AC3E}">
        <p14:creationId xmlns:p14="http://schemas.microsoft.com/office/powerpoint/2010/main" val="3630507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4025" y="1057697"/>
            <a:ext cx="11473014" cy="584775"/>
          </a:xfrm>
          <a:prstGeom prst="rect">
            <a:avLst/>
          </a:prstGeom>
          <a:noFill/>
        </p:spPr>
        <p:txBody>
          <a:bodyPr wrap="square" rtlCol="0">
            <a:spAutoFit/>
          </a:bodyPr>
          <a:lstStyle/>
          <a:p>
            <a:pPr algn="r" rtl="1"/>
            <a:r>
              <a:rPr lang="fa-IR" sz="3200" b="1" dirty="0" smtClean="0">
                <a:cs typeface="2  Kamran" panose="00000400000000000000" pitchFamily="2" charset="-78"/>
              </a:rPr>
              <a:t>برای حل یک مسئله در قالب بازگشتی، نیاز به یک </a:t>
            </a:r>
            <a:r>
              <a:rPr lang="fa-IR" sz="3200" b="1" dirty="0" smtClean="0">
                <a:solidFill>
                  <a:srgbClr val="00B0F0"/>
                </a:solidFill>
                <a:cs typeface="2  Kamran" panose="00000400000000000000" pitchFamily="2" charset="-78"/>
              </a:rPr>
              <a:t>رابطه بازگشتی </a:t>
            </a:r>
            <a:r>
              <a:rPr lang="fa-IR" sz="3200" b="1" dirty="0" smtClean="0">
                <a:cs typeface="2  Kamran" panose="00000400000000000000" pitchFamily="2" charset="-78"/>
              </a:rPr>
              <a:t>داریم. </a:t>
            </a:r>
            <a:endParaRPr lang="fa-IR" sz="3200" b="1" dirty="0" smtClean="0">
              <a:cs typeface="2  Kamran" panose="00000400000000000000" pitchFamily="2" charset="-78"/>
            </a:endParaRPr>
          </a:p>
        </p:txBody>
      </p:sp>
      <p:sp>
        <p:nvSpPr>
          <p:cNvPr id="6" name="TextBox 5"/>
          <p:cNvSpPr txBox="1"/>
          <p:nvPr/>
        </p:nvSpPr>
        <p:spPr>
          <a:xfrm>
            <a:off x="9058903" y="218363"/>
            <a:ext cx="2603598" cy="584775"/>
          </a:xfrm>
          <a:prstGeom prst="rect">
            <a:avLst/>
          </a:prstGeom>
          <a:noFill/>
        </p:spPr>
        <p:txBody>
          <a:bodyPr wrap="none" rtlCol="0">
            <a:spAutoFit/>
          </a:bodyPr>
          <a:lstStyle/>
          <a:p>
            <a:pPr algn="r" rtl="1"/>
            <a:r>
              <a:rPr lang="fa-IR" sz="3200" dirty="0" smtClean="0">
                <a:cs typeface="2  Yekan" panose="00000400000000000000" pitchFamily="2" charset="-78"/>
              </a:rPr>
              <a:t>بازگشتی: کاربرد</a:t>
            </a:r>
            <a:endParaRPr lang="en-US" sz="3200" dirty="0">
              <a:cs typeface="2  Yekan" panose="00000400000000000000" pitchFamily="2" charset="-78"/>
            </a:endParaRPr>
          </a:p>
        </p:txBody>
      </p:sp>
      <p:sp>
        <p:nvSpPr>
          <p:cNvPr id="7" name="TextBox 6"/>
          <p:cNvSpPr txBox="1"/>
          <p:nvPr/>
        </p:nvSpPr>
        <p:spPr>
          <a:xfrm>
            <a:off x="228600" y="1788318"/>
            <a:ext cx="11726369" cy="1077218"/>
          </a:xfrm>
          <a:prstGeom prst="rect">
            <a:avLst/>
          </a:prstGeom>
          <a:noFill/>
        </p:spPr>
        <p:txBody>
          <a:bodyPr wrap="square" rtlCol="0">
            <a:spAutoFit/>
          </a:bodyPr>
          <a:lstStyle/>
          <a:p>
            <a:pPr algn="r" rtl="1"/>
            <a:r>
              <a:rPr lang="fa-IR" sz="3200" b="1" dirty="0" smtClean="0">
                <a:cs typeface="2  Kamran" panose="00000400000000000000" pitchFamily="2" charset="-78"/>
              </a:rPr>
              <a:t>رابطه بازگشتی جمله ای است که یک </a:t>
            </a:r>
            <a:r>
              <a:rPr lang="fa-IR" sz="3200" b="1" dirty="0" smtClean="0">
                <a:solidFill>
                  <a:srgbClr val="00B0F0"/>
                </a:solidFill>
                <a:cs typeface="2  Kamran" panose="00000400000000000000" pitchFamily="2" charset="-78"/>
              </a:rPr>
              <a:t>مسئله با ورودی های داده شده </a:t>
            </a:r>
            <a:r>
              <a:rPr lang="fa-IR" sz="3200" b="1" dirty="0" smtClean="0">
                <a:cs typeface="2  Kamran" panose="00000400000000000000" pitchFamily="2" charset="-78"/>
              </a:rPr>
              <a:t>را در قالب </a:t>
            </a:r>
            <a:r>
              <a:rPr lang="fa-IR" sz="3200" b="1" dirty="0" smtClean="0">
                <a:solidFill>
                  <a:srgbClr val="00B0F0"/>
                </a:solidFill>
                <a:cs typeface="2  Kamran" panose="00000400000000000000" pitchFamily="2" charset="-78"/>
              </a:rPr>
              <a:t>یک یا چند مسئله با ورودی های کوچکتر </a:t>
            </a:r>
            <a:r>
              <a:rPr lang="fa-IR" sz="3200" b="1" dirty="0" smtClean="0">
                <a:cs typeface="2  Kamran" panose="00000400000000000000" pitchFamily="2" charset="-78"/>
              </a:rPr>
              <a:t>بیان می کند. </a:t>
            </a:r>
            <a:endParaRPr lang="fa-IR" sz="3200" b="1" dirty="0" smtClean="0">
              <a:cs typeface="2  Kamran" panose="00000400000000000000" pitchFamily="2" charset="-78"/>
            </a:endParaRPr>
          </a:p>
        </p:txBody>
      </p:sp>
      <mc:AlternateContent xmlns:mc="http://schemas.openxmlformats.org/markup-compatibility/2006">
        <mc:Choice xmlns:a14="http://schemas.microsoft.com/office/drawing/2010/main" Requires="a14">
          <p:sp>
            <p:nvSpPr>
              <p:cNvPr id="4" name="TextBox 3"/>
              <p:cNvSpPr txBox="1"/>
              <p:nvPr/>
            </p:nvSpPr>
            <p:spPr>
              <a:xfrm>
                <a:off x="611943" y="4265226"/>
                <a:ext cx="5381345" cy="9611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solidFill>
                                    <a:srgbClr val="00B0F0"/>
                                  </a:solidFill>
                                  <a:latin typeface="Cambria Math" panose="02040503050406030204" pitchFamily="18" charset="0"/>
                                </a:rPr>
                                <m:t>𝑔</m:t>
                              </m:r>
                              <m:d>
                                <m:dPr>
                                  <m:ctrlPr>
                                    <a:rPr lang="en-US" sz="2800" b="0" i="1" smtClean="0">
                                      <a:solidFill>
                                        <a:srgbClr val="00B0F0"/>
                                      </a:solidFill>
                                      <a:latin typeface="Cambria Math" panose="02040503050406030204" pitchFamily="18" charset="0"/>
                                    </a:rPr>
                                  </m:ctrlPr>
                                </m:dPr>
                                <m:e>
                                  <m:r>
                                    <a:rPr lang="en-US" sz="2800" b="0" i="1" smtClean="0">
                                      <a:solidFill>
                                        <a:srgbClr val="00B0F0"/>
                                      </a:solidFill>
                                      <a:latin typeface="Cambria Math" panose="02040503050406030204" pitchFamily="18" charset="0"/>
                                    </a:rPr>
                                    <m:t>𝑛</m:t>
                                  </m:r>
                                </m:e>
                              </m:d>
                              <m:r>
                                <a:rPr lang="en-US" sz="2800" b="0" i="1" smtClean="0">
                                  <a:solidFill>
                                    <a:srgbClr val="00B0F0"/>
                                  </a:solidFill>
                                  <a:latin typeface="Cambria Math" panose="02040503050406030204" pitchFamily="18" charset="0"/>
                                </a:rPr>
                                <m:t> :</m:t>
                              </m:r>
                              <m:r>
                                <a:rPr lang="en-US" sz="2800" b="0" i="1" smtClean="0">
                                  <a:solidFill>
                                    <a:srgbClr val="00B0F0"/>
                                  </a:solidFill>
                                  <a:latin typeface="Cambria Math" panose="02040503050406030204" pitchFamily="18" charset="0"/>
                                </a:rPr>
                                <m:t>𝑏𝑎𝑠𝑒</m:t>
                              </m:r>
                              <m:r>
                                <a:rPr lang="en-US" sz="2800" b="0" i="1" smtClean="0">
                                  <a:solidFill>
                                    <a:srgbClr val="00B0F0"/>
                                  </a:solidFill>
                                  <a:latin typeface="Cambria Math" panose="02040503050406030204" pitchFamily="18" charset="0"/>
                                </a:rPr>
                                <m:t> </m:t>
                              </m:r>
                              <m:r>
                                <a:rPr lang="en-US" sz="2800" b="0" i="1" smtClean="0">
                                  <a:solidFill>
                                    <a:srgbClr val="00B0F0"/>
                                  </a:solidFill>
                                  <a:latin typeface="Cambria Math" panose="02040503050406030204" pitchFamily="18" charset="0"/>
                                </a:rPr>
                                <m:t>𝑐𝑎𝑠𝑒</m:t>
                              </m:r>
                              <m:r>
                                <a:rPr lang="en-US" sz="2800" b="0" i="1" smtClean="0">
                                  <a:solidFill>
                                    <a:srgbClr val="00B0F0"/>
                                  </a:solidFill>
                                  <a:latin typeface="Cambria Math" panose="02040503050406030204" pitchFamily="18" charset="0"/>
                                </a:rPr>
                                <m:t>=</m:t>
                              </m:r>
                              <m:r>
                                <a:rPr lang="en-US" sz="2800" b="0" i="1" smtClean="0">
                                  <a:solidFill>
                                    <a:srgbClr val="00B0F0"/>
                                  </a:solidFill>
                                  <a:latin typeface="Cambria Math" panose="02040503050406030204" pitchFamily="18" charset="0"/>
                                </a:rPr>
                                <m:t>𝑇𝑟𝑢𝑒</m:t>
                              </m:r>
                            </m:e>
                            <m:e>
                              <m:r>
                                <a:rPr lang="en-US" sz="2800" b="0" i="1" smtClean="0">
                                  <a:solidFill>
                                    <a:srgbClr val="FF0000"/>
                                  </a:solidFill>
                                  <a:latin typeface="Cambria Math" panose="02040503050406030204" pitchFamily="18" charset="0"/>
                                </a:rPr>
                                <m:t>𝑓</m:t>
                              </m:r>
                              <m:d>
                                <m:dPr>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𝑡</m:t>
                                  </m:r>
                                </m:e>
                              </m:d>
                              <m:r>
                                <a:rPr lang="en-US" sz="2800" b="0" i="1" smtClean="0">
                                  <a:solidFill>
                                    <a:srgbClr val="FF0000"/>
                                  </a:solidFill>
                                  <a:latin typeface="Cambria Math" panose="02040503050406030204" pitchFamily="18" charset="0"/>
                                </a:rPr>
                                <m:t> :</m:t>
                              </m:r>
                              <m:r>
                                <a:rPr lang="en-US" sz="2800" b="0" i="1" smtClean="0">
                                  <a:solidFill>
                                    <a:srgbClr val="FF0000"/>
                                  </a:solidFill>
                                  <a:latin typeface="Cambria Math" panose="02040503050406030204" pitchFamily="18" charset="0"/>
                                </a:rPr>
                                <m:t>𝑏𝑎𝑠𝑒</m:t>
                              </m:r>
                              <m:r>
                                <a:rPr lang="en-US" sz="2800" b="0" i="1" smtClean="0">
                                  <a:solidFill>
                                    <a:srgbClr val="FF0000"/>
                                  </a:solidFill>
                                  <a:latin typeface="Cambria Math" panose="02040503050406030204" pitchFamily="18" charset="0"/>
                                </a:rPr>
                                <m:t> </m:t>
                              </m:r>
                              <m:r>
                                <a:rPr lang="en-US" sz="2800" b="0" i="1" smtClean="0">
                                  <a:solidFill>
                                    <a:srgbClr val="FF0000"/>
                                  </a:solidFill>
                                  <a:latin typeface="Cambria Math" panose="02040503050406030204" pitchFamily="18" charset="0"/>
                                </a:rPr>
                                <m:t>𝑐𝑎𝑠𝑒</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𝐹𝑎𝑙𝑠𝑒</m:t>
                              </m:r>
                            </m:e>
                          </m:eqArr>
                        </m:e>
                      </m:d>
                    </m:oMath>
                  </m:oMathPara>
                </a14:m>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611943" y="4265226"/>
                <a:ext cx="5381345" cy="961161"/>
              </a:xfrm>
              <a:prstGeom prst="rect">
                <a:avLst/>
              </a:prstGeom>
              <a:blipFill rotWithShape="0">
                <a:blip r:embed="rId2"/>
                <a:stretch>
                  <a:fillRect/>
                </a:stretch>
              </a:blipFill>
            </p:spPr>
            <p:txBody>
              <a:bodyPr/>
              <a:lstStyle/>
              <a:p>
                <a:r>
                  <a:rPr lang="en-US">
                    <a:noFill/>
                  </a:rPr>
                  <a:t> </a:t>
                </a:r>
              </a:p>
            </p:txBody>
          </p:sp>
        </mc:Fallback>
      </mc:AlternateContent>
      <p:sp>
        <p:nvSpPr>
          <p:cNvPr id="9" name="TextBox 8"/>
          <p:cNvSpPr txBox="1"/>
          <p:nvPr/>
        </p:nvSpPr>
        <p:spPr>
          <a:xfrm>
            <a:off x="6604582" y="3279546"/>
            <a:ext cx="3171430" cy="830997"/>
          </a:xfrm>
          <a:prstGeom prst="rect">
            <a:avLst/>
          </a:prstGeom>
          <a:noFill/>
        </p:spPr>
        <p:txBody>
          <a:bodyPr wrap="square" rtlCol="0">
            <a:spAutoFit/>
          </a:bodyPr>
          <a:lstStyle/>
          <a:p>
            <a:pPr algn="r" rtl="1"/>
            <a:r>
              <a:rPr lang="fa-IR" sz="2400" b="1" dirty="0" smtClean="0">
                <a:solidFill>
                  <a:srgbClr val="FF0000"/>
                </a:solidFill>
                <a:cs typeface="2  Kamran" panose="00000400000000000000" pitchFamily="2" charset="-78"/>
              </a:rPr>
              <a:t>پایه بازگشتی</a:t>
            </a:r>
            <a:r>
              <a:rPr lang="fa-IR" sz="2400" b="1" dirty="0" smtClean="0">
                <a:cs typeface="2  Kamran" panose="00000400000000000000" pitchFamily="2" charset="-78"/>
              </a:rPr>
              <a:t>: </a:t>
            </a:r>
            <a:r>
              <a:rPr lang="en-US" sz="2000" b="1" dirty="0" smtClean="0">
                <a:latin typeface="Consolas" panose="020B0609020204030204" pitchFamily="49" charset="0"/>
                <a:cs typeface="Consolas" panose="020B0609020204030204" pitchFamily="49" charset="0"/>
              </a:rPr>
              <a:t>g</a:t>
            </a:r>
            <a:r>
              <a:rPr lang="fa-IR" sz="2000" b="1" dirty="0" smtClean="0">
                <a:latin typeface="Consolas" panose="020B0609020204030204" pitchFamily="49" charset="0"/>
                <a:cs typeface="2  Kamran" panose="00000400000000000000" pitchFamily="2" charset="-78"/>
              </a:rPr>
              <a:t> </a:t>
            </a:r>
            <a:r>
              <a:rPr lang="fa-IR" sz="2400" b="1" dirty="0" smtClean="0">
                <a:cs typeface="2  Kamran" panose="00000400000000000000" pitchFamily="2" charset="-78"/>
              </a:rPr>
              <a:t>موجب فراخوانی مجدد </a:t>
            </a:r>
            <a:r>
              <a:rPr lang="en-US" sz="2000" b="1" dirty="0">
                <a:latin typeface="Consolas" panose="020B0609020204030204" pitchFamily="49" charset="0"/>
                <a:cs typeface="Consolas" panose="020B0609020204030204" pitchFamily="49" charset="0"/>
              </a:rPr>
              <a:t>f</a:t>
            </a:r>
            <a:r>
              <a:rPr lang="fa-IR" sz="2400" b="1" dirty="0" smtClean="0">
                <a:cs typeface="2  Kamran" panose="00000400000000000000" pitchFamily="2" charset="-78"/>
              </a:rPr>
              <a:t> نمی شود. </a:t>
            </a:r>
            <a:endParaRPr lang="fa-IR" sz="2400" b="1" dirty="0" smtClean="0">
              <a:cs typeface="2  Kamran" panose="00000400000000000000" pitchFamily="2" charset="-78"/>
            </a:endParaRPr>
          </a:p>
        </p:txBody>
      </p:sp>
      <p:sp>
        <p:nvSpPr>
          <p:cNvPr id="10" name="TextBox 9"/>
          <p:cNvSpPr txBox="1"/>
          <p:nvPr/>
        </p:nvSpPr>
        <p:spPr>
          <a:xfrm>
            <a:off x="6604582" y="4945003"/>
            <a:ext cx="3171430" cy="1569660"/>
          </a:xfrm>
          <a:prstGeom prst="rect">
            <a:avLst/>
          </a:prstGeom>
          <a:noFill/>
        </p:spPr>
        <p:txBody>
          <a:bodyPr wrap="square" rtlCol="0">
            <a:spAutoFit/>
          </a:bodyPr>
          <a:lstStyle/>
          <a:p>
            <a:pPr algn="r" rtl="1"/>
            <a:r>
              <a:rPr lang="fa-IR" sz="2400" b="1" dirty="0" smtClean="0">
                <a:solidFill>
                  <a:srgbClr val="FF0000"/>
                </a:solidFill>
                <a:cs typeface="2  Kamran" panose="00000400000000000000" pitchFamily="2" charset="-78"/>
              </a:rPr>
              <a:t>اسقرای بازگشتی</a:t>
            </a:r>
            <a:r>
              <a:rPr lang="fa-IR" sz="2400" b="1" dirty="0" smtClean="0">
                <a:cs typeface="2  Kamran" panose="00000400000000000000" pitchFamily="2" charset="-78"/>
              </a:rPr>
              <a:t>: تابع </a:t>
            </a:r>
            <a:r>
              <a:rPr lang="en-US" sz="2000" b="1" dirty="0">
                <a:latin typeface="Consolas" panose="020B0609020204030204" pitchFamily="49" charset="0"/>
                <a:cs typeface="Consolas" panose="020B0609020204030204" pitchFamily="49" charset="0"/>
              </a:rPr>
              <a:t>f</a:t>
            </a:r>
            <a:r>
              <a:rPr lang="fa-IR" sz="2400" b="1" dirty="0" smtClean="0">
                <a:cs typeface="2  Kamran" panose="00000400000000000000" pitchFamily="2" charset="-78"/>
              </a:rPr>
              <a:t> مجددا با ورودی های جدید فراخوانی می شوند. غالبا </a:t>
            </a:r>
            <a:r>
              <a:rPr lang="en-US" sz="2000" b="1" dirty="0">
                <a:latin typeface="Consolas" panose="020B0609020204030204" pitchFamily="49" charset="0"/>
                <a:cs typeface="Consolas" panose="020B0609020204030204" pitchFamily="49" charset="0"/>
              </a:rPr>
              <a:t>t</a:t>
            </a:r>
            <a:r>
              <a:rPr lang="fa-IR" sz="2400" b="1" dirty="0" smtClean="0">
                <a:cs typeface="2  Kamran" panose="00000400000000000000" pitchFamily="2" charset="-78"/>
              </a:rPr>
              <a:t> نسبت به </a:t>
            </a:r>
            <a:r>
              <a:rPr lang="en-US" sz="2000" b="1" dirty="0">
                <a:latin typeface="Consolas" panose="020B0609020204030204" pitchFamily="49" charset="0"/>
                <a:cs typeface="Consolas" panose="020B0609020204030204" pitchFamily="49" charset="0"/>
              </a:rPr>
              <a:t>n</a:t>
            </a:r>
            <a:r>
              <a:rPr lang="fa-IR" sz="2400" b="1" dirty="0" smtClean="0">
                <a:cs typeface="2  Kamran" panose="00000400000000000000" pitchFamily="2" charset="-78"/>
              </a:rPr>
              <a:t> به پایه نزدیکتر است. </a:t>
            </a:r>
            <a:endParaRPr lang="fa-IR" sz="2400" b="1" dirty="0" smtClean="0">
              <a:cs typeface="2  Kamran" panose="00000400000000000000" pitchFamily="2" charset="-78"/>
            </a:endParaRPr>
          </a:p>
        </p:txBody>
      </p:sp>
      <p:cxnSp>
        <p:nvCxnSpPr>
          <p:cNvPr id="3" name="Straight Arrow Connector 2"/>
          <p:cNvCxnSpPr>
            <a:endCxn id="9" idx="1"/>
          </p:cNvCxnSpPr>
          <p:nvPr/>
        </p:nvCxnSpPr>
        <p:spPr>
          <a:xfrm flipV="1">
            <a:off x="4518212" y="3695045"/>
            <a:ext cx="2086370" cy="57018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0" idx="1"/>
          </p:cNvCxnSpPr>
          <p:nvPr/>
        </p:nvCxnSpPr>
        <p:spPr>
          <a:xfrm>
            <a:off x="4557010" y="5226387"/>
            <a:ext cx="2047572" cy="50344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34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4025" y="1057697"/>
            <a:ext cx="11473014" cy="584775"/>
          </a:xfrm>
          <a:prstGeom prst="rect">
            <a:avLst/>
          </a:prstGeom>
          <a:noFill/>
        </p:spPr>
        <p:txBody>
          <a:bodyPr wrap="square" rtlCol="0">
            <a:spAutoFit/>
          </a:bodyPr>
          <a:lstStyle/>
          <a:p>
            <a:pPr algn="r" rtl="1"/>
            <a:r>
              <a:rPr lang="fa-IR" sz="3200" b="1" dirty="0" smtClean="0">
                <a:cs typeface="2  Kamran" panose="00000400000000000000" pitchFamily="2" charset="-78"/>
              </a:rPr>
              <a:t>مثال: رابطه بازگشتی برای عمل ضرب       </a:t>
            </a:r>
            <a:endParaRPr lang="fa-IR" sz="3200" b="1" dirty="0" smtClean="0">
              <a:cs typeface="2  Kamran" panose="00000400000000000000" pitchFamily="2" charset="-78"/>
            </a:endParaRPr>
          </a:p>
        </p:txBody>
      </p:sp>
      <p:sp>
        <p:nvSpPr>
          <p:cNvPr id="6" name="TextBox 5"/>
          <p:cNvSpPr txBox="1"/>
          <p:nvPr/>
        </p:nvSpPr>
        <p:spPr>
          <a:xfrm>
            <a:off x="9058903" y="218363"/>
            <a:ext cx="2603598" cy="584775"/>
          </a:xfrm>
          <a:prstGeom prst="rect">
            <a:avLst/>
          </a:prstGeom>
          <a:noFill/>
        </p:spPr>
        <p:txBody>
          <a:bodyPr wrap="none" rtlCol="0">
            <a:spAutoFit/>
          </a:bodyPr>
          <a:lstStyle/>
          <a:p>
            <a:pPr algn="r" rtl="1"/>
            <a:r>
              <a:rPr lang="fa-IR" sz="3200" dirty="0" smtClean="0">
                <a:cs typeface="2  Yekan" panose="00000400000000000000" pitchFamily="2" charset="-78"/>
              </a:rPr>
              <a:t>بازگشتی: کاربرد</a:t>
            </a:r>
            <a:endParaRPr lang="en-US" sz="3200" dirty="0">
              <a:cs typeface="2  Yekan" panose="00000400000000000000" pitchFamily="2" charset="-78"/>
            </a:endParaRPr>
          </a:p>
        </p:txBody>
      </p:sp>
      <mc:AlternateContent xmlns:mc="http://schemas.openxmlformats.org/markup-compatibility/2006">
        <mc:Choice xmlns:a14="http://schemas.microsoft.com/office/drawing/2010/main" Requires="a14">
          <p:sp>
            <p:nvSpPr>
              <p:cNvPr id="2" name="TextBox 1"/>
              <p:cNvSpPr txBox="1"/>
              <p:nvPr/>
            </p:nvSpPr>
            <p:spPr>
              <a:xfrm>
                <a:off x="5002697" y="1165418"/>
                <a:ext cx="206928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m:oMathPara>
                </a14:m>
                <a:endParaRPr lang="en-US" sz="2400" dirty="0"/>
              </a:p>
            </p:txBody>
          </p:sp>
        </mc:Choice>
        <mc:Fallback>
          <p:sp>
            <p:nvSpPr>
              <p:cNvPr id="2" name="TextBox 1"/>
              <p:cNvSpPr txBox="1">
                <a:spLocks noRot="1" noChangeAspect="1" noMove="1" noResize="1" noEditPoints="1" noAdjustHandles="1" noChangeArrowheads="1" noChangeShapeType="1" noTextEdit="1"/>
              </p:cNvSpPr>
              <p:nvPr/>
            </p:nvSpPr>
            <p:spPr>
              <a:xfrm>
                <a:off x="5002697" y="1165418"/>
                <a:ext cx="2069284" cy="369332"/>
              </a:xfrm>
              <a:prstGeom prst="rect">
                <a:avLst/>
              </a:prstGeom>
              <a:blipFill rotWithShape="0">
                <a:blip r:embed="rId2"/>
                <a:stretch>
                  <a:fillRect l="-3245" r="-2950"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675371" y="2455590"/>
                <a:ext cx="1898532"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𝑦</m:t>
                      </m:r>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𝑖𝑓</m:t>
                      </m:r>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1</m:t>
                      </m:r>
                    </m:oMath>
                  </m:oMathPara>
                </a14:m>
                <a:endParaRPr lang="en-US" sz="2400" dirty="0">
                  <a:solidFill>
                    <a:schemeClr val="accent1"/>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2675371" y="2455590"/>
                <a:ext cx="1898532" cy="369332"/>
              </a:xfrm>
              <a:prstGeom prst="rect">
                <a:avLst/>
              </a:prstGeom>
              <a:blipFill rotWithShape="0">
                <a:blip r:embed="rId3"/>
                <a:stretch>
                  <a:fillRect l="-3537" r="-3537" b="-3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675371" y="3733798"/>
                <a:ext cx="36943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𝑦</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𝑝</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𝑥</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1</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𝑦</m:t>
                      </m:r>
                      <m:r>
                        <a:rPr lang="en-US" sz="2400" b="0" i="1" smtClean="0">
                          <a:solidFill>
                            <a:srgbClr val="FF0000"/>
                          </a:solidFill>
                          <a:latin typeface="Cambria Math" panose="02040503050406030204" pitchFamily="18" charset="0"/>
                        </a:rPr>
                        <m:t>)    </m:t>
                      </m:r>
                      <m:r>
                        <a:rPr lang="en-US" sz="2400" b="0" i="1" smtClean="0">
                          <a:solidFill>
                            <a:srgbClr val="FF0000"/>
                          </a:solidFill>
                          <a:latin typeface="Cambria Math" panose="02040503050406030204" pitchFamily="18" charset="0"/>
                        </a:rPr>
                        <m:t>𝑜𝑡h𝑒𝑟𝑤𝑖𝑠𝑒</m:t>
                      </m:r>
                    </m:oMath>
                  </m:oMathPara>
                </a14:m>
                <a:endParaRPr lang="en-US" sz="2400" dirty="0">
                  <a:solidFill>
                    <a:srgbClr val="FF0000"/>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2675371" y="3733798"/>
                <a:ext cx="3694345" cy="369332"/>
              </a:xfrm>
              <a:prstGeom prst="rect">
                <a:avLst/>
              </a:prstGeom>
              <a:blipFill rotWithShape="0">
                <a:blip r:embed="rId4"/>
                <a:stretch>
                  <a:fillRect l="-1485" r="-1485" b="-34426"/>
                </a:stretch>
              </a:blipFill>
            </p:spPr>
            <p:txBody>
              <a:bodyPr/>
              <a:lstStyle/>
              <a:p>
                <a:r>
                  <a:rPr lang="en-US">
                    <a:noFill/>
                  </a:rPr>
                  <a:t> </a:t>
                </a:r>
              </a:p>
            </p:txBody>
          </p:sp>
        </mc:Fallback>
      </mc:AlternateContent>
      <p:sp>
        <p:nvSpPr>
          <p:cNvPr id="8" name="Left Brace 7"/>
          <p:cNvSpPr/>
          <p:nvPr/>
        </p:nvSpPr>
        <p:spPr>
          <a:xfrm>
            <a:off x="2150935" y="2413359"/>
            <a:ext cx="524436" cy="186450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Rectangle 13"/>
              <p:cNvSpPr/>
              <p:nvPr/>
            </p:nvSpPr>
            <p:spPr>
              <a:xfrm>
                <a:off x="464025" y="3084003"/>
                <a:ext cx="167840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r>
                        <a:rPr lang="en-US" sz="2800" i="1">
                          <a:latin typeface="Cambria Math" panose="02040503050406030204" pitchFamily="18" charset="0"/>
                        </a:rPr>
                        <m:t>=</m:t>
                      </m:r>
                    </m:oMath>
                  </m:oMathPara>
                </a14:m>
                <a:endParaRPr lang="en-US" sz="2800" dirty="0"/>
              </a:p>
            </p:txBody>
          </p:sp>
        </mc:Choice>
        <mc:Fallback>
          <p:sp>
            <p:nvSpPr>
              <p:cNvPr id="14" name="Rectangle 13"/>
              <p:cNvSpPr>
                <a:spLocks noRot="1" noChangeAspect="1" noMove="1" noResize="1" noEditPoints="1" noAdjustHandles="1" noChangeArrowheads="1" noChangeShapeType="1" noTextEdit="1"/>
              </p:cNvSpPr>
              <p:nvPr/>
            </p:nvSpPr>
            <p:spPr>
              <a:xfrm>
                <a:off x="464025" y="3084003"/>
                <a:ext cx="1678408" cy="523220"/>
              </a:xfrm>
              <a:prstGeom prst="rect">
                <a:avLst/>
              </a:prstGeom>
              <a:blipFill rotWithShape="0">
                <a:blip r:embed="rId5"/>
                <a:stretch>
                  <a:fillRect/>
                </a:stretch>
              </a:blipFill>
            </p:spPr>
            <p:txBody>
              <a:bodyPr/>
              <a:lstStyle/>
              <a:p>
                <a:r>
                  <a:rPr lang="en-US">
                    <a:noFill/>
                  </a:rPr>
                  <a:t> </a:t>
                </a:r>
              </a:p>
            </p:txBody>
          </p:sp>
        </mc:Fallback>
      </mc:AlternateContent>
      <p:pic>
        <p:nvPicPr>
          <p:cNvPr id="16" name="Picture 15"/>
          <p:cNvPicPr>
            <a:picLocks noChangeAspect="1"/>
          </p:cNvPicPr>
          <p:nvPr/>
        </p:nvPicPr>
        <p:blipFill rotWithShape="1">
          <a:blip r:embed="rId6"/>
          <a:srcRect l="18971" t="36660" r="58309" b="40780"/>
          <a:stretch/>
        </p:blipFill>
        <p:spPr>
          <a:xfrm>
            <a:off x="7413232" y="2066361"/>
            <a:ext cx="4249269" cy="2372165"/>
          </a:xfrm>
          <a:prstGeom prst="rect">
            <a:avLst/>
          </a:prstGeom>
        </p:spPr>
      </p:pic>
      <p:sp>
        <p:nvSpPr>
          <p:cNvPr id="17" name="Oval 16"/>
          <p:cNvSpPr/>
          <p:nvPr/>
        </p:nvSpPr>
        <p:spPr>
          <a:xfrm>
            <a:off x="8272922" y="5221661"/>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a:t>
            </a:r>
            <a:endParaRPr lang="en-US" dirty="0"/>
          </a:p>
        </p:txBody>
      </p:sp>
      <p:cxnSp>
        <p:nvCxnSpPr>
          <p:cNvPr id="18" name="Straight Arrow Connector 17"/>
          <p:cNvCxnSpPr>
            <a:stCxn id="17" idx="1"/>
            <a:endCxn id="19" idx="7"/>
          </p:cNvCxnSpPr>
          <p:nvPr/>
        </p:nvCxnSpPr>
        <p:spPr>
          <a:xfrm flipH="1">
            <a:off x="7676488" y="5376977"/>
            <a:ext cx="744496" cy="0"/>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813518" y="5221661"/>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t>
            </a:r>
            <a:endParaRPr lang="en-US" dirty="0"/>
          </a:p>
        </p:txBody>
      </p:sp>
      <p:sp>
        <p:nvSpPr>
          <p:cNvPr id="20" name="TextBox 19"/>
          <p:cNvSpPr txBox="1"/>
          <p:nvPr/>
        </p:nvSpPr>
        <p:spPr>
          <a:xfrm>
            <a:off x="7843928" y="4929987"/>
            <a:ext cx="593432" cy="369332"/>
          </a:xfrm>
          <a:prstGeom prst="rect">
            <a:avLst/>
          </a:prstGeom>
          <a:noFill/>
        </p:spPr>
        <p:txBody>
          <a:bodyPr wrap="none" rtlCol="0">
            <a:spAutoFit/>
          </a:bodyPr>
          <a:lstStyle/>
          <a:p>
            <a:r>
              <a:rPr lang="en-US" dirty="0" smtClean="0"/>
              <a:t>4,10</a:t>
            </a:r>
            <a:endParaRPr lang="en-US" dirty="0"/>
          </a:p>
        </p:txBody>
      </p:sp>
      <p:cxnSp>
        <p:nvCxnSpPr>
          <p:cNvPr id="21" name="Straight Arrow Connector 20"/>
          <p:cNvCxnSpPr>
            <a:stCxn id="19" idx="1"/>
            <a:endCxn id="22" idx="7"/>
          </p:cNvCxnSpPr>
          <p:nvPr/>
        </p:nvCxnSpPr>
        <p:spPr>
          <a:xfrm flipH="1">
            <a:off x="6217084" y="5376977"/>
            <a:ext cx="744496" cy="2245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354114" y="5244112"/>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t>
            </a:r>
            <a:endParaRPr lang="en-US" dirty="0"/>
          </a:p>
        </p:txBody>
      </p:sp>
      <p:cxnSp>
        <p:nvCxnSpPr>
          <p:cNvPr id="23" name="Straight Arrow Connector 22"/>
          <p:cNvCxnSpPr>
            <a:stCxn id="22" idx="1"/>
            <a:endCxn id="24" idx="7"/>
          </p:cNvCxnSpPr>
          <p:nvPr/>
        </p:nvCxnSpPr>
        <p:spPr>
          <a:xfrm flipH="1">
            <a:off x="4770781" y="5399428"/>
            <a:ext cx="731395" cy="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907811" y="5244113"/>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t>
            </a:r>
            <a:endParaRPr lang="en-US" dirty="0"/>
          </a:p>
        </p:txBody>
      </p:sp>
      <p:cxnSp>
        <p:nvCxnSpPr>
          <p:cNvPr id="25" name="Straight Arrow Connector 24"/>
          <p:cNvCxnSpPr>
            <a:stCxn id="24" idx="1"/>
            <a:endCxn id="26" idx="7"/>
          </p:cNvCxnSpPr>
          <p:nvPr/>
        </p:nvCxnSpPr>
        <p:spPr>
          <a:xfrm flipH="1">
            <a:off x="3299958" y="5399429"/>
            <a:ext cx="755915" cy="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436988" y="5244114"/>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t>
            </a:r>
            <a:endParaRPr lang="en-US" dirty="0"/>
          </a:p>
        </p:txBody>
      </p:sp>
      <p:sp>
        <p:nvSpPr>
          <p:cNvPr id="27" name="TextBox 26"/>
          <p:cNvSpPr txBox="1"/>
          <p:nvPr/>
        </p:nvSpPr>
        <p:spPr>
          <a:xfrm>
            <a:off x="6375436" y="4929987"/>
            <a:ext cx="593432" cy="369332"/>
          </a:xfrm>
          <a:prstGeom prst="rect">
            <a:avLst/>
          </a:prstGeom>
          <a:noFill/>
        </p:spPr>
        <p:txBody>
          <a:bodyPr wrap="none" rtlCol="0">
            <a:spAutoFit/>
          </a:bodyPr>
          <a:lstStyle/>
          <a:p>
            <a:r>
              <a:rPr lang="en-US" dirty="0" smtClean="0"/>
              <a:t>3,10</a:t>
            </a:r>
            <a:endParaRPr lang="en-US" dirty="0"/>
          </a:p>
        </p:txBody>
      </p:sp>
      <p:sp>
        <p:nvSpPr>
          <p:cNvPr id="28" name="TextBox 27"/>
          <p:cNvSpPr txBox="1"/>
          <p:nvPr/>
        </p:nvSpPr>
        <p:spPr>
          <a:xfrm>
            <a:off x="4880303" y="4947354"/>
            <a:ext cx="593432" cy="369332"/>
          </a:xfrm>
          <a:prstGeom prst="rect">
            <a:avLst/>
          </a:prstGeom>
          <a:noFill/>
        </p:spPr>
        <p:txBody>
          <a:bodyPr wrap="none" rtlCol="0">
            <a:spAutoFit/>
          </a:bodyPr>
          <a:lstStyle/>
          <a:p>
            <a:r>
              <a:rPr lang="en-US" dirty="0" smtClean="0"/>
              <a:t>2,10</a:t>
            </a:r>
            <a:endParaRPr lang="en-US" dirty="0"/>
          </a:p>
        </p:txBody>
      </p:sp>
      <p:sp>
        <p:nvSpPr>
          <p:cNvPr id="29" name="TextBox 28"/>
          <p:cNvSpPr txBox="1"/>
          <p:nvPr/>
        </p:nvSpPr>
        <p:spPr>
          <a:xfrm>
            <a:off x="3407945" y="4947354"/>
            <a:ext cx="593432" cy="369332"/>
          </a:xfrm>
          <a:prstGeom prst="rect">
            <a:avLst/>
          </a:prstGeom>
          <a:noFill/>
        </p:spPr>
        <p:txBody>
          <a:bodyPr wrap="none" rtlCol="0">
            <a:spAutoFit/>
          </a:bodyPr>
          <a:lstStyle/>
          <a:p>
            <a:r>
              <a:rPr lang="en-US" dirty="0" smtClean="0"/>
              <a:t>1,10</a:t>
            </a:r>
            <a:endParaRPr lang="en-US" dirty="0"/>
          </a:p>
        </p:txBody>
      </p:sp>
      <p:cxnSp>
        <p:nvCxnSpPr>
          <p:cNvPr id="38" name="Straight Arrow Connector 37"/>
          <p:cNvCxnSpPr>
            <a:stCxn id="26" idx="5"/>
            <a:endCxn id="24" idx="3"/>
          </p:cNvCxnSpPr>
          <p:nvPr/>
        </p:nvCxnSpPr>
        <p:spPr>
          <a:xfrm flipV="1">
            <a:off x="3299958" y="6149358"/>
            <a:ext cx="755915" cy="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4" idx="5"/>
            <a:endCxn id="22" idx="3"/>
          </p:cNvCxnSpPr>
          <p:nvPr/>
        </p:nvCxnSpPr>
        <p:spPr>
          <a:xfrm flipV="1">
            <a:off x="4770781" y="6149357"/>
            <a:ext cx="731395" cy="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2" idx="5"/>
            <a:endCxn id="19" idx="3"/>
          </p:cNvCxnSpPr>
          <p:nvPr/>
        </p:nvCxnSpPr>
        <p:spPr>
          <a:xfrm flipV="1">
            <a:off x="6217084" y="6126906"/>
            <a:ext cx="744496" cy="2245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5"/>
            <a:endCxn id="17" idx="3"/>
          </p:cNvCxnSpPr>
          <p:nvPr/>
        </p:nvCxnSpPr>
        <p:spPr>
          <a:xfrm>
            <a:off x="7676488" y="6126906"/>
            <a:ext cx="744496" cy="0"/>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405412" y="6149357"/>
            <a:ext cx="504933" cy="369332"/>
          </a:xfrm>
          <a:prstGeom prst="rect">
            <a:avLst/>
          </a:prstGeom>
          <a:noFill/>
        </p:spPr>
        <p:txBody>
          <a:bodyPr wrap="square" rtlCol="0">
            <a:spAutoFit/>
          </a:bodyPr>
          <a:lstStyle/>
          <a:p>
            <a:r>
              <a:rPr lang="en-US" b="1" dirty="0" smtClean="0">
                <a:solidFill>
                  <a:srgbClr val="FF0000"/>
                </a:solidFill>
              </a:rPr>
              <a:t>10</a:t>
            </a:r>
            <a:endParaRPr lang="en-US" b="1" dirty="0">
              <a:solidFill>
                <a:srgbClr val="FF0000"/>
              </a:solidFill>
            </a:endParaRPr>
          </a:p>
        </p:txBody>
      </p:sp>
      <p:sp>
        <p:nvSpPr>
          <p:cNvPr id="45" name="TextBox 44"/>
          <p:cNvSpPr txBox="1"/>
          <p:nvPr/>
        </p:nvSpPr>
        <p:spPr>
          <a:xfrm>
            <a:off x="4823809" y="6194456"/>
            <a:ext cx="664961" cy="369332"/>
          </a:xfrm>
          <a:prstGeom prst="rect">
            <a:avLst/>
          </a:prstGeom>
          <a:noFill/>
        </p:spPr>
        <p:txBody>
          <a:bodyPr wrap="square" rtlCol="0">
            <a:spAutoFit/>
          </a:bodyPr>
          <a:lstStyle/>
          <a:p>
            <a:pPr algn="ctr"/>
            <a:r>
              <a:rPr lang="en-US" b="1" dirty="0" smtClean="0">
                <a:solidFill>
                  <a:srgbClr val="FF0000"/>
                </a:solidFill>
              </a:rPr>
              <a:t>20</a:t>
            </a:r>
            <a:endParaRPr lang="en-US" b="1" dirty="0">
              <a:solidFill>
                <a:srgbClr val="FF0000"/>
              </a:solidFill>
            </a:endParaRPr>
          </a:p>
        </p:txBody>
      </p:sp>
      <p:sp>
        <p:nvSpPr>
          <p:cNvPr id="46" name="TextBox 45"/>
          <p:cNvSpPr txBox="1"/>
          <p:nvPr/>
        </p:nvSpPr>
        <p:spPr>
          <a:xfrm>
            <a:off x="6274416" y="6149357"/>
            <a:ext cx="664961" cy="369332"/>
          </a:xfrm>
          <a:prstGeom prst="rect">
            <a:avLst/>
          </a:prstGeom>
          <a:noFill/>
        </p:spPr>
        <p:txBody>
          <a:bodyPr wrap="square" rtlCol="0">
            <a:spAutoFit/>
          </a:bodyPr>
          <a:lstStyle/>
          <a:p>
            <a:pPr algn="ctr"/>
            <a:r>
              <a:rPr lang="en-US" b="1" dirty="0" smtClean="0">
                <a:solidFill>
                  <a:srgbClr val="FF0000"/>
                </a:solidFill>
              </a:rPr>
              <a:t>30</a:t>
            </a:r>
            <a:endParaRPr lang="en-US" b="1" dirty="0">
              <a:solidFill>
                <a:srgbClr val="FF0000"/>
              </a:solidFill>
            </a:endParaRPr>
          </a:p>
        </p:txBody>
      </p:sp>
      <p:sp>
        <p:nvSpPr>
          <p:cNvPr id="47" name="TextBox 46"/>
          <p:cNvSpPr txBox="1"/>
          <p:nvPr/>
        </p:nvSpPr>
        <p:spPr>
          <a:xfrm>
            <a:off x="7720092" y="6175214"/>
            <a:ext cx="664961" cy="369332"/>
          </a:xfrm>
          <a:prstGeom prst="rect">
            <a:avLst/>
          </a:prstGeom>
          <a:noFill/>
        </p:spPr>
        <p:txBody>
          <a:bodyPr wrap="square" rtlCol="0">
            <a:spAutoFit/>
          </a:bodyPr>
          <a:lstStyle/>
          <a:p>
            <a:pPr algn="ctr"/>
            <a:r>
              <a:rPr lang="en-US" b="1" dirty="0" smtClean="0">
                <a:solidFill>
                  <a:srgbClr val="FF0000"/>
                </a:solidFill>
              </a:rPr>
              <a:t>40</a:t>
            </a:r>
            <a:endParaRPr lang="en-US" b="1" dirty="0">
              <a:solidFill>
                <a:srgbClr val="FF0000"/>
              </a:solidFill>
            </a:endParaRPr>
          </a:p>
        </p:txBody>
      </p:sp>
    </p:spTree>
    <p:extLst>
      <p:ext uri="{BB962C8B-B14F-4D97-AF65-F5344CB8AC3E}">
        <p14:creationId xmlns:p14="http://schemas.microsoft.com/office/powerpoint/2010/main" val="257774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8" grpId="0" animBg="1"/>
      <p:bldP spid="14" grpId="0"/>
      <p:bldP spid="17" grpId="0" animBg="1"/>
      <p:bldP spid="19" grpId="0" animBg="1"/>
      <p:bldP spid="20" grpId="0"/>
      <p:bldP spid="22" grpId="0" animBg="1"/>
      <p:bldP spid="24" grpId="0" animBg="1"/>
      <p:bldP spid="26" grpId="0" animBg="1"/>
      <p:bldP spid="27" grpId="0"/>
      <p:bldP spid="28" grpId="0"/>
      <p:bldP spid="29" grpId="0"/>
      <p:bldP spid="44" grpId="0"/>
      <p:bldP spid="45" grpId="0"/>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58903" y="218363"/>
            <a:ext cx="2603598" cy="584775"/>
          </a:xfrm>
          <a:prstGeom prst="rect">
            <a:avLst/>
          </a:prstGeom>
          <a:noFill/>
        </p:spPr>
        <p:txBody>
          <a:bodyPr wrap="none" rtlCol="0">
            <a:spAutoFit/>
          </a:bodyPr>
          <a:lstStyle/>
          <a:p>
            <a:pPr algn="r" rtl="1"/>
            <a:r>
              <a:rPr lang="fa-IR" sz="3200" dirty="0" smtClean="0">
                <a:cs typeface="2  Yekan" panose="00000400000000000000" pitchFamily="2" charset="-78"/>
              </a:rPr>
              <a:t>بازگشتی: کاربرد</a:t>
            </a:r>
            <a:endParaRPr lang="en-US" sz="3200" dirty="0">
              <a:cs typeface="2  Yekan" panose="00000400000000000000" pitchFamily="2" charset="-78"/>
            </a:endParaRPr>
          </a:p>
        </p:txBody>
      </p:sp>
      <mc:AlternateContent xmlns:mc="http://schemas.openxmlformats.org/markup-compatibility/2006">
        <mc:Choice xmlns:a14="http://schemas.microsoft.com/office/drawing/2010/main" Requires="a14">
          <p:sp>
            <p:nvSpPr>
              <p:cNvPr id="11" name="TextBox 10"/>
              <p:cNvSpPr txBox="1"/>
              <p:nvPr/>
            </p:nvSpPr>
            <p:spPr>
              <a:xfrm>
                <a:off x="2675371" y="2455590"/>
                <a:ext cx="167090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0</m:t>
                      </m:r>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𝑖𝑓</m:t>
                      </m:r>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&lt;</m:t>
                      </m:r>
                      <m:r>
                        <a:rPr lang="en-US" sz="2400" b="0" i="1" smtClean="0">
                          <a:solidFill>
                            <a:schemeClr val="accent1"/>
                          </a:solidFill>
                          <a:latin typeface="Cambria Math" panose="02040503050406030204" pitchFamily="18" charset="0"/>
                        </a:rPr>
                        <m:t>𝑦</m:t>
                      </m:r>
                    </m:oMath>
                  </m:oMathPara>
                </a14:m>
                <a:endParaRPr lang="en-US" sz="2400" dirty="0">
                  <a:solidFill>
                    <a:schemeClr val="accent1"/>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2675371" y="2455590"/>
                <a:ext cx="1670907" cy="369332"/>
              </a:xfrm>
              <a:prstGeom prst="rect">
                <a:avLst/>
              </a:prstGeom>
              <a:blipFill rotWithShape="0">
                <a:blip r:embed="rId2"/>
                <a:stretch>
                  <a:fillRect l="-4015" r="-3650" b="-3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675371" y="3733798"/>
                <a:ext cx="370672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1</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𝑑</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𝑥</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𝑦</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𝑦</m:t>
                      </m:r>
                      <m:r>
                        <a:rPr lang="en-US" sz="2400" b="0" i="1" smtClean="0">
                          <a:solidFill>
                            <a:srgbClr val="FF0000"/>
                          </a:solidFill>
                          <a:latin typeface="Cambria Math" panose="02040503050406030204" pitchFamily="18" charset="0"/>
                        </a:rPr>
                        <m:t>)    </m:t>
                      </m:r>
                      <m:r>
                        <a:rPr lang="en-US" sz="2400" b="0" i="1" smtClean="0">
                          <a:solidFill>
                            <a:srgbClr val="FF0000"/>
                          </a:solidFill>
                          <a:latin typeface="Cambria Math" panose="02040503050406030204" pitchFamily="18" charset="0"/>
                        </a:rPr>
                        <m:t>𝑜𝑡h𝑒𝑟𝑤𝑖𝑠𝑒</m:t>
                      </m:r>
                    </m:oMath>
                  </m:oMathPara>
                </a14:m>
                <a:endParaRPr lang="en-US" sz="2400" dirty="0">
                  <a:solidFill>
                    <a:srgbClr val="FF0000"/>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2675371" y="3733798"/>
                <a:ext cx="3706720" cy="369332"/>
              </a:xfrm>
              <a:prstGeom prst="rect">
                <a:avLst/>
              </a:prstGeom>
              <a:blipFill rotWithShape="0">
                <a:blip r:embed="rId3"/>
                <a:stretch>
                  <a:fillRect l="-1645" r="-1480" b="-34426"/>
                </a:stretch>
              </a:blipFill>
            </p:spPr>
            <p:txBody>
              <a:bodyPr/>
              <a:lstStyle/>
              <a:p>
                <a:r>
                  <a:rPr lang="en-US">
                    <a:noFill/>
                  </a:rPr>
                  <a:t> </a:t>
                </a:r>
              </a:p>
            </p:txBody>
          </p:sp>
        </mc:Fallback>
      </mc:AlternateContent>
      <p:sp>
        <p:nvSpPr>
          <p:cNvPr id="8" name="Left Brace 7"/>
          <p:cNvSpPr/>
          <p:nvPr/>
        </p:nvSpPr>
        <p:spPr>
          <a:xfrm>
            <a:off x="2150935" y="2413359"/>
            <a:ext cx="524436" cy="186450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Rectangle 13"/>
              <p:cNvSpPr/>
              <p:nvPr/>
            </p:nvSpPr>
            <p:spPr>
              <a:xfrm>
                <a:off x="464025" y="3084003"/>
                <a:ext cx="167840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𝑑</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r>
                        <a:rPr lang="en-US" sz="2800" i="1">
                          <a:latin typeface="Cambria Math" panose="02040503050406030204" pitchFamily="18" charset="0"/>
                        </a:rPr>
                        <m:t>=</m:t>
                      </m:r>
                    </m:oMath>
                  </m:oMathPara>
                </a14:m>
                <a:endParaRPr lang="en-US" sz="2800" dirty="0"/>
              </a:p>
            </p:txBody>
          </p:sp>
        </mc:Choice>
        <mc:Fallback>
          <p:sp>
            <p:nvSpPr>
              <p:cNvPr id="14" name="Rectangle 13"/>
              <p:cNvSpPr>
                <a:spLocks noRot="1" noChangeAspect="1" noMove="1" noResize="1" noEditPoints="1" noAdjustHandles="1" noChangeArrowheads="1" noChangeShapeType="1" noTextEdit="1"/>
              </p:cNvSpPr>
              <p:nvPr/>
            </p:nvSpPr>
            <p:spPr>
              <a:xfrm>
                <a:off x="464025" y="3084003"/>
                <a:ext cx="1678408" cy="523220"/>
              </a:xfrm>
              <a:prstGeom prst="rect">
                <a:avLst/>
              </a:prstGeom>
              <a:blipFill rotWithShape="0">
                <a:blip r:embed="rId4"/>
                <a:stretch>
                  <a:fillRect/>
                </a:stretch>
              </a:blipFill>
            </p:spPr>
            <p:txBody>
              <a:bodyPr/>
              <a:lstStyle/>
              <a:p>
                <a:r>
                  <a:rPr lang="en-US">
                    <a:noFill/>
                  </a:rPr>
                  <a:t> </a:t>
                </a:r>
              </a:p>
            </p:txBody>
          </p:sp>
        </mc:Fallback>
      </mc:AlternateContent>
      <p:sp>
        <p:nvSpPr>
          <p:cNvPr id="17" name="Oval 16"/>
          <p:cNvSpPr/>
          <p:nvPr/>
        </p:nvSpPr>
        <p:spPr>
          <a:xfrm>
            <a:off x="8272922" y="5221661"/>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a:t>
            </a:r>
            <a:endParaRPr lang="en-US" dirty="0"/>
          </a:p>
        </p:txBody>
      </p:sp>
      <p:cxnSp>
        <p:nvCxnSpPr>
          <p:cNvPr id="18" name="Straight Arrow Connector 17"/>
          <p:cNvCxnSpPr>
            <a:stCxn id="17" idx="1"/>
            <a:endCxn id="19" idx="7"/>
          </p:cNvCxnSpPr>
          <p:nvPr/>
        </p:nvCxnSpPr>
        <p:spPr>
          <a:xfrm flipH="1">
            <a:off x="7676488" y="5376977"/>
            <a:ext cx="744496" cy="0"/>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813518" y="5221661"/>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0" name="TextBox 19"/>
          <p:cNvSpPr txBox="1"/>
          <p:nvPr/>
        </p:nvSpPr>
        <p:spPr>
          <a:xfrm>
            <a:off x="7843928" y="4929987"/>
            <a:ext cx="593432" cy="369332"/>
          </a:xfrm>
          <a:prstGeom prst="rect">
            <a:avLst/>
          </a:prstGeom>
          <a:noFill/>
        </p:spPr>
        <p:txBody>
          <a:bodyPr wrap="none" rtlCol="0">
            <a:spAutoFit/>
          </a:bodyPr>
          <a:lstStyle/>
          <a:p>
            <a:r>
              <a:rPr lang="en-US" dirty="0" smtClean="0"/>
              <a:t>40,9</a:t>
            </a:r>
            <a:endParaRPr lang="en-US" dirty="0"/>
          </a:p>
        </p:txBody>
      </p:sp>
      <p:cxnSp>
        <p:nvCxnSpPr>
          <p:cNvPr id="21" name="Straight Arrow Connector 20"/>
          <p:cNvCxnSpPr>
            <a:stCxn id="19" idx="1"/>
            <a:endCxn id="22" idx="7"/>
          </p:cNvCxnSpPr>
          <p:nvPr/>
        </p:nvCxnSpPr>
        <p:spPr>
          <a:xfrm flipH="1">
            <a:off x="6217084" y="5376977"/>
            <a:ext cx="744496" cy="2245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354114" y="5244112"/>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cxnSp>
        <p:nvCxnSpPr>
          <p:cNvPr id="23" name="Straight Arrow Connector 22"/>
          <p:cNvCxnSpPr>
            <a:stCxn id="22" idx="1"/>
            <a:endCxn id="24" idx="7"/>
          </p:cNvCxnSpPr>
          <p:nvPr/>
        </p:nvCxnSpPr>
        <p:spPr>
          <a:xfrm flipH="1">
            <a:off x="4770781" y="5399428"/>
            <a:ext cx="731395" cy="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907811" y="5244113"/>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cxnSp>
        <p:nvCxnSpPr>
          <p:cNvPr id="25" name="Straight Arrow Connector 24"/>
          <p:cNvCxnSpPr>
            <a:stCxn id="24" idx="1"/>
            <a:endCxn id="26" idx="7"/>
          </p:cNvCxnSpPr>
          <p:nvPr/>
        </p:nvCxnSpPr>
        <p:spPr>
          <a:xfrm flipH="1">
            <a:off x="3299958" y="5399429"/>
            <a:ext cx="755915" cy="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436988" y="5244114"/>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7" name="TextBox 26"/>
          <p:cNvSpPr txBox="1"/>
          <p:nvPr/>
        </p:nvSpPr>
        <p:spPr>
          <a:xfrm>
            <a:off x="6297036" y="4929987"/>
            <a:ext cx="710451" cy="369332"/>
          </a:xfrm>
          <a:prstGeom prst="rect">
            <a:avLst/>
          </a:prstGeom>
          <a:noFill/>
        </p:spPr>
        <p:txBody>
          <a:bodyPr wrap="none" rtlCol="0">
            <a:spAutoFit/>
          </a:bodyPr>
          <a:lstStyle/>
          <a:p>
            <a:r>
              <a:rPr lang="en-US" dirty="0" smtClean="0"/>
              <a:t>31,10</a:t>
            </a:r>
            <a:endParaRPr lang="en-US" dirty="0"/>
          </a:p>
        </p:txBody>
      </p:sp>
      <p:sp>
        <p:nvSpPr>
          <p:cNvPr id="28" name="TextBox 27"/>
          <p:cNvSpPr txBox="1"/>
          <p:nvPr/>
        </p:nvSpPr>
        <p:spPr>
          <a:xfrm>
            <a:off x="4880303" y="4947354"/>
            <a:ext cx="593432" cy="369332"/>
          </a:xfrm>
          <a:prstGeom prst="rect">
            <a:avLst/>
          </a:prstGeom>
          <a:noFill/>
        </p:spPr>
        <p:txBody>
          <a:bodyPr wrap="none" rtlCol="0">
            <a:spAutoFit/>
          </a:bodyPr>
          <a:lstStyle/>
          <a:p>
            <a:r>
              <a:rPr lang="en-US" dirty="0" smtClean="0"/>
              <a:t>22,9</a:t>
            </a:r>
            <a:endParaRPr lang="en-US" dirty="0"/>
          </a:p>
        </p:txBody>
      </p:sp>
      <p:sp>
        <p:nvSpPr>
          <p:cNvPr id="29" name="TextBox 28"/>
          <p:cNvSpPr txBox="1"/>
          <p:nvPr/>
        </p:nvSpPr>
        <p:spPr>
          <a:xfrm>
            <a:off x="3407945" y="4947354"/>
            <a:ext cx="593432" cy="369332"/>
          </a:xfrm>
          <a:prstGeom prst="rect">
            <a:avLst/>
          </a:prstGeom>
          <a:noFill/>
        </p:spPr>
        <p:txBody>
          <a:bodyPr wrap="none" rtlCol="0">
            <a:spAutoFit/>
          </a:bodyPr>
          <a:lstStyle/>
          <a:p>
            <a:r>
              <a:rPr lang="en-US" dirty="0" smtClean="0"/>
              <a:t>13,9</a:t>
            </a:r>
            <a:endParaRPr lang="en-US" dirty="0"/>
          </a:p>
        </p:txBody>
      </p:sp>
      <p:cxnSp>
        <p:nvCxnSpPr>
          <p:cNvPr id="38" name="Straight Arrow Connector 37"/>
          <p:cNvCxnSpPr>
            <a:stCxn id="26" idx="5"/>
            <a:endCxn id="24" idx="3"/>
          </p:cNvCxnSpPr>
          <p:nvPr/>
        </p:nvCxnSpPr>
        <p:spPr>
          <a:xfrm flipV="1">
            <a:off x="3299958" y="6149358"/>
            <a:ext cx="755915" cy="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4" idx="5"/>
            <a:endCxn id="22" idx="3"/>
          </p:cNvCxnSpPr>
          <p:nvPr/>
        </p:nvCxnSpPr>
        <p:spPr>
          <a:xfrm flipV="1">
            <a:off x="4770781" y="6149357"/>
            <a:ext cx="731395" cy="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2" idx="5"/>
            <a:endCxn id="19" idx="3"/>
          </p:cNvCxnSpPr>
          <p:nvPr/>
        </p:nvCxnSpPr>
        <p:spPr>
          <a:xfrm flipV="1">
            <a:off x="6217084" y="6126906"/>
            <a:ext cx="744496" cy="2245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5"/>
            <a:endCxn id="17" idx="3"/>
          </p:cNvCxnSpPr>
          <p:nvPr/>
        </p:nvCxnSpPr>
        <p:spPr>
          <a:xfrm>
            <a:off x="7676488" y="6126906"/>
            <a:ext cx="744496" cy="0"/>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405412" y="6149357"/>
            <a:ext cx="504933" cy="369332"/>
          </a:xfrm>
          <a:prstGeom prst="rect">
            <a:avLst/>
          </a:prstGeom>
          <a:noFill/>
        </p:spPr>
        <p:txBody>
          <a:bodyPr wrap="square" rtlCol="0">
            <a:spAutoFit/>
          </a:bodyPr>
          <a:lstStyle/>
          <a:p>
            <a:pPr algn="ctr"/>
            <a:r>
              <a:rPr lang="en-US" b="1" dirty="0" smtClean="0">
                <a:solidFill>
                  <a:srgbClr val="FF0000"/>
                </a:solidFill>
              </a:rPr>
              <a:t>1</a:t>
            </a:r>
            <a:endParaRPr lang="en-US" b="1" dirty="0">
              <a:solidFill>
                <a:srgbClr val="FF0000"/>
              </a:solidFill>
            </a:endParaRPr>
          </a:p>
        </p:txBody>
      </p:sp>
      <p:sp>
        <p:nvSpPr>
          <p:cNvPr id="45" name="TextBox 44"/>
          <p:cNvSpPr txBox="1"/>
          <p:nvPr/>
        </p:nvSpPr>
        <p:spPr>
          <a:xfrm>
            <a:off x="4823809" y="6194456"/>
            <a:ext cx="664961" cy="369332"/>
          </a:xfrm>
          <a:prstGeom prst="rect">
            <a:avLst/>
          </a:prstGeom>
          <a:noFill/>
        </p:spPr>
        <p:txBody>
          <a:bodyPr wrap="square" rtlCol="0">
            <a:spAutoFit/>
          </a:bodyPr>
          <a:lstStyle/>
          <a:p>
            <a:pPr algn="ctr"/>
            <a:r>
              <a:rPr lang="en-US" b="1" dirty="0" smtClean="0">
                <a:solidFill>
                  <a:srgbClr val="FF0000"/>
                </a:solidFill>
              </a:rPr>
              <a:t>2</a:t>
            </a:r>
            <a:endParaRPr lang="en-US" b="1" dirty="0">
              <a:solidFill>
                <a:srgbClr val="FF0000"/>
              </a:solidFill>
            </a:endParaRPr>
          </a:p>
        </p:txBody>
      </p:sp>
      <p:sp>
        <p:nvSpPr>
          <p:cNvPr id="46" name="TextBox 45"/>
          <p:cNvSpPr txBox="1"/>
          <p:nvPr/>
        </p:nvSpPr>
        <p:spPr>
          <a:xfrm>
            <a:off x="6274416" y="6149357"/>
            <a:ext cx="664961" cy="369332"/>
          </a:xfrm>
          <a:prstGeom prst="rect">
            <a:avLst/>
          </a:prstGeom>
          <a:noFill/>
        </p:spPr>
        <p:txBody>
          <a:bodyPr wrap="square" rtlCol="0">
            <a:spAutoFit/>
          </a:bodyPr>
          <a:lstStyle/>
          <a:p>
            <a:pPr algn="ctr"/>
            <a:r>
              <a:rPr lang="en-US" b="1" dirty="0" smtClean="0">
                <a:solidFill>
                  <a:srgbClr val="FF0000"/>
                </a:solidFill>
              </a:rPr>
              <a:t>3</a:t>
            </a:r>
            <a:endParaRPr lang="en-US" b="1" dirty="0">
              <a:solidFill>
                <a:srgbClr val="FF0000"/>
              </a:solidFill>
            </a:endParaRPr>
          </a:p>
        </p:txBody>
      </p:sp>
      <p:sp>
        <p:nvSpPr>
          <p:cNvPr id="47" name="TextBox 46"/>
          <p:cNvSpPr txBox="1"/>
          <p:nvPr/>
        </p:nvSpPr>
        <p:spPr>
          <a:xfrm>
            <a:off x="7720092" y="6175214"/>
            <a:ext cx="664961" cy="369332"/>
          </a:xfrm>
          <a:prstGeom prst="rect">
            <a:avLst/>
          </a:prstGeom>
          <a:noFill/>
        </p:spPr>
        <p:txBody>
          <a:bodyPr wrap="square" rtlCol="0">
            <a:spAutoFit/>
          </a:bodyPr>
          <a:lstStyle/>
          <a:p>
            <a:pPr algn="ctr"/>
            <a:r>
              <a:rPr lang="en-US" b="1" dirty="0" smtClean="0">
                <a:solidFill>
                  <a:srgbClr val="FF0000"/>
                </a:solidFill>
              </a:rPr>
              <a:t>4</a:t>
            </a:r>
            <a:endParaRPr lang="en-US" b="1" dirty="0">
              <a:solidFill>
                <a:srgbClr val="FF0000"/>
              </a:solidFill>
            </a:endParaRPr>
          </a:p>
        </p:txBody>
      </p:sp>
      <p:sp>
        <p:nvSpPr>
          <p:cNvPr id="31" name="TextBox 30"/>
          <p:cNvSpPr txBox="1"/>
          <p:nvPr/>
        </p:nvSpPr>
        <p:spPr>
          <a:xfrm>
            <a:off x="464025" y="1057697"/>
            <a:ext cx="11473014" cy="584775"/>
          </a:xfrm>
          <a:prstGeom prst="rect">
            <a:avLst/>
          </a:prstGeom>
          <a:noFill/>
        </p:spPr>
        <p:txBody>
          <a:bodyPr wrap="square" rtlCol="0">
            <a:spAutoFit/>
          </a:bodyPr>
          <a:lstStyle/>
          <a:p>
            <a:pPr algn="r" rtl="1"/>
            <a:r>
              <a:rPr lang="fa-IR" sz="3200" b="1" dirty="0" smtClean="0">
                <a:cs typeface="2  Kamran" panose="00000400000000000000" pitchFamily="2" charset="-78"/>
              </a:rPr>
              <a:t>مثال: رابطه بازگشتی برای عمل </a:t>
            </a:r>
            <a:r>
              <a:rPr lang="fa-IR" sz="3200" b="1" dirty="0" smtClean="0">
                <a:cs typeface="2  Kamran" panose="00000400000000000000" pitchFamily="2" charset="-78"/>
              </a:rPr>
              <a:t>تقسیم</a:t>
            </a:r>
            <a:endParaRPr lang="fa-IR" sz="3200" b="1" dirty="0" smtClean="0">
              <a:cs typeface="2  Kamran" panose="00000400000000000000" pitchFamily="2" charset="-78"/>
            </a:endParaRPr>
          </a:p>
        </p:txBody>
      </p:sp>
      <mc:AlternateContent xmlns:mc="http://schemas.openxmlformats.org/markup-compatibility/2006">
        <mc:Choice xmlns:a14="http://schemas.microsoft.com/office/drawing/2010/main" Requires="a14">
          <p:sp>
            <p:nvSpPr>
              <p:cNvPr id="32" name="TextBox 31"/>
              <p:cNvSpPr txBox="1"/>
              <p:nvPr/>
            </p:nvSpPr>
            <p:spPr>
              <a:xfrm>
                <a:off x="4964462" y="1175843"/>
                <a:ext cx="202658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m:oMathPara>
                </a14:m>
                <a:endParaRPr lang="en-US" sz="2400" dirty="0"/>
              </a:p>
            </p:txBody>
          </p:sp>
        </mc:Choice>
        <mc:Fallback>
          <p:sp>
            <p:nvSpPr>
              <p:cNvPr id="32" name="TextBox 31"/>
              <p:cNvSpPr txBox="1">
                <a:spLocks noRot="1" noChangeAspect="1" noMove="1" noResize="1" noEditPoints="1" noAdjustHandles="1" noChangeArrowheads="1" noChangeShapeType="1" noTextEdit="1"/>
              </p:cNvSpPr>
              <p:nvPr/>
            </p:nvSpPr>
            <p:spPr>
              <a:xfrm>
                <a:off x="4964462" y="1175843"/>
                <a:ext cx="2026580" cy="369332"/>
              </a:xfrm>
              <a:prstGeom prst="rect">
                <a:avLst/>
              </a:prstGeom>
              <a:blipFill rotWithShape="0">
                <a:blip r:embed="rId5"/>
                <a:stretch>
                  <a:fillRect l="-3303" r="-3003" b="-35000"/>
                </a:stretch>
              </a:blipFill>
            </p:spPr>
            <p:txBody>
              <a:bodyPr/>
              <a:lstStyle/>
              <a:p>
                <a:r>
                  <a:rPr lang="en-US">
                    <a:noFill/>
                  </a:rPr>
                  <a:t> </a:t>
                </a:r>
              </a:p>
            </p:txBody>
          </p:sp>
        </mc:Fallback>
      </mc:AlternateContent>
      <p:pic>
        <p:nvPicPr>
          <p:cNvPr id="3" name="Picture 2"/>
          <p:cNvPicPr>
            <a:picLocks noChangeAspect="1"/>
          </p:cNvPicPr>
          <p:nvPr/>
        </p:nvPicPr>
        <p:blipFill rotWithShape="1">
          <a:blip r:embed="rId6"/>
          <a:srcRect l="18198" t="36464" r="60184" b="40779"/>
          <a:stretch/>
        </p:blipFill>
        <p:spPr>
          <a:xfrm>
            <a:off x="7720021" y="2049022"/>
            <a:ext cx="3942480" cy="2333305"/>
          </a:xfrm>
          <a:prstGeom prst="rect">
            <a:avLst/>
          </a:prstGeom>
        </p:spPr>
      </p:pic>
      <p:cxnSp>
        <p:nvCxnSpPr>
          <p:cNvPr id="34" name="Straight Arrow Connector 33"/>
          <p:cNvCxnSpPr>
            <a:stCxn id="26" idx="1"/>
            <a:endCxn id="35" idx="7"/>
          </p:cNvCxnSpPr>
          <p:nvPr/>
        </p:nvCxnSpPr>
        <p:spPr>
          <a:xfrm flipH="1">
            <a:off x="1852165" y="5399430"/>
            <a:ext cx="732885" cy="4483"/>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989195" y="5248597"/>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36" name="TextBox 35"/>
          <p:cNvSpPr txBox="1"/>
          <p:nvPr/>
        </p:nvSpPr>
        <p:spPr>
          <a:xfrm>
            <a:off x="1960152" y="4951837"/>
            <a:ext cx="476412" cy="369332"/>
          </a:xfrm>
          <a:prstGeom prst="rect">
            <a:avLst/>
          </a:prstGeom>
          <a:noFill/>
        </p:spPr>
        <p:txBody>
          <a:bodyPr wrap="none" rtlCol="0">
            <a:spAutoFit/>
          </a:bodyPr>
          <a:lstStyle/>
          <a:p>
            <a:r>
              <a:rPr lang="en-US" dirty="0" smtClean="0"/>
              <a:t>4,9</a:t>
            </a:r>
            <a:endParaRPr lang="en-US" dirty="0"/>
          </a:p>
        </p:txBody>
      </p:sp>
      <p:cxnSp>
        <p:nvCxnSpPr>
          <p:cNvPr id="37" name="Straight Arrow Connector 36"/>
          <p:cNvCxnSpPr>
            <a:stCxn id="35" idx="5"/>
            <a:endCxn id="26" idx="3"/>
          </p:cNvCxnSpPr>
          <p:nvPr/>
        </p:nvCxnSpPr>
        <p:spPr>
          <a:xfrm flipV="1">
            <a:off x="1852165" y="6149359"/>
            <a:ext cx="732885" cy="4483"/>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57619" y="6153840"/>
            <a:ext cx="50493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Tree>
    <p:extLst>
      <p:ext uri="{BB962C8B-B14F-4D97-AF65-F5344CB8AC3E}">
        <p14:creationId xmlns:p14="http://schemas.microsoft.com/office/powerpoint/2010/main" val="48256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8" grpId="0" animBg="1"/>
      <p:bldP spid="14" grpId="0"/>
      <p:bldP spid="17" grpId="0" animBg="1"/>
      <p:bldP spid="19" grpId="0" animBg="1"/>
      <p:bldP spid="20" grpId="0"/>
      <p:bldP spid="22" grpId="0" animBg="1"/>
      <p:bldP spid="24" grpId="0" animBg="1"/>
      <p:bldP spid="26" grpId="0" animBg="1"/>
      <p:bldP spid="27" grpId="0"/>
      <p:bldP spid="28" grpId="0"/>
      <p:bldP spid="29" grpId="0"/>
      <p:bldP spid="44" grpId="0"/>
      <p:bldP spid="45" grpId="0"/>
      <p:bldP spid="46" grpId="0"/>
      <p:bldP spid="47" grpId="0"/>
      <p:bldP spid="35" grpId="0" animBg="1"/>
      <p:bldP spid="36"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58903" y="218363"/>
            <a:ext cx="2603598" cy="584775"/>
          </a:xfrm>
          <a:prstGeom prst="rect">
            <a:avLst/>
          </a:prstGeom>
          <a:noFill/>
        </p:spPr>
        <p:txBody>
          <a:bodyPr wrap="none" rtlCol="0">
            <a:spAutoFit/>
          </a:bodyPr>
          <a:lstStyle/>
          <a:p>
            <a:pPr algn="r" rtl="1"/>
            <a:r>
              <a:rPr lang="fa-IR" sz="3200" dirty="0" smtClean="0">
                <a:cs typeface="2  Yekan" panose="00000400000000000000" pitchFamily="2" charset="-78"/>
              </a:rPr>
              <a:t>بازگشتی: کاربرد</a:t>
            </a:r>
            <a:endParaRPr lang="en-US" sz="3200" dirty="0">
              <a:cs typeface="2  Yekan" panose="00000400000000000000" pitchFamily="2" charset="-78"/>
            </a:endParaRPr>
          </a:p>
        </p:txBody>
      </p:sp>
      <mc:AlternateContent xmlns:mc="http://schemas.openxmlformats.org/markup-compatibility/2006">
        <mc:Choice xmlns:a14="http://schemas.microsoft.com/office/drawing/2010/main" Requires="a14">
          <p:sp>
            <p:nvSpPr>
              <p:cNvPr id="11" name="TextBox 10"/>
              <p:cNvSpPr txBox="1"/>
              <p:nvPr/>
            </p:nvSpPr>
            <p:spPr>
              <a:xfrm>
                <a:off x="2675371" y="2455590"/>
                <a:ext cx="234012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𝑦</m:t>
                      </m:r>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𝑖𝑓</m:t>
                      </m:r>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𝑦</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0</m:t>
                      </m:r>
                    </m:oMath>
                  </m:oMathPara>
                </a14:m>
                <a:endParaRPr lang="en-US" sz="2400" dirty="0">
                  <a:solidFill>
                    <a:schemeClr val="accent1"/>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2675371" y="2455590"/>
                <a:ext cx="2340128" cy="369332"/>
              </a:xfrm>
              <a:prstGeom prst="rect">
                <a:avLst/>
              </a:prstGeom>
              <a:blipFill rotWithShape="0">
                <a:blip r:embed="rId2"/>
                <a:stretch>
                  <a:fillRect l="-2865" r="-2604" b="-3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675371" y="3733798"/>
                <a:ext cx="334187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sz="2400" b="0" i="0" smtClean="0">
                          <a:solidFill>
                            <a:srgbClr val="FF0000"/>
                          </a:solidFill>
                          <a:latin typeface="Cambria Math" panose="02040503050406030204" pitchFamily="18" charset="0"/>
                        </a:rPr>
                        <m:t>gcd</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𝑦</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𝑥</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𝑦</m:t>
                      </m:r>
                      <m:r>
                        <a:rPr lang="en-US" sz="2400" b="0" i="1" smtClean="0">
                          <a:solidFill>
                            <a:srgbClr val="FF0000"/>
                          </a:solidFill>
                          <a:latin typeface="Cambria Math" panose="02040503050406030204" pitchFamily="18" charset="0"/>
                        </a:rPr>
                        <m:t>)    </m:t>
                      </m:r>
                      <m:r>
                        <a:rPr lang="en-US" sz="2400" b="0" i="1" smtClean="0">
                          <a:solidFill>
                            <a:srgbClr val="FF0000"/>
                          </a:solidFill>
                          <a:latin typeface="Cambria Math" panose="02040503050406030204" pitchFamily="18" charset="0"/>
                        </a:rPr>
                        <m:t>𝑜𝑡h𝑒𝑟𝑤𝑖𝑠𝑒</m:t>
                      </m:r>
                    </m:oMath>
                  </m:oMathPara>
                </a14:m>
                <a:endParaRPr lang="en-US" sz="2400" dirty="0">
                  <a:solidFill>
                    <a:srgbClr val="FF0000"/>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2675371" y="3733798"/>
                <a:ext cx="3341877" cy="369332"/>
              </a:xfrm>
              <a:prstGeom prst="rect">
                <a:avLst/>
              </a:prstGeom>
              <a:blipFill rotWithShape="0">
                <a:blip r:embed="rId3"/>
                <a:stretch>
                  <a:fillRect l="-2920" r="-1825" b="-34426"/>
                </a:stretch>
              </a:blipFill>
            </p:spPr>
            <p:txBody>
              <a:bodyPr/>
              <a:lstStyle/>
              <a:p>
                <a:r>
                  <a:rPr lang="en-US">
                    <a:noFill/>
                  </a:rPr>
                  <a:t> </a:t>
                </a:r>
              </a:p>
            </p:txBody>
          </p:sp>
        </mc:Fallback>
      </mc:AlternateContent>
      <p:sp>
        <p:nvSpPr>
          <p:cNvPr id="8" name="Left Brace 7"/>
          <p:cNvSpPr/>
          <p:nvPr/>
        </p:nvSpPr>
        <p:spPr>
          <a:xfrm>
            <a:off x="2150935" y="2413359"/>
            <a:ext cx="524436" cy="186450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Rectangle 13"/>
              <p:cNvSpPr/>
              <p:nvPr/>
            </p:nvSpPr>
            <p:spPr>
              <a:xfrm>
                <a:off x="72737" y="3035544"/>
                <a:ext cx="207819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𝑔𝑐𝑑</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r>
                        <a:rPr lang="en-US" sz="2800" i="1">
                          <a:latin typeface="Cambria Math" panose="02040503050406030204" pitchFamily="18" charset="0"/>
                        </a:rPr>
                        <m:t>=</m:t>
                      </m:r>
                    </m:oMath>
                  </m:oMathPara>
                </a14:m>
                <a:endParaRPr lang="en-US" sz="2800" dirty="0"/>
              </a:p>
            </p:txBody>
          </p:sp>
        </mc:Choice>
        <mc:Fallback>
          <p:sp>
            <p:nvSpPr>
              <p:cNvPr id="14" name="Rectangle 13"/>
              <p:cNvSpPr>
                <a:spLocks noRot="1" noChangeAspect="1" noMove="1" noResize="1" noEditPoints="1" noAdjustHandles="1" noChangeArrowheads="1" noChangeShapeType="1" noTextEdit="1"/>
              </p:cNvSpPr>
              <p:nvPr/>
            </p:nvSpPr>
            <p:spPr>
              <a:xfrm>
                <a:off x="72737" y="3035544"/>
                <a:ext cx="2078198" cy="523220"/>
              </a:xfrm>
              <a:prstGeom prst="rect">
                <a:avLst/>
              </a:prstGeom>
              <a:blipFill rotWithShape="0">
                <a:blip r:embed="rId4"/>
                <a:stretch>
                  <a:fillRect/>
                </a:stretch>
              </a:blipFill>
            </p:spPr>
            <p:txBody>
              <a:bodyPr/>
              <a:lstStyle/>
              <a:p>
                <a:r>
                  <a:rPr lang="en-US">
                    <a:noFill/>
                  </a:rPr>
                  <a:t> </a:t>
                </a:r>
              </a:p>
            </p:txBody>
          </p:sp>
        </mc:Fallback>
      </mc:AlternateContent>
      <p:sp>
        <p:nvSpPr>
          <p:cNvPr id="17" name="Oval 16"/>
          <p:cNvSpPr/>
          <p:nvPr/>
        </p:nvSpPr>
        <p:spPr>
          <a:xfrm>
            <a:off x="6309656" y="5221661"/>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a:t>
            </a:r>
            <a:endParaRPr lang="en-US" dirty="0"/>
          </a:p>
        </p:txBody>
      </p:sp>
      <p:cxnSp>
        <p:nvCxnSpPr>
          <p:cNvPr id="18" name="Straight Arrow Connector 17"/>
          <p:cNvCxnSpPr>
            <a:stCxn id="17" idx="1"/>
            <a:endCxn id="19" idx="7"/>
          </p:cNvCxnSpPr>
          <p:nvPr/>
        </p:nvCxnSpPr>
        <p:spPr>
          <a:xfrm flipH="1">
            <a:off x="5713222" y="5376977"/>
            <a:ext cx="744496" cy="0"/>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850252" y="5221661"/>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gcd</a:t>
            </a:r>
            <a:endParaRPr lang="en-US" dirty="0"/>
          </a:p>
        </p:txBody>
      </p:sp>
      <p:sp>
        <p:nvSpPr>
          <p:cNvPr id="20" name="TextBox 19"/>
          <p:cNvSpPr txBox="1"/>
          <p:nvPr/>
        </p:nvSpPr>
        <p:spPr>
          <a:xfrm>
            <a:off x="5797174" y="4929987"/>
            <a:ext cx="710451" cy="369332"/>
          </a:xfrm>
          <a:prstGeom prst="rect">
            <a:avLst/>
          </a:prstGeom>
          <a:noFill/>
        </p:spPr>
        <p:txBody>
          <a:bodyPr wrap="none" rtlCol="0">
            <a:spAutoFit/>
          </a:bodyPr>
          <a:lstStyle/>
          <a:p>
            <a:r>
              <a:rPr lang="en-US" dirty="0" smtClean="0"/>
              <a:t>45,30</a:t>
            </a:r>
            <a:endParaRPr lang="en-US" dirty="0"/>
          </a:p>
        </p:txBody>
      </p:sp>
      <p:cxnSp>
        <p:nvCxnSpPr>
          <p:cNvPr id="21" name="Straight Arrow Connector 20"/>
          <p:cNvCxnSpPr>
            <a:stCxn id="19" idx="1"/>
            <a:endCxn id="22" idx="7"/>
          </p:cNvCxnSpPr>
          <p:nvPr/>
        </p:nvCxnSpPr>
        <p:spPr>
          <a:xfrm flipH="1">
            <a:off x="4253818" y="5376977"/>
            <a:ext cx="744496" cy="22451"/>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390848" y="5244112"/>
            <a:ext cx="1011032" cy="1060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gcd</a:t>
            </a:r>
            <a:endParaRPr lang="en-US" dirty="0"/>
          </a:p>
        </p:txBody>
      </p:sp>
      <p:sp>
        <p:nvSpPr>
          <p:cNvPr id="27" name="TextBox 26"/>
          <p:cNvSpPr txBox="1"/>
          <p:nvPr/>
        </p:nvSpPr>
        <p:spPr>
          <a:xfrm>
            <a:off x="4333770" y="4929987"/>
            <a:ext cx="710451" cy="369332"/>
          </a:xfrm>
          <a:prstGeom prst="rect">
            <a:avLst/>
          </a:prstGeom>
          <a:noFill/>
        </p:spPr>
        <p:txBody>
          <a:bodyPr wrap="none" rtlCol="0">
            <a:spAutoFit/>
          </a:bodyPr>
          <a:lstStyle/>
          <a:p>
            <a:r>
              <a:rPr lang="en-US" dirty="0" smtClean="0"/>
              <a:t>30,15</a:t>
            </a:r>
            <a:endParaRPr lang="en-US" dirty="0"/>
          </a:p>
        </p:txBody>
      </p:sp>
      <p:cxnSp>
        <p:nvCxnSpPr>
          <p:cNvPr id="40" name="Straight Arrow Connector 39"/>
          <p:cNvCxnSpPr>
            <a:stCxn id="22" idx="5"/>
            <a:endCxn id="19" idx="3"/>
          </p:cNvCxnSpPr>
          <p:nvPr/>
        </p:nvCxnSpPr>
        <p:spPr>
          <a:xfrm flipV="1">
            <a:off x="4253818" y="6126906"/>
            <a:ext cx="744496" cy="2245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5"/>
            <a:endCxn id="17" idx="3"/>
          </p:cNvCxnSpPr>
          <p:nvPr/>
        </p:nvCxnSpPr>
        <p:spPr>
          <a:xfrm>
            <a:off x="5713222" y="6126906"/>
            <a:ext cx="744496" cy="0"/>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11150" y="6149357"/>
            <a:ext cx="664961" cy="369332"/>
          </a:xfrm>
          <a:prstGeom prst="rect">
            <a:avLst/>
          </a:prstGeom>
          <a:noFill/>
        </p:spPr>
        <p:txBody>
          <a:bodyPr wrap="square" rtlCol="0">
            <a:spAutoFit/>
          </a:bodyPr>
          <a:lstStyle/>
          <a:p>
            <a:pPr algn="ctr"/>
            <a:r>
              <a:rPr lang="en-US" b="1" dirty="0" smtClean="0">
                <a:solidFill>
                  <a:srgbClr val="FF0000"/>
                </a:solidFill>
              </a:rPr>
              <a:t>15</a:t>
            </a:r>
            <a:endParaRPr lang="en-US" b="1" dirty="0">
              <a:solidFill>
                <a:srgbClr val="FF0000"/>
              </a:solidFill>
            </a:endParaRPr>
          </a:p>
        </p:txBody>
      </p:sp>
      <p:sp>
        <p:nvSpPr>
          <p:cNvPr id="47" name="TextBox 46"/>
          <p:cNvSpPr txBox="1"/>
          <p:nvPr/>
        </p:nvSpPr>
        <p:spPr>
          <a:xfrm>
            <a:off x="5756826" y="6175214"/>
            <a:ext cx="664961" cy="369332"/>
          </a:xfrm>
          <a:prstGeom prst="rect">
            <a:avLst/>
          </a:prstGeom>
          <a:noFill/>
        </p:spPr>
        <p:txBody>
          <a:bodyPr wrap="square" rtlCol="0">
            <a:spAutoFit/>
          </a:bodyPr>
          <a:lstStyle/>
          <a:p>
            <a:pPr algn="ctr"/>
            <a:r>
              <a:rPr lang="en-US" b="1" dirty="0" smtClean="0">
                <a:solidFill>
                  <a:srgbClr val="FF0000"/>
                </a:solidFill>
              </a:rPr>
              <a:t>15</a:t>
            </a:r>
            <a:endParaRPr lang="en-US" b="1" dirty="0">
              <a:solidFill>
                <a:srgbClr val="FF0000"/>
              </a:solidFill>
            </a:endParaRPr>
          </a:p>
        </p:txBody>
      </p:sp>
      <p:sp>
        <p:nvSpPr>
          <p:cNvPr id="31" name="TextBox 30"/>
          <p:cNvSpPr txBox="1"/>
          <p:nvPr/>
        </p:nvSpPr>
        <p:spPr>
          <a:xfrm>
            <a:off x="464025" y="1057697"/>
            <a:ext cx="11473014" cy="584775"/>
          </a:xfrm>
          <a:prstGeom prst="rect">
            <a:avLst/>
          </a:prstGeom>
          <a:noFill/>
        </p:spPr>
        <p:txBody>
          <a:bodyPr wrap="square" rtlCol="0">
            <a:spAutoFit/>
          </a:bodyPr>
          <a:lstStyle/>
          <a:p>
            <a:pPr algn="r" rtl="1"/>
            <a:r>
              <a:rPr lang="fa-IR" sz="3200" b="1" dirty="0" smtClean="0">
                <a:cs typeface="2  Kamran" panose="00000400000000000000" pitchFamily="2" charset="-78"/>
              </a:rPr>
              <a:t>مثال: رابطه بازگشتی برای بزرگترین مقسوم علیه مشترک (الگوریتم اقلیدس)</a:t>
            </a:r>
            <a:endParaRPr lang="fa-IR" sz="3200" b="1" dirty="0" smtClean="0">
              <a:cs typeface="2  Kamran" panose="00000400000000000000" pitchFamily="2" charset="-78"/>
            </a:endParaRPr>
          </a:p>
        </p:txBody>
      </p:sp>
      <p:pic>
        <p:nvPicPr>
          <p:cNvPr id="2" name="Picture 1"/>
          <p:cNvPicPr>
            <a:picLocks noChangeAspect="1"/>
          </p:cNvPicPr>
          <p:nvPr/>
        </p:nvPicPr>
        <p:blipFill rotWithShape="1">
          <a:blip r:embed="rId5"/>
          <a:srcRect l="18088" t="43134" r="61066" b="34698"/>
          <a:stretch/>
        </p:blipFill>
        <p:spPr>
          <a:xfrm>
            <a:off x="7383311" y="2005141"/>
            <a:ext cx="3801285" cy="2272727"/>
          </a:xfrm>
          <a:prstGeom prst="rect">
            <a:avLst/>
          </a:prstGeom>
        </p:spPr>
      </p:pic>
    </p:spTree>
    <p:extLst>
      <p:ext uri="{BB962C8B-B14F-4D97-AF65-F5344CB8AC3E}">
        <p14:creationId xmlns:p14="http://schemas.microsoft.com/office/powerpoint/2010/main" val="276828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8" grpId="0" animBg="1"/>
      <p:bldP spid="14" grpId="0"/>
      <p:bldP spid="17" grpId="0" animBg="1"/>
      <p:bldP spid="19" grpId="0" animBg="1"/>
      <p:bldP spid="20" grpId="0"/>
      <p:bldP spid="22" grpId="0" animBg="1"/>
      <p:bldP spid="27" grpId="0"/>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201845" y="218363"/>
            <a:ext cx="1460656" cy="584775"/>
          </a:xfrm>
          <a:prstGeom prst="rect">
            <a:avLst/>
          </a:prstGeom>
          <a:noFill/>
        </p:spPr>
        <p:txBody>
          <a:bodyPr wrap="none" rtlCol="0">
            <a:spAutoFit/>
          </a:bodyPr>
          <a:lstStyle/>
          <a:p>
            <a:pPr algn="r" rtl="1"/>
            <a:r>
              <a:rPr lang="fa-IR" sz="3200" dirty="0" smtClean="0">
                <a:cs typeface="2  Yekan" panose="00000400000000000000" pitchFamily="2" charset="-78"/>
              </a:rPr>
              <a:t>بازگشتی</a:t>
            </a:r>
            <a:endParaRPr lang="en-US" sz="3200" dirty="0">
              <a:cs typeface="2  Yekan" panose="00000400000000000000" pitchFamily="2" charset="-78"/>
            </a:endParaRPr>
          </a:p>
        </p:txBody>
      </p:sp>
      <p:sp>
        <p:nvSpPr>
          <p:cNvPr id="31" name="TextBox 30"/>
          <p:cNvSpPr txBox="1"/>
          <p:nvPr/>
        </p:nvSpPr>
        <p:spPr>
          <a:xfrm>
            <a:off x="464025" y="1057697"/>
            <a:ext cx="11473014" cy="584775"/>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تمرین: برای کوچکترین مضرب مشترک دو عدد ورودی یک رابطه بازگشتی بنویسید. </a:t>
            </a:r>
            <a:endParaRPr lang="fa-IR" sz="3200" b="1" dirty="0" smtClean="0">
              <a:solidFill>
                <a:srgbClr val="FF0000"/>
              </a:solidFill>
              <a:cs typeface="2  Kamran" panose="00000400000000000000" pitchFamily="2" charset="-78"/>
            </a:endParaRPr>
          </a:p>
        </p:txBody>
      </p:sp>
      <p:sp>
        <p:nvSpPr>
          <p:cNvPr id="23" name="TextBox 22"/>
          <p:cNvSpPr txBox="1"/>
          <p:nvPr/>
        </p:nvSpPr>
        <p:spPr>
          <a:xfrm>
            <a:off x="464025" y="1897031"/>
            <a:ext cx="11473014" cy="584775"/>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تمرین: برای محاسبه فاکتوریل یک عدد صحیح، یک رابطه بازگشتی بنویسید. </a:t>
            </a:r>
            <a:endParaRPr lang="fa-IR" sz="3200" b="1" dirty="0" smtClean="0">
              <a:solidFill>
                <a:srgbClr val="FF0000"/>
              </a:solidFill>
              <a:cs typeface="2  Kamran" panose="00000400000000000000" pitchFamily="2" charset="-78"/>
            </a:endParaRPr>
          </a:p>
        </p:txBody>
      </p:sp>
      <mc:AlternateContent xmlns:mc="http://schemas.openxmlformats.org/markup-compatibility/2006">
        <mc:Choice xmlns:a14="http://schemas.microsoft.com/office/drawing/2010/main" Requires="a14">
          <p:sp>
            <p:nvSpPr>
              <p:cNvPr id="24" name="TextBox 23"/>
              <p:cNvSpPr txBox="1"/>
              <p:nvPr/>
            </p:nvSpPr>
            <p:spPr>
              <a:xfrm>
                <a:off x="464025" y="2736365"/>
                <a:ext cx="11473014" cy="1077218"/>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تمرین: برای محاسبه </a:t>
                </a:r>
                <a14:m>
                  <m:oMath xmlns:m="http://schemas.openxmlformats.org/officeDocument/2006/math">
                    <m:r>
                      <a:rPr lang="en-US" sz="2400" b="1" i="1" smtClean="0">
                        <a:solidFill>
                          <a:srgbClr val="FF0000"/>
                        </a:solidFill>
                        <a:latin typeface="Cambria Math" panose="02040503050406030204" pitchFamily="18" charset="0"/>
                        <a:cs typeface="2  Kamran" panose="00000400000000000000" pitchFamily="2" charset="-78"/>
                      </a:rPr>
                      <m:t>𝒏</m:t>
                    </m:r>
                    <m:r>
                      <a:rPr lang="fa-IR" sz="2400" b="1" i="1" smtClean="0">
                        <a:solidFill>
                          <a:srgbClr val="FF0000"/>
                        </a:solidFill>
                        <a:latin typeface="Cambria Math" panose="02040503050406030204" pitchFamily="18" charset="0"/>
                        <a:cs typeface="2  Kamran" panose="00000400000000000000" pitchFamily="2" charset="-78"/>
                      </a:rPr>
                      <m:t> </m:t>
                    </m:r>
                  </m:oMath>
                </a14:m>
                <a:r>
                  <a:rPr lang="fa-IR" sz="3200" b="1" dirty="0" smtClean="0">
                    <a:solidFill>
                      <a:srgbClr val="FF0000"/>
                    </a:solidFill>
                    <a:cs typeface="2  Kamran" panose="00000400000000000000" pitchFamily="2" charset="-78"/>
                  </a:rPr>
                  <a:t> امین جمله فیبونانچی یک رابطه بازگشتی نوشته و با استفاده از آن، صدمین جمله فیبونانچی را محاسبه کنید. </a:t>
                </a:r>
                <a:endParaRPr lang="fa-IR" sz="3200" b="1" dirty="0" smtClean="0">
                  <a:solidFill>
                    <a:srgbClr val="FF0000"/>
                  </a:solidFill>
                  <a:cs typeface="2  Kamran" panose="00000400000000000000" pitchFamily="2" charset="-78"/>
                </a:endParaRPr>
              </a:p>
            </p:txBody>
          </p:sp>
        </mc:Choice>
        <mc:Fallback>
          <p:sp>
            <p:nvSpPr>
              <p:cNvPr id="24" name="TextBox 23"/>
              <p:cNvSpPr txBox="1">
                <a:spLocks noRot="1" noChangeAspect="1" noMove="1" noResize="1" noEditPoints="1" noAdjustHandles="1" noChangeArrowheads="1" noChangeShapeType="1" noTextEdit="1"/>
              </p:cNvSpPr>
              <p:nvPr/>
            </p:nvSpPr>
            <p:spPr>
              <a:xfrm>
                <a:off x="464025" y="2736365"/>
                <a:ext cx="11473014" cy="1077218"/>
              </a:xfrm>
              <a:prstGeom prst="rect">
                <a:avLst/>
              </a:prstGeom>
              <a:blipFill rotWithShape="0">
                <a:blip r:embed="rId2"/>
                <a:stretch>
                  <a:fillRect t="-7345" r="-1382" b="-17514"/>
                </a:stretch>
              </a:blipFill>
            </p:spPr>
            <p:txBody>
              <a:bodyPr/>
              <a:lstStyle/>
              <a:p>
                <a:r>
                  <a:rPr lang="en-US">
                    <a:noFill/>
                  </a:rPr>
                  <a:t> </a:t>
                </a:r>
              </a:p>
            </p:txBody>
          </p:sp>
        </mc:Fallback>
      </mc:AlternateContent>
    </p:spTree>
    <p:extLst>
      <p:ext uri="{BB962C8B-B14F-4D97-AF65-F5344CB8AC3E}">
        <p14:creationId xmlns:p14="http://schemas.microsoft.com/office/powerpoint/2010/main" val="1531786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18800</TotalTime>
  <Words>787</Words>
  <Application>Microsoft Office PowerPoint</Application>
  <PresentationFormat>Widescreen</PresentationFormat>
  <Paragraphs>216</Paragraphs>
  <Slides>20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2  Kamran</vt:lpstr>
      <vt:lpstr>2  Yekan</vt:lpstr>
      <vt:lpstr>2  Zar</vt:lpstr>
      <vt:lpstr>Arial</vt:lpstr>
      <vt:lpstr>B Yekan</vt:lpstr>
      <vt:lpstr>Calibri</vt:lpstr>
      <vt:lpstr>Calibri Light</vt:lpstr>
      <vt:lpstr>Cambria Math</vt:lpstr>
      <vt:lpstr>Consolas</vt:lpstr>
      <vt:lpstr>Courier New</vt:lpstr>
      <vt:lpstr>Wingdings</vt:lpstr>
      <vt:lpstr>Office Theme</vt:lpstr>
      <vt:lpstr>برنامه سازی پیشرفته  (توابع: بازگشتی)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معرفی و مفاهیم اولیه پایتون</dc:title>
  <dc:creator>Sadegh</dc:creator>
  <cp:lastModifiedBy>Sadegh</cp:lastModifiedBy>
  <cp:revision>490</cp:revision>
  <dcterms:created xsi:type="dcterms:W3CDTF">2019-12-14T18:20:14Z</dcterms:created>
  <dcterms:modified xsi:type="dcterms:W3CDTF">2020-04-04T21:26:40Z</dcterms:modified>
</cp:coreProperties>
</file>