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8" r:id="rId3"/>
    <p:sldId id="289" r:id="rId4"/>
    <p:sldId id="290" r:id="rId5"/>
    <p:sldId id="291" r:id="rId6"/>
    <p:sldId id="292" r:id="rId7"/>
    <p:sldId id="268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83" autoAdjust="0"/>
    <p:restoredTop sz="94660"/>
  </p:normalViewPr>
  <p:slideViewPr>
    <p:cSldViewPr snapToGrid="0">
      <p:cViewPr varScale="1">
        <p:scale>
          <a:sx n="70" d="100"/>
          <a:sy n="70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cs typeface="B Yekan" panose="00000400000000000000" pitchFamily="2" charset="-78"/>
              </a:defRPr>
            </a:lvl1pPr>
          </a:lstStyle>
          <a:p>
            <a:r>
              <a:rPr lang="fa-IR" dirty="0" smtClean="0"/>
              <a:t>برنامه سازی پیشرفته (مقدمه)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cs typeface="2  Kamran" panose="00000400000000000000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a-IR" dirty="0" smtClean="0"/>
              <a:t>صادق اسکندری</a:t>
            </a:r>
          </a:p>
          <a:p>
            <a:r>
              <a:rPr lang="fa-IR" dirty="0" smtClean="0"/>
              <a:t>دانشگاه گیلان، گروه علوم کامپیوتر</a:t>
            </a:r>
          </a:p>
          <a:p>
            <a:r>
              <a:rPr lang="fa-IR" dirty="0" smtClean="0"/>
              <a:t>نیمسال دوم 98-99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899F3-6BE7-46ED-A53A-DCF4043585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7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2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1">
              <a:defRPr>
                <a:cs typeface="B Yekan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r" rtl="1">
              <a:defRPr b="1" baseline="0">
                <a:cs typeface="2  Zar" panose="00000400000000000000" pitchFamily="2" charset="-78"/>
              </a:defRPr>
            </a:lvl1pPr>
            <a:lvl2pPr algn="r" rtl="1">
              <a:defRPr>
                <a:cs typeface="2  Zar" panose="00000400000000000000" pitchFamily="2" charset="-78"/>
              </a:defRPr>
            </a:lvl2pPr>
            <a:lvl3pPr algn="r" rtl="1">
              <a:defRPr>
                <a:cs typeface="2  Zar" panose="00000400000000000000" pitchFamily="2" charset="-78"/>
              </a:defRPr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fa-IR" dirty="0" smtClean="0"/>
              <a:t>سطح اول</a:t>
            </a:r>
            <a:endParaRPr lang="en-US" dirty="0" smtClean="0"/>
          </a:p>
          <a:p>
            <a:pPr lvl="1"/>
            <a:r>
              <a:rPr lang="fa-IR" dirty="0" smtClean="0"/>
              <a:t>سطح دوم</a:t>
            </a:r>
            <a:endParaRPr lang="en-US" dirty="0" smtClean="0"/>
          </a:p>
          <a:p>
            <a:pPr lvl="2"/>
            <a:r>
              <a:rPr lang="fa-IR" dirty="0" smtClean="0"/>
              <a:t>سطح سوم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2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1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4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6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7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A475C-F081-42DC-8781-5CA9D66BBF8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9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برنامه سازی پیشرفته </a:t>
            </a:r>
            <a:br>
              <a:rPr lang="fa-IR" dirty="0" smtClean="0"/>
            </a:br>
            <a:r>
              <a:rPr lang="fa-IR" dirty="0" smtClean="0"/>
              <a:t>(مقدمات پایتون)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 smtClean="0"/>
              <a:t>صادق اسکندری - دانشکده علوم ریاضی، گروه علوم کامپیوتر</a:t>
            </a:r>
          </a:p>
          <a:p>
            <a:r>
              <a:rPr lang="en-US" dirty="0" smtClean="0"/>
              <a:t>eskandari@guilan.ac.ir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08254" y="464024"/>
            <a:ext cx="1976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نکات اولیه: 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178" y="1452121"/>
            <a:ext cx="9882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توضیحات (</a:t>
            </a:r>
            <a:r>
              <a:rPr lang="en-US" sz="2800" b="1" dirty="0" smtClean="0">
                <a:latin typeface="+mj-lt"/>
                <a:cs typeface="2  Kamran" panose="00000400000000000000" pitchFamily="2" charset="-78"/>
              </a:rPr>
              <a:t>Comments</a:t>
            </a:r>
            <a:r>
              <a:rPr lang="fa-IR" sz="3600" b="1" dirty="0" smtClean="0">
                <a:cs typeface="2  Kamran" panose="00000400000000000000" pitchFamily="2" charset="-78"/>
              </a:rPr>
              <a:t>): 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هر خطی که با </a:t>
            </a:r>
            <a:r>
              <a:rPr lang="en-US" sz="28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</a:rPr>
              <a:t>#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 شروع شود، توسط مفسر نادیده گرفته می شود.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009" y="2232321"/>
            <a:ext cx="1054968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شناسه ها(</a:t>
            </a:r>
            <a:r>
              <a:rPr lang="en-US" sz="2800" b="1" dirty="0" smtClean="0">
                <a:latin typeface="+mj-lt"/>
                <a:cs typeface="2  Kamran" panose="00000400000000000000" pitchFamily="2" charset="-78"/>
              </a:rPr>
              <a:t>Identifiers</a:t>
            </a:r>
            <a:r>
              <a:rPr lang="fa-IR" sz="3600" b="1" dirty="0" smtClean="0">
                <a:cs typeface="2  Kamran" panose="00000400000000000000" pitchFamily="2" charset="-78"/>
              </a:rPr>
              <a:t>): 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هر نامی که کاربر برای بخش های مختلف برنامه خود (متغیرها، کلاسها، </a:t>
            </a:r>
          </a:p>
          <a:p>
            <a:pPr algn="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توابع و ... انتخاب می کند شناسه نام دارد. 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یک شناسه در پایتون می تواند شامل کاراکترها (بزرگ و</a:t>
            </a:r>
          </a:p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و کوچک)، اعداد و خط زیر (</a:t>
            </a:r>
            <a:r>
              <a:rPr lang="en-US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_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) باشد به گونه ای که با عدد شروع نشود و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 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کلمه کلیدی نباشد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970" t="51145" r="46717" b="31732"/>
          <a:stretch/>
        </p:blipFill>
        <p:spPr>
          <a:xfrm>
            <a:off x="534449" y="4284009"/>
            <a:ext cx="6044503" cy="213043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793204" y="5009796"/>
            <a:ext cx="2660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کلمات کلیدی در پایتون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6578952" y="5266826"/>
            <a:ext cx="1214252" cy="458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73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08254" y="464024"/>
            <a:ext cx="1976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نکات اولیه: 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10986" y="3110971"/>
            <a:ext cx="412162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بلاک ها: 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در جاوا و </a:t>
            </a:r>
            <a:r>
              <a:rPr lang="en-US" sz="28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</a:rPr>
              <a:t>C++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، بلاکهای کد به وسیله علامت های {}</a:t>
            </a:r>
            <a:r>
              <a:rPr lang="en-US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 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مشخص می شوند. </a:t>
            </a:r>
          </a:p>
          <a:p>
            <a:pPr algn="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در پایتون از 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تورفتگی </a:t>
            </a:r>
            <a:r>
              <a:rPr lang="fa-IR" sz="3600" b="1" dirty="0">
                <a:solidFill>
                  <a:srgbClr val="FF0000"/>
                </a:solidFill>
                <a:cs typeface="2  Kamran" panose="00000400000000000000" pitchFamily="2" charset="-78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Indentation</a:t>
            </a:r>
            <a:r>
              <a:rPr lang="fa-IR" sz="3600" b="1" dirty="0">
                <a:solidFill>
                  <a:srgbClr val="FF0000"/>
                </a:solidFill>
                <a:cs typeface="2  Kamran" panose="00000400000000000000" pitchFamily="2" charset="-78"/>
              </a:rPr>
              <a:t>) 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برای مشخص کردن بلاک ها استفاده می شود. </a:t>
            </a:r>
          </a:p>
          <a:p>
            <a:pPr algn="r" rtl="1"/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1297" y="1048799"/>
            <a:ext cx="9123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پایتون نسبت به حروف بزرگ و کوچک حساس است (</a:t>
            </a:r>
            <a:r>
              <a:rPr lang="en-US" sz="32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</a:rPr>
              <a:t>Case Sensitive</a:t>
            </a:r>
            <a:r>
              <a:rPr lang="fa-IR" sz="3600" b="1" dirty="0" smtClean="0">
                <a:cs typeface="2  Kamran" panose="00000400000000000000" pitchFamily="2" charset="-78"/>
              </a:rPr>
              <a:t>).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5768" y="2666166"/>
            <a:ext cx="7276854" cy="3905365"/>
            <a:chOff x="324950" y="2088837"/>
            <a:chExt cx="7276854" cy="390536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16568" t="48556" r="41230" b="19189"/>
            <a:stretch/>
          </p:blipFill>
          <p:spPr>
            <a:xfrm>
              <a:off x="324950" y="2088837"/>
              <a:ext cx="7276854" cy="3905365"/>
            </a:xfrm>
            <a:prstGeom prst="rect">
              <a:avLst/>
            </a:prstGeom>
            <a:noFill/>
            <a:ln>
              <a:solidFill>
                <a:srgbClr val="FFC000"/>
              </a:solidFill>
              <a:prstDash val="lgDash"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764275" y="2661313"/>
              <a:ext cx="6605516" cy="1380206"/>
            </a:xfrm>
            <a:prstGeom prst="rect">
              <a:avLst/>
            </a:prstGeom>
            <a:noFill/>
            <a:ln>
              <a:solidFill>
                <a:srgbClr val="FFC000"/>
              </a:solidFill>
              <a:prstDash val="lg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6547" y="4530762"/>
              <a:ext cx="3491554" cy="822960"/>
            </a:xfrm>
            <a:prstGeom prst="rect">
              <a:avLst/>
            </a:prstGeom>
            <a:noFill/>
            <a:ln>
              <a:solidFill>
                <a:srgbClr val="FFC000"/>
              </a:solidFill>
              <a:prstDash val="lg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1297" y="1787498"/>
            <a:ext cx="9111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استفاده از </a:t>
            </a:r>
            <a:r>
              <a:rPr lang="en-US" sz="32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</a:rPr>
              <a:t>;</a:t>
            </a:r>
            <a:r>
              <a:rPr lang="fa-IR" sz="3200" b="1" dirty="0" smtClean="0">
                <a:cs typeface="2  Kamran" panose="00000400000000000000" pitchFamily="2" charset="-78"/>
              </a:rPr>
              <a:t> در انتهای دستورالعمل ها 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اختیاری</a:t>
            </a:r>
            <a:r>
              <a:rPr lang="fa-IR" sz="3200" b="1" dirty="0" smtClean="0">
                <a:cs typeface="2  Kamran" panose="00000400000000000000" pitchFamily="2" charset="-78"/>
              </a:rPr>
              <a:t> است ولی بهتر است استفاده نشود. </a:t>
            </a:r>
            <a:endParaRPr lang="fa-IR" sz="28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8784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14153" y="464024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ورودی و خروجی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4800" y="1048799"/>
            <a:ext cx="11080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به روش های مختلفی می توان از کاربر ورودی گرفته و یا خروجی را در اختیار کاربر قرار داد. 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25612" y="2108677"/>
            <a:ext cx="23137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استفاده از ورودی و خروجی استاندارد</a:t>
            </a:r>
            <a:endParaRPr lang="fa-IR" sz="2800" b="1" dirty="0" smtClean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92725" y="4245773"/>
            <a:ext cx="2313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استفاده از فایل</a:t>
            </a:r>
            <a:endParaRPr lang="fa-IR" sz="2800" b="1" dirty="0" smtClean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814153" y="2006221"/>
            <a:ext cx="0" cy="1282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814153" y="3744603"/>
            <a:ext cx="0" cy="1294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18805" t="60304" r="61605" b="32131"/>
          <a:stretch/>
        </p:blipFill>
        <p:spPr>
          <a:xfrm>
            <a:off x="3243841" y="2168144"/>
            <a:ext cx="5158854" cy="11202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18806" t="41787" r="57239" b="43878"/>
          <a:stretch/>
        </p:blipFill>
        <p:spPr>
          <a:xfrm>
            <a:off x="3243841" y="3515435"/>
            <a:ext cx="5209119" cy="175260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23636" y="3343138"/>
            <a:ext cx="2659012" cy="148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b="1" dirty="0" smtClean="0">
                <a:cs typeface="B Zar" panose="00000400000000000000" pitchFamily="2" charset="-78"/>
              </a:rPr>
              <a:t>تمرین</a:t>
            </a:r>
            <a:r>
              <a:rPr lang="fa-IR" dirty="0" smtClean="0">
                <a:cs typeface="B Zar" panose="00000400000000000000" pitchFamily="2" charset="-78"/>
              </a:rPr>
              <a:t>: </a:t>
            </a:r>
            <a:r>
              <a:rPr lang="fa-IR" dirty="0" smtClean="0">
                <a:solidFill>
                  <a:schemeClr val="accent1"/>
                </a:solidFill>
                <a:cs typeface="B Zar" panose="00000400000000000000" pitchFamily="2" charset="-78"/>
              </a:rPr>
              <a:t>برنامه </a:t>
            </a:r>
            <a:r>
              <a:rPr lang="en-US" dirty="0" smtClean="0">
                <a:solidFill>
                  <a:schemeClr val="accent1"/>
                </a:solidFill>
                <a:cs typeface="B Zar" panose="00000400000000000000" pitchFamily="2" charset="-78"/>
              </a:rPr>
              <a:t>Convert.py</a:t>
            </a:r>
            <a:r>
              <a:rPr lang="fa-IR" dirty="0" smtClean="0">
                <a:solidFill>
                  <a:schemeClr val="accent1"/>
                </a:solidFill>
                <a:cs typeface="B Zar" panose="00000400000000000000" pitchFamily="2" charset="-78"/>
              </a:rPr>
              <a:t> را به گونه ای تغییر دهید که درجه سلیسوس را از یک فایل به نام </a:t>
            </a:r>
            <a:r>
              <a:rPr lang="en-US" dirty="0" smtClean="0">
                <a:solidFill>
                  <a:schemeClr val="accent1"/>
                </a:solidFill>
                <a:cs typeface="B Zar" panose="00000400000000000000" pitchFamily="2" charset="-78"/>
              </a:rPr>
              <a:t>s.txt</a:t>
            </a:r>
            <a:r>
              <a:rPr lang="fa-IR" dirty="0" smtClean="0">
                <a:solidFill>
                  <a:schemeClr val="accent1"/>
                </a:solidFill>
                <a:cs typeface="B Zar" panose="00000400000000000000" pitchFamily="2" charset="-78"/>
              </a:rPr>
              <a:t> خوانده و نتیجه را در فایل </a:t>
            </a:r>
            <a:r>
              <a:rPr lang="en-US" dirty="0" smtClean="0">
                <a:solidFill>
                  <a:schemeClr val="accent1"/>
                </a:solidFill>
                <a:cs typeface="B Zar" panose="00000400000000000000" pitchFamily="2" charset="-78"/>
              </a:rPr>
              <a:t>f.txt  </a:t>
            </a:r>
            <a:r>
              <a:rPr lang="fa-IR" dirty="0" smtClean="0">
                <a:solidFill>
                  <a:schemeClr val="accent1"/>
                </a:solidFill>
                <a:cs typeface="B Zar" panose="00000400000000000000" pitchFamily="2" charset="-78"/>
              </a:rPr>
              <a:t>ذخیره کند.  </a:t>
            </a:r>
            <a:endParaRPr lang="en-US" dirty="0">
              <a:solidFill>
                <a:schemeClr val="accent1"/>
              </a:solidFill>
              <a:cs typeface="B Zar" panose="00000400000000000000" pitchFamily="2" charset="-7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6523" y="5838995"/>
            <a:ext cx="11082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روش های دیگری نیز وجود دارند مانند واسط های گرافیکی کاربر که در ادامه درس با آنها آشنا خواهیم شد    </a:t>
            </a:r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</a:t>
            </a:r>
            <a:endParaRPr lang="fa-IR" sz="2400" b="1" dirty="0" smtClean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7759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29075" y="464024"/>
            <a:ext cx="3656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انواع داده (</a:t>
            </a:r>
            <a:r>
              <a:rPr lang="en-US" sz="3200" dirty="0" smtClean="0">
                <a:cs typeface="2  Yekan" panose="00000400000000000000" pitchFamily="2" charset="-78"/>
              </a:rPr>
              <a:t>data type</a:t>
            </a:r>
            <a:r>
              <a:rPr lang="fa-IR" sz="3200" dirty="0" smtClean="0">
                <a:cs typeface="2  Yekan" panose="00000400000000000000" pitchFamily="2" charset="-78"/>
              </a:rPr>
              <a:t>)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1738" y="1048799"/>
            <a:ext cx="10793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به انواع اطلاعاتی که قابل پردازش توسط زبان برنامه نویسی باشند، </a:t>
            </a:r>
            <a:r>
              <a:rPr lang="fa-IR" sz="36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نوع داده </a:t>
            </a:r>
            <a:r>
              <a:rPr lang="fa-IR" sz="3600" b="1" dirty="0" smtClean="0">
                <a:cs typeface="2  Kamran" panose="00000400000000000000" pitchFamily="2" charset="-78"/>
              </a:rPr>
              <a:t>گفته میشود. 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1649" y="1956739"/>
            <a:ext cx="10413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یک نوع داده عبارت است از </a:t>
            </a:r>
            <a:r>
              <a:rPr lang="fa-IR" sz="36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مجموعه ای از مقادیر </a:t>
            </a:r>
            <a:r>
              <a:rPr lang="fa-IR" sz="3600" b="1" dirty="0" smtClean="0">
                <a:cs typeface="2  Kamran" panose="00000400000000000000" pitchFamily="2" charset="-78"/>
              </a:rPr>
              <a:t>به همراه </a:t>
            </a:r>
            <a:r>
              <a:rPr lang="fa-IR" sz="36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مجموعه ای از عملگرها </a:t>
            </a:r>
          </a:p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بر روی آن مقادیر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5719" y="2718816"/>
            <a:ext cx="6713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Data type =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set of values (domain) </a:t>
            </a:r>
            <a:r>
              <a:rPr lang="en-US" sz="2400" dirty="0" smtClean="0">
                <a:latin typeface="+mj-lt"/>
              </a:rPr>
              <a:t>+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set of operators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03329" y="3151186"/>
            <a:ext cx="2890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Integer =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Z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+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{+,*,</a:t>
            </a:r>
            <a:r>
              <a:rPr lang="fa-IR" sz="2400" dirty="0" smtClean="0">
                <a:solidFill>
                  <a:srgbClr val="FF0000"/>
                </a:solidFill>
                <a:latin typeface="+mj-lt"/>
              </a:rPr>
              <a:t>/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, …}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10332" y="4603057"/>
            <a:ext cx="257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انواع داده در پایتون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8502555" y="4180566"/>
            <a:ext cx="13648" cy="1742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76483" y="4279891"/>
            <a:ext cx="672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b="1" dirty="0" smtClean="0">
                <a:cs typeface="2  Kamran" panose="00000400000000000000" pitchFamily="2" charset="-78"/>
              </a:rPr>
              <a:t>انواع داده درون ساخت (</a:t>
            </a:r>
            <a:r>
              <a:rPr lang="en-US" sz="3200" dirty="0" smtClean="0">
                <a:latin typeface="+mj-lt"/>
                <a:cs typeface="2  Kamran" panose="00000400000000000000" pitchFamily="2" charset="-78"/>
              </a:rPr>
              <a:t>Built-in data type</a:t>
            </a:r>
            <a:r>
              <a:rPr lang="fa-IR" sz="3600" b="1" dirty="0" smtClean="0">
                <a:cs typeface="2  Kamran" panose="00000400000000000000" pitchFamily="2" charset="-78"/>
              </a:rPr>
              <a:t>)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77129" y="5376122"/>
            <a:ext cx="2725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b="1" dirty="0" smtClean="0">
                <a:cs typeface="2  Kamran" panose="00000400000000000000" pitchFamily="2" charset="-78"/>
              </a:rPr>
              <a:t>انواع داده کلاسی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1738" y="4821014"/>
            <a:ext cx="682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4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</a:rPr>
              <a:t>Numbers, Strings, Lists, Dictionaries, Tuples, Files, Sets,</a:t>
            </a:r>
            <a:endParaRPr lang="fa-IR" sz="2000" b="1" dirty="0" smtClean="0">
              <a:solidFill>
                <a:srgbClr val="00B0F0"/>
              </a:solidFill>
              <a:latin typeface="+mj-lt"/>
              <a:cs typeface="2  Kamran" panose="00000400000000000000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03329" y="5950423"/>
            <a:ext cx="3573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4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</a:rPr>
              <a:t>Student, Teacher, Car, TV, ….</a:t>
            </a:r>
            <a:endParaRPr lang="fa-IR" sz="2000" b="1" dirty="0" smtClean="0">
              <a:solidFill>
                <a:srgbClr val="00B0F0"/>
              </a:solidFill>
              <a:latin typeface="+mj-lt"/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8376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" grpId="0"/>
      <p:bldP spid="14" grpId="0"/>
      <p:bldP spid="16" grpId="0"/>
      <p:bldP spid="21" grpId="0"/>
      <p:bldP spid="22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17790" y="464024"/>
            <a:ext cx="2967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اعداد (</a:t>
            </a:r>
            <a:r>
              <a:rPr lang="en-US" sz="3200" b="1" dirty="0" smtClean="0">
                <a:cs typeface="2  Yekan" panose="00000400000000000000" pitchFamily="2" charset="-78"/>
              </a:rPr>
              <a:t>Numbers</a:t>
            </a:r>
            <a:r>
              <a:rPr lang="fa-IR" sz="3200" b="1" dirty="0" smtClean="0">
                <a:cs typeface="2  Yekan" panose="00000400000000000000" pitchFamily="2" charset="-78"/>
              </a:rPr>
              <a:t>)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288" y="1048799"/>
            <a:ext cx="10699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انواع عددی در پایتون شامل 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انواع صحیح (</a:t>
            </a:r>
            <a:r>
              <a:rPr lang="en-US" sz="3200" b="1" dirty="0" err="1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</a:rPr>
              <a:t>int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) </a:t>
            </a:r>
            <a:r>
              <a:rPr lang="fa-IR" sz="3600" b="1" dirty="0" smtClean="0">
                <a:cs typeface="2  Kamran" panose="00000400000000000000" pitchFamily="2" charset="-78"/>
              </a:rPr>
              <a:t>و 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انواع ممیز شناور (</a:t>
            </a:r>
            <a:r>
              <a:rPr lang="en-US" sz="3200" b="1" dirty="0">
                <a:solidFill>
                  <a:srgbClr val="00B0F0"/>
                </a:solidFill>
                <a:latin typeface="+mj-lt"/>
                <a:cs typeface="2  Kamran" panose="00000400000000000000" pitchFamily="2" charset="-78"/>
              </a:rPr>
              <a:t>float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) </a:t>
            </a:r>
            <a:r>
              <a:rPr lang="fa-IR" sz="3600" b="1" dirty="0" smtClean="0">
                <a:cs typeface="2  Kamran" panose="00000400000000000000" pitchFamily="2" charset="-78"/>
              </a:rPr>
              <a:t>می باشند. 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763002"/>
              </p:ext>
            </p:extLst>
          </p:nvPr>
        </p:nvGraphicFramePr>
        <p:xfrm>
          <a:off x="389791" y="2279905"/>
          <a:ext cx="4946484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88884"/>
                <a:gridCol w="1596788"/>
                <a:gridCol w="20608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 + 10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28 - 10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 *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 //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28 %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 **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296196766695424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010790"/>
              </p:ext>
            </p:extLst>
          </p:nvPr>
        </p:nvGraphicFramePr>
        <p:xfrm>
          <a:off x="6438040" y="2282178"/>
          <a:ext cx="4946484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88884"/>
                <a:gridCol w="1485315"/>
                <a:gridCol w="21722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28.0 + 10.0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28.0 – 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28.0 * 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280.0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28.0 / 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28.0 // 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28.0 % 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28.0 ** 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296196766695424.0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327895" y="5460560"/>
            <a:ext cx="5157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شکل های مختلف اعداد ممیز شناور در پایتون: </a:t>
            </a:r>
            <a:endParaRPr lang="fa-IR" sz="28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39372" y="6155643"/>
            <a:ext cx="7866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</a:rPr>
              <a:t>5.4,     0.0,      4.,     .5,     3.8e15,      3.8e+15,       2.5e-3</a:t>
            </a:r>
            <a:endParaRPr lang="fa-IR" sz="2400" b="1" dirty="0" smtClean="0">
              <a:solidFill>
                <a:srgbClr val="00B0F0"/>
              </a:solidFill>
              <a:latin typeface="+mj-lt"/>
              <a:cs typeface="2  Kamran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8569" y="1695130"/>
            <a:ext cx="6134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+mj-lt"/>
                <a:cs typeface="2  Kamran" panose="00000400000000000000" pitchFamily="2" charset="-78"/>
              </a:rPr>
              <a:t>int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1547" y="1695130"/>
            <a:ext cx="9228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+mj-lt"/>
                <a:cs typeface="2  Kamran" panose="00000400000000000000" pitchFamily="2" charset="-78"/>
              </a:rPr>
              <a:t>float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649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20" grpId="0"/>
      <p:bldP spid="2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17790" y="464024"/>
            <a:ext cx="2967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اعداد (</a:t>
            </a:r>
            <a:r>
              <a:rPr lang="en-US" sz="3200" b="1" dirty="0" smtClean="0">
                <a:cs typeface="2  Yekan" panose="00000400000000000000" pitchFamily="2" charset="-78"/>
              </a:rPr>
              <a:t>Numbers</a:t>
            </a:r>
            <a:r>
              <a:rPr lang="fa-IR" sz="3200" b="1" dirty="0" smtClean="0">
                <a:cs typeface="2  Yekan" panose="00000400000000000000" pitchFamily="2" charset="-78"/>
              </a:rPr>
              <a:t>)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8992" y="1048799"/>
            <a:ext cx="10286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بر خلاف زبانهایی مانند جاوا و </a:t>
            </a:r>
            <a:r>
              <a:rPr lang="en-US" sz="2800" b="1" dirty="0" smtClean="0">
                <a:latin typeface="+mj-lt"/>
                <a:cs typeface="2  Kamran" panose="00000400000000000000" pitchFamily="2" charset="-78"/>
              </a:rPr>
              <a:t>C++</a:t>
            </a:r>
            <a:r>
              <a:rPr lang="fa-IR" sz="3600" b="1" dirty="0" smtClean="0">
                <a:cs typeface="2  Kamran" panose="00000400000000000000" pitchFamily="2" charset="-78"/>
              </a:rPr>
              <a:t>، طول یک شیء </a:t>
            </a:r>
            <a:r>
              <a:rPr lang="en-US" sz="3200" b="1" dirty="0" err="1" smtClean="0">
                <a:latin typeface="+mj-lt"/>
                <a:cs typeface="2  Kamran" panose="00000400000000000000" pitchFamily="2" charset="-78"/>
              </a:rPr>
              <a:t>int</a:t>
            </a:r>
            <a:r>
              <a:rPr lang="fa-IR" sz="3200" b="1" dirty="0" smtClean="0">
                <a:cs typeface="2  Kamran" panose="00000400000000000000" pitchFamily="2" charset="-78"/>
              </a:rPr>
              <a:t> </a:t>
            </a:r>
            <a:r>
              <a:rPr lang="fa-IR" sz="3600" b="1" dirty="0" smtClean="0">
                <a:cs typeface="2  Kamran" panose="00000400000000000000" pitchFamily="2" charset="-78"/>
              </a:rPr>
              <a:t>در پایتون 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محدودیتی ندارد </a:t>
            </a:r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71389" y="2172349"/>
            <a:ext cx="2799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 = </a:t>
            </a:r>
            <a:r>
              <a:rPr lang="en-US" sz="2400" dirty="0" err="1" smtClean="0">
                <a:solidFill>
                  <a:srgbClr val="FF0000"/>
                </a:solidFill>
              </a:rPr>
              <a:t>Math.pow</a:t>
            </a:r>
            <a:r>
              <a:rPr lang="en-US" sz="2400" dirty="0" smtClean="0">
                <a:solidFill>
                  <a:srgbClr val="FF0000"/>
                </a:solidFill>
              </a:rPr>
              <a:t>(2,940)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9084" y="2172349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 = 2 ** 940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41320" y="2537806"/>
            <a:ext cx="1660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Overflow </a:t>
            </a:r>
            <a:r>
              <a:rPr lang="en-US" sz="2400" dirty="0" smtClean="0">
                <a:latin typeface="+mj-lt"/>
                <a:sym typeface="Wingdings" panose="05000000000000000000" pitchFamily="2" charset="2"/>
              </a:rPr>
              <a:t></a:t>
            </a:r>
            <a:endParaRPr lang="en-US" sz="2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81357" y="2537806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b="1" dirty="0" smtClean="0">
                <a:latin typeface="+mj-lt"/>
                <a:cs typeface="2  Kamran" panose="00000400000000000000" pitchFamily="2" charset="-78"/>
              </a:rPr>
              <a:t>یک عدد 283 رقمی </a:t>
            </a:r>
            <a:r>
              <a:rPr lang="fa-IR" sz="2400" b="1" dirty="0" smtClean="0"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</a:t>
            </a:r>
            <a:r>
              <a:rPr lang="fa-IR" sz="2400" b="1" dirty="0" smtClean="0">
                <a:latin typeface="+mj-lt"/>
                <a:cs typeface="2  Kamran" panose="00000400000000000000" pitchFamily="2" charset="-78"/>
              </a:rPr>
              <a:t> </a:t>
            </a:r>
            <a:endParaRPr lang="en-US" sz="2400" b="1" dirty="0">
              <a:latin typeface="+mj-lt"/>
              <a:cs typeface="2  Kamra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9227" y="3195816"/>
            <a:ext cx="110658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پایتون از </a:t>
            </a:r>
            <a:r>
              <a:rPr lang="fa-IR" sz="3600" b="1" dirty="0" smtClean="0">
                <a:solidFill>
                  <a:schemeClr val="accent1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استاندارد </a:t>
            </a:r>
            <a:r>
              <a:rPr lang="en-US" sz="2800" b="1" dirty="0" smtClean="0">
                <a:solidFill>
                  <a:schemeClr val="accent1"/>
                </a:solidFill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IEEE754</a:t>
            </a:r>
            <a:r>
              <a:rPr lang="fa-IR" sz="28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 </a:t>
            </a:r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برای ذخیره اعداد اعشاری استفاده می کند. بنابراین، طول </a:t>
            </a:r>
          </a:p>
          <a:p>
            <a:pPr algn="r" rtl="1"/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یک شیء </a:t>
            </a:r>
            <a:r>
              <a:rPr lang="en-US" sz="3200" b="1" dirty="0" smtClean="0"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float</a:t>
            </a:r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 </a:t>
            </a:r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در پایتون </a:t>
            </a:r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محدود</a:t>
            </a:r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 است 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01727" y="10202100"/>
            <a:ext cx="4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ی</a:t>
            </a:r>
            <a:endParaRPr lang="en-US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50627" y="5071487"/>
            <a:ext cx="3697171" cy="492443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herit"/>
                <a:cs typeface="Consolas" panose="020B0609020204030204" pitchFamily="49" charset="0"/>
              </a:rPr>
              <a:t>2.2250738585072014e-308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Striped Right Arrow 14"/>
          <p:cNvSpPr/>
          <p:nvPr/>
        </p:nvSpPr>
        <p:spPr>
          <a:xfrm>
            <a:off x="4447798" y="4957947"/>
            <a:ext cx="2565780" cy="71952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7041319" y="5187352"/>
            <a:ext cx="3208149" cy="30777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bg1"/>
                </a:solidFill>
                <a:latin typeface="inherit"/>
                <a:cs typeface="Consolas" panose="020B0609020204030204" pitchFamily="49" charset="0"/>
              </a:rPr>
              <a:t>1.7976931348623157e+308</a:t>
            </a:r>
            <a:endParaRPr lang="en-US" altLang="en-US" dirty="0">
              <a:solidFill>
                <a:schemeClr val="bg1"/>
              </a:solidFill>
              <a:latin typeface="inheri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72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9" grpId="0"/>
      <p:bldP spid="5" grpId="0"/>
      <p:bldP spid="12" grpId="0"/>
      <p:bldP spid="13" grpId="0"/>
      <p:bldP spid="14" grpId="0" animBg="1"/>
      <p:bldP spid="15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17790" y="464024"/>
            <a:ext cx="2967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اعداد (</a:t>
            </a:r>
            <a:r>
              <a:rPr lang="en-US" sz="3200" b="1" dirty="0" smtClean="0">
                <a:cs typeface="2  Yekan" panose="00000400000000000000" pitchFamily="2" charset="-78"/>
              </a:rPr>
              <a:t>Numbers</a:t>
            </a:r>
            <a:r>
              <a:rPr lang="fa-IR" sz="3200" b="1" dirty="0" smtClean="0">
                <a:cs typeface="2  Yekan" panose="00000400000000000000" pitchFamily="2" charset="-78"/>
              </a:rPr>
              <a:t>)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01727" y="10202100"/>
            <a:ext cx="4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ی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-364192" y="1048799"/>
            <a:ext cx="11849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یک </a:t>
            </a:r>
            <a:r>
              <a:rPr lang="fa-IR" sz="3600" b="1" dirty="0" smtClean="0">
                <a:solidFill>
                  <a:schemeClr val="accent1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عبارت (</a:t>
            </a:r>
            <a:r>
              <a:rPr lang="en-US" sz="2400" b="1" dirty="0" smtClean="0">
                <a:solidFill>
                  <a:schemeClr val="accent1"/>
                </a:solidFill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Expression</a:t>
            </a:r>
            <a:r>
              <a:rPr lang="fa-IR" sz="3600" b="1" dirty="0" smtClean="0">
                <a:solidFill>
                  <a:schemeClr val="accent1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)</a:t>
            </a:r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، ترکیبی است از </a:t>
            </a:r>
            <a:r>
              <a:rPr lang="fa-IR" sz="3600" b="1" dirty="0" smtClean="0">
                <a:solidFill>
                  <a:schemeClr val="accent1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لیترالها، اشیاء و عملگرها </a:t>
            </a:r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که دارای یک مقدار است.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9776" t="62693" r="54216" b="30339"/>
          <a:stretch/>
        </p:blipFill>
        <p:spPr>
          <a:xfrm>
            <a:off x="3550079" y="2279905"/>
            <a:ext cx="1951630" cy="47767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32449" y="3080741"/>
            <a:ext cx="160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لیترال اعشاری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76873" y="3080741"/>
            <a:ext cx="160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شیء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04671" y="3135333"/>
            <a:ext cx="821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عملگر</a:t>
            </a:r>
          </a:p>
        </p:txBody>
      </p:sp>
      <p:cxnSp>
        <p:nvCxnSpPr>
          <p:cNvPr id="11" name="Straight Arrow Connector 10"/>
          <p:cNvCxnSpPr>
            <a:endCxn id="19" idx="0"/>
          </p:cNvCxnSpPr>
          <p:nvPr/>
        </p:nvCxnSpPr>
        <p:spPr>
          <a:xfrm>
            <a:off x="4015318" y="2750389"/>
            <a:ext cx="1" cy="384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19819" y="2594167"/>
            <a:ext cx="656754" cy="56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883244" y="2695797"/>
            <a:ext cx="721427" cy="460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080058" y="1924334"/>
            <a:ext cx="4948539" cy="1924335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128049" y="2222677"/>
            <a:ext cx="160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یک عبارت </a:t>
            </a:r>
          </a:p>
        </p:txBody>
      </p:sp>
      <p:cxnSp>
        <p:nvCxnSpPr>
          <p:cNvPr id="30" name="Straight Arrow Connector 29"/>
          <p:cNvCxnSpPr>
            <a:endCxn id="28" idx="1"/>
          </p:cNvCxnSpPr>
          <p:nvPr/>
        </p:nvCxnSpPr>
        <p:spPr>
          <a:xfrm>
            <a:off x="7028597" y="2484287"/>
            <a:ext cx="1099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466602" y="437958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endParaRPr lang="fa-IR" sz="3600" b="1" dirty="0" smtClean="0">
              <a:cs typeface="2  Kamran" panose="00000400000000000000" pitchFamily="2" charset="-78"/>
              <a:sym typeface="Wingdings" panose="05000000000000000000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517790" y="4335243"/>
            <a:ext cx="29672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برای تعیین مقدار یک عبارت پیچیده تر، نیاز به دانستن </a:t>
            </a:r>
            <a:r>
              <a:rPr lang="fa-IR" sz="3200" b="1" dirty="0" smtClean="0">
                <a:solidFill>
                  <a:schemeClr val="accent1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اولویت عملگر ها </a:t>
            </a:r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داریم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/>
          <a:srcRect l="28433" t="57715" r="42127" b="21578"/>
          <a:stretch/>
        </p:blipFill>
        <p:spPr>
          <a:xfrm>
            <a:off x="3354661" y="4379581"/>
            <a:ext cx="3584104" cy="141728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343527" y="5172924"/>
            <a:ext cx="160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خروجی؟؟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54661" y="5789674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149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403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7" grpId="0" animBg="1"/>
      <p:bldP spid="28" grpId="0"/>
      <p:bldP spid="33" grpId="0"/>
      <p:bldP spid="34" grpId="0"/>
      <p:bldP spid="36" grpId="0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17790" y="464024"/>
            <a:ext cx="2967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اعداد (</a:t>
            </a:r>
            <a:r>
              <a:rPr lang="en-US" sz="3200" b="1" dirty="0" smtClean="0">
                <a:cs typeface="2  Yekan" panose="00000400000000000000" pitchFamily="2" charset="-78"/>
              </a:rPr>
              <a:t>Numbers</a:t>
            </a:r>
            <a:r>
              <a:rPr lang="fa-IR" sz="3200" b="1" dirty="0" smtClean="0">
                <a:cs typeface="2  Yekan" panose="00000400000000000000" pitchFamily="2" charset="-78"/>
              </a:rPr>
              <a:t>)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01727" y="10202100"/>
            <a:ext cx="4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ی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04124" y="1048799"/>
            <a:ext cx="41809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برای تغییر اولویت عملگرها از </a:t>
            </a:r>
          </a:p>
          <a:p>
            <a:pPr algn="r" rtl="1"/>
            <a:r>
              <a:rPr lang="fa-IR" sz="3600" b="1" dirty="0" smtClean="0">
                <a:solidFill>
                  <a:schemeClr val="accent1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پرانتز گذاری </a:t>
            </a:r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استفاده می کنیم 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8321" t="56720" r="33396" b="21777"/>
          <a:stretch/>
        </p:blipFill>
        <p:spPr>
          <a:xfrm>
            <a:off x="1037231" y="1069969"/>
            <a:ext cx="4667534" cy="147395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37231" y="254392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dirty="0" smtClean="0"/>
              <a:t>582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1980956" y="1935338"/>
            <a:ext cx="160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خروجی؟؟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53442" y="3462252"/>
            <a:ext cx="4331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سوال</a:t>
            </a:r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: نوع </a:t>
            </a:r>
            <a:r>
              <a:rPr lang="en-US" sz="3200" b="1" dirty="0" smtClean="0"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x</a:t>
            </a:r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 </a:t>
            </a:r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چیست؟ (</a:t>
            </a:r>
            <a:r>
              <a:rPr lang="en-US" sz="2800" b="1" dirty="0" smtClean="0"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10</a:t>
            </a:r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یا </a:t>
            </a:r>
            <a:r>
              <a:rPr lang="en-US" sz="2800" b="1" dirty="0" smtClean="0"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10.0</a:t>
            </a:r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8657" t="64286" r="53656" b="22374"/>
          <a:stretch/>
        </p:blipFill>
        <p:spPr>
          <a:xfrm>
            <a:off x="1951631" y="3908249"/>
            <a:ext cx="2156346" cy="9144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157099" y="4231415"/>
            <a:ext cx="72210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0070C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زمانی که در یک عبارت هم مقادیر صحیح و هم </a:t>
            </a:r>
          </a:p>
          <a:p>
            <a:pPr algn="just" rtl="1"/>
            <a:r>
              <a:rPr lang="fa-IR" sz="3200" b="1" dirty="0" smtClean="0">
                <a:solidFill>
                  <a:srgbClr val="0070C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مقادیر اعشاری وجود داشته باشد، مقدار صحیح ابتدا </a:t>
            </a:r>
          </a:p>
          <a:p>
            <a:pPr algn="r" rtl="1"/>
            <a:r>
              <a:rPr lang="fa-IR" sz="3200" b="1" dirty="0" smtClean="0">
                <a:solidFill>
                  <a:srgbClr val="0070C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تبدیل به مقدار اعشاری می شود. به این رخداد</a:t>
            </a:r>
          </a:p>
          <a:p>
            <a:pPr algn="r" rtl="1"/>
            <a:r>
              <a:rPr lang="fa-IR" sz="3200" b="1" dirty="0" smtClean="0">
                <a:solidFill>
                  <a:srgbClr val="0070C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 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تبدیل نوع ضمنی (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Implicit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) </a:t>
            </a:r>
            <a:r>
              <a:rPr lang="fa-IR" sz="3200" b="1" dirty="0" smtClean="0">
                <a:solidFill>
                  <a:srgbClr val="0070C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گفته می شود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02510" y="4822649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dirty="0" smtClean="0"/>
              <a:t>10.0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649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5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17790" y="464024"/>
            <a:ext cx="2967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اعداد (</a:t>
            </a:r>
            <a:r>
              <a:rPr lang="en-US" sz="3200" b="1" dirty="0" smtClean="0">
                <a:cs typeface="2  Yekan" panose="00000400000000000000" pitchFamily="2" charset="-78"/>
              </a:rPr>
              <a:t>Numbers</a:t>
            </a:r>
            <a:r>
              <a:rPr lang="fa-IR" sz="3200" b="1" dirty="0" smtClean="0">
                <a:cs typeface="2  Yekan" panose="00000400000000000000" pitchFamily="2" charset="-78"/>
              </a:rPr>
              <a:t>)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01727" y="10202100"/>
            <a:ext cx="4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ی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67033" y="1456031"/>
            <a:ext cx="741804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گاهاً برنامه نویس می خواهد نوع اعشاری را به صحیح تبدیل کند. برای این کار باید از </a:t>
            </a:r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تبدیل نوع صریح </a:t>
            </a:r>
            <a:r>
              <a:rPr lang="fa-IR" sz="44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(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Explicit</a:t>
            </a:r>
            <a:r>
              <a:rPr lang="fa-IR" sz="44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) 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استفاده کند.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321" t="67272" r="46381" b="16402"/>
          <a:stretch/>
        </p:blipFill>
        <p:spPr>
          <a:xfrm>
            <a:off x="582301" y="1562337"/>
            <a:ext cx="3084394" cy="111911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2301" y="268145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dirty="0" smtClean="0"/>
              <a:t>10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82301" y="3544396"/>
            <a:ext cx="10902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C00000"/>
                </a:solidFill>
                <a:cs typeface="2  Kamran" panose="00000400000000000000" pitchFamily="2" charset="-78"/>
                <a:sym typeface="Webdings" panose="05030102010509060703" pitchFamily="18" charset="2"/>
              </a:rPr>
              <a:t>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 </a:t>
            </a:r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در استفاده از تبدیل نوع صریح دقت کنید زیرا ممکن است بخشی از اطلاعات از بین برود</a:t>
            </a:r>
            <a:r>
              <a:rPr lang="fa-IR" sz="3200" b="1" dirty="0" smtClean="0">
                <a:solidFill>
                  <a:srgbClr val="C00000"/>
                </a:solidFill>
                <a:cs typeface="2  Kamran" panose="00000400000000000000" pitchFamily="2" charset="-78"/>
                <a:sym typeface="Webdings" panose="05030102010509060703" pitchFamily="18" charset="2"/>
              </a:rPr>
              <a:t></a:t>
            </a:r>
            <a:endParaRPr lang="fa-IR" sz="3200" b="1" dirty="0" smtClean="0">
              <a:cs typeface="2  Kamran" panose="00000400000000000000" pitchFamily="2" charset="-78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9337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17790" y="464024"/>
            <a:ext cx="2967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اعداد (</a:t>
            </a:r>
            <a:r>
              <a:rPr lang="en-US" sz="3200" b="1" dirty="0" smtClean="0">
                <a:cs typeface="2  Yekan" panose="00000400000000000000" pitchFamily="2" charset="-78"/>
              </a:rPr>
              <a:t>Numbers</a:t>
            </a:r>
            <a:r>
              <a:rPr lang="fa-IR" sz="3200" b="1" dirty="0" smtClean="0">
                <a:cs typeface="2  Yekan" panose="00000400000000000000" pitchFamily="2" charset="-78"/>
              </a:rPr>
              <a:t>)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01727" y="10202100"/>
            <a:ext cx="4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ی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82436" y="1294459"/>
            <a:ext cx="5035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مثال هایی از چاپ عبارت های عددی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264" t="46566" r="38319" b="14809"/>
          <a:stretch/>
        </p:blipFill>
        <p:spPr>
          <a:xfrm>
            <a:off x="828028" y="2413844"/>
            <a:ext cx="7689762" cy="40319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08261" y="26458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08261" y="334416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dirty="0" smtClean="0"/>
              <a:t>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8048" y="2644676"/>
            <a:ext cx="8594480" cy="467014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43968" y="3356641"/>
            <a:ext cx="8594480" cy="467014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922111" y="4189302"/>
            <a:ext cx="814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Error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57817" y="4201774"/>
            <a:ext cx="8989747" cy="467014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922109" y="4965156"/>
            <a:ext cx="123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+ 2 = 3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57815" y="4977628"/>
            <a:ext cx="9322258" cy="467014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892342" y="5767155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+ 2 = 3 and 1 + 3 = 4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28048" y="5779627"/>
            <a:ext cx="11111552" cy="467014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6" grpId="0" animBg="1"/>
      <p:bldP spid="6" grpId="1" animBg="1"/>
      <p:bldP spid="17" grpId="0" animBg="1"/>
      <p:bldP spid="17" grpId="1" animBg="1"/>
      <p:bldP spid="18" grpId="0"/>
      <p:bldP spid="19" grpId="0" animBg="1"/>
      <p:bldP spid="19" grpId="1" animBg="1"/>
      <p:bldP spid="20" grpId="0"/>
      <p:bldP spid="21" grpId="0" animBg="1"/>
      <p:bldP spid="21" grpId="1" animBg="1"/>
      <p:bldP spid="22" grpId="0"/>
      <p:bldP spid="24" grpId="0" animBg="1"/>
      <p:bldP spid="2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8505" y="73186"/>
            <a:ext cx="3110753" cy="1325563"/>
          </a:xfrm>
        </p:spPr>
        <p:txBody>
          <a:bodyPr/>
          <a:lstStyle/>
          <a:p>
            <a:pPr algn="ctr" rtl="1"/>
            <a:r>
              <a:rPr lang="fa-IR" dirty="0" smtClean="0">
                <a:cs typeface="B Yekan" panose="00000400000000000000" pitchFamily="2" charset="-78"/>
              </a:rPr>
              <a:t>یادآوری ...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32882" y="1690688"/>
            <a:ext cx="2937111" cy="449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20" name="Rectangle 19"/>
          <p:cNvSpPr/>
          <p:nvPr/>
        </p:nvSpPr>
        <p:spPr>
          <a:xfrm>
            <a:off x="7954088" y="1965277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00011010101…..0001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954088" y="2499173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01110010101</a:t>
            </a:r>
            <a:r>
              <a:rPr lang="en-US" dirty="0"/>
              <a:t>…..</a:t>
            </a:r>
            <a:r>
              <a:rPr lang="en-US" dirty="0" smtClean="0"/>
              <a:t>0011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954088" y="3033069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00011010101…..</a:t>
            </a:r>
            <a:r>
              <a:rPr lang="en-US" dirty="0" smtClean="0"/>
              <a:t>0111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954087" y="4530766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00000000000…..1010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954087" y="5097293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0000000000…..10100</a:t>
            </a:r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1" t="-274" r="2202" b="20876"/>
          <a:stretch/>
        </p:blipFill>
        <p:spPr bwMode="auto">
          <a:xfrm>
            <a:off x="382137" y="2674960"/>
            <a:ext cx="4351078" cy="286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885899" y="4105617"/>
            <a:ext cx="2647665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3350" y="1965277"/>
            <a:ext cx="4185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برنامه نویسی در زمان های قدیم </a:t>
            </a:r>
            <a:r>
              <a:rPr lang="en-US" sz="3200" b="1" dirty="0" smtClean="0">
                <a:cs typeface="2  Kamran" panose="00000400000000000000" pitchFamily="2" charset="-78"/>
              </a:rPr>
              <a:t> </a:t>
            </a:r>
            <a:r>
              <a:rPr lang="en-US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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8424" y="5536275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Punch Cards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90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17790" y="464024"/>
            <a:ext cx="2967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اعداد (</a:t>
            </a:r>
            <a:r>
              <a:rPr lang="en-US" sz="3200" b="1" dirty="0" smtClean="0">
                <a:cs typeface="2  Yekan" panose="00000400000000000000" pitchFamily="2" charset="-78"/>
              </a:rPr>
              <a:t>Numbers</a:t>
            </a:r>
            <a:r>
              <a:rPr lang="fa-IR" sz="3200" b="1" dirty="0" smtClean="0">
                <a:cs typeface="2  Yekan" panose="00000400000000000000" pitchFamily="2" charset="-78"/>
              </a:rPr>
              <a:t>)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01727" y="10202100"/>
            <a:ext cx="4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ی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82436" y="1294459"/>
            <a:ext cx="5035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مثال هایی از چاپ عبارت های عددی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9659" t="32719" r="45795" b="39389"/>
          <a:stretch/>
        </p:blipFill>
        <p:spPr>
          <a:xfrm>
            <a:off x="387926" y="2396836"/>
            <a:ext cx="7233277" cy="328352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478766" y="2507307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3.5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498553" y="2506127"/>
            <a:ext cx="8594480" cy="467014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478765" y="311691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 smtClean="0"/>
              <a:t>2.7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498551" y="3115734"/>
            <a:ext cx="10986525" cy="467014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944322" y="3791315"/>
            <a:ext cx="4108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 smtClean="0"/>
              <a:t>1.400 + 1.301 = 2.70099999996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496205" y="3788641"/>
            <a:ext cx="11556934" cy="467014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956042" y="4478284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 smtClean="0"/>
              <a:t>1.400 + 1.301 = 2.701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507925" y="4475610"/>
            <a:ext cx="11556934" cy="467014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967762" y="5066788"/>
            <a:ext cx="2321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 smtClean="0"/>
              <a:t>1.400 + 1.301 = 2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519645" y="5064114"/>
            <a:ext cx="11556934" cy="467014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0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 animBg="1"/>
      <p:bldP spid="25" grpId="1" animBg="1"/>
      <p:bldP spid="26" grpId="0"/>
      <p:bldP spid="27" grpId="0" animBg="1"/>
      <p:bldP spid="27" grpId="1" animBg="1"/>
      <p:bldP spid="28" grpId="0"/>
      <p:bldP spid="29" grpId="0" animBg="1"/>
      <p:bldP spid="29" grpId="1" animBg="1"/>
      <p:bldP spid="30" grpId="0"/>
      <p:bldP spid="31" grpId="0" animBg="1"/>
      <p:bldP spid="31" grpId="1" animBg="1"/>
      <p:bldP spid="32" grpId="0"/>
      <p:bldP spid="33" grpId="0" animBg="1"/>
      <p:bldP spid="3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17790" y="464024"/>
            <a:ext cx="2967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اعداد (</a:t>
            </a:r>
            <a:r>
              <a:rPr lang="en-US" sz="3200" b="1" dirty="0" smtClean="0">
                <a:cs typeface="2  Yekan" panose="00000400000000000000" pitchFamily="2" charset="-78"/>
              </a:rPr>
              <a:t>Numbers</a:t>
            </a:r>
            <a:r>
              <a:rPr lang="fa-IR" sz="3200" b="1" dirty="0" smtClean="0">
                <a:cs typeface="2  Yekan" panose="00000400000000000000" pitchFamily="2" charset="-78"/>
              </a:rPr>
              <a:t>)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01727" y="10202100"/>
            <a:ext cx="4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ی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17790" y="1475886"/>
            <a:ext cx="3242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استفاده از کتابخانه </a:t>
            </a:r>
            <a:r>
              <a:rPr lang="en-US" sz="3200" b="1" dirty="0" smtClean="0">
                <a:solidFill>
                  <a:srgbClr val="FF0000"/>
                </a:solidFill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math</a:t>
            </a:r>
            <a:endParaRPr lang="fa-IR" sz="3600" b="1" dirty="0" smtClean="0">
              <a:solidFill>
                <a:srgbClr val="FF0000"/>
              </a:solidFill>
              <a:latin typeface="+mj-lt"/>
              <a:cs typeface="2  Kamran" panose="00000400000000000000" pitchFamily="2" charset="-78"/>
              <a:sym typeface="Wingdings" panose="05000000000000000000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731" t="27681" r="42192" b="13829"/>
          <a:stretch/>
        </p:blipFill>
        <p:spPr>
          <a:xfrm>
            <a:off x="168811" y="182880"/>
            <a:ext cx="8088924" cy="647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9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75443" y="464024"/>
            <a:ext cx="2409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عملگر تخصیص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01727" y="10202100"/>
            <a:ext cx="4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ی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14998" y="1161988"/>
            <a:ext cx="9635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یکی از ویژگی های مهم پایتون، تخصیص حافظه پویا به اشیاء (متغیرها) است </a:t>
            </a:r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  <a:sym typeface="Webdings" panose="05030102010509060703" pitchFamily="18" charset="2"/>
              </a:rPr>
              <a:t></a:t>
            </a:r>
            <a:endParaRPr lang="fa-IR" sz="3600" b="1" dirty="0" smtClean="0">
              <a:solidFill>
                <a:srgbClr val="FF0000"/>
              </a:solidFill>
              <a:latin typeface="+mj-lt"/>
              <a:cs typeface="2  Kamran" panose="00000400000000000000" pitchFamily="2" charset="-78"/>
              <a:sym typeface="Wingdings" panose="05000000000000000000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926" t="50946" r="63843" b="24565"/>
          <a:stretch/>
        </p:blipFill>
        <p:spPr>
          <a:xfrm>
            <a:off x="559557" y="2142698"/>
            <a:ext cx="2593075" cy="21996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86" y="4676718"/>
            <a:ext cx="27029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dirty="0" smtClean="0">
                <a:cs typeface="2  Kamran" panose="00000400000000000000" pitchFamily="2" charset="-78"/>
              </a:rPr>
              <a:t>id(x)</a:t>
            </a:r>
            <a:r>
              <a:rPr lang="fa-IR" sz="2800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:</a:t>
            </a:r>
            <a:r>
              <a:rPr lang="en-US" sz="2800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 </a:t>
            </a:r>
            <a:r>
              <a:rPr lang="fa-IR" sz="2800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آدرس کلمه ای که </a:t>
            </a:r>
          </a:p>
          <a:p>
            <a:pPr algn="r" rtl="1"/>
            <a:r>
              <a:rPr lang="en-US" sz="2800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x</a:t>
            </a:r>
            <a:r>
              <a:rPr lang="fa-IR" sz="2800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 به آن اشاره می کند </a:t>
            </a:r>
            <a:endParaRPr lang="en-US" sz="2800" dirty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4664" t="39995" r="21082" b="37706"/>
          <a:stretch/>
        </p:blipFill>
        <p:spPr>
          <a:xfrm>
            <a:off x="4203511" y="2906973"/>
            <a:ext cx="6975836" cy="255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2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76534" y="464024"/>
            <a:ext cx="3108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عملگرهای رابطه ای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01727" y="10202100"/>
            <a:ext cx="4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ی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8795" y="1499175"/>
            <a:ext cx="10625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یک عملگر رابطه ای، دو مقدار را با یکدیگر مقایسه می کند. (</a:t>
            </a:r>
            <a:r>
              <a:rPr lang="en-US" sz="32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&gt;</a:t>
            </a:r>
            <a:r>
              <a:rPr lang="fa-IR" sz="32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، </a:t>
            </a:r>
            <a:r>
              <a:rPr lang="en-US" sz="32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&lt;</a:t>
            </a:r>
            <a:r>
              <a:rPr lang="fa-IR" sz="32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، </a:t>
            </a:r>
            <a:r>
              <a:rPr lang="en-US" sz="32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&lt;=</a:t>
            </a:r>
            <a:r>
              <a:rPr lang="fa-IR" sz="32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، </a:t>
            </a:r>
            <a:r>
              <a:rPr lang="en-US" sz="32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&gt;=</a:t>
            </a:r>
            <a:r>
              <a:rPr lang="fa-IR" sz="32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، </a:t>
            </a:r>
            <a:r>
              <a:rPr lang="en-US" sz="32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!=</a:t>
            </a:r>
            <a:r>
              <a:rPr lang="fa-IR" sz="32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 و </a:t>
            </a:r>
            <a:r>
              <a:rPr lang="en-US" sz="32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  <a:sym typeface="Wingdings" panose="05000000000000000000" pitchFamily="2" charset="2"/>
              </a:rPr>
              <a:t>==</a:t>
            </a:r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5137624" y="3257982"/>
            <a:ext cx="6944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&gt;=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6282421" y="3170465"/>
            <a:ext cx="1121063" cy="8226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66185" y="3170465"/>
            <a:ext cx="1121063" cy="822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x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111690" y="2770496"/>
            <a:ext cx="4722125" cy="163773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11579" y="4603325"/>
            <a:ext cx="4011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True or False (Boolean)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64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732882" y="1690688"/>
            <a:ext cx="2937111" cy="449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20" name="Rectangle 19"/>
          <p:cNvSpPr/>
          <p:nvPr/>
        </p:nvSpPr>
        <p:spPr>
          <a:xfrm>
            <a:off x="7954088" y="1965277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00011010101…..0001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954088" y="2499173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01110010101</a:t>
            </a:r>
            <a:r>
              <a:rPr lang="en-US" dirty="0"/>
              <a:t>…..</a:t>
            </a:r>
            <a:r>
              <a:rPr lang="en-US" dirty="0" smtClean="0"/>
              <a:t>0011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954088" y="3033069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00011010101…..</a:t>
            </a:r>
            <a:r>
              <a:rPr lang="en-US" dirty="0" smtClean="0"/>
              <a:t>0111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954087" y="4530766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00000000000…..1010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954087" y="5097293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0000000000…..10100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85899" y="4105617"/>
            <a:ext cx="2647665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0622" y="1941693"/>
            <a:ext cx="2850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برنامه نویسی امروزه </a:t>
            </a:r>
            <a:r>
              <a:rPr lang="en-US" sz="3200" b="1" dirty="0" smtClean="0">
                <a:cs typeface="2  Kamran" panose="00000400000000000000" pitchFamily="2" charset="-78"/>
              </a:rPr>
              <a:t> </a:t>
            </a:r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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63" y="2626108"/>
            <a:ext cx="4046518" cy="295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257148" y="5615908"/>
            <a:ext cx="3164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98683" y="3336585"/>
            <a:ext cx="957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4000" b="1" dirty="0" smtClean="0">
                <a:cs typeface="2  Kamran" panose="00000400000000000000" pitchFamily="2" charset="-78"/>
              </a:rPr>
              <a:t>ترجمه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888505" y="73186"/>
            <a:ext cx="3110753" cy="1325563"/>
          </a:xfrm>
        </p:spPr>
        <p:txBody>
          <a:bodyPr/>
          <a:lstStyle/>
          <a:p>
            <a:pPr algn="ctr" rtl="1"/>
            <a:r>
              <a:rPr lang="fa-IR" dirty="0" smtClean="0">
                <a:cs typeface="B Yekan" panose="00000400000000000000" pitchFamily="2" charset="-78"/>
              </a:rPr>
              <a:t>یادآوری ...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3725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8913" y="3322073"/>
            <a:ext cx="1637731" cy="818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Code</a:t>
            </a:r>
          </a:p>
          <a:p>
            <a:pPr algn="ctr"/>
            <a:r>
              <a:rPr lang="en-US" dirty="0" smtClean="0"/>
              <a:t>P.cpp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063175" y="2115403"/>
            <a:ext cx="32825" cy="25691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80608" y="1746071"/>
            <a:ext cx="20730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dirty="0" smtClean="0">
                <a:cs typeface="2  Kamran" panose="00000400000000000000" pitchFamily="2" charset="-78"/>
              </a:rPr>
              <a:t>زمان برنامه نویسی</a:t>
            </a:r>
          </a:p>
          <a:p>
            <a:pPr algn="ctr" rtl="1"/>
            <a:r>
              <a:rPr lang="fa-IR" sz="3200" dirty="0" smtClean="0">
                <a:cs typeface="2  Kamran" panose="00000400000000000000" pitchFamily="2" charset="-78"/>
              </a:rPr>
              <a:t>(کامپیوتر مبدأ)</a:t>
            </a:r>
            <a:endParaRPr lang="en-US" sz="3200" dirty="0">
              <a:cs typeface="2  Kamran" panose="000004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70745" y="1746071"/>
            <a:ext cx="16834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dirty="0" smtClean="0">
                <a:cs typeface="2  Kamran" panose="00000400000000000000" pitchFamily="2" charset="-78"/>
              </a:rPr>
              <a:t>زمان اجرا</a:t>
            </a:r>
          </a:p>
          <a:p>
            <a:pPr algn="ctr" rtl="1"/>
            <a:r>
              <a:rPr lang="fa-IR" sz="3200" dirty="0" smtClean="0">
                <a:cs typeface="2  Kamran" panose="00000400000000000000" pitchFamily="2" charset="-78"/>
              </a:rPr>
              <a:t>(کامپیوتر مقصد)</a:t>
            </a:r>
            <a:endParaRPr lang="en-US" sz="3200" dirty="0">
              <a:cs typeface="2  Kamran" panose="00000400000000000000" pitchFamily="2" charset="-7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77170" y="3322073"/>
            <a:ext cx="1637731" cy="818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Code</a:t>
            </a:r>
          </a:p>
          <a:p>
            <a:pPr algn="ctr"/>
            <a:r>
              <a:rPr lang="en-US" dirty="0" smtClean="0"/>
              <a:t>P.exe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3"/>
            <a:endCxn id="21" idx="1"/>
          </p:cNvCxnSpPr>
          <p:nvPr/>
        </p:nvCxnSpPr>
        <p:spPr>
          <a:xfrm>
            <a:off x="2676644" y="3731506"/>
            <a:ext cx="150052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1" idx="3"/>
          </p:cNvCxnSpPr>
          <p:nvPr/>
        </p:nvCxnSpPr>
        <p:spPr>
          <a:xfrm>
            <a:off x="5814901" y="3731506"/>
            <a:ext cx="370892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17528" y="3362174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783" y="3546840"/>
            <a:ext cx="659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C++</a:t>
            </a:r>
            <a:endParaRPr 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110849" y="4332849"/>
            <a:ext cx="94195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2  Kamran" panose="00000400000000000000" pitchFamily="2" charset="-78"/>
              </a:rPr>
              <a:t>زبان کامپایلری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2  Kamran" panose="00000400000000000000" pitchFamily="2" charset="-78"/>
              </a:rPr>
              <a:t>سرعت اجرای بالا </a:t>
            </a:r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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اگر معماری کامپیوتر مبدا با معماری کامپیوتر مقصد یکسان نباشد، خطا رخ می دهد 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888505" y="73186"/>
            <a:ext cx="31107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mtClean="0">
                <a:cs typeface="B Yekan" panose="00000400000000000000" pitchFamily="2" charset="-78"/>
              </a:rPr>
              <a:t>یادآوری ...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050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96000" y="2115403"/>
            <a:ext cx="23446" cy="24565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80608" y="1746071"/>
            <a:ext cx="2073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dirty="0" smtClean="0">
                <a:cs typeface="2  Kamran" panose="00000400000000000000" pitchFamily="2" charset="-78"/>
              </a:rPr>
              <a:t>زمان برنامه نویسی</a:t>
            </a:r>
            <a:endParaRPr lang="en-US" sz="3200" dirty="0">
              <a:cs typeface="2  Kamran" panose="000004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34438" y="1746071"/>
            <a:ext cx="1156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dirty="0" smtClean="0">
                <a:cs typeface="2  Kamran" panose="00000400000000000000" pitchFamily="2" charset="-78"/>
              </a:rPr>
              <a:t>زمان اجرا</a:t>
            </a:r>
            <a:endParaRPr lang="en-US" sz="3200" dirty="0">
              <a:cs typeface="2  Kamran" panose="00000400000000000000" pitchFamily="2" charset="-7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36569" y="3122782"/>
            <a:ext cx="1637731" cy="818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Code</a:t>
            </a:r>
          </a:p>
          <a:p>
            <a:pPr algn="ctr"/>
            <a:r>
              <a:rPr lang="en-US" dirty="0" smtClean="0"/>
              <a:t>P.java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174826" y="3122782"/>
            <a:ext cx="1637731" cy="818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Code</a:t>
            </a:r>
          </a:p>
          <a:p>
            <a:pPr algn="ctr"/>
            <a:r>
              <a:rPr lang="en-US" dirty="0" err="1" smtClean="0"/>
              <a:t>P.class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3"/>
            <a:endCxn id="31" idx="1"/>
          </p:cNvCxnSpPr>
          <p:nvPr/>
        </p:nvCxnSpPr>
        <p:spPr>
          <a:xfrm>
            <a:off x="2674300" y="3532215"/>
            <a:ext cx="150052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3"/>
            <a:endCxn id="36" idx="1"/>
          </p:cNvCxnSpPr>
          <p:nvPr/>
        </p:nvCxnSpPr>
        <p:spPr>
          <a:xfrm flipV="1">
            <a:off x="5812557" y="3529870"/>
            <a:ext cx="1468884" cy="234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15184" y="3162883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8031" y="3347549"/>
            <a:ext cx="803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JAVA</a:t>
            </a:r>
            <a:endParaRPr lang="en-US" sz="2400" b="1" dirty="0"/>
          </a:p>
        </p:txBody>
      </p:sp>
      <p:sp>
        <p:nvSpPr>
          <p:cNvPr id="36" name="Rectangle 35"/>
          <p:cNvSpPr/>
          <p:nvPr/>
        </p:nvSpPr>
        <p:spPr>
          <a:xfrm>
            <a:off x="7281441" y="3120437"/>
            <a:ext cx="1637731" cy="818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Code</a:t>
            </a:r>
          </a:p>
        </p:txBody>
      </p:sp>
      <p:cxnSp>
        <p:nvCxnSpPr>
          <p:cNvPr id="37" name="Straight Arrow Connector 36"/>
          <p:cNvCxnSpPr>
            <a:stCxn id="36" idx="3"/>
          </p:cNvCxnSpPr>
          <p:nvPr/>
        </p:nvCxnSpPr>
        <p:spPr>
          <a:xfrm flipV="1">
            <a:off x="8919172" y="3527526"/>
            <a:ext cx="1405795" cy="234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546999" y="2663834"/>
            <a:ext cx="3140301" cy="13203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823632" y="2699105"/>
            <a:ext cx="272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Virtual Machine (JVM)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84212" y="4332849"/>
            <a:ext cx="95462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2  Kamran" panose="00000400000000000000" pitchFamily="2" charset="-78"/>
              </a:rPr>
              <a:t>زبان کامپایلری-مفسری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2  Kamran" panose="00000400000000000000" pitchFamily="2" charset="-78"/>
              </a:rPr>
              <a:t>سرعت اجرای پایین تر نسبت به زبانهای کامپایلری </a:t>
            </a:r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</a:t>
            </a:r>
            <a:endParaRPr lang="fa-IR" sz="3200" b="1" dirty="0" smtClean="0">
              <a:cs typeface="2  Kamra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اگر معماری کامپیوتر مبدا با معماری کامپیوتر مقصد یکسان نباشد، خطا رخ نمی دهد 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888505" y="73186"/>
            <a:ext cx="3110753" cy="1325563"/>
          </a:xfrm>
        </p:spPr>
        <p:txBody>
          <a:bodyPr/>
          <a:lstStyle/>
          <a:p>
            <a:pPr algn="ctr" rtl="1"/>
            <a:r>
              <a:rPr lang="fa-IR" dirty="0" smtClean="0">
                <a:cs typeface="B Yekan" panose="00000400000000000000" pitchFamily="2" charset="-78"/>
              </a:rPr>
              <a:t>یادآوری ...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5490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96000" y="2115403"/>
            <a:ext cx="9378" cy="235812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80608" y="1746071"/>
            <a:ext cx="2073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dirty="0" smtClean="0">
                <a:cs typeface="2  Kamran" panose="00000400000000000000" pitchFamily="2" charset="-78"/>
              </a:rPr>
              <a:t>زمان برنامه نویسی</a:t>
            </a:r>
            <a:endParaRPr lang="en-US" sz="3200" dirty="0">
              <a:cs typeface="2  Kamran" panose="000004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34438" y="1746071"/>
            <a:ext cx="1156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dirty="0" smtClean="0">
                <a:cs typeface="2  Kamran" panose="00000400000000000000" pitchFamily="2" charset="-78"/>
              </a:rPr>
              <a:t>زمان اجرا</a:t>
            </a:r>
            <a:endParaRPr lang="en-US" sz="3200" dirty="0">
              <a:cs typeface="2  Kamran" panose="00000400000000000000" pitchFamily="2" charset="-7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385915" y="3106369"/>
            <a:ext cx="1637731" cy="818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Code</a:t>
            </a:r>
          </a:p>
          <a:p>
            <a:pPr algn="ctr"/>
            <a:r>
              <a:rPr lang="en-US" dirty="0" smtClean="0"/>
              <a:t>P.py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822380" y="3104024"/>
            <a:ext cx="1637731" cy="818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Code</a:t>
            </a:r>
          </a:p>
          <a:p>
            <a:pPr algn="ctr"/>
            <a:r>
              <a:rPr lang="en-US" dirty="0" err="1" smtClean="0"/>
              <a:t>P.pyc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0" idx="3"/>
            <a:endCxn id="41" idx="1"/>
          </p:cNvCxnSpPr>
          <p:nvPr/>
        </p:nvCxnSpPr>
        <p:spPr>
          <a:xfrm flipV="1">
            <a:off x="3023646" y="3513457"/>
            <a:ext cx="3798734" cy="234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1" idx="3"/>
            <a:endCxn id="46" idx="1"/>
          </p:cNvCxnSpPr>
          <p:nvPr/>
        </p:nvCxnSpPr>
        <p:spPr>
          <a:xfrm>
            <a:off x="8460111" y="3513457"/>
            <a:ext cx="45083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9752" y="3331136"/>
            <a:ext cx="1100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Python</a:t>
            </a:r>
            <a:endParaRPr lang="en-US" sz="2400" b="1" dirty="0"/>
          </a:p>
        </p:txBody>
      </p:sp>
      <p:sp>
        <p:nvSpPr>
          <p:cNvPr id="46" name="Rectangle 45"/>
          <p:cNvSpPr/>
          <p:nvPr/>
        </p:nvSpPr>
        <p:spPr>
          <a:xfrm>
            <a:off x="8910950" y="3104024"/>
            <a:ext cx="1637731" cy="818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Code</a:t>
            </a:r>
          </a:p>
        </p:txBody>
      </p:sp>
      <p:cxnSp>
        <p:nvCxnSpPr>
          <p:cNvPr id="47" name="Straight Arrow Connector 46"/>
          <p:cNvCxnSpPr>
            <a:stCxn id="46" idx="3"/>
          </p:cNvCxnSpPr>
          <p:nvPr/>
        </p:nvCxnSpPr>
        <p:spPr>
          <a:xfrm flipV="1">
            <a:off x="10548681" y="3511113"/>
            <a:ext cx="1405795" cy="234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547000" y="2647420"/>
            <a:ext cx="4102244" cy="134822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835353" y="2682692"/>
            <a:ext cx="304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Virtual Machine (PVM)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84212" y="4332849"/>
            <a:ext cx="954620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2  Kamran" panose="00000400000000000000" pitchFamily="2" charset="-78"/>
              </a:rPr>
              <a:t>زبان مفسری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2  Kamran" panose="00000400000000000000" pitchFamily="2" charset="-78"/>
              </a:rPr>
              <a:t>سرعت اجرای پایین تر </a:t>
            </a:r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</a:t>
            </a:r>
            <a:endParaRPr lang="en-US" sz="3200" b="1" dirty="0" smtClean="0">
              <a:cs typeface="2  Kamran" panose="00000400000000000000" pitchFamily="2" charset="-78"/>
              <a:sym typeface="Wingdings" panose="05000000000000000000" pitchFamily="2" charset="2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قابلیت انتقال کدها </a:t>
            </a:r>
            <a:endParaRPr lang="fa-IR" sz="3200" b="1" dirty="0" smtClean="0">
              <a:cs typeface="2  Kamra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اگر معماری کامپیوتر مبدا با معماری کامپیوتر مقصد یکسان نباشد، خطا رخ نمی دهد 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888505" y="73186"/>
            <a:ext cx="3110753" cy="1325563"/>
          </a:xfrm>
        </p:spPr>
        <p:txBody>
          <a:bodyPr/>
          <a:lstStyle/>
          <a:p>
            <a:pPr algn="ctr" rtl="1"/>
            <a:r>
              <a:rPr lang="fa-IR" dirty="0" smtClean="0">
                <a:cs typeface="B Yekan" panose="00000400000000000000" pitchFamily="2" charset="-78"/>
              </a:rPr>
              <a:t>یادآوری ...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2023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85593" y="1984553"/>
            <a:ext cx="33554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b="1" dirty="0" smtClean="0">
                <a:cs typeface="2  Kamran" panose="00000400000000000000" pitchFamily="2" charset="-78"/>
              </a:rPr>
              <a:t>شیء گرا</a:t>
            </a:r>
            <a:r>
              <a:rPr lang="en-US" sz="3600" b="1" dirty="0" smtClean="0">
                <a:cs typeface="2  Kamran" panose="00000400000000000000" pitchFamily="2" charset="-78"/>
              </a:rPr>
              <a:t> </a:t>
            </a:r>
            <a:r>
              <a:rPr lang="fa-IR" sz="3600" b="1" dirty="0" smtClean="0">
                <a:cs typeface="2  Kamran" panose="00000400000000000000" pitchFamily="2" charset="-78"/>
              </a:rPr>
              <a:t> 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b="1" dirty="0" smtClean="0">
                <a:cs typeface="2  Kamran" panose="00000400000000000000" pitchFamily="2" charset="-78"/>
              </a:rPr>
              <a:t>رایگان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b="1" dirty="0" smtClean="0">
                <a:cs typeface="2  Kamran" panose="00000400000000000000" pitchFamily="2" charset="-78"/>
              </a:rPr>
              <a:t>مفسری و قابل حمل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b="1" dirty="0" smtClean="0">
                <a:cs typeface="2  Kamran" panose="00000400000000000000" pitchFamily="2" charset="-78"/>
              </a:rPr>
              <a:t>نزدیک به زبان انسان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b="1" dirty="0" smtClean="0">
                <a:cs typeface="2  Kamran" panose="00000400000000000000" pitchFamily="2" charset="-78"/>
              </a:rPr>
              <a:t>زبان همه منظوره 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8"/>
          <a:stretch/>
        </p:blipFill>
        <p:spPr bwMode="auto">
          <a:xfrm>
            <a:off x="6950271" y="2772776"/>
            <a:ext cx="334728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6991644" y="1097280"/>
            <a:ext cx="42203" cy="5036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96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54611" y="1097280"/>
            <a:ext cx="3340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b="1" dirty="0" smtClean="0">
                <a:cs typeface="2  Kamran" panose="00000400000000000000" pitchFamily="2" charset="-78"/>
              </a:rPr>
              <a:t>پایتون 3 یا پایتون 2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991644" y="1097280"/>
            <a:ext cx="42203" cy="5036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74256" y="2732484"/>
            <a:ext cx="37962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 smtClean="0">
                <a:cs typeface="2  Yekan" panose="00000400000000000000" pitchFamily="2" charset="-78"/>
              </a:rPr>
              <a:t>آپشن ها برای برنامه نویسی</a:t>
            </a:r>
          </a:p>
          <a:p>
            <a:pPr algn="ctr"/>
            <a:r>
              <a:rPr lang="fa-IR" sz="2800" dirty="0" smtClean="0">
                <a:cs typeface="2  Yekan" panose="00000400000000000000" pitchFamily="2" charset="-78"/>
              </a:rPr>
              <a:t> در پایتون</a:t>
            </a:r>
            <a:endParaRPr lang="en-US" sz="2800" dirty="0">
              <a:cs typeface="2  Yekan" panose="000004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356" y="3686591"/>
            <a:ext cx="6146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b="1" dirty="0" smtClean="0">
                <a:cs typeface="2  Kamran" panose="00000400000000000000" pitchFamily="2" charset="-78"/>
              </a:rPr>
              <a:t>برنامه نویسی تعاملی یا برنامه نویسی در فایل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2971" y="1745604"/>
            <a:ext cx="540250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0070C0"/>
                </a:solidFill>
                <a:cs typeface="2  Kamran" panose="00000400000000000000" pitchFamily="2" charset="-78"/>
              </a:rPr>
              <a:t>اگرچه این دو نسخه تفاوت چندانی با یکدیگر ندارند، </a:t>
            </a:r>
          </a:p>
          <a:p>
            <a:pPr algn="r" rtl="1"/>
            <a:r>
              <a:rPr lang="fa-IR" sz="2800" b="1" dirty="0" smtClean="0">
                <a:solidFill>
                  <a:srgbClr val="0070C0"/>
                </a:solidFill>
                <a:cs typeface="2  Kamran" panose="00000400000000000000" pitchFamily="2" charset="-78"/>
              </a:rPr>
              <a:t>ما در این درس از نسخه 3 استفاده خواهیم کرد. </a:t>
            </a:r>
            <a:endParaRPr lang="fa-IR" sz="2800" b="1" dirty="0">
              <a:solidFill>
                <a:srgbClr val="0070C0"/>
              </a:solidFill>
              <a:cs typeface="2  Kamran" panose="00000400000000000000" pitchFamily="2" charset="-78"/>
            </a:endParaRPr>
          </a:p>
          <a:p>
            <a:pPr algn="r" rtl="1"/>
            <a:r>
              <a:rPr lang="fa-IR" sz="2800" b="1" dirty="0" smtClean="0">
                <a:solidFill>
                  <a:srgbClr val="0070C0"/>
                </a:solidFill>
                <a:cs typeface="2  Kamran" panose="00000400000000000000" pitchFamily="2" charset="-78"/>
              </a:rPr>
              <a:t>ممکن است برخی از برنامه هایی که مینویسیم در نسخه 2</a:t>
            </a:r>
          </a:p>
          <a:p>
            <a:pPr algn="r" rtl="1"/>
            <a:r>
              <a:rPr lang="fa-IR" sz="2800" b="1" dirty="0" smtClean="0">
                <a:solidFill>
                  <a:srgbClr val="0070C0"/>
                </a:solidFill>
                <a:cs typeface="2  Kamran" panose="00000400000000000000" pitchFamily="2" charset="-78"/>
              </a:rPr>
              <a:t>با خطا مواجه شوند.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1436" y="4332922"/>
            <a:ext cx="515404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0070C0"/>
                </a:solidFill>
                <a:cs typeface="2  Kamran" panose="00000400000000000000" pitchFamily="2" charset="-78"/>
              </a:rPr>
              <a:t>در مد تعاملی (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  <a:cs typeface="2  Kamran" panose="00000400000000000000" pitchFamily="2" charset="-78"/>
              </a:rPr>
              <a:t>Interactive Mode</a:t>
            </a:r>
            <a:r>
              <a:rPr lang="fa-IR" sz="2800" b="1" dirty="0" smtClean="0">
                <a:solidFill>
                  <a:srgbClr val="0070C0"/>
                </a:solidFill>
                <a:cs typeface="2  Kamran" panose="00000400000000000000" pitchFamily="2" charset="-78"/>
              </a:rPr>
              <a:t>) نتیجه هر دستور</a:t>
            </a:r>
          </a:p>
          <a:p>
            <a:pPr algn="r" rtl="1"/>
            <a:r>
              <a:rPr lang="fa-IR" sz="2800" b="1" dirty="0" smtClean="0">
                <a:solidFill>
                  <a:srgbClr val="0070C0"/>
                </a:solidFill>
                <a:cs typeface="2  Kamran" panose="00000400000000000000" pitchFamily="2" charset="-78"/>
              </a:rPr>
              <a:t>در همان لحظه مشخص می شود. برای اجرای چندین </a:t>
            </a:r>
          </a:p>
          <a:p>
            <a:pPr algn="r" rtl="1"/>
            <a:r>
              <a:rPr lang="fa-IR" sz="2800" b="1" dirty="0" smtClean="0">
                <a:solidFill>
                  <a:srgbClr val="0070C0"/>
                </a:solidFill>
                <a:cs typeface="2  Kamran" panose="00000400000000000000" pitchFamily="2" charset="-78"/>
              </a:rPr>
              <a:t>دستورالعمل، ابتدا آنها را در یک فایل با پسوند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2  Kamran" panose="00000400000000000000" pitchFamily="2" charset="-78"/>
              </a:rPr>
              <a:t>.</a:t>
            </a:r>
            <a:r>
              <a:rPr lang="en-US" sz="2400" b="1" dirty="0" err="1">
                <a:solidFill>
                  <a:srgbClr val="0070C0"/>
                </a:solidFill>
                <a:latin typeface="+mj-lt"/>
                <a:cs typeface="2  Kamran" panose="00000400000000000000" pitchFamily="2" charset="-78"/>
              </a:rPr>
              <a:t>py</a:t>
            </a:r>
            <a:r>
              <a:rPr lang="fa-IR" sz="2400" b="1" dirty="0">
                <a:solidFill>
                  <a:srgbClr val="0070C0"/>
                </a:solidFill>
                <a:latin typeface="+mj-lt"/>
                <a:cs typeface="2  Kamran" panose="00000400000000000000" pitchFamily="2" charset="-78"/>
              </a:rPr>
              <a:t> </a:t>
            </a:r>
          </a:p>
          <a:p>
            <a:pPr algn="r" rtl="1"/>
            <a:r>
              <a:rPr lang="fa-IR" sz="2800" b="1" dirty="0" smtClean="0">
                <a:solidFill>
                  <a:srgbClr val="0070C0"/>
                </a:solidFill>
                <a:cs typeface="2  Kamran" panose="00000400000000000000" pitchFamily="2" charset="-78"/>
              </a:rPr>
              <a:t>نوشته و سپس همه را با هم اجرا می کنیم. (</a:t>
            </a:r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آشنایی با </a:t>
            </a:r>
          </a:p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این دو حالت، در کلاس حل تمرین</a:t>
            </a:r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</a:t>
            </a:r>
            <a:r>
              <a:rPr lang="fa-IR" sz="2800" b="1" dirty="0" smtClean="0">
                <a:solidFill>
                  <a:srgbClr val="0070C0"/>
                </a:solidFill>
                <a:cs typeface="2  Kamran" panose="00000400000000000000" pitchFamily="2" charset="-78"/>
              </a:rPr>
              <a:t>)</a:t>
            </a:r>
          </a:p>
          <a:p>
            <a:pPr algn="r" rtl="1"/>
            <a:endParaRPr lang="fa-IR" sz="2800" b="1" dirty="0" smtClean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948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127" t="31035" r="38209" b="38900"/>
          <a:stretch/>
        </p:blipFill>
        <p:spPr>
          <a:xfrm>
            <a:off x="794825" y="1596789"/>
            <a:ext cx="9004268" cy="40670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17531" y="464024"/>
            <a:ext cx="867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مثال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56079" y="2060812"/>
            <a:ext cx="1080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توضیحات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cxnSp>
        <p:nvCxnSpPr>
          <p:cNvPr id="19" name="Straight Arrow Connector 18"/>
          <p:cNvCxnSpPr>
            <a:endCxn id="7" idx="1"/>
          </p:cNvCxnSpPr>
          <p:nvPr/>
        </p:nvCxnSpPr>
        <p:spPr>
          <a:xfrm>
            <a:off x="7506269" y="2322422"/>
            <a:ext cx="2449810" cy="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44702" y="3236797"/>
            <a:ext cx="1355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تعریف تابع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>
            <a:off x="8730450" y="3493827"/>
            <a:ext cx="1214252" cy="458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957923" y="4151172"/>
            <a:ext cx="1527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فراخوانی تابع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cxnSp>
        <p:nvCxnSpPr>
          <p:cNvPr id="16" name="Straight Arrow Connector 15"/>
          <p:cNvCxnSpPr>
            <a:endCxn id="15" idx="1"/>
          </p:cNvCxnSpPr>
          <p:nvPr/>
        </p:nvCxnSpPr>
        <p:spPr>
          <a:xfrm>
            <a:off x="2811439" y="4412782"/>
            <a:ext cx="7146484" cy="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06269" y="5009796"/>
            <a:ext cx="1355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خروجی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>
            <a:off x="6292017" y="5266826"/>
            <a:ext cx="1214252" cy="458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7621</TotalTime>
  <Words>1183</Words>
  <Application>Microsoft Office PowerPoint</Application>
  <PresentationFormat>Widescreen</PresentationFormat>
  <Paragraphs>233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2  Kamran</vt:lpstr>
      <vt:lpstr>2  Yekan</vt:lpstr>
      <vt:lpstr>2  Zar</vt:lpstr>
      <vt:lpstr>Arial</vt:lpstr>
      <vt:lpstr>B Yekan</vt:lpstr>
      <vt:lpstr>B Zar</vt:lpstr>
      <vt:lpstr>Calibri</vt:lpstr>
      <vt:lpstr>Calibri Light</vt:lpstr>
      <vt:lpstr>Consolas</vt:lpstr>
      <vt:lpstr>inherit</vt:lpstr>
      <vt:lpstr>Times New Roman</vt:lpstr>
      <vt:lpstr>Webdings</vt:lpstr>
      <vt:lpstr>Wingdings</vt:lpstr>
      <vt:lpstr>Office Theme</vt:lpstr>
      <vt:lpstr>برنامه سازی پیشرفته  (مقدمات پایتون) </vt:lpstr>
      <vt:lpstr>یادآوری ...</vt:lpstr>
      <vt:lpstr>یادآوری ...</vt:lpstr>
      <vt:lpstr>PowerPoint Presentation</vt:lpstr>
      <vt:lpstr>یادآوری ...</vt:lpstr>
      <vt:lpstr>یادآوری ...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معرفی و مفاهیم اولیه پایتون</dc:title>
  <dc:creator>Sadegh</dc:creator>
  <cp:lastModifiedBy>Sadegh</cp:lastModifiedBy>
  <cp:revision>119</cp:revision>
  <dcterms:created xsi:type="dcterms:W3CDTF">2019-12-14T18:20:14Z</dcterms:created>
  <dcterms:modified xsi:type="dcterms:W3CDTF">2020-02-06T12:24:30Z</dcterms:modified>
</cp:coreProperties>
</file>