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8" r:id="rId4"/>
    <p:sldId id="269" r:id="rId5"/>
    <p:sldId id="270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degh28.github.io/AP98992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برنامه سازی پیشرفته (مقدمه)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برنامه نویسی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2882" y="1690688"/>
            <a:ext cx="2937111" cy="4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7954088" y="1965277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00011010101…..0001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54088" y="249917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01110010101</a:t>
            </a:r>
            <a:r>
              <a:rPr lang="en-US" dirty="0"/>
              <a:t>…..</a:t>
            </a:r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954088" y="3033069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00011010101…..</a:t>
            </a:r>
            <a:r>
              <a:rPr lang="en-US" dirty="0" smtClean="0"/>
              <a:t>0111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54087" y="4530766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00000000000…..1010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4087" y="509729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0000000000…..10100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85899" y="4105617"/>
            <a:ext cx="2647665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0622" y="1941693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برنامه نویسی امروزه </a:t>
            </a:r>
            <a:r>
              <a:rPr lang="en-US" sz="3200" b="1" dirty="0" smtClean="0">
                <a:cs typeface="2  Kamran" panose="00000400000000000000" pitchFamily="2" charset="-78"/>
              </a:rPr>
              <a:t>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63" y="2626108"/>
            <a:ext cx="4046518" cy="29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57148" y="5615908"/>
            <a:ext cx="31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8683" y="3336585"/>
            <a:ext cx="957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000" b="1" dirty="0" smtClean="0">
                <a:cs typeface="2  Kamran" panose="00000400000000000000" pitchFamily="2" charset="-78"/>
              </a:rPr>
              <a:t>ترجمه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97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51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انواع زبانهای برنامه نویسی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8913" y="3322073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</a:p>
          <a:p>
            <a:pPr algn="ctr"/>
            <a:r>
              <a:rPr lang="en-US" dirty="0" smtClean="0"/>
              <a:t>P.cpp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063175" y="2115403"/>
            <a:ext cx="32825" cy="256913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0608" y="1746071"/>
            <a:ext cx="20730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برنامه نویسی</a:t>
            </a:r>
          </a:p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(کامپیوتر مبدأ)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70745" y="1746071"/>
            <a:ext cx="16834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اجرا</a:t>
            </a:r>
          </a:p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(کامپیوتر مقصد)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77170" y="3322073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</a:p>
          <a:p>
            <a:pPr algn="ctr"/>
            <a:r>
              <a:rPr lang="en-US" dirty="0" smtClean="0"/>
              <a:t>P.exe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21" idx="1"/>
          </p:cNvCxnSpPr>
          <p:nvPr/>
        </p:nvCxnSpPr>
        <p:spPr>
          <a:xfrm>
            <a:off x="2676644" y="3731506"/>
            <a:ext cx="150052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1" idx="3"/>
          </p:cNvCxnSpPr>
          <p:nvPr/>
        </p:nvCxnSpPr>
        <p:spPr>
          <a:xfrm>
            <a:off x="5814901" y="3731506"/>
            <a:ext cx="37089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17528" y="3362174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783" y="3546840"/>
            <a:ext cx="659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C++</a:t>
            </a:r>
            <a:endParaRPr 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110849" y="4332849"/>
            <a:ext cx="9419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زبان کامپایلری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سرعت اجرای بالا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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اگر معماری کامپیوتر مبدا با معماری کامپیوتر مقصد یکسان نباشد، خطا رخ می دهد  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993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8" grpId="0"/>
      <p:bldP spid="21" grpId="0" animBg="1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51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انواع زبانهای برنامه نویسی</a:t>
            </a:r>
            <a:endParaRPr lang="en-US" dirty="0">
              <a:cs typeface="B Yek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2115403"/>
            <a:ext cx="23446" cy="24565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0608" y="1746071"/>
            <a:ext cx="2073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برنامه نویسی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34438" y="1746071"/>
            <a:ext cx="1156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اجرا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36569" y="3122782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</a:p>
          <a:p>
            <a:pPr algn="ctr"/>
            <a:r>
              <a:rPr lang="en-US" dirty="0" smtClean="0"/>
              <a:t>P.java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74826" y="3122782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</a:p>
          <a:p>
            <a:pPr algn="ctr"/>
            <a:r>
              <a:rPr lang="en-US" dirty="0" err="1" smtClean="0"/>
              <a:t>P.class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2674300" y="3532215"/>
            <a:ext cx="150052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3"/>
            <a:endCxn id="36" idx="1"/>
          </p:cNvCxnSpPr>
          <p:nvPr/>
        </p:nvCxnSpPr>
        <p:spPr>
          <a:xfrm flipV="1">
            <a:off x="5812557" y="3529870"/>
            <a:ext cx="1468884" cy="234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15184" y="316288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8031" y="3347549"/>
            <a:ext cx="803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JAVA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7281441" y="3120437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 flipV="1">
            <a:off x="8919172" y="3527526"/>
            <a:ext cx="1405795" cy="23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46999" y="2663834"/>
            <a:ext cx="3140301" cy="13203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23632" y="2699105"/>
            <a:ext cx="27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Virtual Machine (JVM)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84212" y="4332849"/>
            <a:ext cx="95462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زبان کامپایلری-مفسری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سرعت اجرای پایین تر نسبت به زبانهای کامپایلری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</a:t>
            </a:r>
            <a:endParaRPr lang="fa-IR" sz="3200" b="1" dirty="0" smtClean="0">
              <a:cs typeface="2  Kamra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اگر معماری کامپیوتر مبدا با معماری کامپیوتر مقصد یکسان نباشد، خطا رخ نمی دهد  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019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30" grpId="0" animBg="1"/>
      <p:bldP spid="31" grpId="0" animBg="1"/>
      <p:bldP spid="34" grpId="0"/>
      <p:bldP spid="35" grpId="0"/>
      <p:bldP spid="36" grpId="0" animBg="1"/>
      <p:bldP spid="26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51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انواع زبانهای برنامه نویسی</a:t>
            </a:r>
            <a:endParaRPr lang="en-US" dirty="0">
              <a:cs typeface="B Yekan" panose="00000400000000000000" pitchFamily="2" charset="-7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0" y="2115403"/>
            <a:ext cx="9378" cy="23581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80608" y="1746071"/>
            <a:ext cx="2073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برنامه نویسی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34438" y="1746071"/>
            <a:ext cx="1156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 smtClean="0">
                <a:cs typeface="2  Kamran" panose="00000400000000000000" pitchFamily="2" charset="-78"/>
              </a:rPr>
              <a:t>زمان اجرا</a:t>
            </a:r>
            <a:endParaRPr lang="en-US" sz="3200" dirty="0">
              <a:cs typeface="2  Kamran" panose="00000400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85915" y="3106369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Code</a:t>
            </a:r>
          </a:p>
          <a:p>
            <a:pPr algn="ctr"/>
            <a:r>
              <a:rPr lang="en-US" dirty="0" smtClean="0"/>
              <a:t>P.py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822380" y="3104024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Code</a:t>
            </a:r>
          </a:p>
          <a:p>
            <a:pPr algn="ctr"/>
            <a:r>
              <a:rPr lang="en-US" dirty="0" err="1" smtClean="0"/>
              <a:t>P.pyc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0" idx="3"/>
            <a:endCxn id="41" idx="1"/>
          </p:cNvCxnSpPr>
          <p:nvPr/>
        </p:nvCxnSpPr>
        <p:spPr>
          <a:xfrm flipV="1">
            <a:off x="3023646" y="3513457"/>
            <a:ext cx="3798734" cy="234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3"/>
            <a:endCxn id="46" idx="1"/>
          </p:cNvCxnSpPr>
          <p:nvPr/>
        </p:nvCxnSpPr>
        <p:spPr>
          <a:xfrm>
            <a:off x="8460111" y="3513457"/>
            <a:ext cx="45083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89752" y="3331136"/>
            <a:ext cx="1100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Python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8910950" y="3104024"/>
            <a:ext cx="1637731" cy="818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</a:p>
        </p:txBody>
      </p:sp>
      <p:cxnSp>
        <p:nvCxnSpPr>
          <p:cNvPr id="47" name="Straight Arrow Connector 46"/>
          <p:cNvCxnSpPr>
            <a:stCxn id="46" idx="3"/>
          </p:cNvCxnSpPr>
          <p:nvPr/>
        </p:nvCxnSpPr>
        <p:spPr>
          <a:xfrm flipV="1">
            <a:off x="10548681" y="3511113"/>
            <a:ext cx="1405795" cy="234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547000" y="2647420"/>
            <a:ext cx="4102244" cy="13482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835353" y="2682692"/>
            <a:ext cx="304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Virtual Machine (PVM)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84212" y="4332849"/>
            <a:ext cx="954620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زبان مفسری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</a:rPr>
              <a:t>سرعت اجرای پایین تر </a:t>
            </a: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</a:t>
            </a:r>
            <a:endParaRPr lang="en-US" sz="3200" b="1" dirty="0" smtClean="0">
              <a:cs typeface="2  Kamran" panose="00000400000000000000" pitchFamily="2" charset="-78"/>
              <a:sym typeface="Wingdings" panose="05000000000000000000" pitchFamily="2" charset="2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قابلیت انتقال کدها </a:t>
            </a:r>
            <a:endParaRPr lang="fa-IR" sz="3200" b="1" dirty="0" smtClean="0">
              <a:cs typeface="2  Kamra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اگر معماری کامپیوتر مبدا با معماری کامپیوتر مقصد یکسان نباشد، خطا رخ نمی دهد  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76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40" grpId="0" animBg="1"/>
      <p:bldP spid="41" grpId="0" animBg="1"/>
      <p:bldP spid="45" grpId="0"/>
      <p:bldP spid="46" grpId="0" animBg="1"/>
      <p:bldP spid="48" grpId="0" animBg="1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درباره این کلاس ....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053" t="24266" r="3843" b="41289"/>
          <a:stretch/>
        </p:blipFill>
        <p:spPr>
          <a:xfrm>
            <a:off x="491140" y="1690688"/>
            <a:ext cx="11209719" cy="367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درباره این کلاس ....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105" t="21081" r="35858" b="51045"/>
          <a:stretch/>
        </p:blipFill>
        <p:spPr>
          <a:xfrm>
            <a:off x="3583252" y="1787857"/>
            <a:ext cx="5025496" cy="393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درباره این کلاس ....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4664" t="41190" r="2164" b="7441"/>
          <a:stretch/>
        </p:blipFill>
        <p:spPr>
          <a:xfrm>
            <a:off x="2292822" y="1390438"/>
            <a:ext cx="9899177" cy="53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درباره این کلاس ....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t="9333" r="37" b="5650"/>
          <a:stretch/>
        </p:blipFill>
        <p:spPr>
          <a:xfrm>
            <a:off x="1162334" y="2400837"/>
            <a:ext cx="9321422" cy="44571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0688"/>
            <a:ext cx="567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https://sadegh28.github.io/AP98992/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83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ساختار کامپیوتر پایه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99045" y="2852382"/>
            <a:ext cx="2715904" cy="1897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26591" y="3261815"/>
            <a:ext cx="2047164" cy="11191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3600" b="1" dirty="0" smtClean="0">
                <a:cs typeface="2  Kamran" panose="00000400000000000000" pitchFamily="2" charset="-78"/>
              </a:rPr>
              <a:t>گذرگاه مشترک</a:t>
            </a:r>
            <a:endParaRPr lang="en-US" sz="3600" b="1" dirty="0">
              <a:cs typeface="2  Kamr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7868" y="1937983"/>
            <a:ext cx="2409967" cy="371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RAM</a:t>
            </a:r>
            <a:endParaRPr lang="en-US" sz="4400" dirty="0"/>
          </a:p>
        </p:txBody>
      </p:sp>
      <p:sp>
        <p:nvSpPr>
          <p:cNvPr id="7" name="Oval 6"/>
          <p:cNvSpPr/>
          <p:nvPr/>
        </p:nvSpPr>
        <p:spPr>
          <a:xfrm>
            <a:off x="4933666" y="5235551"/>
            <a:ext cx="1446662" cy="1351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CPU</a:t>
            </a:r>
            <a:endParaRPr lang="en-US" sz="3600" dirty="0"/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5656997" y="4749421"/>
            <a:ext cx="0" cy="4861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>
            <a:off x="3257835" y="3794079"/>
            <a:ext cx="1041210" cy="6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Hexagon 13"/>
          <p:cNvSpPr/>
          <p:nvPr/>
        </p:nvSpPr>
        <p:spPr>
          <a:xfrm>
            <a:off x="8666328" y="1937983"/>
            <a:ext cx="2088108" cy="1651378"/>
          </a:xfrm>
          <a:prstGeom prst="hexag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INPUT</a:t>
            </a:r>
            <a:endParaRPr lang="en-US" sz="3200" dirty="0"/>
          </a:p>
        </p:txBody>
      </p:sp>
      <p:sp>
        <p:nvSpPr>
          <p:cNvPr id="15" name="Hexagon 14"/>
          <p:cNvSpPr/>
          <p:nvPr/>
        </p:nvSpPr>
        <p:spPr>
          <a:xfrm>
            <a:off x="8666328" y="3923732"/>
            <a:ext cx="2088108" cy="1651378"/>
          </a:xfrm>
          <a:prstGeom prst="hexag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OUTPUT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stCxn id="14" idx="3"/>
            <a:endCxn id="4" idx="3"/>
          </p:cNvCxnSpPr>
          <p:nvPr/>
        </p:nvCxnSpPr>
        <p:spPr>
          <a:xfrm flipH="1">
            <a:off x="7014949" y="2763672"/>
            <a:ext cx="1651379" cy="1037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5" idx="3"/>
          </p:cNvCxnSpPr>
          <p:nvPr/>
        </p:nvCxnSpPr>
        <p:spPr>
          <a:xfrm>
            <a:off x="7014949" y="3800902"/>
            <a:ext cx="1651379" cy="948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چرخه اجرای برنامه توسط پردازنده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1934" y="1690689"/>
            <a:ext cx="2937111" cy="4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7" name="Oval 6"/>
          <p:cNvSpPr/>
          <p:nvPr/>
        </p:nvSpPr>
        <p:spPr>
          <a:xfrm>
            <a:off x="7472149" y="3260999"/>
            <a:ext cx="1446662" cy="135112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CPU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583140" y="1965278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83140" y="2499174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X*2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83140" y="3033070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3139" y="4530767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83139" y="5097294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8167" y="4587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0440" y="508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89862" y="2224585"/>
            <a:ext cx="3282287" cy="1327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374548">
            <a:off x="5446852" y="2453172"/>
            <a:ext cx="97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Fetch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837383" y="4790074"/>
            <a:ext cx="271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 and Execute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47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نمایش برنامه و داده ها در </a:t>
            </a:r>
            <a:r>
              <a:rPr lang="en-US" dirty="0" smtClean="0">
                <a:cs typeface="B Yekan" panose="00000400000000000000" pitchFamily="2" charset="-78"/>
              </a:rPr>
              <a:t>RAM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61934" y="1690689"/>
            <a:ext cx="2937111" cy="4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1583140" y="1965278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83140" y="2499174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= X*2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83140" y="3033070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3139" y="4530767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83139" y="5097294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8167" y="458771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0440" y="508131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</a:t>
            </a:r>
            <a:endParaRPr lang="en-US" sz="2400" b="1" dirty="0"/>
          </a:p>
        </p:txBody>
      </p:sp>
      <p:sp>
        <p:nvSpPr>
          <p:cNvPr id="3" name="Right Arrow 2"/>
          <p:cNvSpPr/>
          <p:nvPr/>
        </p:nvSpPr>
        <p:spPr>
          <a:xfrm>
            <a:off x="4885899" y="3289110"/>
            <a:ext cx="2033516" cy="5732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32882" y="1690688"/>
            <a:ext cx="2937111" cy="4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7954088" y="1965277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00011010101…..0001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54088" y="249917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01110010101</a:t>
            </a:r>
            <a:r>
              <a:rPr lang="en-US" dirty="0"/>
              <a:t>…..</a:t>
            </a:r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954088" y="3033069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00011010101…..</a:t>
            </a:r>
            <a:r>
              <a:rPr lang="en-US" dirty="0" smtClean="0"/>
              <a:t>0111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54087" y="4530766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00000000000…..1010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4087" y="509729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0000000000…..10100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2843" y="2760112"/>
            <a:ext cx="2573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نمای واقعی از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5" grpId="0" animBg="1"/>
      <p:bldP spid="27" grpId="0" animBg="1"/>
      <p:bldP spid="28" grpId="0" animBg="1"/>
      <p:bldP spid="29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برنامه نویسی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32882" y="1690688"/>
            <a:ext cx="2937111" cy="4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0" name="Rectangle 19"/>
          <p:cNvSpPr/>
          <p:nvPr/>
        </p:nvSpPr>
        <p:spPr>
          <a:xfrm>
            <a:off x="7954088" y="1965277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00011010101…..0001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54088" y="249917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01110010101</a:t>
            </a:r>
            <a:r>
              <a:rPr lang="en-US" dirty="0"/>
              <a:t>…..</a:t>
            </a:r>
            <a:r>
              <a:rPr lang="en-US" dirty="0" smtClean="0"/>
              <a:t>0011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954088" y="3033069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00011010101…..</a:t>
            </a:r>
            <a:r>
              <a:rPr lang="en-US" dirty="0" smtClean="0"/>
              <a:t>0111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954087" y="4530766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00000000000…..1010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4087" y="5097293"/>
            <a:ext cx="2606723" cy="5186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0000000000…..10100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" t="-274" r="2202" b="20876"/>
          <a:stretch/>
        </p:blipFill>
        <p:spPr bwMode="auto">
          <a:xfrm>
            <a:off x="382137" y="2674960"/>
            <a:ext cx="4351078" cy="286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885899" y="4105617"/>
            <a:ext cx="2647665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3350" y="1965277"/>
            <a:ext cx="4185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Kamran" panose="00000400000000000000" pitchFamily="2" charset="-78"/>
              </a:rPr>
              <a:t>برنامه نویسی در زمان های قدیم </a:t>
            </a:r>
            <a:r>
              <a:rPr lang="en-US" sz="3200" b="1" dirty="0" smtClean="0">
                <a:cs typeface="2  Kamran" panose="00000400000000000000" pitchFamily="2" charset="-78"/>
              </a:rPr>
              <a:t> </a:t>
            </a:r>
            <a:r>
              <a:rPr lang="en-US" sz="3200" b="1" dirty="0" smtClean="0">
                <a:cs typeface="2  Kamran" panose="00000400000000000000" pitchFamily="2" charset="-78"/>
                <a:sym typeface="Wingdings" panose="05000000000000000000" pitchFamily="2" charset="2"/>
              </a:rPr>
              <a:t>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424" y="5536275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Punch Cards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49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303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2  Kamran</vt:lpstr>
      <vt:lpstr>2  Zar</vt:lpstr>
      <vt:lpstr>Arial</vt:lpstr>
      <vt:lpstr>B Yekan</vt:lpstr>
      <vt:lpstr>Calibri</vt:lpstr>
      <vt:lpstr>Calibri Light</vt:lpstr>
      <vt:lpstr>Times New Roman</vt:lpstr>
      <vt:lpstr>Wingdings</vt:lpstr>
      <vt:lpstr>Office Theme</vt:lpstr>
      <vt:lpstr>برنامه سازی پیشرفته (مقدمه) </vt:lpstr>
      <vt:lpstr>درباره این کلاس ....</vt:lpstr>
      <vt:lpstr>درباره این کلاس ....</vt:lpstr>
      <vt:lpstr>درباره این کلاس ....</vt:lpstr>
      <vt:lpstr>درباره این کلاس ....</vt:lpstr>
      <vt:lpstr>ساختار کامپیوتر پایه</vt:lpstr>
      <vt:lpstr>چرخه اجرای برنامه توسط پردازنده</vt:lpstr>
      <vt:lpstr>نمایش برنامه و داده ها در RAM</vt:lpstr>
      <vt:lpstr>برنامه نویسی</vt:lpstr>
      <vt:lpstr>برنامه نویسی</vt:lpstr>
      <vt:lpstr>انواع زبانهای برنامه نویسی</vt:lpstr>
      <vt:lpstr>انواع زبانهای برنامه نویسی</vt:lpstr>
      <vt:lpstr>انواع زبانهای برنامه نویسی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Sadegh</cp:lastModifiedBy>
  <cp:revision>46</cp:revision>
  <dcterms:created xsi:type="dcterms:W3CDTF">2019-12-14T18:20:14Z</dcterms:created>
  <dcterms:modified xsi:type="dcterms:W3CDTF">2020-01-25T14:03:24Z</dcterms:modified>
</cp:coreProperties>
</file>