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314" r:id="rId3"/>
    <p:sldId id="315" r:id="rId4"/>
    <p:sldId id="316" r:id="rId5"/>
    <p:sldId id="317" r:id="rId6"/>
    <p:sldId id="318" r:id="rId7"/>
    <p:sldId id="319" r:id="rId8"/>
    <p:sldId id="320" r:id="rId9"/>
    <p:sldId id="321" r:id="rId10"/>
    <p:sldId id="322" r:id="rId11"/>
    <p:sldId id="323" r:id="rId12"/>
    <p:sldId id="324" r:id="rId13"/>
    <p:sldId id="325" r:id="rId14"/>
    <p:sldId id="326" r:id="rId15"/>
    <p:sldId id="327" r:id="rId16"/>
    <p:sldId id="328" r:id="rId17"/>
    <p:sldId id="329" r:id="rId18"/>
    <p:sldId id="33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83" autoAdjust="0"/>
    <p:restoredTop sz="94660"/>
  </p:normalViewPr>
  <p:slideViewPr>
    <p:cSldViewPr snapToGrid="0">
      <p:cViewPr varScale="1">
        <p:scale>
          <a:sx n="69" d="100"/>
          <a:sy n="69" d="100"/>
        </p:scale>
        <p:origin x="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aseline="0">
                <a:cs typeface="B Yekan" panose="00000400000000000000" pitchFamily="2" charset="-78"/>
              </a:defRPr>
            </a:lvl1pPr>
          </a:lstStyle>
          <a:p>
            <a:r>
              <a:rPr lang="fa-IR" dirty="0" smtClean="0"/>
              <a:t>برنامه سازی پیشرفته (مقدمه)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aseline="0">
                <a:cs typeface="2  Kamran" panose="00000400000000000000" pitchFamily="2" charset="-7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a-IR" dirty="0" smtClean="0"/>
              <a:t>صادق اسکندری</a:t>
            </a:r>
          </a:p>
          <a:p>
            <a:r>
              <a:rPr lang="fa-IR" dirty="0" smtClean="0"/>
              <a:t>دانشگاه گیلان، گروه علوم کامپیوتر</a:t>
            </a:r>
          </a:p>
          <a:p>
            <a:r>
              <a:rPr lang="fa-IR" dirty="0" smtClean="0"/>
              <a:t>نیمسال دوم 98-99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A475C-F081-42DC-8781-5CA9D66BBF8C}" type="datetimeFigureOut">
              <a:rPr lang="en-US" smtClean="0"/>
              <a:t>3/25/2020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A899F3-6BE7-46ED-A53A-DCF4043585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874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A475C-F081-42DC-8781-5CA9D66BBF8C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DFE9E-A4AA-44E2-963E-69026E06C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68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A475C-F081-42DC-8781-5CA9D66BBF8C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DFE9E-A4AA-44E2-963E-69026E06C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028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A475C-F081-42DC-8781-5CA9D66BBF8C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DFE9E-A4AA-44E2-963E-69026E06C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311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A475C-F081-42DC-8781-5CA9D66BBF8C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DFE9E-A4AA-44E2-963E-69026E06C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761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 rtl="1">
              <a:defRPr>
                <a:cs typeface="B Yekan" panose="00000400000000000000" pitchFamily="2" charset="-78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 algn="r" rtl="1">
              <a:defRPr b="1" baseline="0">
                <a:cs typeface="2  Zar" panose="00000400000000000000" pitchFamily="2" charset="-78"/>
              </a:defRPr>
            </a:lvl1pPr>
            <a:lvl2pPr algn="r" rtl="1">
              <a:defRPr>
                <a:cs typeface="2  Zar" panose="00000400000000000000" pitchFamily="2" charset="-78"/>
              </a:defRPr>
            </a:lvl2pPr>
            <a:lvl3pPr algn="r" rtl="1">
              <a:defRPr>
                <a:cs typeface="2  Zar" panose="00000400000000000000" pitchFamily="2" charset="-78"/>
              </a:defRPr>
            </a:lvl3pPr>
            <a:lvl4pPr algn="r" rtl="1">
              <a:defRPr/>
            </a:lvl4pPr>
            <a:lvl5pPr algn="r" rtl="1">
              <a:defRPr/>
            </a:lvl5pPr>
          </a:lstStyle>
          <a:p>
            <a:pPr lvl="0"/>
            <a:r>
              <a:rPr lang="fa-IR" dirty="0" smtClean="0"/>
              <a:t>سطح اول</a:t>
            </a:r>
            <a:endParaRPr lang="en-US" dirty="0" smtClean="0"/>
          </a:p>
          <a:p>
            <a:pPr lvl="1"/>
            <a:r>
              <a:rPr lang="fa-IR" dirty="0" smtClean="0"/>
              <a:t>سطح دوم</a:t>
            </a:r>
            <a:endParaRPr lang="en-US" dirty="0" smtClean="0"/>
          </a:p>
          <a:p>
            <a:pPr lvl="2"/>
            <a:r>
              <a:rPr lang="fa-IR" dirty="0" smtClean="0"/>
              <a:t>سطح سوم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A475C-F081-42DC-8781-5CA9D66BBF8C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DFE9E-A4AA-44E2-963E-69026E06C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721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A475C-F081-42DC-8781-5CA9D66BBF8C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DFE9E-A4AA-44E2-963E-69026E06C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90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A475C-F081-42DC-8781-5CA9D66BBF8C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DFE9E-A4AA-44E2-963E-69026E06C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010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A475C-F081-42DC-8781-5CA9D66BBF8C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DFE9E-A4AA-44E2-963E-69026E06C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448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A475C-F081-42DC-8781-5CA9D66BBF8C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DFE9E-A4AA-44E2-963E-69026E06C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964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A475C-F081-42DC-8781-5CA9D66BBF8C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DFE9E-A4AA-44E2-963E-69026E06C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778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3A475C-F081-42DC-8781-5CA9D66BBF8C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DFE9E-A4AA-44E2-963E-69026E06C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798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1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2.emf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a-IR" dirty="0" smtClean="0"/>
              <a:t>برنامه سازی پیشرفته </a:t>
            </a:r>
            <a:br>
              <a:rPr lang="fa-IR" dirty="0" smtClean="0"/>
            </a:br>
            <a:r>
              <a:rPr lang="fa-IR" dirty="0" smtClean="0"/>
              <a:t>(توابع: معرفی و کاربرد)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a-IR" dirty="0" smtClean="0"/>
              <a:t>صادق اسکندری - دانشکده علوم ریاضی، گروه علوم کامپیوتر</a:t>
            </a:r>
          </a:p>
          <a:p>
            <a:r>
              <a:rPr lang="en-US" dirty="0" smtClean="0"/>
              <a:t>eskandari@guilan.ac.ir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715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9379504" y="218363"/>
            <a:ext cx="22829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200" dirty="0" smtClean="0">
                <a:cs typeface="2  Yekan" panose="00000400000000000000" pitchFamily="2" charset="-78"/>
              </a:rPr>
              <a:t>تابع</a:t>
            </a:r>
            <a:r>
              <a:rPr lang="fa-IR" sz="3200" dirty="0">
                <a:cs typeface="2  Yekan" panose="00000400000000000000" pitchFamily="2" charset="-78"/>
              </a:rPr>
              <a:t> </a:t>
            </a:r>
            <a:r>
              <a:rPr lang="fa-IR" sz="3200" dirty="0" smtClean="0">
                <a:cs typeface="2  Yekan" panose="00000400000000000000" pitchFamily="2" charset="-78"/>
              </a:rPr>
              <a:t>در پایتون</a:t>
            </a:r>
            <a:endParaRPr lang="en-US" sz="3200" dirty="0">
              <a:cs typeface="2  Yekan" panose="00000400000000000000" pitchFamily="2" charset="-7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8489" y="1057697"/>
            <a:ext cx="1097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3600" b="1" dirty="0" smtClean="0">
                <a:cs typeface="2  Kamran" panose="00000400000000000000" pitchFamily="2" charset="-78"/>
              </a:rPr>
              <a:t>ساختار کلی توابع در زبان پایتون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31455" t="65480" r="46493" b="24365"/>
          <a:stretch/>
        </p:blipFill>
        <p:spPr>
          <a:xfrm>
            <a:off x="3164299" y="2702260"/>
            <a:ext cx="4722126" cy="122248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873458" y="423082"/>
            <a:ext cx="421771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3200" b="1" dirty="0" smtClean="0">
                <a:solidFill>
                  <a:srgbClr val="00B0F0"/>
                </a:solidFill>
                <a:cs typeface="2  Kamran" panose="00000400000000000000" pitchFamily="2" charset="-78"/>
              </a:rPr>
              <a:t>نام تابع: </a:t>
            </a:r>
            <a:r>
              <a:rPr lang="fa-IR" sz="2800" b="1" dirty="0" smtClean="0">
                <a:solidFill>
                  <a:srgbClr val="FF0000"/>
                </a:solidFill>
                <a:cs typeface="2  Kamran" panose="00000400000000000000" pitchFamily="2" charset="-78"/>
              </a:rPr>
              <a:t>باید از قوانین نامگذاری شناسه ها تبعیت کند. بهتر </a:t>
            </a:r>
            <a:r>
              <a:rPr lang="fa-IR" sz="2800" b="1" dirty="0" smtClean="0">
                <a:solidFill>
                  <a:srgbClr val="FF0000"/>
                </a:solidFill>
                <a:cs typeface="2  Kamran" panose="00000400000000000000" pitchFamily="2" charset="-78"/>
              </a:rPr>
              <a:t>است </a:t>
            </a:r>
            <a:r>
              <a:rPr lang="fa-IR" sz="2800" b="1" dirty="0" smtClean="0">
                <a:solidFill>
                  <a:srgbClr val="FF0000"/>
                </a:solidFill>
                <a:cs typeface="2  Kamran" panose="00000400000000000000" pitchFamily="2" charset="-78"/>
              </a:rPr>
              <a:t>متناسب با کارکرد تابع انتخاب شود.   </a:t>
            </a:r>
            <a:endParaRPr lang="fa-IR" sz="3200" b="1" dirty="0" smtClean="0">
              <a:solidFill>
                <a:srgbClr val="FF0000"/>
              </a:solidFill>
              <a:cs typeface="2  Kamran" panose="00000400000000000000" pitchFamily="2" charset="-78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3971499" y="1908748"/>
            <a:ext cx="327546" cy="916341"/>
          </a:xfrm>
          <a:prstGeom prst="straightConnector1">
            <a:avLst/>
          </a:prstGeom>
          <a:ln>
            <a:solidFill>
              <a:srgbClr val="00B0F0"/>
            </a:solidFill>
            <a:prstDash val="dash"/>
            <a:tailEnd type="stealth" w="lg" len="lg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862316" y="2702260"/>
            <a:ext cx="873457" cy="46402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270647" y="3924740"/>
            <a:ext cx="421771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3200" b="1" dirty="0" smtClean="0">
                <a:solidFill>
                  <a:srgbClr val="00B0F0"/>
                </a:solidFill>
                <a:cs typeface="2  Kamran" panose="00000400000000000000" pitchFamily="2" charset="-78"/>
              </a:rPr>
              <a:t>آرگومانها یا پارامترهای تابع: </a:t>
            </a:r>
            <a:r>
              <a:rPr lang="fa-IR" sz="2800" b="1" dirty="0" smtClean="0">
                <a:solidFill>
                  <a:srgbClr val="FF0000"/>
                </a:solidFill>
                <a:cs typeface="2  Kamran" panose="00000400000000000000" pitchFamily="2" charset="-78"/>
              </a:rPr>
              <a:t>ورودی های ممکن تابع را مشخص می کنند. تابع می تواند فاقد آرگومان باشد. هر کدی، در زمان استفاده از تابع باید آرگومانهای تابع را مقداردهی کند.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18059" y="4287344"/>
            <a:ext cx="57462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3200" b="1" dirty="0" smtClean="0">
                <a:solidFill>
                  <a:srgbClr val="00B0F0"/>
                </a:solidFill>
                <a:cs typeface="2  Kamran" panose="00000400000000000000" pitchFamily="2" charset="-78"/>
              </a:rPr>
              <a:t>مقدار بازگشتی تابع: </a:t>
            </a:r>
            <a:r>
              <a:rPr lang="en-US" sz="2400" b="1" dirty="0" smtClean="0">
                <a:solidFill>
                  <a:srgbClr val="FF0000"/>
                </a:solidFill>
                <a:latin typeface="+mj-lt"/>
                <a:cs typeface="2  Kamran" panose="00000400000000000000" pitchFamily="2" charset="-78"/>
              </a:rPr>
              <a:t>return</a:t>
            </a:r>
            <a:r>
              <a:rPr lang="fa-IR" sz="2400" b="1" dirty="0" smtClean="0">
                <a:solidFill>
                  <a:srgbClr val="FF0000"/>
                </a:solidFill>
                <a:cs typeface="2  Kamran" panose="00000400000000000000" pitchFamily="2" charset="-78"/>
              </a:rPr>
              <a:t> </a:t>
            </a:r>
            <a:r>
              <a:rPr lang="fa-IR" sz="2800" b="1" dirty="0" smtClean="0">
                <a:solidFill>
                  <a:srgbClr val="FF0000"/>
                </a:solidFill>
                <a:cs typeface="2  Kamran" panose="00000400000000000000" pitchFamily="2" charset="-78"/>
              </a:rPr>
              <a:t>یک ساختار پرش می باشد. هر زمان درون تابع، دستور </a:t>
            </a:r>
            <a:r>
              <a:rPr lang="en-US" sz="2400" b="1" dirty="0">
                <a:solidFill>
                  <a:srgbClr val="FF0000"/>
                </a:solidFill>
                <a:latin typeface="+mj-lt"/>
                <a:cs typeface="2  Kamran" panose="00000400000000000000" pitchFamily="2" charset="-78"/>
              </a:rPr>
              <a:t>return</a:t>
            </a:r>
            <a:r>
              <a:rPr lang="fa-IR" sz="2800" b="1" dirty="0" smtClean="0">
                <a:solidFill>
                  <a:srgbClr val="FF0000"/>
                </a:solidFill>
                <a:cs typeface="2  Kamran" panose="00000400000000000000" pitchFamily="2" charset="-78"/>
              </a:rPr>
              <a:t> اجرا شود، اجرای تابع خاتمه یافته و نتایج آن برگردانده می شود. یک تابع می تواند فاقد مقدار بازگشتی باشد. علاوه براین، در پایتون یک تابع می تواند بیش از یک مقدار را برگرداند. </a:t>
            </a:r>
            <a:endParaRPr lang="fa-IR" sz="2400" b="1" dirty="0" smtClean="0">
              <a:solidFill>
                <a:srgbClr val="FF0000"/>
              </a:solidFill>
              <a:cs typeface="2  Kamran" panose="00000400000000000000" pitchFamily="2" charset="-78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6264322" y="3166283"/>
            <a:ext cx="1869744" cy="951800"/>
          </a:xfrm>
          <a:prstGeom prst="straightConnector1">
            <a:avLst/>
          </a:prstGeom>
          <a:ln>
            <a:solidFill>
              <a:srgbClr val="00B0F0"/>
            </a:solidFill>
            <a:prstDash val="dash"/>
            <a:tailEnd type="stealth" w="lg" len="lg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4833582" y="2704532"/>
            <a:ext cx="2659039" cy="46402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862316" y="3425705"/>
            <a:ext cx="2047166" cy="46402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4503761" y="3924741"/>
            <a:ext cx="232013" cy="362603"/>
          </a:xfrm>
          <a:prstGeom prst="straightConnector1">
            <a:avLst/>
          </a:prstGeom>
          <a:ln>
            <a:solidFill>
              <a:srgbClr val="00B0F0"/>
            </a:solidFill>
            <a:prstDash val="dash"/>
            <a:tailEnd type="stealth" w="lg" len="lg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4512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2" grpId="0" animBg="1"/>
      <p:bldP spid="20" grpId="0"/>
      <p:bldP spid="21" grpId="0"/>
      <p:bldP spid="24" grpId="0" animBg="1"/>
      <p:bldP spid="2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9379504" y="218363"/>
            <a:ext cx="22829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200" dirty="0" smtClean="0">
                <a:cs typeface="2  Yekan" panose="00000400000000000000" pitchFamily="2" charset="-78"/>
              </a:rPr>
              <a:t>تابع</a:t>
            </a:r>
            <a:r>
              <a:rPr lang="fa-IR" sz="3200" dirty="0">
                <a:cs typeface="2  Yekan" panose="00000400000000000000" pitchFamily="2" charset="-78"/>
              </a:rPr>
              <a:t> </a:t>
            </a:r>
            <a:r>
              <a:rPr lang="fa-IR" sz="3200" dirty="0" smtClean="0">
                <a:cs typeface="2  Yekan" panose="00000400000000000000" pitchFamily="2" charset="-78"/>
              </a:rPr>
              <a:t>در پایتون</a:t>
            </a:r>
            <a:endParaRPr lang="en-US" sz="3200" dirty="0">
              <a:cs typeface="2  Yekan" panose="00000400000000000000" pitchFamily="2" charset="-7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8489" y="1057697"/>
            <a:ext cx="1097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3600" b="1" dirty="0" smtClean="0">
                <a:cs typeface="2  Kamran" panose="00000400000000000000" pitchFamily="2" charset="-78"/>
              </a:rPr>
              <a:t>ساختار کلی توابع در زبان پایتون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31455" t="65480" r="46493" b="24365"/>
          <a:stretch/>
        </p:blipFill>
        <p:spPr>
          <a:xfrm>
            <a:off x="628918" y="2231205"/>
            <a:ext cx="4722126" cy="122248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/>
          <a:srcRect l="14776" t="35076" r="54776" b="25914"/>
          <a:stretch/>
        </p:blipFill>
        <p:spPr>
          <a:xfrm>
            <a:off x="7252674" y="3255818"/>
            <a:ext cx="3712192" cy="267392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377338" y="2794153"/>
                <a:ext cx="317266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𝒂𝒓𝒈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𝒂𝒓𝒈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, …, 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𝒂𝒓𝒈𝑵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7338" y="2794153"/>
                <a:ext cx="3172663" cy="461665"/>
              </a:xfrm>
              <a:prstGeom prst="rect">
                <a:avLst/>
              </a:prstGeom>
              <a:blipFill rotWithShape="0">
                <a:blip r:embed="rId4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9276990" y="5906502"/>
                <a:ext cx="11095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𝒗𝒂𝒍𝒖𝒆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6990" y="5906502"/>
                <a:ext cx="1109599" cy="46166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9868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9379504" y="218363"/>
            <a:ext cx="22829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200" dirty="0" smtClean="0">
                <a:cs typeface="2  Yekan" panose="00000400000000000000" pitchFamily="2" charset="-78"/>
              </a:rPr>
              <a:t>تابع</a:t>
            </a:r>
            <a:r>
              <a:rPr lang="fa-IR" sz="3200" dirty="0">
                <a:cs typeface="2  Yekan" panose="00000400000000000000" pitchFamily="2" charset="-78"/>
              </a:rPr>
              <a:t> </a:t>
            </a:r>
            <a:r>
              <a:rPr lang="fa-IR" sz="3200" dirty="0" smtClean="0">
                <a:cs typeface="2  Yekan" panose="00000400000000000000" pitchFamily="2" charset="-78"/>
              </a:rPr>
              <a:t>در پایتون</a:t>
            </a:r>
            <a:endParaRPr lang="en-US" sz="3200" dirty="0">
              <a:cs typeface="2  Yekan" panose="00000400000000000000" pitchFamily="2" charset="-7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68694" y="1057697"/>
            <a:ext cx="266834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3200" b="1" dirty="0" smtClean="0">
                <a:solidFill>
                  <a:srgbClr val="FF0000"/>
                </a:solidFill>
                <a:cs typeface="2  Kamran" panose="00000400000000000000" pitchFamily="2" charset="-78"/>
              </a:rPr>
              <a:t>مثال: برنامه ای بنویسید که سه مقدار را از ورودی دریافت کرده و تعداد ارقام هر یک را چاپ کند.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7386" t="37570" r="51357" b="6847"/>
          <a:stretch/>
        </p:blipFill>
        <p:spPr>
          <a:xfrm>
            <a:off x="277091" y="637310"/>
            <a:ext cx="6222183" cy="622069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00547" y="2008907"/>
            <a:ext cx="2660073" cy="127461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14398" y="3546759"/>
            <a:ext cx="2660073" cy="127461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28252" y="5098471"/>
            <a:ext cx="2660073" cy="127461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336472" y="2390429"/>
            <a:ext cx="21474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b="1" dirty="0" smtClean="0">
                <a:solidFill>
                  <a:srgbClr val="FF0000"/>
                </a:solidFill>
                <a:cs typeface="2  Kamran" panose="00000400000000000000" pitchFamily="2" charset="-78"/>
              </a:rPr>
              <a:t>محاسبه تعداد ارقام </a:t>
            </a: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endParaRPr lang="fa-IR" sz="2800" dirty="0" smtClean="0">
              <a:solidFill>
                <a:srgbClr val="FF0000"/>
              </a:solidFill>
              <a:latin typeface="Consolas" panose="020B0609020204030204" pitchFamily="49" charset="0"/>
              <a:cs typeface="2  Kamran" panose="00000400000000000000" pitchFamily="2" charset="-78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336471" y="3914428"/>
            <a:ext cx="2133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b="1" dirty="0" smtClean="0">
                <a:solidFill>
                  <a:srgbClr val="FF0000"/>
                </a:solidFill>
                <a:cs typeface="2  Kamran" panose="00000400000000000000" pitchFamily="2" charset="-78"/>
              </a:rPr>
              <a:t>محاسبه تعداد ارقام </a:t>
            </a: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endParaRPr lang="fa-IR" sz="2800" dirty="0" smtClean="0">
              <a:solidFill>
                <a:srgbClr val="FF0000"/>
              </a:solidFill>
              <a:latin typeface="Consolas" panose="020B0609020204030204" pitchFamily="49" charset="0"/>
              <a:cs typeface="2  Kamran" panose="00000400000000000000" pitchFamily="2" charset="-78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336471" y="5479997"/>
            <a:ext cx="21335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b="1" dirty="0" smtClean="0">
                <a:solidFill>
                  <a:srgbClr val="FF0000"/>
                </a:solidFill>
                <a:cs typeface="2  Kamran" panose="00000400000000000000" pitchFamily="2" charset="-78"/>
              </a:rPr>
              <a:t>محاسبه تعداد ارقام </a:t>
            </a: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endParaRPr lang="fa-IR" sz="2800" dirty="0" smtClean="0">
              <a:solidFill>
                <a:srgbClr val="FF0000"/>
              </a:solidFill>
              <a:latin typeface="Consolas" panose="020B0609020204030204" pitchFamily="49" charset="0"/>
              <a:cs typeface="2  Kamran" panose="00000400000000000000" pitchFamily="2" charset="-78"/>
            </a:endParaRPr>
          </a:p>
        </p:txBody>
      </p:sp>
      <p:cxnSp>
        <p:nvCxnSpPr>
          <p:cNvPr id="8" name="Straight Arrow Connector 7"/>
          <p:cNvCxnSpPr>
            <a:stCxn id="6" idx="3"/>
            <a:endCxn id="12" idx="1"/>
          </p:cNvCxnSpPr>
          <p:nvPr/>
        </p:nvCxnSpPr>
        <p:spPr>
          <a:xfrm>
            <a:off x="3560620" y="2646216"/>
            <a:ext cx="775852" cy="5823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3"/>
            <a:endCxn id="13" idx="1"/>
          </p:cNvCxnSpPr>
          <p:nvPr/>
        </p:nvCxnSpPr>
        <p:spPr>
          <a:xfrm flipV="1">
            <a:off x="3574471" y="4176038"/>
            <a:ext cx="762000" cy="8030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15" idx="1"/>
          </p:cNvCxnSpPr>
          <p:nvPr/>
        </p:nvCxnSpPr>
        <p:spPr>
          <a:xfrm>
            <a:off x="3588325" y="5735780"/>
            <a:ext cx="748146" cy="5827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080656" y="114090"/>
            <a:ext cx="3255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b="1" dirty="0" smtClean="0">
                <a:cs typeface="2  Kamran" panose="00000400000000000000" pitchFamily="2" charset="-78"/>
              </a:rPr>
              <a:t>راهکار بدون استفاده از تابع</a:t>
            </a:r>
            <a:endParaRPr lang="fa-IR" sz="2800" dirty="0" smtClean="0">
              <a:latin typeface="Consolas" panose="020B0609020204030204" pitchFamily="49" charset="0"/>
              <a:cs typeface="2  Kamr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635262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1" grpId="0" animBg="1"/>
      <p:bldP spid="12" grpId="0"/>
      <p:bldP spid="13" grpId="0"/>
      <p:bldP spid="15" grpId="0"/>
      <p:bldP spid="2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9379504" y="218363"/>
            <a:ext cx="22829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200" dirty="0" smtClean="0">
                <a:cs typeface="2  Yekan" panose="00000400000000000000" pitchFamily="2" charset="-78"/>
              </a:rPr>
              <a:t>تابع</a:t>
            </a:r>
            <a:r>
              <a:rPr lang="fa-IR" sz="3200" dirty="0">
                <a:cs typeface="2  Yekan" panose="00000400000000000000" pitchFamily="2" charset="-78"/>
              </a:rPr>
              <a:t> </a:t>
            </a:r>
            <a:r>
              <a:rPr lang="fa-IR" sz="3200" dirty="0" smtClean="0">
                <a:cs typeface="2  Yekan" panose="00000400000000000000" pitchFamily="2" charset="-78"/>
              </a:rPr>
              <a:t>در پایتون</a:t>
            </a:r>
            <a:endParaRPr lang="en-US" sz="3200" dirty="0">
              <a:cs typeface="2  Yekan" panose="00000400000000000000" pitchFamily="2" charset="-7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68694" y="1057697"/>
            <a:ext cx="266834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3200" b="1" dirty="0" smtClean="0">
                <a:solidFill>
                  <a:srgbClr val="FF0000"/>
                </a:solidFill>
                <a:cs typeface="2  Kamran" panose="00000400000000000000" pitchFamily="2" charset="-78"/>
              </a:rPr>
              <a:t>مثال: برنامه ای بنویسید که سه مقدار را از ورودی دریافت کرده و تعداد ارقام هر یک را چاپ کند. 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80656" y="114090"/>
            <a:ext cx="3255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b="1" dirty="0" smtClean="0">
                <a:cs typeface="2  Kamran" panose="00000400000000000000" pitchFamily="2" charset="-78"/>
              </a:rPr>
              <a:t>راهکار با استفاده از تابع</a:t>
            </a:r>
            <a:endParaRPr lang="fa-IR" sz="2800" dirty="0" smtClean="0">
              <a:latin typeface="Consolas" panose="020B0609020204030204" pitchFamily="49" charset="0"/>
              <a:cs typeface="2  Kamran" panose="00000400000000000000" pitchFamily="2" charset="-7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6932" t="36762" r="50681" b="10485"/>
          <a:stretch/>
        </p:blipFill>
        <p:spPr>
          <a:xfrm>
            <a:off x="124689" y="803138"/>
            <a:ext cx="6157777" cy="563922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228109" y="1057697"/>
            <a:ext cx="193964" cy="2030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/>
          <p:cNvCxnSpPr/>
          <p:nvPr/>
        </p:nvCxnSpPr>
        <p:spPr>
          <a:xfrm flipV="1">
            <a:off x="4048125" y="4333876"/>
            <a:ext cx="2933700" cy="95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/>
          <p:nvPr/>
        </p:nvCxnSpPr>
        <p:spPr>
          <a:xfrm rot="10800000">
            <a:off x="3676650" y="1143000"/>
            <a:ext cx="3295652" cy="3200402"/>
          </a:xfrm>
          <a:prstGeom prst="bentConnector3">
            <a:avLst>
              <a:gd name="adj1" fmla="val -57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4048125" y="4676776"/>
            <a:ext cx="3971926" cy="17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/>
          <p:nvPr/>
        </p:nvCxnSpPr>
        <p:spPr>
          <a:xfrm rot="10800000">
            <a:off x="3676650" y="1055325"/>
            <a:ext cx="4343401" cy="3627941"/>
          </a:xfrm>
          <a:prstGeom prst="bentConnector3">
            <a:avLst>
              <a:gd name="adj1" fmla="val -4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V="1">
            <a:off x="4048125" y="5000625"/>
            <a:ext cx="4857750" cy="172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/>
          <p:nvPr/>
        </p:nvCxnSpPr>
        <p:spPr>
          <a:xfrm rot="10800000">
            <a:off x="3676649" y="970683"/>
            <a:ext cx="5248276" cy="4041194"/>
          </a:xfrm>
          <a:prstGeom prst="bentConnector3">
            <a:avLst>
              <a:gd name="adj1" fmla="val 9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 rot="16200000">
                <a:off x="6267665" y="2512368"/>
                <a:ext cx="101438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267665" y="2512368"/>
                <a:ext cx="1014380" cy="4616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 rot="16200000">
                <a:off x="7307173" y="2500992"/>
                <a:ext cx="101438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307173" y="2500992"/>
                <a:ext cx="1014380" cy="46166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 rot="16200000">
                <a:off x="8180629" y="2500993"/>
                <a:ext cx="101438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8180629" y="2500993"/>
                <a:ext cx="1014380" cy="46166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2379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65" grpId="0"/>
      <p:bldP spid="66" grpId="0"/>
      <p:bldP spid="6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9379504" y="218363"/>
            <a:ext cx="22829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200" dirty="0" smtClean="0">
                <a:cs typeface="2  Yekan" panose="00000400000000000000" pitchFamily="2" charset="-78"/>
              </a:rPr>
              <a:t>تابع</a:t>
            </a:r>
            <a:r>
              <a:rPr lang="fa-IR" sz="3200" dirty="0">
                <a:cs typeface="2  Yekan" panose="00000400000000000000" pitchFamily="2" charset="-78"/>
              </a:rPr>
              <a:t> </a:t>
            </a:r>
            <a:r>
              <a:rPr lang="fa-IR" sz="3200" dirty="0" smtClean="0">
                <a:cs typeface="2  Yekan" panose="00000400000000000000" pitchFamily="2" charset="-78"/>
              </a:rPr>
              <a:t>در پایتون</a:t>
            </a:r>
            <a:endParaRPr lang="en-US" sz="3200" dirty="0">
              <a:cs typeface="2  Yekan" panose="00000400000000000000" pitchFamily="2" charset="-7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4275" y="1057697"/>
            <a:ext cx="111727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3200" b="1" dirty="0" smtClean="0">
                <a:solidFill>
                  <a:srgbClr val="FF0000"/>
                </a:solidFill>
                <a:cs typeface="2  Kamran" panose="00000400000000000000" pitchFamily="2" charset="-78"/>
              </a:rPr>
              <a:t>مثال: برنامه ای بنویسید که</a:t>
            </a:r>
            <a:r>
              <a:rPr lang="en-US" sz="3200" b="1" dirty="0" smtClean="0">
                <a:solidFill>
                  <a:srgbClr val="FF0000"/>
                </a:solidFill>
                <a:cs typeface="2  Kamran" panose="00000400000000000000" pitchFamily="2" charset="-78"/>
              </a:rPr>
              <a:t> </a:t>
            </a:r>
            <a:r>
              <a:rPr lang="fa-IR" sz="3200" b="1" dirty="0" smtClean="0">
                <a:solidFill>
                  <a:srgbClr val="FF0000"/>
                </a:solidFill>
                <a:cs typeface="2  Kamran" panose="00000400000000000000" pitchFamily="2" charset="-78"/>
              </a:rPr>
              <a:t>مجموع تعداد ارقام کلیه اعداد مابین 2350 و 12840 را محاسبه و چاپ کند.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7015" t="37606" r="50075" b="22374"/>
          <a:stretch/>
        </p:blipFill>
        <p:spPr>
          <a:xfrm>
            <a:off x="2415655" y="1897031"/>
            <a:ext cx="6414447" cy="4385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623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9379504" y="218363"/>
            <a:ext cx="22829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200" dirty="0" smtClean="0">
                <a:cs typeface="2  Yekan" panose="00000400000000000000" pitchFamily="2" charset="-78"/>
              </a:rPr>
              <a:t>تابع</a:t>
            </a:r>
            <a:r>
              <a:rPr lang="fa-IR" sz="3200" dirty="0">
                <a:cs typeface="2  Yekan" panose="00000400000000000000" pitchFamily="2" charset="-78"/>
              </a:rPr>
              <a:t> </a:t>
            </a:r>
            <a:r>
              <a:rPr lang="fa-IR" sz="3200" dirty="0" smtClean="0">
                <a:cs typeface="2  Yekan" panose="00000400000000000000" pitchFamily="2" charset="-78"/>
              </a:rPr>
              <a:t>در پایتون</a:t>
            </a:r>
            <a:endParaRPr lang="en-US" sz="3200" dirty="0">
              <a:cs typeface="2  Yekan" panose="00000400000000000000" pitchFamily="2" charset="-7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420669" y="1057697"/>
            <a:ext cx="351636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3200" b="1" dirty="0" smtClean="0">
                <a:solidFill>
                  <a:srgbClr val="FF0000"/>
                </a:solidFill>
                <a:cs typeface="2  Kamran" panose="00000400000000000000" pitchFamily="2" charset="-78"/>
              </a:rPr>
              <a:t>مثال: برنامه ای بنویسید که</a:t>
            </a:r>
            <a:r>
              <a:rPr lang="en-US" sz="3200" b="1" dirty="0" smtClean="0">
                <a:solidFill>
                  <a:srgbClr val="FF0000"/>
                </a:solidFill>
                <a:cs typeface="2  Kamran" panose="00000400000000000000" pitchFamily="2" charset="-78"/>
              </a:rPr>
              <a:t> </a:t>
            </a:r>
            <a:r>
              <a:rPr lang="fa-IR" sz="3200" b="1" dirty="0" smtClean="0">
                <a:solidFill>
                  <a:srgbClr val="FF0000"/>
                </a:solidFill>
                <a:cs typeface="2  Kamran" panose="00000400000000000000" pitchFamily="2" charset="-78"/>
              </a:rPr>
              <a:t>مجموع تعداد ارقام کلیه </a:t>
            </a:r>
            <a:r>
              <a:rPr lang="fa-IR" sz="3200" b="1" dirty="0" smtClean="0">
                <a:solidFill>
                  <a:srgbClr val="00B0F0"/>
                </a:solidFill>
                <a:cs typeface="2  Kamran" panose="00000400000000000000" pitchFamily="2" charset="-78"/>
              </a:rPr>
              <a:t>اعداد اول </a:t>
            </a:r>
            <a:r>
              <a:rPr lang="fa-IR" sz="3200" b="1" dirty="0" smtClean="0">
                <a:solidFill>
                  <a:srgbClr val="FF0000"/>
                </a:solidFill>
                <a:cs typeface="2  Kamran" panose="00000400000000000000" pitchFamily="2" charset="-78"/>
              </a:rPr>
              <a:t>مابین 2350 و 12840 را محاسبه و چاپ کند.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6903" t="32628" r="36418" b="6247"/>
          <a:stretch/>
        </p:blipFill>
        <p:spPr>
          <a:xfrm>
            <a:off x="136478" y="315184"/>
            <a:ext cx="8358818" cy="6153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774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9379504" y="218363"/>
            <a:ext cx="22829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200" dirty="0" smtClean="0">
                <a:cs typeface="2  Yekan" panose="00000400000000000000" pitchFamily="2" charset="-78"/>
              </a:rPr>
              <a:t>تابع</a:t>
            </a:r>
            <a:r>
              <a:rPr lang="fa-IR" sz="3200" dirty="0">
                <a:cs typeface="2  Yekan" panose="00000400000000000000" pitchFamily="2" charset="-78"/>
              </a:rPr>
              <a:t> </a:t>
            </a:r>
            <a:r>
              <a:rPr lang="fa-IR" sz="3200" dirty="0" smtClean="0">
                <a:cs typeface="2  Yekan" panose="00000400000000000000" pitchFamily="2" charset="-78"/>
              </a:rPr>
              <a:t>در پایتون</a:t>
            </a:r>
            <a:endParaRPr lang="en-US" sz="3200" dirty="0">
              <a:cs typeface="2  Yekan" panose="00000400000000000000" pitchFamily="2" charset="-7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420669" y="1057697"/>
                <a:ext cx="3516369" cy="24397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 rtl="1"/>
                <a:r>
                  <a:rPr lang="fa-IR" sz="3200" b="1" dirty="0" smtClean="0">
                    <a:solidFill>
                      <a:srgbClr val="FF0000"/>
                    </a:solidFill>
                    <a:cs typeface="2  Kamran" panose="00000400000000000000" pitchFamily="2" charset="-78"/>
                  </a:rPr>
                  <a:t>مثال: برنامه ای بنویسید که عدد صحیح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2  Kamran" panose="00000400000000000000" pitchFamily="2" charset="-78"/>
                      </a:rPr>
                      <m:t>𝑛</m:t>
                    </m:r>
                  </m:oMath>
                </a14:m>
                <a:r>
                  <a:rPr lang="fa-IR" sz="3200" b="1" dirty="0" smtClean="0">
                    <a:solidFill>
                      <a:srgbClr val="FF0000"/>
                    </a:solidFill>
                    <a:cs typeface="2  Kamran" panose="00000400000000000000" pitchFamily="2" charset="-78"/>
                  </a:rPr>
                  <a:t> را از ورودی دریافت کرده و اول بودن مجموع ارقام عبارت زیر را محاسبه کند: </a:t>
                </a:r>
              </a:p>
              <a:p>
                <a:pPr algn="r"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cs typeface="2  Kamran" panose="00000400000000000000" pitchFamily="2" charset="-78"/>
                        </a:rPr>
                        <m:t>𝟏</m:t>
                      </m:r>
                      <m:r>
                        <a:rPr lang="en-US" sz="24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cs typeface="2  Kamran" panose="00000400000000000000" pitchFamily="2" charset="-78"/>
                        </a:rPr>
                        <m:t>+</m:t>
                      </m:r>
                      <m:r>
                        <a:rPr lang="en-US" sz="24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cs typeface="2  Kamran" panose="00000400000000000000" pitchFamily="2" charset="-78"/>
                        </a:rPr>
                        <m:t>𝟐</m:t>
                      </m:r>
                      <m:r>
                        <a:rPr lang="en-US" sz="24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cs typeface="2  Kamran" panose="00000400000000000000" pitchFamily="2" charset="-78"/>
                        </a:rPr>
                        <m:t>+</m:t>
                      </m:r>
                      <m:r>
                        <a:rPr lang="en-US" sz="24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cs typeface="2  Kamran" panose="00000400000000000000" pitchFamily="2" charset="-78"/>
                        </a:rPr>
                        <m:t>𝟒</m:t>
                      </m:r>
                      <m:r>
                        <a:rPr lang="en-US" sz="24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cs typeface="2  Kamran" panose="00000400000000000000" pitchFamily="2" charset="-78"/>
                        </a:rPr>
                        <m:t>+</m:t>
                      </m:r>
                      <m:r>
                        <a:rPr lang="en-US" sz="24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cs typeface="2  Kamran" panose="00000400000000000000" pitchFamily="2" charset="-78"/>
                        </a:rPr>
                        <m:t>𝟗</m:t>
                      </m:r>
                      <m:r>
                        <a:rPr lang="en-US" sz="24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cs typeface="2  Kamran" panose="00000400000000000000" pitchFamily="2" charset="-78"/>
                        </a:rPr>
                        <m:t>+…+</m:t>
                      </m:r>
                      <m:sSup>
                        <m:sSupPr>
                          <m:ctrlPr>
                            <a:rPr lang="en-US" sz="2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2  Kamran" panose="00000400000000000000" pitchFamily="2" charset="-78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2  Kamran" panose="00000400000000000000" pitchFamily="2" charset="-78"/>
                            </a:rPr>
                            <m:t>𝒏</m:t>
                          </m:r>
                        </m:e>
                        <m:sup>
                          <m:r>
                            <a:rPr lang="en-US" sz="2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2  Kamran" panose="00000400000000000000" pitchFamily="2" charset="-78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fa-IR" sz="3200" b="1" dirty="0" smtClean="0">
                  <a:solidFill>
                    <a:srgbClr val="FF0000"/>
                  </a:solidFill>
                  <a:cs typeface="2  Kamran" panose="00000400000000000000" pitchFamily="2" charset="-78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0669" y="1057697"/>
                <a:ext cx="3516369" cy="2439770"/>
              </a:xfrm>
              <a:prstGeom prst="rect">
                <a:avLst/>
              </a:prstGeom>
              <a:blipFill rotWithShape="0">
                <a:blip r:embed="rId2"/>
                <a:stretch>
                  <a:fillRect l="-6239" t="-3250" r="-45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13544" t="28447" r="51083" b="7841"/>
          <a:stretch/>
        </p:blipFill>
        <p:spPr>
          <a:xfrm>
            <a:off x="122829" y="93940"/>
            <a:ext cx="6632813" cy="585989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l="12985" t="65281" r="69664" b="23768"/>
          <a:stretch/>
        </p:blipFill>
        <p:spPr>
          <a:xfrm>
            <a:off x="245659" y="5953837"/>
            <a:ext cx="2548095" cy="904163"/>
          </a:xfrm>
          <a:prstGeom prst="rect">
            <a:avLst/>
          </a:prstGeom>
        </p:spPr>
      </p:pic>
      <p:grpSp>
        <p:nvGrpSpPr>
          <p:cNvPr id="21" name="Group 20"/>
          <p:cNvGrpSpPr/>
          <p:nvPr/>
        </p:nvGrpSpPr>
        <p:grpSpPr>
          <a:xfrm>
            <a:off x="7799697" y="3612825"/>
            <a:ext cx="3316405" cy="3065426"/>
            <a:chOff x="7799697" y="3612825"/>
            <a:chExt cx="3316405" cy="3065426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5"/>
            <a:srcRect l="14776" t="35076" r="54776" b="25914"/>
            <a:stretch/>
          </p:blipFill>
          <p:spPr>
            <a:xfrm>
              <a:off x="8124386" y="4002437"/>
              <a:ext cx="2912686" cy="801578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5"/>
            <a:srcRect l="14776" t="35076" r="54776" b="25914"/>
            <a:stretch/>
          </p:blipFill>
          <p:spPr>
            <a:xfrm flipH="1">
              <a:off x="7799697" y="4732139"/>
              <a:ext cx="2988860" cy="801578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5"/>
            <a:srcRect l="14776" t="35076" r="54776" b="25914"/>
            <a:stretch/>
          </p:blipFill>
          <p:spPr>
            <a:xfrm>
              <a:off x="8045356" y="5461841"/>
              <a:ext cx="3070746" cy="801578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8636656" y="4318839"/>
              <a:ext cx="1841026" cy="1687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8461507" y="5044447"/>
              <a:ext cx="1841026" cy="1687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613907" y="5770058"/>
              <a:ext cx="1841026" cy="1687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/>
                <p:cNvSpPr/>
                <p:nvPr/>
              </p:nvSpPr>
              <p:spPr>
                <a:xfrm>
                  <a:off x="8550349" y="3612825"/>
                  <a:ext cx="38664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2  Kamran" panose="00000400000000000000" pitchFamily="2" charset="-78"/>
                          </a:rPr>
                          <m:t>𝒏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50349" y="3612825"/>
                  <a:ext cx="386644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Rectangle 15"/>
            <p:cNvSpPr/>
            <p:nvPr/>
          </p:nvSpPr>
          <p:spPr>
            <a:xfrm>
              <a:off x="8491075" y="4216260"/>
              <a:ext cx="195758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sum_of_squares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8438755" y="4914573"/>
              <a:ext cx="183095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sum_of_digits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8959645" y="5667477"/>
              <a:ext cx="11977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r>
                <a:rPr lang="en-US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s_prime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178012" y="6308919"/>
              <a:ext cx="183095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True or False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6184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9379504" y="218363"/>
            <a:ext cx="22829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200" dirty="0" smtClean="0">
                <a:cs typeface="2  Yekan" panose="00000400000000000000" pitchFamily="2" charset="-78"/>
              </a:rPr>
              <a:t>تابع</a:t>
            </a:r>
            <a:r>
              <a:rPr lang="fa-IR" sz="3200" dirty="0">
                <a:cs typeface="2  Yekan" panose="00000400000000000000" pitchFamily="2" charset="-78"/>
              </a:rPr>
              <a:t> </a:t>
            </a:r>
            <a:r>
              <a:rPr lang="fa-IR" sz="3200" dirty="0" smtClean="0">
                <a:cs typeface="2  Yekan" panose="00000400000000000000" pitchFamily="2" charset="-78"/>
              </a:rPr>
              <a:t>در پایتون</a:t>
            </a:r>
            <a:endParaRPr lang="en-US" sz="3200" dirty="0">
              <a:cs typeface="2  Yekan" panose="00000400000000000000" pitchFamily="2" charset="-7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64025" y="1057697"/>
                <a:ext cx="11473014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 rtl="1"/>
                <a:r>
                  <a:rPr lang="fa-IR" sz="3200" b="1" dirty="0" smtClean="0">
                    <a:solidFill>
                      <a:srgbClr val="FF0000"/>
                    </a:solidFill>
                    <a:cs typeface="2  Kamran" panose="00000400000000000000" pitchFamily="2" charset="-78"/>
                  </a:rPr>
                  <a:t>تمرین: برنامه ای بنویسید که عدد صحیح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2  Kamran" panose="00000400000000000000" pitchFamily="2" charset="-78"/>
                      </a:rPr>
                      <m:t>𝑛</m:t>
                    </m:r>
                  </m:oMath>
                </a14:m>
                <a:r>
                  <a:rPr lang="fa-IR" sz="3200" b="1" dirty="0" smtClean="0">
                    <a:solidFill>
                      <a:srgbClr val="FF0000"/>
                    </a:solidFill>
                    <a:cs typeface="2  Kamran" panose="00000400000000000000" pitchFamily="2" charset="-78"/>
                  </a:rPr>
                  <a:t> را از ورودی دریافت کرده و اول بودن مجموع ارقام کلیه اعداد اول کوچکتر از آن را بررسی کند. 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025" y="1057697"/>
                <a:ext cx="11473014" cy="1077218"/>
              </a:xfrm>
              <a:prstGeom prst="rect">
                <a:avLst/>
              </a:prstGeom>
              <a:blipFill rotWithShape="0">
                <a:blip r:embed="rId2"/>
                <a:stretch>
                  <a:fillRect l="-1435" t="-5114" r="-1382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452650" y="2342869"/>
                <a:ext cx="11473014" cy="18462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 rtl="1"/>
                <a:r>
                  <a:rPr lang="fa-IR" sz="3200" b="1" dirty="0" smtClean="0">
                    <a:solidFill>
                      <a:srgbClr val="FF0000"/>
                    </a:solidFill>
                    <a:cs typeface="2  Kamran" panose="00000400000000000000" pitchFamily="2" charset="-78"/>
                  </a:rPr>
                  <a:t>تمرین: برنامه ای بنویسید که عدد صحیح </a:t>
                </a:r>
                <a14:m>
                  <m:oMath xmlns:m="http://schemas.openxmlformats.org/officeDocument/2006/math">
                    <m:r>
                      <a:rPr lang="en-US" sz="32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2  Kamran" panose="00000400000000000000" pitchFamily="2" charset="-78"/>
                      </a:rPr>
                      <m:t>𝑛</m:t>
                    </m:r>
                  </m:oMath>
                </a14:m>
                <a:r>
                  <a:rPr lang="fa-IR" sz="3200" b="1" dirty="0">
                    <a:solidFill>
                      <a:srgbClr val="FF0000"/>
                    </a:solidFill>
                    <a:cs typeface="2  Kamran" panose="00000400000000000000" pitchFamily="2" charset="-78"/>
                  </a:rPr>
                  <a:t> را از ورودی دریافت کرده و </a:t>
                </a:r>
                <a:r>
                  <a:rPr lang="fa-IR" sz="3200" b="1" dirty="0" smtClean="0">
                    <a:solidFill>
                      <a:srgbClr val="FF0000"/>
                    </a:solidFill>
                    <a:cs typeface="2  Kamran" panose="00000400000000000000" pitchFamily="2" charset="-78"/>
                  </a:rPr>
                  <a:t>حاصل مجموع زیر را محاسبه و چاپ کند.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a-IR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2  Kamran" panose="00000400000000000000" pitchFamily="2" charset="-78"/>
                            </a:rPr>
                          </m:ctrlPr>
                        </m:fPr>
                        <m:num>
                          <m:r>
                            <a:rPr lang="fa-I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2  Kamran" panose="00000400000000000000" pitchFamily="2" charset="-78"/>
                            </a:rPr>
                            <m:t>1</m:t>
                          </m:r>
                        </m:num>
                        <m:den>
                          <m:r>
                            <a:rPr lang="fa-I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2  Kamran" panose="00000400000000000000" pitchFamily="2" charset="-78"/>
                            </a:rPr>
                            <m:t>2</m:t>
                          </m:r>
                        </m:den>
                      </m:f>
                      <m:r>
                        <a:rPr lang="en-US" sz="2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2  Kamran" panose="00000400000000000000" pitchFamily="2" charset="-78"/>
                        </a:rPr>
                        <m:t>+</m:t>
                      </m:r>
                      <m:f>
                        <m:fPr>
                          <m:ctrlPr>
                            <a:rPr lang="fa-I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2  Kamran" panose="00000400000000000000" pitchFamily="2" charset="-78"/>
                            </a:rPr>
                          </m:ctrlPr>
                        </m:fPr>
                        <m:num>
                          <m:r>
                            <a:rPr lang="fa-IR" sz="24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2  Kamran" panose="00000400000000000000" pitchFamily="2" charset="-78"/>
                            </a:rPr>
                            <m:t>1</m:t>
                          </m:r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2  Kamran" panose="00000400000000000000" pitchFamily="2" charset="-78"/>
                            </a:rPr>
                            <m:t>+</m:t>
                          </m:r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2  Kamran" panose="00000400000000000000" pitchFamily="2" charset="-78"/>
                            </a:rPr>
                            <m:t>3</m:t>
                          </m:r>
                        </m:num>
                        <m:den>
                          <m:r>
                            <a:rPr lang="fa-IR" sz="24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2  Kamran" panose="00000400000000000000" pitchFamily="2" charset="-78"/>
                            </a:rPr>
                            <m:t>2</m:t>
                          </m:r>
                        </m:den>
                      </m:f>
                      <m:r>
                        <a:rPr lang="en-US" sz="2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2  Kamran" panose="00000400000000000000" pitchFamily="2" charset="-78"/>
                        </a:rPr>
                        <m:t>+</m:t>
                      </m:r>
                      <m:f>
                        <m:fPr>
                          <m:ctrlPr>
                            <a:rPr lang="fa-I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2  Kamran" panose="00000400000000000000" pitchFamily="2" charset="-78"/>
                            </a:rPr>
                          </m:ctrlPr>
                        </m:fPr>
                        <m:num>
                          <m:r>
                            <a:rPr lang="fa-IR" sz="24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2  Kamran" panose="00000400000000000000" pitchFamily="2" charset="-78"/>
                            </a:rPr>
                            <m:t>1</m:t>
                          </m:r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2  Kamran" panose="00000400000000000000" pitchFamily="2" charset="-78"/>
                            </a:rPr>
                            <m:t>+</m:t>
                          </m:r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2  Kamran" panose="00000400000000000000" pitchFamily="2" charset="-78"/>
                            </a:rPr>
                            <m:t>3</m:t>
                          </m:r>
                        </m:num>
                        <m:den>
                          <m:r>
                            <a:rPr lang="fa-IR" sz="24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2  Kamran" panose="00000400000000000000" pitchFamily="2" charset="-78"/>
                            </a:rPr>
                            <m:t>2</m:t>
                          </m:r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2  Kamran" panose="00000400000000000000" pitchFamily="2" charset="-78"/>
                            </a:rPr>
                            <m:t>+</m:t>
                          </m:r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2  Kamran" panose="00000400000000000000" pitchFamily="2" charset="-78"/>
                            </a:rPr>
                            <m:t>4</m:t>
                          </m:r>
                        </m:den>
                      </m:f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2  Kamran" panose="00000400000000000000" pitchFamily="2" charset="-78"/>
                        </a:rPr>
                        <m:t>+</m:t>
                      </m:r>
                      <m:f>
                        <m:fPr>
                          <m:ctrlPr>
                            <a:rPr lang="fa-I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2  Kamran" panose="00000400000000000000" pitchFamily="2" charset="-78"/>
                            </a:rPr>
                          </m:ctrlPr>
                        </m:fPr>
                        <m:num>
                          <m:r>
                            <a:rPr lang="fa-IR" sz="24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2  Kamran" panose="00000400000000000000" pitchFamily="2" charset="-78"/>
                            </a:rPr>
                            <m:t>1</m:t>
                          </m:r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2  Kamran" panose="00000400000000000000" pitchFamily="2" charset="-78"/>
                            </a:rPr>
                            <m:t>+</m:t>
                          </m:r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2  Kamran" panose="00000400000000000000" pitchFamily="2" charset="-78"/>
                            </a:rPr>
                            <m:t>3</m:t>
                          </m:r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2  Kamran" panose="00000400000000000000" pitchFamily="2" charset="-78"/>
                            </a:rPr>
                            <m:t>+</m:t>
                          </m:r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2  Kamran" panose="00000400000000000000" pitchFamily="2" charset="-78"/>
                            </a:rPr>
                            <m:t>5</m:t>
                          </m:r>
                        </m:num>
                        <m:den>
                          <m:r>
                            <a:rPr lang="fa-IR" sz="24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2  Kamran" panose="00000400000000000000" pitchFamily="2" charset="-78"/>
                            </a:rPr>
                            <m:t>2</m:t>
                          </m:r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2  Kamran" panose="00000400000000000000" pitchFamily="2" charset="-78"/>
                            </a:rPr>
                            <m:t>+</m:t>
                          </m:r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2  Kamran" panose="00000400000000000000" pitchFamily="2" charset="-78"/>
                            </a:rPr>
                            <m:t>4</m:t>
                          </m:r>
                        </m:den>
                      </m:f>
                      <m:r>
                        <a:rPr lang="en-US" sz="2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2  Kamran" panose="00000400000000000000" pitchFamily="2" charset="-78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2  Kamran" panose="00000400000000000000" pitchFamily="2" charset="-78"/>
                        </a:rPr>
                        <m:t>…+</m:t>
                      </m:r>
                      <m:f>
                        <m:fPr>
                          <m:ctrlPr>
                            <a:rPr lang="fa-I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2  Kamran" panose="00000400000000000000" pitchFamily="2" charset="-78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2  Kamran" panose="00000400000000000000" pitchFamily="2" charset="-78"/>
                            </a:rPr>
                            <m:t>1</m:t>
                          </m:r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2  Kamran" panose="00000400000000000000" pitchFamily="2" charset="-78"/>
                            </a:rPr>
                            <m:t>+</m:t>
                          </m:r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2  Kamran" panose="00000400000000000000" pitchFamily="2" charset="-78"/>
                            </a:rPr>
                            <m:t>3</m:t>
                          </m:r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2  Kamran" panose="00000400000000000000" pitchFamily="2" charset="-78"/>
                            </a:rPr>
                            <m:t>+…+(</m:t>
                          </m:r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2  Kamran" panose="00000400000000000000" pitchFamily="2" charset="-78"/>
                            </a:rPr>
                            <m:t>2</m:t>
                          </m:r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2  Kamran" panose="00000400000000000000" pitchFamily="2" charset="-78"/>
                            </a:rPr>
                            <m:t>𝑛</m:t>
                          </m:r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2  Kamran" panose="00000400000000000000" pitchFamily="2" charset="-78"/>
                            </a:rPr>
                            <m:t>+</m:t>
                          </m:r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2  Kamran" panose="00000400000000000000" pitchFamily="2" charset="-78"/>
                            </a:rPr>
                            <m:t>1</m:t>
                          </m:r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2  Kamran" panose="00000400000000000000" pitchFamily="2" charset="-78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2  Kamran" panose="00000400000000000000" pitchFamily="2" charset="-78"/>
                            </a:rPr>
                            <m:t>2</m:t>
                          </m:r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2  Kamran" panose="00000400000000000000" pitchFamily="2" charset="-78"/>
                            </a:rPr>
                            <m:t>+</m:t>
                          </m:r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2  Kamran" panose="00000400000000000000" pitchFamily="2" charset="-78"/>
                            </a:rPr>
                            <m:t>4</m:t>
                          </m:r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2  Kamran" panose="00000400000000000000" pitchFamily="2" charset="-78"/>
                            </a:rPr>
                            <m:t>+…+(</m:t>
                          </m:r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2  Kamran" panose="00000400000000000000" pitchFamily="2" charset="-78"/>
                            </a:rPr>
                            <m:t>2</m:t>
                          </m:r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2  Kamran" panose="00000400000000000000" pitchFamily="2" charset="-78"/>
                            </a:rPr>
                            <m:t>𝑛</m:t>
                          </m:r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2  Kamran" panose="00000400000000000000" pitchFamily="2" charset="-78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fa-IR" sz="3200" dirty="0" smtClean="0">
                  <a:solidFill>
                    <a:srgbClr val="FF0000"/>
                  </a:solidFill>
                  <a:cs typeface="2  Kamran" panose="00000400000000000000" pitchFamily="2" charset="-78"/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650" y="2342869"/>
                <a:ext cx="11473014" cy="1846211"/>
              </a:xfrm>
              <a:prstGeom prst="rect">
                <a:avLst/>
              </a:prstGeom>
              <a:blipFill rotWithShape="0">
                <a:blip r:embed="rId3"/>
                <a:stretch>
                  <a:fillRect l="-1753" t="-2970" r="-13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464025" y="4551144"/>
                <a:ext cx="11473014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 rtl="1"/>
                <a:r>
                  <a:rPr lang="fa-IR" sz="3200" b="1" dirty="0" smtClean="0">
                    <a:solidFill>
                      <a:srgbClr val="FF0000"/>
                    </a:solidFill>
                    <a:cs typeface="2  Kamran" panose="00000400000000000000" pitchFamily="2" charset="-78"/>
                  </a:rPr>
                  <a:t>تمرین: </a:t>
                </a:r>
                <a:r>
                  <a:rPr lang="fa-IR" sz="3200" b="1" dirty="0">
                    <a:solidFill>
                      <a:srgbClr val="FF0000"/>
                    </a:solidFill>
                    <a:cs typeface="2  Kamran" panose="00000400000000000000" pitchFamily="2" charset="-78"/>
                  </a:rPr>
                  <a:t>برنامه ای بنویسید که عدد صحیح </a:t>
                </a:r>
                <a14:m>
                  <m:oMath xmlns:m="http://schemas.openxmlformats.org/officeDocument/2006/math">
                    <m:r>
                      <a:rPr lang="en-US" sz="32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2  Kamran" panose="00000400000000000000" pitchFamily="2" charset="-78"/>
                      </a:rPr>
                      <m:t>𝑛</m:t>
                    </m:r>
                  </m:oMath>
                </a14:m>
                <a:r>
                  <a:rPr lang="fa-IR" sz="3200" b="1" dirty="0">
                    <a:solidFill>
                      <a:srgbClr val="FF0000"/>
                    </a:solidFill>
                    <a:cs typeface="2  Kamran" panose="00000400000000000000" pitchFamily="2" charset="-78"/>
                  </a:rPr>
                  <a:t> را از ورودی دریافت کرده </a:t>
                </a:r>
                <a:r>
                  <a:rPr lang="fa-IR" sz="3200" b="1" dirty="0" smtClean="0">
                    <a:solidFill>
                      <a:srgbClr val="FF0000"/>
                    </a:solidFill>
                    <a:cs typeface="2  Kamran" panose="00000400000000000000" pitchFamily="2" charset="-78"/>
                  </a:rPr>
                  <a:t>و مجموع ارقام کلیه اعداد اول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2  Kamran" panose="00000400000000000000" pitchFamily="2" charset="-78"/>
                      </a:rPr>
                      <m:t>𝑛</m:t>
                    </m:r>
                  </m:oMath>
                </a14:m>
                <a:r>
                  <a:rPr lang="fa-IR" sz="3200" b="1" dirty="0" smtClean="0">
                    <a:solidFill>
                      <a:srgbClr val="FF0000"/>
                    </a:solidFill>
                    <a:cs typeface="2  Kamran" panose="00000400000000000000" pitchFamily="2" charset="-78"/>
                  </a:rPr>
                  <a:t> جمله ابتدائی دنباله فیبونانچی را محاسبه و چاپ کند.  </a:t>
                </a:r>
              </a:p>
              <a:p>
                <a:endParaRPr lang="fa-IR" sz="3200" dirty="0" smtClean="0">
                  <a:solidFill>
                    <a:srgbClr val="FF0000"/>
                  </a:solidFill>
                  <a:cs typeface="2  Kamran" panose="00000400000000000000" pitchFamily="2" charset="-78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025" y="4551144"/>
                <a:ext cx="11473014" cy="1569660"/>
              </a:xfrm>
              <a:prstGeom prst="rect">
                <a:avLst/>
              </a:prstGeom>
              <a:blipFill rotWithShape="0">
                <a:blip r:embed="rId4"/>
                <a:stretch>
                  <a:fillRect t="-3502" r="-13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286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9379504" y="218363"/>
            <a:ext cx="22829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200" dirty="0" smtClean="0">
                <a:cs typeface="2  Yekan" panose="00000400000000000000" pitchFamily="2" charset="-78"/>
              </a:rPr>
              <a:t>تابع</a:t>
            </a:r>
            <a:r>
              <a:rPr lang="fa-IR" sz="3200" dirty="0">
                <a:cs typeface="2  Yekan" panose="00000400000000000000" pitchFamily="2" charset="-78"/>
              </a:rPr>
              <a:t> </a:t>
            </a:r>
            <a:r>
              <a:rPr lang="fa-IR" sz="3200" dirty="0" smtClean="0">
                <a:cs typeface="2  Yekan" panose="00000400000000000000" pitchFamily="2" charset="-78"/>
              </a:rPr>
              <a:t>در پایتون</a:t>
            </a:r>
            <a:endParaRPr lang="en-US" sz="3200" dirty="0">
              <a:cs typeface="2  Yekan" panose="00000400000000000000" pitchFamily="2" charset="-7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134067" y="1057697"/>
                <a:ext cx="3802972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 rtl="1"/>
                <a:r>
                  <a:rPr lang="fa-IR" sz="3200" b="1" dirty="0" smtClean="0">
                    <a:solidFill>
                      <a:srgbClr val="FF0000"/>
                    </a:solidFill>
                    <a:cs typeface="2  Kamran" panose="00000400000000000000" pitchFamily="2" charset="-78"/>
                  </a:rPr>
                  <a:t>مثال: برنامه ای بنویسید که عدد صحیح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2  Kamran" panose="00000400000000000000" pitchFamily="2" charset="-78"/>
                      </a:rPr>
                      <m:t>𝑛</m:t>
                    </m:r>
                  </m:oMath>
                </a14:m>
                <a:r>
                  <a:rPr lang="fa-IR" sz="3200" b="1" dirty="0" smtClean="0">
                    <a:solidFill>
                      <a:srgbClr val="FF0000"/>
                    </a:solidFill>
                    <a:cs typeface="2  Kamran" panose="00000400000000000000" pitchFamily="2" charset="-78"/>
                  </a:rPr>
                  <a:t> را از ورودی دریافت کرده و لیستی از اعداد اول کوچکتر از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2  Kamran" panose="00000400000000000000" pitchFamily="2" charset="-78"/>
                      </a:rPr>
                      <m:t>𝑛</m:t>
                    </m:r>
                  </m:oMath>
                </a14:m>
                <a:r>
                  <a:rPr lang="fa-IR" sz="3200" b="1" dirty="0" smtClean="0">
                    <a:solidFill>
                      <a:srgbClr val="FF0000"/>
                    </a:solidFill>
                    <a:cs typeface="2  Kamran" panose="00000400000000000000" pitchFamily="2" charset="-78"/>
                  </a:rPr>
                  <a:t> و نیز لیستی از مجموع ارقام اعداد اول کوچکتر از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2  Kamran" panose="00000400000000000000" pitchFamily="2" charset="-78"/>
                      </a:rPr>
                      <m:t>𝑛</m:t>
                    </m:r>
                  </m:oMath>
                </a14:m>
                <a:r>
                  <a:rPr lang="fa-IR" sz="3200" b="1" dirty="0" smtClean="0">
                    <a:solidFill>
                      <a:srgbClr val="FF0000"/>
                    </a:solidFill>
                    <a:cs typeface="2  Kamran" panose="00000400000000000000" pitchFamily="2" charset="-78"/>
                  </a:rPr>
                  <a:t> را ایجاد کرده و چاپ کند. 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4067" y="1057697"/>
                <a:ext cx="3802972" cy="3046988"/>
              </a:xfrm>
              <a:prstGeom prst="rect">
                <a:avLst/>
              </a:prstGeom>
              <a:blipFill rotWithShape="0">
                <a:blip r:embed="rId2"/>
                <a:stretch>
                  <a:fillRect l="-4647" t="-2605" r="-4167" b="-5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13098" t="34221" r="39438" b="9554"/>
          <a:stretch/>
        </p:blipFill>
        <p:spPr>
          <a:xfrm>
            <a:off x="0" y="218363"/>
            <a:ext cx="8093220" cy="62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985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06500" y="218363"/>
            <a:ext cx="365600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200" dirty="0" smtClean="0">
                <a:cs typeface="2  Yekan" panose="00000400000000000000" pitchFamily="2" charset="-78"/>
              </a:rPr>
              <a:t>یادآوری و مرور ....   </a:t>
            </a:r>
          </a:p>
          <a:p>
            <a:pPr algn="r" rtl="1"/>
            <a:r>
              <a:rPr lang="fa-IR" sz="3200" dirty="0" smtClean="0">
                <a:cs typeface="2  Yekan" panose="00000400000000000000" pitchFamily="2" charset="-78"/>
              </a:rPr>
              <a:t>انواع داده (</a:t>
            </a:r>
            <a:r>
              <a:rPr lang="en-US" sz="3200" dirty="0" smtClean="0">
                <a:cs typeface="2  Yekan" panose="00000400000000000000" pitchFamily="2" charset="-78"/>
              </a:rPr>
              <a:t>data type</a:t>
            </a:r>
            <a:r>
              <a:rPr lang="fa-IR" sz="3200" dirty="0" smtClean="0">
                <a:cs typeface="2  Yekan" panose="00000400000000000000" pitchFamily="2" charset="-78"/>
              </a:rPr>
              <a:t>)</a:t>
            </a:r>
            <a:endParaRPr lang="en-US" sz="3200" dirty="0">
              <a:cs typeface="2  Yekan" panose="00000400000000000000" pitchFamily="2" charset="-78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71649" y="1956739"/>
            <a:ext cx="104134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600" b="1" dirty="0" smtClean="0">
                <a:cs typeface="2  Kamran" panose="00000400000000000000" pitchFamily="2" charset="-78"/>
              </a:rPr>
              <a:t>یک نوع داده عبارت است از </a:t>
            </a:r>
            <a:r>
              <a:rPr lang="fa-IR" sz="3600" b="1" dirty="0" smtClean="0">
                <a:solidFill>
                  <a:schemeClr val="accent1"/>
                </a:solidFill>
                <a:cs typeface="2  Kamran" panose="00000400000000000000" pitchFamily="2" charset="-78"/>
              </a:rPr>
              <a:t>مجموعه ای از مقادیر </a:t>
            </a:r>
            <a:r>
              <a:rPr lang="fa-IR" sz="3600" b="1" dirty="0" smtClean="0">
                <a:cs typeface="2  Kamran" panose="00000400000000000000" pitchFamily="2" charset="-78"/>
              </a:rPr>
              <a:t>به همراه </a:t>
            </a:r>
            <a:r>
              <a:rPr lang="fa-IR" sz="3600" b="1" dirty="0" smtClean="0">
                <a:solidFill>
                  <a:schemeClr val="accent1"/>
                </a:solidFill>
                <a:cs typeface="2  Kamran" panose="00000400000000000000" pitchFamily="2" charset="-78"/>
              </a:rPr>
              <a:t>مجموعه ای از عملگرها </a:t>
            </a:r>
          </a:p>
          <a:p>
            <a:pPr algn="r" rtl="1"/>
            <a:r>
              <a:rPr lang="fa-IR" sz="3600" b="1" dirty="0" smtClean="0">
                <a:cs typeface="2  Kamran" panose="00000400000000000000" pitchFamily="2" charset="-78"/>
              </a:rPr>
              <a:t>بر روی آن مقادیر</a:t>
            </a:r>
            <a:endParaRPr lang="fa-IR" sz="3200" b="1" dirty="0" smtClean="0">
              <a:solidFill>
                <a:srgbClr val="00B0F0"/>
              </a:solidFill>
              <a:cs typeface="2  Kamran" panose="00000400000000000000" pitchFamily="2" charset="-78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05719" y="2718816"/>
            <a:ext cx="67138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</a:rPr>
              <a:t>Data type = </a:t>
            </a:r>
            <a:r>
              <a:rPr lang="en-US" sz="2400" dirty="0" smtClean="0">
                <a:solidFill>
                  <a:srgbClr val="FF0000"/>
                </a:solidFill>
                <a:latin typeface="+mj-lt"/>
              </a:rPr>
              <a:t>set of values (domain) </a:t>
            </a:r>
            <a:r>
              <a:rPr lang="en-US" sz="2400" dirty="0" smtClean="0">
                <a:latin typeface="+mj-lt"/>
              </a:rPr>
              <a:t>+ </a:t>
            </a:r>
            <a:r>
              <a:rPr lang="en-US" sz="2400" dirty="0" smtClean="0">
                <a:solidFill>
                  <a:srgbClr val="FF0000"/>
                </a:solidFill>
                <a:latin typeface="+mj-lt"/>
              </a:rPr>
              <a:t>set of operators</a:t>
            </a:r>
            <a:endParaRPr lang="en-US" sz="24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03329" y="3151186"/>
            <a:ext cx="2890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</a:rPr>
              <a:t>Integer = </a:t>
            </a:r>
            <a:r>
              <a:rPr lang="en-US" sz="2400" dirty="0">
                <a:solidFill>
                  <a:srgbClr val="FF0000"/>
                </a:solidFill>
                <a:latin typeface="+mj-lt"/>
              </a:rPr>
              <a:t>Z</a:t>
            </a:r>
            <a:r>
              <a:rPr lang="en-US" sz="2400" dirty="0" smtClean="0">
                <a:solidFill>
                  <a:srgbClr val="FF0000"/>
                </a:solidFill>
                <a:latin typeface="+mj-lt"/>
              </a:rPr>
              <a:t> </a:t>
            </a:r>
            <a:r>
              <a:rPr lang="en-US" sz="2400" dirty="0" smtClean="0">
                <a:latin typeface="+mj-lt"/>
              </a:rPr>
              <a:t>+ </a:t>
            </a:r>
            <a:r>
              <a:rPr lang="en-US" sz="2400" dirty="0" smtClean="0">
                <a:solidFill>
                  <a:srgbClr val="FF0000"/>
                </a:solidFill>
                <a:latin typeface="+mj-lt"/>
              </a:rPr>
              <a:t>{+,*,</a:t>
            </a:r>
            <a:r>
              <a:rPr lang="fa-IR" sz="2400" dirty="0" smtClean="0">
                <a:solidFill>
                  <a:srgbClr val="FF0000"/>
                </a:solidFill>
                <a:latin typeface="+mj-lt"/>
              </a:rPr>
              <a:t>/</a:t>
            </a:r>
            <a:r>
              <a:rPr lang="en-US" sz="2400" dirty="0" smtClean="0">
                <a:solidFill>
                  <a:srgbClr val="FF0000"/>
                </a:solidFill>
                <a:latin typeface="+mj-lt"/>
              </a:rPr>
              <a:t>, …}</a:t>
            </a:r>
            <a:endParaRPr lang="en-US" sz="24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910332" y="4603057"/>
            <a:ext cx="25747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600" b="1" dirty="0" smtClean="0">
                <a:cs typeface="2  Kamran" panose="00000400000000000000" pitchFamily="2" charset="-78"/>
              </a:rPr>
              <a:t>انواع داده در پایتون</a:t>
            </a:r>
            <a:endParaRPr lang="fa-IR" sz="3200" b="1" dirty="0" smtClean="0">
              <a:solidFill>
                <a:srgbClr val="00B0F0"/>
              </a:solidFill>
              <a:cs typeface="2  Kamran" panose="00000400000000000000" pitchFamily="2" charset="-78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8502555" y="4180566"/>
            <a:ext cx="13648" cy="17425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776483" y="4279891"/>
            <a:ext cx="67260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 algn="r" rtl="1">
              <a:buFont typeface="Arial" panose="020B0604020202020204" pitchFamily="34" charset="0"/>
              <a:buChar char="•"/>
            </a:pPr>
            <a:r>
              <a:rPr lang="fa-IR" sz="3600" b="1" dirty="0" smtClean="0">
                <a:cs typeface="2  Kamran" panose="00000400000000000000" pitchFamily="2" charset="-78"/>
              </a:rPr>
              <a:t>انواع داده درون ساخت (</a:t>
            </a:r>
            <a:r>
              <a:rPr lang="en-US" sz="3200" dirty="0" smtClean="0">
                <a:latin typeface="+mj-lt"/>
                <a:cs typeface="2  Kamran" panose="00000400000000000000" pitchFamily="2" charset="-78"/>
              </a:rPr>
              <a:t>Built-in data type</a:t>
            </a:r>
            <a:r>
              <a:rPr lang="fa-IR" sz="3600" b="1" dirty="0" smtClean="0">
                <a:cs typeface="2  Kamran" panose="00000400000000000000" pitchFamily="2" charset="-78"/>
              </a:rPr>
              <a:t>)</a:t>
            </a:r>
            <a:endParaRPr lang="fa-IR" sz="3200" b="1" dirty="0" smtClean="0">
              <a:solidFill>
                <a:srgbClr val="00B0F0"/>
              </a:solidFill>
              <a:cs typeface="2  Kamran" panose="00000400000000000000" pitchFamily="2" charset="-78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777129" y="5376122"/>
            <a:ext cx="27254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 algn="r" rtl="1">
              <a:buFont typeface="Arial" panose="020B0604020202020204" pitchFamily="34" charset="0"/>
              <a:buChar char="•"/>
            </a:pPr>
            <a:r>
              <a:rPr lang="fa-IR" sz="3600" b="1" dirty="0" smtClean="0">
                <a:cs typeface="2  Kamran" panose="00000400000000000000" pitchFamily="2" charset="-78"/>
              </a:rPr>
              <a:t>انواع داده کلاسی</a:t>
            </a:r>
            <a:endParaRPr lang="fa-IR" sz="3200" b="1" dirty="0" smtClean="0">
              <a:solidFill>
                <a:srgbClr val="00B0F0"/>
              </a:solidFill>
              <a:cs typeface="2  Kamran" panose="00000400000000000000" pitchFamily="2" charset="-78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91738" y="4821014"/>
            <a:ext cx="6822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en-US" sz="2400" b="1" dirty="0" smtClean="0">
                <a:solidFill>
                  <a:srgbClr val="00B0F0"/>
                </a:solidFill>
                <a:latin typeface="+mj-lt"/>
                <a:cs typeface="2  Kamran" panose="00000400000000000000" pitchFamily="2" charset="-78"/>
              </a:rPr>
              <a:t>Numbers, Strings, Lists, Dictionaries, Tuples, Files, Sets,</a:t>
            </a:r>
            <a:endParaRPr lang="fa-IR" sz="2000" b="1" dirty="0" smtClean="0">
              <a:solidFill>
                <a:srgbClr val="00B0F0"/>
              </a:solidFill>
              <a:latin typeface="+mj-lt"/>
              <a:cs typeface="2  Kamran" panose="00000400000000000000" pitchFamily="2" charset="-78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203329" y="5950423"/>
            <a:ext cx="35738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en-US" sz="2400" b="1" dirty="0" smtClean="0">
                <a:solidFill>
                  <a:srgbClr val="00B0F0"/>
                </a:solidFill>
                <a:latin typeface="+mj-lt"/>
                <a:cs typeface="2  Kamran" panose="00000400000000000000" pitchFamily="2" charset="-78"/>
              </a:rPr>
              <a:t>Student, Teacher, Car, TV, ….</a:t>
            </a:r>
            <a:endParaRPr lang="fa-IR" sz="2000" b="1" dirty="0" smtClean="0">
              <a:solidFill>
                <a:srgbClr val="00B0F0"/>
              </a:solidFill>
              <a:latin typeface="+mj-lt"/>
              <a:cs typeface="2  Kamr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537453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241946" y="1752375"/>
            <a:ext cx="96117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3600" b="1" dirty="0" smtClean="0">
                <a:cs typeface="2  Kamran" panose="00000400000000000000" pitchFamily="2" charset="-78"/>
              </a:rPr>
              <a:t>یک </a:t>
            </a:r>
            <a:r>
              <a:rPr lang="fa-IR" sz="3600" b="1" dirty="0" smtClean="0">
                <a:solidFill>
                  <a:srgbClr val="00B0F0"/>
                </a:solidFill>
                <a:cs typeface="2  Kamran" panose="00000400000000000000" pitchFamily="2" charset="-78"/>
              </a:rPr>
              <a:t>ساختار کنترلی</a:t>
            </a:r>
            <a:r>
              <a:rPr lang="fa-IR" sz="3600" b="1" dirty="0" smtClean="0">
                <a:cs typeface="2  Kamran" panose="00000400000000000000" pitchFamily="2" charset="-78"/>
              </a:rPr>
              <a:t>، دستوری است که </a:t>
            </a:r>
            <a:r>
              <a:rPr lang="fa-IR" sz="3600" b="1" dirty="0" smtClean="0">
                <a:solidFill>
                  <a:srgbClr val="00B0F0"/>
                </a:solidFill>
                <a:cs typeface="2  Kamran" panose="00000400000000000000" pitchFamily="2" charset="-78"/>
              </a:rPr>
              <a:t>روند اجرای سایر دستورالعمل ها</a:t>
            </a:r>
            <a:r>
              <a:rPr lang="fa-IR" sz="3600" b="1" dirty="0" smtClean="0">
                <a:cs typeface="2  Kamran" panose="00000400000000000000" pitchFamily="2" charset="-78"/>
              </a:rPr>
              <a:t>ی برنامه را مشخص می کند. </a:t>
            </a:r>
            <a:endParaRPr lang="fa-IR" sz="3200" b="1" dirty="0" smtClean="0">
              <a:solidFill>
                <a:srgbClr val="00B0F0"/>
              </a:solidFill>
              <a:cs typeface="2  Kamran" panose="00000400000000000000" pitchFamily="2" charset="-7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751580" y="4127531"/>
            <a:ext cx="24216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3600" b="1" dirty="0" smtClean="0">
                <a:cs typeface="2  Kamran" panose="00000400000000000000" pitchFamily="2" charset="-78"/>
              </a:rPr>
              <a:t>ساختارهای کنترلی</a:t>
            </a:r>
            <a:endParaRPr lang="fa-IR" sz="3200" b="1" dirty="0" smtClean="0">
              <a:solidFill>
                <a:srgbClr val="00B0F0"/>
              </a:solidFill>
              <a:cs typeface="2  Kamran" panose="00000400000000000000" pitchFamily="2" charset="-78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8420672" y="3439236"/>
            <a:ext cx="68238" cy="25521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718413" y="3189936"/>
            <a:ext cx="2680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3600" b="1" dirty="0" smtClean="0">
                <a:cs typeface="2  Kamran" panose="00000400000000000000" pitchFamily="2" charset="-78"/>
              </a:rPr>
              <a:t>تصمیم (</a:t>
            </a:r>
            <a:r>
              <a:rPr lang="en-US" sz="2800" b="1" dirty="0" smtClean="0">
                <a:latin typeface="+mj-lt"/>
                <a:cs typeface="2  Kamran" panose="00000400000000000000" pitchFamily="2" charset="-78"/>
              </a:rPr>
              <a:t>Decision</a:t>
            </a:r>
            <a:r>
              <a:rPr lang="fa-IR" sz="3600" b="1" dirty="0" smtClean="0">
                <a:cs typeface="2  Kamran" panose="00000400000000000000" pitchFamily="2" charset="-78"/>
              </a:rPr>
              <a:t>)</a:t>
            </a:r>
            <a:endParaRPr lang="fa-IR" sz="3200" b="1" dirty="0" smtClean="0">
              <a:solidFill>
                <a:srgbClr val="00B0F0"/>
              </a:solidFill>
              <a:cs typeface="2  Kamran" panose="00000400000000000000" pitchFamily="2" charset="-78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568285" y="4236558"/>
            <a:ext cx="2805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3600" b="1" dirty="0" smtClean="0">
                <a:cs typeface="2  Kamran" panose="00000400000000000000" pitchFamily="2" charset="-78"/>
              </a:rPr>
              <a:t>تکرار (</a:t>
            </a:r>
            <a:r>
              <a:rPr lang="en-US" sz="2800" b="1" dirty="0" smtClean="0">
                <a:latin typeface="+mj-lt"/>
                <a:cs typeface="2  Kamran" panose="00000400000000000000" pitchFamily="2" charset="-78"/>
              </a:rPr>
              <a:t>Repetition </a:t>
            </a:r>
            <a:r>
              <a:rPr lang="fa-IR" sz="3600" b="1" dirty="0" smtClean="0">
                <a:cs typeface="2  Kamran" panose="00000400000000000000" pitchFamily="2" charset="-78"/>
              </a:rPr>
              <a:t>)</a:t>
            </a:r>
            <a:endParaRPr lang="fa-IR" sz="3200" b="1" dirty="0" smtClean="0">
              <a:solidFill>
                <a:srgbClr val="00B0F0"/>
              </a:solidFill>
              <a:cs typeface="2  Kamran" panose="00000400000000000000" pitchFamily="2" charset="-78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68286" y="5283181"/>
            <a:ext cx="2805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3600" b="1" dirty="0" smtClean="0">
                <a:cs typeface="2  Kamran" panose="00000400000000000000" pitchFamily="2" charset="-78"/>
              </a:rPr>
              <a:t>پرش (</a:t>
            </a:r>
            <a:r>
              <a:rPr lang="en-US" sz="2800" b="1" dirty="0" smtClean="0">
                <a:latin typeface="+mj-lt"/>
                <a:cs typeface="2  Kamran" panose="00000400000000000000" pitchFamily="2" charset="-78"/>
              </a:rPr>
              <a:t>Jump</a:t>
            </a:r>
            <a:r>
              <a:rPr lang="fa-IR" sz="3600" b="1" dirty="0" smtClean="0">
                <a:cs typeface="2  Kamran" panose="00000400000000000000" pitchFamily="2" charset="-78"/>
              </a:rPr>
              <a:t>)</a:t>
            </a:r>
            <a:endParaRPr lang="fa-IR" sz="3200" b="1" dirty="0" smtClean="0">
              <a:solidFill>
                <a:srgbClr val="00B0F0"/>
              </a:solidFill>
              <a:cs typeface="2  Kamran" panose="00000400000000000000" pitchFamily="2" charset="-78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3507475" y="3513101"/>
            <a:ext cx="2060810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445342" y="3189936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endParaRPr lang="en-US" dirty="0">
              <a:solidFill>
                <a:srgbClr val="00B0F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3657603" y="4632589"/>
            <a:ext cx="2060810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5159" y="4312197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while, for</a:t>
            </a:r>
            <a:endParaRPr lang="en-US" sz="1400" dirty="0">
              <a:solidFill>
                <a:srgbClr val="00B0F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92160" y="5324124"/>
            <a:ext cx="40927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break, continue, return</a:t>
            </a:r>
            <a:endParaRPr lang="en-US" sz="1400" dirty="0">
              <a:solidFill>
                <a:srgbClr val="00B0F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H="1" flipV="1">
            <a:off x="4651906" y="5572755"/>
            <a:ext cx="1554742" cy="13656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395260" y="218363"/>
            <a:ext cx="326724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200" dirty="0" smtClean="0">
                <a:cs typeface="2  Yekan" panose="00000400000000000000" pitchFamily="2" charset="-78"/>
              </a:rPr>
              <a:t>یادآوری و مرور ....   </a:t>
            </a:r>
          </a:p>
          <a:p>
            <a:pPr algn="r" rtl="1"/>
            <a:r>
              <a:rPr lang="fa-IR" sz="3200" dirty="0" smtClean="0">
                <a:cs typeface="2  Yekan" panose="00000400000000000000" pitchFamily="2" charset="-78"/>
              </a:rPr>
              <a:t>ساختارهای کنترلی</a:t>
            </a:r>
            <a:endParaRPr lang="en-US" sz="3200" dirty="0">
              <a:cs typeface="2 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66664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8395260" y="218363"/>
            <a:ext cx="326724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200" dirty="0" smtClean="0">
                <a:cs typeface="2  Yekan" panose="00000400000000000000" pitchFamily="2" charset="-78"/>
              </a:rPr>
              <a:t>یادآوری و مرور ....   </a:t>
            </a:r>
          </a:p>
          <a:p>
            <a:pPr algn="r" rtl="1"/>
            <a:r>
              <a:rPr lang="en-US" sz="3200" dirty="0" smtClean="0">
                <a:cs typeface="2  Yekan" panose="00000400000000000000" pitchFamily="2" charset="-78"/>
              </a:rPr>
              <a:t>Collections</a:t>
            </a:r>
            <a:endParaRPr lang="en-US" sz="3200" dirty="0">
              <a:cs typeface="2  Yekan" panose="00000400000000000000" pitchFamily="2" charset="-78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6002294"/>
              </p:ext>
            </p:extLst>
          </p:nvPr>
        </p:nvGraphicFramePr>
        <p:xfrm>
          <a:off x="1064525" y="2343750"/>
          <a:ext cx="9840036" cy="2316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29803"/>
                <a:gridCol w="1890215"/>
                <a:gridCol w="2460009"/>
                <a:gridCol w="2460009"/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fa-IR" sz="3200" b="1" dirty="0" smtClean="0">
                          <a:cs typeface="B Kamran" panose="00000400000000000000" pitchFamily="2" charset="-78"/>
                        </a:rPr>
                        <a:t>دسترسی</a:t>
                      </a:r>
                      <a:r>
                        <a:rPr lang="fa-IR" sz="3200" b="1" baseline="0" dirty="0" smtClean="0">
                          <a:cs typeface="B Kamran" panose="00000400000000000000" pitchFamily="2" charset="-78"/>
                        </a:rPr>
                        <a:t> به عناصر</a:t>
                      </a:r>
                      <a:endParaRPr lang="en-US" sz="3200" b="1" dirty="0">
                        <a:cs typeface="B Kamran" panose="00000400000000000000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3200" b="1" dirty="0" smtClean="0">
                          <a:cs typeface="B Kamran" panose="00000400000000000000" pitchFamily="2" charset="-78"/>
                        </a:rPr>
                        <a:t>تغییرپذیر؟</a:t>
                      </a:r>
                      <a:endParaRPr lang="en-US" sz="3200" b="1" dirty="0">
                        <a:cs typeface="B Kamran" panose="00000400000000000000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3200" b="1" dirty="0" smtClean="0">
                          <a:cs typeface="B Kamran" panose="00000400000000000000" pitchFamily="2" charset="-78"/>
                        </a:rPr>
                        <a:t>نوع داده</a:t>
                      </a:r>
                      <a:endParaRPr lang="en-US" sz="3200" b="1" dirty="0">
                        <a:cs typeface="B Kamran" panose="00000400000000000000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3200" b="1" dirty="0" smtClean="0">
                          <a:cs typeface="B Kamran" panose="00000400000000000000" pitchFamily="2" charset="-78"/>
                        </a:rPr>
                        <a:t>نام کلکسیون</a:t>
                      </a:r>
                      <a:endParaRPr lang="en-US" sz="3200" b="1" dirty="0">
                        <a:cs typeface="B Kamran" panose="00000400000000000000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fa-IR" sz="3200" b="0" dirty="0" smtClean="0">
                          <a:cs typeface="B Kamran" panose="00000400000000000000" pitchFamily="2" charset="-78"/>
                        </a:rPr>
                        <a:t>اندیس</a:t>
                      </a:r>
                      <a:r>
                        <a:rPr lang="fa-IR" sz="3200" b="0" baseline="0" dirty="0" smtClean="0">
                          <a:cs typeface="B Kamran" panose="00000400000000000000" pitchFamily="2" charset="-78"/>
                        </a:rPr>
                        <a:t> (راست و چپ)</a:t>
                      </a:r>
                      <a:endParaRPr lang="en-US" sz="3200" b="0" dirty="0">
                        <a:cs typeface="B Kamran" panose="00000400000000000000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3200" b="0" dirty="0" smtClean="0">
                          <a:cs typeface="B Kamran" panose="00000400000000000000" pitchFamily="2" charset="-78"/>
                          <a:sym typeface="Wingdings" panose="05000000000000000000" pitchFamily="2" charset="2"/>
                        </a:rPr>
                        <a:t></a:t>
                      </a:r>
                      <a:endParaRPr lang="en-US" sz="3200" b="0" dirty="0">
                        <a:cs typeface="B Kamran" panose="00000400000000000000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3200" b="0" dirty="0" smtClean="0">
                          <a:cs typeface="B Kamran" panose="00000400000000000000" pitchFamily="2" charset="-78"/>
                        </a:rPr>
                        <a:t>متنی</a:t>
                      </a:r>
                      <a:endParaRPr lang="en-US" sz="3200" b="0" dirty="0">
                        <a:cs typeface="B Kamran" panose="00000400000000000000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b="1" dirty="0" smtClean="0">
                          <a:solidFill>
                            <a:srgbClr val="FF0000"/>
                          </a:solidFill>
                          <a:latin typeface="+mj-lt"/>
                          <a:cs typeface="B Kamran" panose="00000400000000000000" pitchFamily="2" charset="-78"/>
                        </a:rPr>
                        <a:t>string</a:t>
                      </a:r>
                      <a:endParaRPr lang="en-US" sz="2800" b="1" dirty="0">
                        <a:solidFill>
                          <a:srgbClr val="FF0000"/>
                        </a:solidFill>
                        <a:latin typeface="+mj-lt"/>
                        <a:cs typeface="B Kamran" panose="00000400000000000000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fa-IR" sz="3200" b="0" dirty="0" smtClean="0">
                          <a:cs typeface="B Kamran" panose="00000400000000000000" pitchFamily="2" charset="-78"/>
                        </a:rPr>
                        <a:t>اندیس</a:t>
                      </a:r>
                      <a:r>
                        <a:rPr lang="fa-IR" sz="3200" b="0" baseline="0" dirty="0" smtClean="0">
                          <a:cs typeface="B Kamran" panose="00000400000000000000" pitchFamily="2" charset="-78"/>
                        </a:rPr>
                        <a:t> (راست و چپ)</a:t>
                      </a:r>
                      <a:endParaRPr lang="en-US" sz="3200" b="0" dirty="0">
                        <a:cs typeface="B Kamran" panose="00000400000000000000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3200" b="0" dirty="0" smtClean="0">
                          <a:cs typeface="B Kamran" panose="00000400000000000000" pitchFamily="2" charset="-78"/>
                          <a:sym typeface="Wingdings" panose="05000000000000000000" pitchFamily="2" charset="2"/>
                        </a:rPr>
                        <a:t></a:t>
                      </a:r>
                      <a:endParaRPr lang="en-US" sz="3200" b="0" dirty="0">
                        <a:cs typeface="B Kamran" panose="00000400000000000000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3200" b="0" dirty="0" smtClean="0">
                          <a:cs typeface="B Kamran" panose="00000400000000000000" pitchFamily="2" charset="-78"/>
                        </a:rPr>
                        <a:t>هر نوع داده ای</a:t>
                      </a:r>
                      <a:endParaRPr lang="en-US" sz="3200" b="0" dirty="0">
                        <a:cs typeface="B Kamran" panose="00000400000000000000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b="1" dirty="0" smtClean="0">
                          <a:solidFill>
                            <a:srgbClr val="FF0000"/>
                          </a:solidFill>
                          <a:latin typeface="+mj-lt"/>
                          <a:cs typeface="B Kamran" panose="00000400000000000000" pitchFamily="2" charset="-78"/>
                        </a:rPr>
                        <a:t>list</a:t>
                      </a:r>
                      <a:endParaRPr lang="en-US" sz="2800" b="1" dirty="0">
                        <a:solidFill>
                          <a:srgbClr val="FF0000"/>
                        </a:solidFill>
                        <a:latin typeface="+mj-lt"/>
                        <a:cs typeface="B Kamran" panose="00000400000000000000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fa-IR" sz="3200" b="0" dirty="0" smtClean="0">
                          <a:cs typeface="B Kamran" panose="00000400000000000000" pitchFamily="2" charset="-78"/>
                        </a:rPr>
                        <a:t>کلید</a:t>
                      </a:r>
                      <a:endParaRPr lang="en-US" sz="3200" b="0" dirty="0">
                        <a:cs typeface="B Kamran" panose="00000400000000000000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3200" b="0" dirty="0" smtClean="0">
                          <a:cs typeface="B Kamran" panose="00000400000000000000" pitchFamily="2" charset="-78"/>
                          <a:sym typeface="Wingdings" panose="05000000000000000000" pitchFamily="2" charset="2"/>
                        </a:rPr>
                        <a:t></a:t>
                      </a:r>
                      <a:endParaRPr lang="en-US" sz="3200" b="0" dirty="0">
                        <a:cs typeface="B Kamran" panose="00000400000000000000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3200" b="0" dirty="0" smtClean="0">
                          <a:cs typeface="B Kamran" panose="00000400000000000000" pitchFamily="2" charset="-78"/>
                        </a:rPr>
                        <a:t>هر نوع داده ای</a:t>
                      </a:r>
                      <a:endParaRPr lang="en-US" sz="3200" b="0" dirty="0">
                        <a:cs typeface="B Kamran" panose="00000400000000000000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b="1" dirty="0" smtClean="0">
                          <a:solidFill>
                            <a:srgbClr val="FF0000"/>
                          </a:solidFill>
                          <a:latin typeface="+mj-lt"/>
                          <a:cs typeface="B Kamran" panose="00000400000000000000" pitchFamily="2" charset="-78"/>
                        </a:rPr>
                        <a:t>Dictionary</a:t>
                      </a:r>
                      <a:endParaRPr lang="en-US" sz="2800" b="1" dirty="0">
                        <a:solidFill>
                          <a:srgbClr val="FF0000"/>
                        </a:solidFill>
                        <a:latin typeface="+mj-lt"/>
                        <a:cs typeface="B Kamran" panose="00000400000000000000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0792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9666442" y="218363"/>
            <a:ext cx="19960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200" dirty="0" smtClean="0">
                <a:cs typeface="2  Yekan" panose="00000400000000000000" pitchFamily="2" charset="-78"/>
              </a:rPr>
              <a:t>تابع: تعاریف</a:t>
            </a:r>
            <a:endParaRPr lang="en-US" sz="3200" dirty="0">
              <a:cs typeface="2  Yeka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14776" t="29045" r="54776" b="18790"/>
          <a:stretch/>
        </p:blipFill>
        <p:spPr>
          <a:xfrm>
            <a:off x="5817770" y="2292824"/>
            <a:ext cx="3712192" cy="357571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8489" y="1057697"/>
            <a:ext cx="10972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3200" b="1" dirty="0" smtClean="0">
                <a:cs typeface="2  Kamran" panose="00000400000000000000" pitchFamily="2" charset="-78"/>
              </a:rPr>
              <a:t>هر دستگاهی که یک ورودی را دریافت کرده و بر روی آن عملیاتی انجام داده و یک خروجی تولید کند.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7753" y="3498207"/>
            <a:ext cx="46483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3600" b="1" dirty="0" smtClean="0">
                <a:solidFill>
                  <a:srgbClr val="FF0000"/>
                </a:solidFill>
                <a:cs typeface="2  Kamran" panose="00000400000000000000" pitchFamily="2" charset="-78"/>
              </a:rPr>
              <a:t>شرط اساسی: </a:t>
            </a:r>
            <a:r>
              <a:rPr lang="fa-IR" sz="3600" b="1" dirty="0" smtClean="0">
                <a:solidFill>
                  <a:schemeClr val="accent1"/>
                </a:solidFill>
                <a:cs typeface="2  Kamran" panose="00000400000000000000" pitchFamily="2" charset="-78"/>
              </a:rPr>
              <a:t>برای ورودی های یکسان، خروجی های یکسان تولید کند. </a:t>
            </a:r>
            <a:endParaRPr lang="fa-IR" sz="3200" b="1" dirty="0" smtClean="0">
              <a:solidFill>
                <a:schemeClr val="accent1"/>
              </a:solidFill>
              <a:cs typeface="2  Kamran" panose="00000400000000000000" pitchFamily="2" charset="-7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3729" y="4712101"/>
                <a:ext cx="584939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2  Kamran" panose="00000400000000000000" pitchFamily="2" charset="-78"/>
                        </a:rPr>
                        <m:t>∀</m:t>
                      </m:r>
                      <m:sSub>
                        <m:sSubPr>
                          <m:ctrlP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2  Kamran" panose="00000400000000000000" pitchFamily="2" charset="-78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2  Kamran" panose="00000400000000000000" pitchFamily="2" charset="-78"/>
                            </a:rPr>
                            <m:t>𝒙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2  Kamran" panose="00000400000000000000" pitchFamily="2" charset="-78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2  Kamran" panose="00000400000000000000" pitchFamily="2" charset="-78"/>
                        </a:rPr>
                        <m:t>,</m:t>
                      </m:r>
                      <m:sSub>
                        <m:sSubPr>
                          <m:ctrlP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2  Kamran" panose="00000400000000000000" pitchFamily="2" charset="-78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2  Kamran" panose="00000400000000000000" pitchFamily="2" charset="-78"/>
                            </a:rPr>
                            <m:t>𝒙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2  Kamran" panose="00000400000000000000" pitchFamily="2" charset="-78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2  Kamran" panose="00000400000000000000" pitchFamily="2" charset="-78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2  Kamran" panose="00000400000000000000" pitchFamily="2" charset="-78"/>
                        </a:rPr>
                        <m:t>𝒊𝒇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2  Kamran" panose="00000400000000000000" pitchFamily="2" charset="-78"/>
                        </a:rPr>
                        <m:t> </m:t>
                      </m:r>
                      <m:d>
                        <m:dPr>
                          <m:ctrlP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2  Kamran" panose="00000400000000000000" pitchFamily="2" charset="-78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2  Kamran" panose="00000400000000000000" pitchFamily="2" charset="-78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2  Kamran" panose="00000400000000000000" pitchFamily="2" charset="-78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2  Kamran" panose="00000400000000000000" pitchFamily="2" charset="-78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2  Kamran" panose="00000400000000000000" pitchFamily="2" charset="-78"/>
                            </a:rPr>
                            <m:t>==</m:t>
                          </m:r>
                          <m:sSub>
                            <m:sSubPr>
                              <m:ctrlPr>
                                <a:rPr lang="en-US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2  Kamran" panose="00000400000000000000" pitchFamily="2" charset="-78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2  Kamran" panose="00000400000000000000" pitchFamily="2" charset="-78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2  Kamran" panose="00000400000000000000" pitchFamily="2" charset="-78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lang="fa-IR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2  Kamran" panose="00000400000000000000" pitchFamily="2" charset="-78"/>
                        </a:rPr>
                        <m:t> 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2  Kamran" panose="00000400000000000000" pitchFamily="2" charset="-78"/>
                        </a:rPr>
                        <m:t>𝒕𝒉𝒆𝒏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2  Kamran" panose="00000400000000000000" pitchFamily="2" charset="-78"/>
                        </a:rPr>
                        <m:t> 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2  Kamran" panose="00000400000000000000" pitchFamily="2" charset="-78"/>
                        </a:rPr>
                        <m:t>𝒇</m:t>
                      </m:r>
                      <m:d>
                        <m:dPr>
                          <m:ctrlP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2  Kamran" panose="00000400000000000000" pitchFamily="2" charset="-78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2  Kamran" panose="00000400000000000000" pitchFamily="2" charset="-78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2  Kamran" panose="00000400000000000000" pitchFamily="2" charset="-78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2  Kamran" panose="00000400000000000000" pitchFamily="2" charset="-78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2  Kamran" panose="00000400000000000000" pitchFamily="2" charset="-78"/>
                        </a:rPr>
                        <m:t>==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2  Kamran" panose="00000400000000000000" pitchFamily="2" charset="-78"/>
                        </a:rPr>
                        <m:t>𝒇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2  Kamran" panose="00000400000000000000" pitchFamily="2" charset="-78"/>
                        </a:rPr>
                        <m:t>(</m:t>
                      </m:r>
                      <m:sSub>
                        <m:sSubPr>
                          <m:ctrlP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2  Kamran" panose="00000400000000000000" pitchFamily="2" charset="-78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2  Kamran" panose="00000400000000000000" pitchFamily="2" charset="-78"/>
                            </a:rPr>
                            <m:t>𝒙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2  Kamran" panose="00000400000000000000" pitchFamily="2" charset="-78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2  Kamran" panose="00000400000000000000" pitchFamily="2" charset="-78"/>
                        </a:rPr>
                        <m:t>)</m:t>
                      </m:r>
                    </m:oMath>
                  </m:oMathPara>
                </a14:m>
                <a:endParaRPr lang="fa-IR" sz="3200" b="1" dirty="0" smtClean="0">
                  <a:solidFill>
                    <a:schemeClr val="tx1"/>
                  </a:solidFill>
                  <a:cs typeface="2  Kamran" panose="00000400000000000000" pitchFamily="2" charset="-78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29" y="4712101"/>
                <a:ext cx="5849396" cy="400110"/>
              </a:xfrm>
              <a:prstGeom prst="rect">
                <a:avLst/>
              </a:prstGeom>
              <a:blipFill rotWithShape="0">
                <a:blip r:embed="rId3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7205765" y="2233528"/>
            <a:ext cx="46483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3200" b="1" dirty="0" smtClean="0">
                <a:solidFill>
                  <a:srgbClr val="FF0000"/>
                </a:solidFill>
                <a:cs typeface="2  Kamran" panose="00000400000000000000" pitchFamily="2" charset="-78"/>
              </a:rPr>
              <a:t>دامنه: </a:t>
            </a:r>
            <a:r>
              <a:rPr lang="fa-IR" sz="3200" b="1" dirty="0" smtClean="0">
                <a:solidFill>
                  <a:schemeClr val="accent1"/>
                </a:solidFill>
                <a:cs typeface="2  Kamran" panose="00000400000000000000" pitchFamily="2" charset="-78"/>
              </a:rPr>
              <a:t>مجموعه مقادیر ورودی ممکن</a:t>
            </a:r>
            <a:endParaRPr lang="fa-IR" sz="2800" b="1" dirty="0" smtClean="0">
              <a:solidFill>
                <a:schemeClr val="accent1"/>
              </a:solidFill>
              <a:cs typeface="2  Kamran" panose="00000400000000000000" pitchFamily="2" charset="-7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14108" y="5879601"/>
            <a:ext cx="46483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3200" b="1" dirty="0" smtClean="0">
                <a:solidFill>
                  <a:srgbClr val="FF0000"/>
                </a:solidFill>
                <a:cs typeface="2  Kamran" panose="00000400000000000000" pitchFamily="2" charset="-78"/>
              </a:rPr>
              <a:t>برد: </a:t>
            </a:r>
            <a:r>
              <a:rPr lang="fa-IR" sz="3200" b="1" dirty="0" smtClean="0">
                <a:solidFill>
                  <a:schemeClr val="accent1"/>
                </a:solidFill>
                <a:cs typeface="2  Kamran" panose="00000400000000000000" pitchFamily="2" charset="-78"/>
              </a:rPr>
              <a:t>مجموعه مقادیر خروجی ممکن</a:t>
            </a:r>
            <a:endParaRPr lang="fa-IR" sz="2800" b="1" dirty="0" smtClean="0">
              <a:solidFill>
                <a:schemeClr val="accent1"/>
              </a:solidFill>
              <a:cs typeface="2  Kamr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633080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9666442" y="218363"/>
            <a:ext cx="19960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200" dirty="0" smtClean="0">
                <a:cs typeface="2  Yekan" panose="00000400000000000000" pitchFamily="2" charset="-78"/>
              </a:rPr>
              <a:t>تابع: تعاریف</a:t>
            </a:r>
            <a:endParaRPr lang="en-US" sz="3200" dirty="0">
              <a:cs typeface="2  Yeka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12305" t="35341" r="54776" b="26251"/>
          <a:stretch/>
        </p:blipFill>
        <p:spPr>
          <a:xfrm>
            <a:off x="8357889" y="2439637"/>
            <a:ext cx="2895231" cy="189913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 rot="16200000">
            <a:off x="8335421" y="1465163"/>
            <a:ext cx="1595174" cy="4001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1  2  3  4  </a:t>
            </a:r>
            <a:endParaRPr lang="en-US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 rot="16200000">
            <a:off x="9583806" y="5019330"/>
            <a:ext cx="1761220" cy="4001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1  4  9  16  </a:t>
            </a:r>
            <a:endParaRPr lang="en-US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8287860" y="510750"/>
            <a:ext cx="0" cy="5944641"/>
          </a:xfrm>
          <a:prstGeom prst="line">
            <a:avLst/>
          </a:prstGeom>
          <a:ln>
            <a:prstDash val="dash"/>
          </a:ln>
          <a:effectLst>
            <a:glow rad="101600">
              <a:schemeClr val="bg1">
                <a:lumMod val="85000"/>
                <a:alpha val="60000"/>
              </a:schemeClr>
            </a:glo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4599723" y="133555"/>
            <a:ext cx="35365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sz="2800" b="1" dirty="0" smtClean="0">
                <a:solidFill>
                  <a:srgbClr val="FF0000"/>
                </a:solidFill>
                <a:cs typeface="2  Kamran" panose="00000400000000000000" pitchFamily="2" charset="-78"/>
              </a:rPr>
              <a:t>روش های مرسوم نمایش یک تابع</a:t>
            </a:r>
            <a:endParaRPr lang="en-US" sz="2800" dirty="0"/>
          </a:p>
        </p:txBody>
      </p:sp>
      <p:sp>
        <p:nvSpPr>
          <p:cNvPr id="20" name="Rectangle 19"/>
          <p:cNvSpPr/>
          <p:nvPr/>
        </p:nvSpPr>
        <p:spPr>
          <a:xfrm>
            <a:off x="6898429" y="995638"/>
            <a:ext cx="12378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sz="2800" b="1" dirty="0" smtClean="0">
                <a:cs typeface="2  Kamran" panose="00000400000000000000" pitchFamily="2" charset="-78"/>
              </a:rPr>
              <a:t>زوج مرتب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1123723" y="1047027"/>
                <a:ext cx="449918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a-IR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a-IR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 …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3723" y="1047027"/>
                <a:ext cx="4499180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/>
          <p:cNvCxnSpPr>
            <a:stCxn id="20" idx="1"/>
            <a:endCxn id="21" idx="3"/>
          </p:cNvCxnSpPr>
          <p:nvPr/>
        </p:nvCxnSpPr>
        <p:spPr>
          <a:xfrm flipH="1">
            <a:off x="5622903" y="1257248"/>
            <a:ext cx="1275526" cy="522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6718739" y="2117032"/>
            <a:ext cx="14061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sz="2800" b="1" dirty="0" smtClean="0">
                <a:cs typeface="2  Kamran" panose="00000400000000000000" pitchFamily="2" charset="-78"/>
              </a:rPr>
              <a:t>نمایش جبری</a:t>
            </a:r>
            <a:endParaRPr lang="en-US" sz="2800" dirty="0"/>
          </a:p>
        </p:txBody>
      </p:sp>
      <p:cxnSp>
        <p:nvCxnSpPr>
          <p:cNvPr id="25" name="Straight Arrow Connector 24"/>
          <p:cNvCxnSpPr>
            <a:stCxn id="24" idx="1"/>
            <a:endCxn id="26" idx="3"/>
          </p:cNvCxnSpPr>
          <p:nvPr/>
        </p:nvCxnSpPr>
        <p:spPr>
          <a:xfrm flipH="1" flipV="1">
            <a:off x="4476929" y="2372514"/>
            <a:ext cx="2241810" cy="612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2842956" y="2157070"/>
                <a:ext cx="163397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2956" y="2157070"/>
                <a:ext cx="1633973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067" y="3267113"/>
            <a:ext cx="2862060" cy="1681875"/>
          </a:xfrm>
          <a:prstGeom prst="rect">
            <a:avLst/>
          </a:prstGeom>
        </p:spPr>
      </p:pic>
      <p:sp>
        <p:nvSpPr>
          <p:cNvPr id="30" name="Rectangle 29"/>
          <p:cNvSpPr/>
          <p:nvPr/>
        </p:nvSpPr>
        <p:spPr>
          <a:xfrm>
            <a:off x="7162296" y="3846440"/>
            <a:ext cx="7697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sz="2800" b="1" dirty="0" smtClean="0">
                <a:cs typeface="2  Kamran" panose="00000400000000000000" pitchFamily="2" charset="-78"/>
              </a:rPr>
              <a:t>نمودار</a:t>
            </a:r>
            <a:endParaRPr lang="en-US" sz="2800" dirty="0"/>
          </a:p>
        </p:txBody>
      </p:sp>
      <p:cxnSp>
        <p:nvCxnSpPr>
          <p:cNvPr id="31" name="Straight Arrow Connector 30"/>
          <p:cNvCxnSpPr>
            <a:stCxn id="30" idx="1"/>
            <a:endCxn id="29" idx="3"/>
          </p:cNvCxnSpPr>
          <p:nvPr/>
        </p:nvCxnSpPr>
        <p:spPr>
          <a:xfrm flipH="1">
            <a:off x="3453127" y="4108050"/>
            <a:ext cx="3709169" cy="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7131685" y="5609278"/>
            <a:ext cx="7889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sz="2800" b="1" dirty="0" smtClean="0">
                <a:cs typeface="2  Kamran" panose="00000400000000000000" pitchFamily="2" charset="-78"/>
              </a:rPr>
              <a:t>ماژول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3080345" y="5493077"/>
                <a:ext cx="2405467" cy="73866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𝑑𝑒𝑓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4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	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𝑟𝑒𝑡𝑢𝑟𝑛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0345" y="5493077"/>
                <a:ext cx="2405467" cy="738664"/>
              </a:xfrm>
              <a:prstGeom prst="rect">
                <a:avLst/>
              </a:prstGeom>
              <a:blipFill rotWithShape="0">
                <a:blip r:embed="rId6"/>
                <a:stretch>
                  <a:fillRect l="-5542" b="-81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/>
          <p:cNvCxnSpPr>
            <a:stCxn id="34" idx="1"/>
            <a:endCxn id="35" idx="3"/>
          </p:cNvCxnSpPr>
          <p:nvPr/>
        </p:nvCxnSpPr>
        <p:spPr>
          <a:xfrm flipH="1" flipV="1">
            <a:off x="5485812" y="5862409"/>
            <a:ext cx="1645873" cy="847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0558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  <p:bldP spid="19" grpId="0"/>
      <p:bldP spid="20" grpId="0"/>
      <p:bldP spid="21" grpId="0"/>
      <p:bldP spid="24" grpId="0"/>
      <p:bldP spid="26" grpId="0"/>
      <p:bldP spid="30" grpId="0"/>
      <p:bldP spid="34" grpId="0"/>
      <p:bldP spid="3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9666442" y="218363"/>
            <a:ext cx="19960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200" dirty="0" smtClean="0">
                <a:cs typeface="2  Yekan" panose="00000400000000000000" pitchFamily="2" charset="-78"/>
              </a:rPr>
              <a:t>تابع: تعاریف</a:t>
            </a:r>
            <a:endParaRPr lang="en-US" sz="3200" dirty="0">
              <a:cs typeface="2  Yekan" panose="00000400000000000000" pitchFamily="2" charset="-7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8489" y="1057697"/>
            <a:ext cx="10972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3200" b="1" dirty="0" smtClean="0">
                <a:cs typeface="2  Kamran" panose="00000400000000000000" pitchFamily="2" charset="-78"/>
              </a:rPr>
              <a:t>ترکیب توابع: ورودی یک تابع، خروجی تابعی دیگر باشد. 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37276" t="20284" r="40784" b="23967"/>
          <a:stretch/>
        </p:blipFill>
        <p:spPr>
          <a:xfrm>
            <a:off x="1542197" y="1350084"/>
            <a:ext cx="3562066" cy="50886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908867" y="3602028"/>
                <a:ext cx="56545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 rtl="1"/>
                <a:r>
                  <a:rPr lang="fa-IR" sz="3200" b="1" dirty="0" smtClean="0">
                    <a:solidFill>
                      <a:srgbClr val="FF0000"/>
                    </a:solidFill>
                    <a:cs typeface="2  Kamran" panose="00000400000000000000" pitchFamily="2" charset="-78"/>
                  </a:rPr>
                  <a:t>باید خروجی تابع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2  Kamran" panose="00000400000000000000" pitchFamily="2" charset="-78"/>
                      </a:rPr>
                      <m:t>𝒇</m:t>
                    </m:r>
                  </m:oMath>
                </a14:m>
                <a:r>
                  <a:rPr lang="fa-IR" sz="3200" b="1" dirty="0" smtClean="0">
                    <a:solidFill>
                      <a:srgbClr val="FF0000"/>
                    </a:solidFill>
                    <a:cs typeface="2  Kamran" panose="00000400000000000000" pitchFamily="2" charset="-78"/>
                  </a:rPr>
                  <a:t>، عضوی از دامنه تابع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2  Kamran" panose="00000400000000000000" pitchFamily="2" charset="-78"/>
                      </a:rPr>
                      <m:t>𝒈</m:t>
                    </m:r>
                  </m:oMath>
                </a14:m>
                <a:r>
                  <a:rPr lang="fa-IR" sz="3200" b="1" dirty="0" smtClean="0">
                    <a:solidFill>
                      <a:srgbClr val="FF0000"/>
                    </a:solidFill>
                    <a:cs typeface="2  Kamran" panose="00000400000000000000" pitchFamily="2" charset="-78"/>
                  </a:rPr>
                  <a:t> باشد. </a:t>
                </a:r>
                <a:endParaRPr lang="fa-IR" sz="2800" b="1" dirty="0" smtClean="0">
                  <a:solidFill>
                    <a:srgbClr val="FF0000"/>
                  </a:solidFill>
                  <a:cs typeface="2  Kamran" panose="00000400000000000000" pitchFamily="2" charset="-78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8867" y="3602028"/>
                <a:ext cx="5654500" cy="584775"/>
              </a:xfrm>
              <a:prstGeom prst="rect">
                <a:avLst/>
              </a:prstGeom>
              <a:blipFill rotWithShape="0">
                <a:blip r:embed="rId3"/>
                <a:stretch>
                  <a:fillRect t="-12500" r="-2694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/>
          <p:nvPr/>
        </p:nvCxnSpPr>
        <p:spPr>
          <a:xfrm>
            <a:off x="4041058" y="3894415"/>
            <a:ext cx="1063205" cy="0"/>
          </a:xfrm>
          <a:prstGeom prst="straightConnector1">
            <a:avLst/>
          </a:prstGeom>
          <a:ln>
            <a:prstDash val="dash"/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447007" y="5381555"/>
                <a:ext cx="5654500" cy="5786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2  Kamran" panose="00000400000000000000" pitchFamily="2" charset="-78"/>
                        </a:rPr>
                        <m:t>𝒈</m:t>
                      </m:r>
                      <m:d>
                        <m:dPr>
                          <m:ctrlPr>
                            <a:rPr lang="en-US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2  Kamran" panose="00000400000000000000" pitchFamily="2" charset="-78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2  Kamran" panose="00000400000000000000" pitchFamily="2" charset="-78"/>
                            </a:rPr>
                            <m:t>𝒇</m:t>
                          </m:r>
                          <m:d>
                            <m:dPr>
                              <m:ctrlPr>
                                <a:rPr lang="en-US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2  Kamran" panose="00000400000000000000" pitchFamily="2" charset="-78"/>
                                </a:rPr>
                              </m:ctrlPr>
                            </m:dPr>
                            <m:e>
                              <m:r>
                                <a:rPr lang="en-US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2  Kamran" panose="00000400000000000000" pitchFamily="2" charset="-78"/>
                                </a:rPr>
                                <m:t>𝒙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fa-IR" sz="2800" b="1" dirty="0" smtClean="0">
                  <a:solidFill>
                    <a:srgbClr val="FF0000"/>
                  </a:solidFill>
                  <a:cs typeface="2  Kamran" panose="00000400000000000000" pitchFamily="2" charset="-78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7007" y="5381555"/>
                <a:ext cx="5654500" cy="57868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/>
          <p:nvPr/>
        </p:nvCxnSpPr>
        <p:spPr>
          <a:xfrm flipV="1">
            <a:off x="5006565" y="5670897"/>
            <a:ext cx="1421531" cy="1"/>
          </a:xfrm>
          <a:prstGeom prst="straightConnector1">
            <a:avLst/>
          </a:prstGeom>
          <a:ln>
            <a:prstDash val="dash"/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1073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9379504" y="218363"/>
            <a:ext cx="22829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200" dirty="0" smtClean="0">
                <a:cs typeface="2  Yekan" panose="00000400000000000000" pitchFamily="2" charset="-78"/>
              </a:rPr>
              <a:t>تابع</a:t>
            </a:r>
            <a:r>
              <a:rPr lang="fa-IR" sz="3200" dirty="0">
                <a:cs typeface="2  Yekan" panose="00000400000000000000" pitchFamily="2" charset="-78"/>
              </a:rPr>
              <a:t> </a:t>
            </a:r>
            <a:r>
              <a:rPr lang="fa-IR" sz="3200" dirty="0" smtClean="0">
                <a:cs typeface="2  Yekan" panose="00000400000000000000" pitchFamily="2" charset="-78"/>
              </a:rPr>
              <a:t>در پایتون</a:t>
            </a:r>
            <a:endParaRPr lang="en-US" sz="3200" dirty="0">
              <a:cs typeface="2  Yekan" panose="00000400000000000000" pitchFamily="2" charset="-7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8489" y="1057697"/>
            <a:ext cx="1097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3600" b="1" dirty="0" smtClean="0">
                <a:cs typeface="2  Kamran" panose="00000400000000000000" pitchFamily="2" charset="-78"/>
              </a:rPr>
              <a:t>در زبانهای برنامه نویسی از توابع به دو منظور استفاده می شود: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50878" y="2274622"/>
            <a:ext cx="94701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3600" b="1" dirty="0" smtClean="0">
                <a:cs typeface="2  Kamran" panose="00000400000000000000" pitchFamily="2" charset="-78"/>
              </a:rPr>
              <a:t>1- ماژولار سازی برنامه و افزایش ساخت یافتگی</a:t>
            </a:r>
          </a:p>
          <a:p>
            <a:pPr algn="r" rtl="1"/>
            <a:r>
              <a:rPr lang="fa-IR" sz="2800" b="1" dirty="0" smtClean="0">
                <a:solidFill>
                  <a:srgbClr val="00B0F0"/>
                </a:solidFill>
                <a:cs typeface="2  Kamran" panose="00000400000000000000" pitchFamily="2" charset="-78"/>
              </a:rPr>
              <a:t>به جای حل یک مسئله پیچیده، آن را به چند مسئله ساده تبدیل کرده و آنها را به شکل مجزا حل می کنیم (برای هر مسئله، یک تابع ایجاد می کنیم). در نهایت، مسئله اصلی از طریق ترکیب توابع ساده حل می شود.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50878" y="4378651"/>
            <a:ext cx="94701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3600" b="1" dirty="0" smtClean="0">
                <a:cs typeface="2  Kamran" panose="00000400000000000000" pitchFamily="2" charset="-78"/>
              </a:rPr>
              <a:t>2- کاهش افزونگی کد در برنامه</a:t>
            </a:r>
          </a:p>
          <a:p>
            <a:pPr algn="r" rtl="1"/>
            <a:r>
              <a:rPr lang="fa-IR" sz="2800" b="1" dirty="0" smtClean="0">
                <a:solidFill>
                  <a:srgbClr val="00B0F0"/>
                </a:solidFill>
                <a:cs typeface="2  Kamran" panose="00000400000000000000" pitchFamily="2" charset="-78"/>
              </a:rPr>
              <a:t>برای یک مسئله، یک تابع نوشته می شود و در هر جا و به هر تعداد که نیاز باشد، فراخوانی می شود. </a:t>
            </a:r>
          </a:p>
        </p:txBody>
      </p:sp>
    </p:spTree>
    <p:extLst>
      <p:ext uri="{BB962C8B-B14F-4D97-AF65-F5344CB8AC3E}">
        <p14:creationId xmlns:p14="http://schemas.microsoft.com/office/powerpoint/2010/main" val="3748954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9379504" y="218363"/>
            <a:ext cx="22829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200" dirty="0" smtClean="0">
                <a:cs typeface="2  Yekan" panose="00000400000000000000" pitchFamily="2" charset="-78"/>
              </a:rPr>
              <a:t>تابع</a:t>
            </a:r>
            <a:r>
              <a:rPr lang="fa-IR" sz="3200" dirty="0">
                <a:cs typeface="2  Yekan" panose="00000400000000000000" pitchFamily="2" charset="-78"/>
              </a:rPr>
              <a:t> </a:t>
            </a:r>
            <a:r>
              <a:rPr lang="fa-IR" sz="3200" dirty="0" smtClean="0">
                <a:cs typeface="2  Yekan" panose="00000400000000000000" pitchFamily="2" charset="-78"/>
              </a:rPr>
              <a:t>در پایتون</a:t>
            </a:r>
            <a:endParaRPr lang="en-US" sz="3200" dirty="0">
              <a:cs typeface="2  Yekan" panose="00000400000000000000" pitchFamily="2" charset="-7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8489" y="1057697"/>
            <a:ext cx="1097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3600" b="1" dirty="0" smtClean="0">
                <a:cs typeface="2  Kamran" panose="00000400000000000000" pitchFamily="2" charset="-78"/>
              </a:rPr>
              <a:t>ساختار کلی توابع در زبان پایتون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31455" t="65480" r="46493" b="24365"/>
          <a:stretch/>
        </p:blipFill>
        <p:spPr>
          <a:xfrm>
            <a:off x="3164299" y="2497541"/>
            <a:ext cx="4722126" cy="122248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731342" y="2990797"/>
            <a:ext cx="3849329" cy="72580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8242629" y="3073277"/>
            <a:ext cx="11838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3200" b="1" dirty="0" smtClean="0">
                <a:solidFill>
                  <a:srgbClr val="00B0F0"/>
                </a:solidFill>
                <a:cs typeface="2  Kamran" panose="00000400000000000000" pitchFamily="2" charset="-78"/>
              </a:rPr>
              <a:t>بدنه تابع</a:t>
            </a:r>
            <a:endParaRPr lang="fa-IR" sz="2800" b="1" dirty="0" smtClean="0">
              <a:solidFill>
                <a:srgbClr val="00B0F0"/>
              </a:solidFill>
              <a:cs typeface="2  Kamran" panose="00000400000000000000" pitchFamily="2" charset="-78"/>
            </a:endParaRPr>
          </a:p>
        </p:txBody>
      </p:sp>
      <p:cxnSp>
        <p:nvCxnSpPr>
          <p:cNvPr id="14" name="Straight Arrow Connector 13"/>
          <p:cNvCxnSpPr>
            <a:endCxn id="13" idx="1"/>
          </p:cNvCxnSpPr>
          <p:nvPr/>
        </p:nvCxnSpPr>
        <p:spPr>
          <a:xfrm>
            <a:off x="7580671" y="3365664"/>
            <a:ext cx="661958" cy="1"/>
          </a:xfrm>
          <a:prstGeom prst="straightConnector1">
            <a:avLst/>
          </a:prstGeom>
          <a:ln>
            <a:solidFill>
              <a:srgbClr val="00B0F0"/>
            </a:solidFill>
            <a:prstDash val="dash"/>
            <a:tailEnd type="stealth" w="lg" len="lg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164300" y="2572151"/>
            <a:ext cx="4722126" cy="35945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973394" y="2459489"/>
            <a:ext cx="16884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3200" b="1" dirty="0" smtClean="0">
                <a:solidFill>
                  <a:srgbClr val="00B0F0"/>
                </a:solidFill>
                <a:cs typeface="2  Kamran" panose="00000400000000000000" pitchFamily="2" charset="-78"/>
              </a:rPr>
              <a:t>امضای تابع</a:t>
            </a:r>
            <a:endParaRPr lang="fa-IR" sz="2800" b="1" dirty="0" smtClean="0">
              <a:solidFill>
                <a:srgbClr val="00B0F0"/>
              </a:solidFill>
              <a:cs typeface="2  Kamran" panose="00000400000000000000" pitchFamily="2" charset="-78"/>
            </a:endParaRPr>
          </a:p>
        </p:txBody>
      </p:sp>
      <p:cxnSp>
        <p:nvCxnSpPr>
          <p:cNvPr id="19" name="Straight Arrow Connector 18"/>
          <p:cNvCxnSpPr>
            <a:stCxn id="16" idx="1"/>
            <a:endCxn id="18" idx="3"/>
          </p:cNvCxnSpPr>
          <p:nvPr/>
        </p:nvCxnSpPr>
        <p:spPr>
          <a:xfrm flipH="1">
            <a:off x="2661871" y="2751877"/>
            <a:ext cx="502429" cy="0"/>
          </a:xfrm>
          <a:prstGeom prst="straightConnector1">
            <a:avLst/>
          </a:prstGeom>
          <a:ln>
            <a:solidFill>
              <a:srgbClr val="00B0F0"/>
            </a:solidFill>
            <a:prstDash val="dash"/>
            <a:tailEnd type="stealth" w="lg" len="lg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5395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15260</TotalTime>
  <Words>859</Words>
  <Application>Microsoft Office PowerPoint</Application>
  <PresentationFormat>Widescreen</PresentationFormat>
  <Paragraphs>114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30" baseType="lpstr">
      <vt:lpstr>2  Kamran</vt:lpstr>
      <vt:lpstr>2  Yekan</vt:lpstr>
      <vt:lpstr>2  Zar</vt:lpstr>
      <vt:lpstr>Arial</vt:lpstr>
      <vt:lpstr>B Kamran</vt:lpstr>
      <vt:lpstr>B Yekan</vt:lpstr>
      <vt:lpstr>Calibri</vt:lpstr>
      <vt:lpstr>Calibri Light</vt:lpstr>
      <vt:lpstr>Cambria Math</vt:lpstr>
      <vt:lpstr>Consolas</vt:lpstr>
      <vt:lpstr>Wingdings</vt:lpstr>
      <vt:lpstr>Office Theme</vt:lpstr>
      <vt:lpstr>برنامه سازی پیشرفته  (توابع: معرفی و کاربرد)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معرفی و مفاهیم اولیه پایتون</dc:title>
  <dc:creator>Sadegh</dc:creator>
  <cp:lastModifiedBy>Sadegh</cp:lastModifiedBy>
  <cp:revision>366</cp:revision>
  <dcterms:created xsi:type="dcterms:W3CDTF">2019-12-14T18:20:14Z</dcterms:created>
  <dcterms:modified xsi:type="dcterms:W3CDTF">2020-03-25T19:46:34Z</dcterms:modified>
</cp:coreProperties>
</file>