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90" r:id="rId18"/>
    <p:sldId id="291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cs typeface="B Yekan" panose="00000400000000000000" pitchFamily="2" charset="-78"/>
              </a:defRPr>
            </a:lvl1pPr>
          </a:lstStyle>
          <a:p>
            <a:r>
              <a:rPr lang="fa-IR" dirty="0" smtClean="0"/>
              <a:t>برنامه سازی پیشرفته (مقدمه)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cs typeface="2  Kamran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 smtClean="0"/>
              <a:t>صادق اسکندری</a:t>
            </a:r>
          </a:p>
          <a:p>
            <a:r>
              <a:rPr lang="fa-IR" dirty="0" smtClean="0"/>
              <a:t>دانشگاه گیلان، گروه علوم کامپیوتر</a:t>
            </a:r>
          </a:p>
          <a:p>
            <a:r>
              <a:rPr lang="fa-IR" dirty="0" smtClean="0"/>
              <a:t>نیمسال دوم 98-99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99F3-6BE7-46ED-A53A-DCF40435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 b="1" baseline="0">
                <a:cs typeface="2  Zar" panose="00000400000000000000" pitchFamily="2" charset="-78"/>
              </a:defRPr>
            </a:lvl1pPr>
            <a:lvl2pPr algn="r" rtl="1">
              <a:defRPr>
                <a:cs typeface="2  Zar" panose="00000400000000000000" pitchFamily="2" charset="-78"/>
              </a:defRPr>
            </a:lvl2pPr>
            <a:lvl3pPr algn="r" rtl="1">
              <a:defRPr>
                <a:cs typeface="2  Zar" panose="00000400000000000000" pitchFamily="2" charset="-78"/>
              </a:defRPr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 smtClean="0"/>
              <a:t>سطح اول</a:t>
            </a:r>
            <a:endParaRPr lang="en-US" dirty="0" smtClean="0"/>
          </a:p>
          <a:p>
            <a:pPr lvl="1"/>
            <a:r>
              <a:rPr lang="fa-IR" dirty="0" smtClean="0"/>
              <a:t>سطح دوم</a:t>
            </a:r>
            <a:endParaRPr lang="en-US" dirty="0" smtClean="0"/>
          </a:p>
          <a:p>
            <a:pPr lvl="2"/>
            <a:r>
              <a:rPr lang="fa-IR" dirty="0" smtClean="0"/>
              <a:t>سطح سوم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475C-F081-42DC-8781-5CA9D66BBF8C}" type="datetimeFigureOut">
              <a:rPr lang="en-US" smtClean="0"/>
              <a:t>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a-IR" dirty="0" smtClean="0"/>
              <a:t>برنامه سازی پیشرفته </a:t>
            </a:r>
            <a:br>
              <a:rPr lang="fa-IR" dirty="0" smtClean="0"/>
            </a:br>
            <a:r>
              <a:rPr lang="fa-IR" dirty="0" smtClean="0"/>
              <a:t>(ادامه انواع داده های اولیه)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a-IR" dirty="0" smtClean="0"/>
              <a:t>صادق اسکندری - دانشکده علوم ریاضی، گروه علوم کامپیوتر</a:t>
            </a:r>
          </a:p>
          <a:p>
            <a:r>
              <a:rPr lang="en-US" dirty="0" smtClean="0"/>
              <a:t>eskandari@guilan.ac.ir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71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097885" y="464024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رشته (</a:t>
            </a:r>
            <a:r>
              <a:rPr lang="en-US" sz="3200" b="1" dirty="0" smtClean="0">
                <a:cs typeface="2  Yekan" panose="00000400000000000000" pitchFamily="2" charset="-78"/>
              </a:rPr>
              <a:t>String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955" y="1210442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اندیس گذاری رشته ها</a:t>
            </a:r>
            <a:r>
              <a:rPr lang="fa-IR" sz="3600" b="1" dirty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(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Indexing</a:t>
            </a:r>
            <a:r>
              <a:rPr lang="fa-IR" sz="3600" b="1" dirty="0" smtClean="0">
                <a:cs typeface="2  Kamran" panose="00000400000000000000" pitchFamily="2" charset="-78"/>
              </a:rPr>
              <a:t>)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886" t="73749" r="56477" b="20187"/>
          <a:stretch/>
        </p:blipFill>
        <p:spPr>
          <a:xfrm>
            <a:off x="540326" y="1325788"/>
            <a:ext cx="2902714" cy="53098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674191"/>
              </p:ext>
            </p:extLst>
          </p:nvPr>
        </p:nvGraphicFramePr>
        <p:xfrm>
          <a:off x="2054166" y="3090511"/>
          <a:ext cx="8127999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  <a:gridCol w="7389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h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w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o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r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l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55609" y="37749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4783" y="37749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13957" y="37749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33760" y="37726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2934" y="37726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92108" y="37726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26793" y="37726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5967" y="37726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85141" y="37726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63553" y="377260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92727" y="37726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75344" y="3876510"/>
            <a:ext cx="1924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b="1" dirty="0" smtClean="0">
                <a:cs typeface="2  Kamran" panose="00000400000000000000" pitchFamily="2" charset="-78"/>
              </a:rPr>
              <a:t>(</a:t>
            </a:r>
            <a:r>
              <a:rPr lang="en-US" sz="2400" b="1" dirty="0" smtClean="0">
                <a:latin typeface="+mj-lt"/>
                <a:cs typeface="2  Kamran" panose="00000400000000000000" pitchFamily="2" charset="-78"/>
              </a:rPr>
              <a:t>left Indexing</a:t>
            </a:r>
            <a:r>
              <a:rPr lang="fa-IR" sz="2800" b="1" dirty="0" smtClean="0">
                <a:cs typeface="2  Kamran" panose="00000400000000000000" pitchFamily="2" charset="-78"/>
              </a:rPr>
              <a:t>)</a:t>
            </a:r>
            <a:endParaRPr lang="fa-IR" sz="2800" b="1" dirty="0">
              <a:cs typeface="2  Kamran" panose="00000400000000000000" pitchFamily="2" charset="-78"/>
            </a:endParaRPr>
          </a:p>
        </p:txBody>
      </p:sp>
      <p:cxnSp>
        <p:nvCxnSpPr>
          <p:cNvPr id="9" name="Straight Arrow Connector 8"/>
          <p:cNvCxnSpPr>
            <a:stCxn id="23" idx="2"/>
          </p:cNvCxnSpPr>
          <p:nvPr/>
        </p:nvCxnSpPr>
        <p:spPr>
          <a:xfrm>
            <a:off x="887120" y="4399730"/>
            <a:ext cx="146222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9785445" y="2188403"/>
            <a:ext cx="2164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800" b="1" dirty="0" smtClean="0">
                <a:cs typeface="2  Kamran" panose="00000400000000000000" pitchFamily="2" charset="-78"/>
              </a:rPr>
              <a:t>(</a:t>
            </a:r>
            <a:r>
              <a:rPr lang="en-US" sz="2400" b="1" dirty="0" smtClean="0">
                <a:latin typeface="+mj-lt"/>
                <a:cs typeface="2  Kamran" panose="00000400000000000000" pitchFamily="2" charset="-78"/>
              </a:rPr>
              <a:t>right Indexing</a:t>
            </a:r>
            <a:r>
              <a:rPr lang="fa-IR" sz="2800" b="1" dirty="0" smtClean="0">
                <a:cs typeface="2  Kamran" panose="00000400000000000000" pitchFamily="2" charset="-78"/>
              </a:rPr>
              <a:t>)</a:t>
            </a:r>
            <a:endParaRPr lang="fa-IR" sz="2800" b="1" dirty="0">
              <a:cs typeface="2  Kamran" panose="00000400000000000000" pitchFamily="2" charset="-78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8854369" y="2188403"/>
            <a:ext cx="184589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44235" y="2548923"/>
            <a:ext cx="583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-11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73409" y="2548922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02583" y="254892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-9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22386" y="254657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-8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51560" y="254657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-7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80734" y="254657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-6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15419" y="254657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44593" y="254657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73767" y="254657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52179" y="254657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681353" y="254657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43260" y="4989095"/>
            <a:ext cx="12267344" cy="18689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3"/>
          <a:srcRect l="20966" t="53864" r="60739" b="35977"/>
          <a:stretch/>
        </p:blipFill>
        <p:spPr>
          <a:xfrm>
            <a:off x="1474660" y="5206747"/>
            <a:ext cx="4159784" cy="129850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3"/>
          <a:srcRect l="20921" t="74164" r="58289" b="16007"/>
          <a:stretch/>
        </p:blipFill>
        <p:spPr>
          <a:xfrm>
            <a:off x="6090412" y="5206747"/>
            <a:ext cx="4745764" cy="12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9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31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097885" y="464024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رشته (</a:t>
            </a:r>
            <a:r>
              <a:rPr lang="en-US" sz="3200" b="1" dirty="0" smtClean="0">
                <a:cs typeface="2  Yekan" panose="00000400000000000000" pitchFamily="2" charset="-78"/>
              </a:rPr>
              <a:t>String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955" y="1210442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برش رشته ها</a:t>
            </a:r>
            <a:r>
              <a:rPr lang="fa-IR" sz="3600" b="1" dirty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(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Slicing</a:t>
            </a:r>
            <a:r>
              <a:rPr lang="fa-IR" sz="3600" b="1" dirty="0" smtClean="0">
                <a:cs typeface="2  Kamran" panose="00000400000000000000" pitchFamily="2" charset="-78"/>
              </a:rPr>
              <a:t>): می توان یک زیردنباله از یک رشته را استخراج کرد.  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7107" y="2079888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string[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start:end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31429" y="1956777"/>
            <a:ext cx="2079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شکل کلی</a:t>
            </a:r>
            <a:r>
              <a:rPr lang="fa-IR" sz="3600" b="1" dirty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اول: 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922" t="40229" r="34049" b="33372"/>
          <a:stretch/>
        </p:blipFill>
        <p:spPr>
          <a:xfrm>
            <a:off x="633484" y="3368841"/>
            <a:ext cx="10708282" cy="3423894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405327" y="4401434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05326" y="4819178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05326" y="521073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 World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05326" y="5622621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Worl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405325" y="60430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Hello World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9" grpId="0"/>
      <p:bldP spid="50" grpId="0"/>
      <p:bldP spid="51" grpId="0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184" t="41165" r="38947" b="33560"/>
          <a:stretch/>
        </p:blipFill>
        <p:spPr>
          <a:xfrm>
            <a:off x="272955" y="3169542"/>
            <a:ext cx="10170456" cy="32992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097885" y="464024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رشته (</a:t>
            </a:r>
            <a:r>
              <a:rPr lang="en-US" sz="3200" b="1" dirty="0" smtClean="0">
                <a:cs typeface="2  Yekan" panose="00000400000000000000" pitchFamily="2" charset="-78"/>
              </a:rPr>
              <a:t>String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955" y="1210442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برش رشته ها</a:t>
            </a:r>
            <a:r>
              <a:rPr lang="fa-IR" sz="3600" b="1" dirty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(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Slicing</a:t>
            </a:r>
            <a:r>
              <a:rPr lang="fa-IR" sz="3600" b="1" dirty="0" smtClean="0">
                <a:cs typeface="2  Kamran" panose="00000400000000000000" pitchFamily="2" charset="-78"/>
              </a:rPr>
              <a:t>): می توان یک زیردنباله از یک رشته را استخراج کرد.  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65233" y="2079888"/>
            <a:ext cx="4522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string[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start:end:step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52268" y="1956777"/>
            <a:ext cx="20585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شکل کلی</a:t>
            </a:r>
            <a:r>
              <a:rPr lang="fa-IR" sz="3600" b="1" dirty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دوم: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645957" y="409663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Hel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45956" y="4514380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Hlo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45956" y="4905936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HlW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45956" y="5317823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5955" y="573824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lroW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9" grpId="0"/>
      <p:bldP spid="50" grpId="0"/>
      <p:bldP spid="51" grpId="0"/>
      <p:bldP spid="52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097885" y="464024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رشته (</a:t>
            </a:r>
            <a:r>
              <a:rPr lang="en-US" sz="3200" b="1" dirty="0" smtClean="0">
                <a:cs typeface="2  Yekan" panose="00000400000000000000" pitchFamily="2" charset="-78"/>
              </a:rPr>
              <a:t>String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955" y="1210442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عملیات پایه ای پایتون بر روی رشته ها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55781"/>
              </p:ext>
            </p:extLst>
          </p:nvPr>
        </p:nvGraphicFramePr>
        <p:xfrm>
          <a:off x="1486090" y="1988906"/>
          <a:ext cx="8128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solidFill>
                            <a:srgbClr val="FF0000"/>
                          </a:solidFill>
                          <a:latin typeface="2 kamran"/>
                          <a:cs typeface="B Kamran" panose="00000400000000000000" pitchFamily="2" charset="-78"/>
                        </a:rPr>
                        <a:t>توضیحات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2 kamran"/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solidFill>
                            <a:srgbClr val="FF0000"/>
                          </a:solidFill>
                          <a:latin typeface="2 kamran"/>
                          <a:cs typeface="B Kamran" panose="00000400000000000000" pitchFamily="2" charset="-78"/>
                        </a:rPr>
                        <a:t>عملگر</a:t>
                      </a:r>
                      <a:endParaRPr lang="en-US" sz="2400" b="1" dirty="0">
                        <a:solidFill>
                          <a:srgbClr val="FF0000"/>
                        </a:solidFill>
                        <a:latin typeface="2 kamran"/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cs typeface="B Kamran" panose="00000400000000000000" pitchFamily="2" charset="-78"/>
                        </a:rPr>
                        <a:t>الحاق</a:t>
                      </a:r>
                      <a:r>
                        <a:rPr lang="fa-IR" sz="2400" b="1" baseline="0" dirty="0" smtClean="0">
                          <a:cs typeface="B Kamran" panose="00000400000000000000" pitchFamily="2" charset="-78"/>
                        </a:rPr>
                        <a:t> رشته ها</a:t>
                      </a:r>
                      <a:endParaRPr lang="en-US" sz="24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cs typeface="B Kamran" panose="00000400000000000000" pitchFamily="2" charset="-78"/>
                        </a:rPr>
                        <a:t>تکرار رشته</a:t>
                      </a:r>
                      <a:r>
                        <a:rPr lang="fa-IR" sz="2400" b="1" baseline="0" dirty="0" smtClean="0">
                          <a:cs typeface="B Kamran" panose="00000400000000000000" pitchFamily="2" charset="-78"/>
                        </a:rPr>
                        <a:t> ها</a:t>
                      </a:r>
                      <a:endParaRPr lang="en-US" sz="24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cs typeface="B Kamran" panose="00000400000000000000" pitchFamily="2" charset="-78"/>
                        </a:rPr>
                        <a:t>طول رشته ها</a:t>
                      </a:r>
                      <a:endParaRPr lang="en-US" sz="2400" b="1" dirty="0">
                        <a:cs typeface="B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 err="1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0933" t="37009" r="24328" b="33126"/>
          <a:stretch/>
        </p:blipFill>
        <p:spPr>
          <a:xfrm>
            <a:off x="1132764" y="3949839"/>
            <a:ext cx="8993875" cy="275885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895331" y="539317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helloworld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95330" y="5810921"/>
            <a:ext cx="3711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hellohellohellohellohello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95330" y="620247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9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097885" y="464024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رشته (</a:t>
            </a:r>
            <a:r>
              <a:rPr lang="en-US" sz="3200" b="1" dirty="0" smtClean="0">
                <a:cs typeface="2  Yekan" panose="00000400000000000000" pitchFamily="2" charset="-78"/>
              </a:rPr>
              <a:t>String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95535" y="1756353"/>
            <a:ext cx="112121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600" b="1" dirty="0" smtClean="0">
                <a:cs typeface="2  Kamran" panose="00000400000000000000" pitchFamily="2" charset="-78"/>
                <a:sym typeface="Webdings" panose="05030102010509060703" pitchFamily="18" charset="2"/>
              </a:rPr>
              <a:t></a:t>
            </a:r>
            <a:r>
              <a:rPr lang="fa-IR" sz="3600" b="1" dirty="0" smtClean="0">
                <a:cs typeface="2  Kamran" panose="00000400000000000000" pitchFamily="2" charset="-78"/>
              </a:rPr>
              <a:t>علاوه بر عملیات پایه ای، تعداد فراوانی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عملیات غیراولیه (متد) </a:t>
            </a:r>
            <a:r>
              <a:rPr lang="fa-IR" sz="3600" b="1" dirty="0" smtClean="0">
                <a:cs typeface="2  Kamran" panose="00000400000000000000" pitchFamily="2" charset="-78"/>
              </a:rPr>
              <a:t>نیز برای رشته ها</a:t>
            </a:r>
          </a:p>
          <a:p>
            <a:pPr algn="just" rtl="1"/>
            <a:r>
              <a:rPr lang="fa-IR" sz="3600" b="1" dirty="0" smtClean="0">
                <a:cs typeface="2  Kamran" panose="00000400000000000000" pitchFamily="2" charset="-78"/>
              </a:rPr>
              <a:t>تعریف شده است. بحث بیشتر در باره این نوع عملیات به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بعد از مباحث برنامه نویسی </a:t>
            </a:r>
          </a:p>
          <a:p>
            <a:pPr algn="just" rtl="1"/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شیءگرا</a:t>
            </a:r>
            <a:r>
              <a:rPr lang="fa-IR" sz="3600" b="1" dirty="0" smtClean="0">
                <a:cs typeface="2  Kamran" panose="00000400000000000000" pitchFamily="2" charset="-78"/>
              </a:rPr>
              <a:t> موکول می گردد. </a:t>
            </a:r>
            <a:r>
              <a:rPr lang="fa-IR" sz="3600" b="1" dirty="0" smtClean="0">
                <a:cs typeface="2  Kamran" panose="00000400000000000000" pitchFamily="2" charset="-78"/>
                <a:sym typeface="Webdings" panose="05030102010509060703" pitchFamily="18" charset="2"/>
              </a:rPr>
              <a:t></a:t>
            </a:r>
            <a:endParaRPr lang="fa-IR" sz="36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056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097885" y="464024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رشته (</a:t>
            </a:r>
            <a:r>
              <a:rPr lang="en-US" sz="3200" b="1" dirty="0" smtClean="0">
                <a:cs typeface="2  Yekan" panose="00000400000000000000" pitchFamily="2" charset="-78"/>
              </a:rPr>
              <a:t>String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48769" y="1618167"/>
            <a:ext cx="317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یادآوری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2048" y="1618167"/>
            <a:ext cx="31470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in sequence: </a:t>
            </a:r>
          </a:p>
          <a:p>
            <a:pPr algn="l"/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body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9350" y="2833866"/>
            <a:ext cx="3555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نکته مهم: </a:t>
            </a:r>
            <a:r>
              <a:rPr lang="fa-IR" sz="3600" b="1" dirty="0" smtClean="0">
                <a:cs typeface="2  Kamran" panose="00000400000000000000" pitchFamily="2" charset="-78"/>
              </a:rPr>
              <a:t>رشته ها نیز نوعی دنباله (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sequence</a:t>
            </a:r>
            <a:r>
              <a:rPr lang="fa-IR" sz="3600" b="1" dirty="0" smtClean="0">
                <a:cs typeface="2  Kamran" panose="00000400000000000000" pitchFamily="2" charset="-78"/>
              </a:rPr>
              <a:t>) هستند </a:t>
            </a:r>
          </a:p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و در نتیجه می توان از آنها در 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for</a:t>
            </a:r>
            <a:r>
              <a:rPr lang="fa-IR" sz="3200" b="1" dirty="0" smtClean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استفاده کرد</a:t>
            </a:r>
            <a:endParaRPr lang="fa-IR" sz="3200" b="1" dirty="0" smtClean="0"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933" t="40791" r="60597" b="28547"/>
          <a:stretch/>
        </p:blipFill>
        <p:spPr>
          <a:xfrm>
            <a:off x="1733265" y="2833866"/>
            <a:ext cx="4026090" cy="375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4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097885" y="464024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رشته (</a:t>
            </a:r>
            <a:r>
              <a:rPr lang="en-US" sz="3200" b="1" dirty="0" smtClean="0">
                <a:cs typeface="2  Yekan" panose="00000400000000000000" pitchFamily="2" charset="-78"/>
              </a:rPr>
              <a:t>String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2955" y="1210442"/>
            <a:ext cx="11212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تمرین: برنامه ای بنویسید که یک جمله را از کاربر گرفته و تعداد حروف و کلمات آن را چاپ کند. </a:t>
            </a:r>
            <a:endParaRPr lang="fa-IR" sz="36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2955" y="2572414"/>
            <a:ext cx="11212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تمرین: برنامه ای بنویسید که یک جمله را از کاربر گرفته و آن را رمز کند. جهت رمز کردن، هر کاراکتر را با معکوس آن در حروف الفبا جایگزین کنید. به عنوان مثال، به جای کاراکتر </a:t>
            </a:r>
            <a:r>
              <a:rPr 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‘a’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از کاراکتر </a:t>
            </a:r>
            <a:r>
              <a:rPr 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‘z’</a:t>
            </a:r>
            <a:r>
              <a:rPr lang="fa-IR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و به جای کاراکتر </a:t>
            </a:r>
            <a:r>
              <a:rPr lang="en-US" sz="32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‘b’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از کاراکتر </a:t>
            </a: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‘y’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استفاده کنید. در نهایت برنامه ای بنویسید که متن رمز شده را رمز گشایی کند. </a:t>
            </a:r>
            <a:endParaRPr lang="fa-IR" sz="36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3804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432720" y="464024"/>
            <a:ext cx="205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لیست (</a:t>
            </a:r>
            <a:r>
              <a:rPr lang="en-US" sz="3200" b="1" dirty="0" smtClean="0">
                <a:cs typeface="2  Yekan" panose="00000400000000000000" pitchFamily="2" charset="-78"/>
              </a:rPr>
              <a:t>List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2634" y="1198925"/>
            <a:ext cx="11022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یک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کالکشن مرتب از اشیاء </a:t>
            </a:r>
            <a:r>
              <a:rPr lang="fa-IR" sz="3600" b="1" dirty="0" smtClean="0">
                <a:cs typeface="2  Kamran" panose="00000400000000000000" pitchFamily="2" charset="-78"/>
              </a:rPr>
              <a:t>که دارای خصوصیات زیر است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: </a:t>
            </a:r>
            <a:r>
              <a:rPr lang="fa-IR" sz="20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(یادآوری: رشته یک کالکشن مرتب از کاراکترها است)</a:t>
            </a:r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 </a:t>
            </a:r>
            <a:endParaRPr lang="fa-IR" sz="3200" b="1" dirty="0" smtClean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98521" y="1995382"/>
            <a:ext cx="5779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1- می تواند شامل انواع داده غیر همگن باشد.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74745" y="2635761"/>
            <a:ext cx="106633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برخلاف آرایه ها در 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2  Kamran" panose="00000400000000000000" pitchFamily="2" charset="-78"/>
              </a:rPr>
              <a:t>++</a:t>
            </a:r>
            <a:r>
              <a:rPr lang="fa-IR" sz="2400" b="1" dirty="0">
                <a:solidFill>
                  <a:schemeClr val="accent1"/>
                </a:solidFill>
                <a:latin typeface="+mj-lt"/>
                <a:cs typeface="2  Kamran" panose="00000400000000000000" pitchFamily="2" charset="-78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+mj-lt"/>
                <a:cs typeface="2  Kamran" panose="00000400000000000000" pitchFamily="2" charset="-78"/>
              </a:rPr>
              <a:t>C</a:t>
            </a:r>
            <a:r>
              <a:rPr lang="fa-IR" sz="2400" b="1" dirty="0" smtClean="0">
                <a:solidFill>
                  <a:schemeClr val="accent1"/>
                </a:solidFill>
                <a:latin typeface="+mj-lt"/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و رشته ها در پایتون، مقادیری که در لیست نگهداری می شوند، لزوماً همنوع نیستند.</a:t>
            </a:r>
            <a:endParaRPr lang="en-US" sz="2800" b="1" dirty="0" smtClean="0">
              <a:solidFill>
                <a:schemeClr val="accent1"/>
              </a:solidFill>
              <a:cs typeface="2  Kamran" panose="00000400000000000000" pitchFamily="2" charset="-78"/>
            </a:endParaRPr>
          </a:p>
          <a:p>
            <a:pPr algn="r" rtl="1"/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 </a:t>
            </a:r>
            <a:endParaRPr lang="fa-IR" sz="2400" b="1" dirty="0" smtClean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8650" y="4276836"/>
            <a:ext cx="9887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2- لیست ها مرتب هستند و ترتیب در آنها توسط اندیس ها مشخص می شود.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0758" y="4917215"/>
            <a:ext cx="101264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اندیس گذاری در لیست ها مشابه اندیس گذاری در رشته ها است. (اندیس گذاری راست، اندیس گذاری </a:t>
            </a:r>
          </a:p>
          <a:p>
            <a:pPr algn="r" rtl="1"/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چپ، برش (</a:t>
            </a:r>
            <a:r>
              <a:rPr lang="en-US" sz="2400" b="1" dirty="0" smtClean="0">
                <a:solidFill>
                  <a:schemeClr val="accent1"/>
                </a:solidFill>
                <a:latin typeface="+mj-lt"/>
                <a:cs typeface="2  Kamran" panose="00000400000000000000" pitchFamily="2" charset="-78"/>
              </a:rPr>
              <a:t>slicing</a:t>
            </a:r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)</a:t>
            </a:r>
            <a:endParaRPr lang="fa-IR" sz="2400" b="1" dirty="0" smtClean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05938" y="3371448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 = [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1,'a',2,2.75]</a:t>
            </a:r>
            <a:endParaRPr lang="fa-IR" sz="2400" dirty="0" smtClean="0">
              <a:latin typeface="Consolas" panose="020B0609020204030204" pitchFamily="49" charset="0"/>
              <a:cs typeface="2  Kamran" panose="00000400000000000000" pitchFamily="2" charset="-7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83748"/>
              </p:ext>
            </p:extLst>
          </p:nvPr>
        </p:nvGraphicFramePr>
        <p:xfrm>
          <a:off x="2386843" y="5793314"/>
          <a:ext cx="3044968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242"/>
                <a:gridCol w="761242"/>
                <a:gridCol w="761242"/>
                <a:gridCol w="7612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‘a’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2.75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56584"/>
              </p:ext>
            </p:extLst>
          </p:nvPr>
        </p:nvGraphicFramePr>
        <p:xfrm>
          <a:off x="2375468" y="6259616"/>
          <a:ext cx="30449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242"/>
                <a:gridCol w="761242"/>
                <a:gridCol w="761242"/>
                <a:gridCol w="7612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343251"/>
              </p:ext>
            </p:extLst>
          </p:nvPr>
        </p:nvGraphicFramePr>
        <p:xfrm>
          <a:off x="2377740" y="5402078"/>
          <a:ext cx="304496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1242"/>
                <a:gridCol w="761242"/>
                <a:gridCol w="761242"/>
                <a:gridCol w="7612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-4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51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432720" y="464024"/>
            <a:ext cx="205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لیست (</a:t>
            </a:r>
            <a:r>
              <a:rPr lang="en-US" sz="3200" b="1" dirty="0" smtClean="0">
                <a:cs typeface="2  Yekan" panose="00000400000000000000" pitchFamily="2" charset="-78"/>
              </a:rPr>
              <a:t>List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60323" y="1340286"/>
            <a:ext cx="4817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>
                <a:cs typeface="2  Kamran" panose="00000400000000000000" pitchFamily="2" charset="-78"/>
              </a:rPr>
              <a:t>3</a:t>
            </a:r>
            <a:r>
              <a:rPr lang="fa-IR" sz="3600" b="1" dirty="0" smtClean="0">
                <a:cs typeface="2  Kamran" panose="00000400000000000000" pitchFamily="2" charset="-78"/>
              </a:rPr>
              <a:t>- طول لیست ها قابل تغییر است.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35288" y="1980665"/>
            <a:ext cx="4453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برخلاف آرایه ها در </a:t>
            </a:r>
            <a:r>
              <a:rPr lang="en-US" sz="2400" b="1" dirty="0">
                <a:solidFill>
                  <a:schemeClr val="accent1"/>
                </a:solidFill>
                <a:latin typeface="+mj-lt"/>
                <a:cs typeface="2  Kamran" panose="00000400000000000000" pitchFamily="2" charset="-78"/>
              </a:rPr>
              <a:t>++</a:t>
            </a:r>
            <a:r>
              <a:rPr lang="fa-IR" sz="2400" b="1" dirty="0">
                <a:solidFill>
                  <a:schemeClr val="accent1"/>
                </a:solidFill>
                <a:latin typeface="+mj-lt"/>
                <a:cs typeface="2  Kamran" panose="00000400000000000000" pitchFamily="2" charset="-78"/>
              </a:rPr>
              <a:t> </a:t>
            </a:r>
            <a:r>
              <a:rPr lang="en-US" sz="2400" b="1" dirty="0" smtClean="0">
                <a:solidFill>
                  <a:schemeClr val="accent1"/>
                </a:solidFill>
                <a:latin typeface="+mj-lt"/>
                <a:cs typeface="2  Kamran" panose="00000400000000000000" pitchFamily="2" charset="-78"/>
              </a:rPr>
              <a:t>C</a:t>
            </a:r>
            <a:r>
              <a:rPr lang="fa-IR" sz="2400" b="1" dirty="0" smtClean="0">
                <a:solidFill>
                  <a:schemeClr val="accent1"/>
                </a:solidFill>
                <a:latin typeface="+mj-lt"/>
                <a:cs typeface="2  Kamran" panose="00000400000000000000" pitchFamily="2" charset="-78"/>
              </a:rPr>
              <a:t> </a:t>
            </a:r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و رشته ها در پایتون</a:t>
            </a:r>
            <a:endParaRPr lang="fa-IR" sz="2400" b="1" dirty="0" smtClean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3978" y="2892256"/>
            <a:ext cx="6923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4- لیست ها می توانند به شکل تودرتو نیز تعریف شوند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4343" y="3967902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l1 = [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1,'a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',[1,2,’x’,[1,2,3],4],2.75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fa-IR" sz="2400" dirty="0" smtClean="0">
              <a:latin typeface="Consolas" panose="020B0609020204030204" pitchFamily="49" charset="0"/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6615" y="4543384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l2 = [[1,2,3],[4,5,6],[7,8,9]]</a:t>
            </a:r>
            <a:endParaRPr lang="fa-IR" sz="2400" dirty="0" smtClean="0">
              <a:latin typeface="Consolas" panose="020B0609020204030204" pitchFamily="49" charset="0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2300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6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432720" y="464024"/>
            <a:ext cx="2052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لیست (</a:t>
            </a:r>
            <a:r>
              <a:rPr lang="en-US" sz="3200" b="1" dirty="0" smtClean="0">
                <a:cs typeface="2  Yekan" panose="00000400000000000000" pitchFamily="2" charset="-78"/>
              </a:rPr>
              <a:t>List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13142" y="1340286"/>
            <a:ext cx="7164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5- لیست ها یک نوع داده تغییرپذیر (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mutable</a:t>
            </a:r>
            <a:r>
              <a:rPr lang="fa-IR" sz="3600" b="1" dirty="0" smtClean="0">
                <a:cs typeface="2  Kamran" panose="00000400000000000000" pitchFamily="2" charset="-78"/>
              </a:rPr>
              <a:t>) هستند.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635606" y="1980665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برخلاف رشته ها</a:t>
            </a:r>
            <a:endParaRPr lang="fa-IR" sz="2400" b="1" dirty="0" smtClean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612" t="40393" r="58022" b="46864"/>
          <a:stretch/>
        </p:blipFill>
        <p:spPr>
          <a:xfrm>
            <a:off x="450376" y="3029803"/>
            <a:ext cx="3330054" cy="1231927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558353" y="3430323"/>
            <a:ext cx="6086901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B22B31"/>
                </a:solidFill>
                <a:effectLst/>
                <a:latin typeface="Arial Narrow" panose="020B0606020202030204" pitchFamily="34" charset="0"/>
                <a:cs typeface="Courier New" panose="02070309020205020404" pitchFamily="49" charset="0"/>
              </a:rPr>
              <a:t>TypeError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Courier New" panose="02070309020205020404" pitchFamily="49" charset="0"/>
              </a:rPr>
              <a:t>: '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Courier New" panose="02070309020205020404" pitchFamily="49" charset="0"/>
              </a:rPr>
              <a:t>str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Narrow" panose="020B0606020202030204" pitchFamily="34" charset="0"/>
                <a:cs typeface="Courier New" panose="02070309020205020404" pitchFamily="49" charset="0"/>
              </a:rPr>
              <a:t>' object does not support item assignment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11690" y="3719506"/>
            <a:ext cx="1323832" cy="0"/>
          </a:xfrm>
          <a:prstGeom prst="straightConnector1">
            <a:avLst/>
          </a:prstGeom>
          <a:ln>
            <a:prstDash val="dash"/>
            <a:tailEnd type="triangle" w="lg" len="lg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1049" t="40210" r="58812" b="40426"/>
          <a:stretch/>
        </p:blipFill>
        <p:spPr>
          <a:xfrm>
            <a:off x="450376" y="4550913"/>
            <a:ext cx="3339960" cy="1805642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3116610" y="5199259"/>
            <a:ext cx="1323832" cy="0"/>
          </a:xfrm>
          <a:prstGeom prst="straightConnector1">
            <a:avLst/>
          </a:prstGeom>
          <a:ln>
            <a:prstDash val="dash"/>
            <a:tailEnd type="triangle" w="lg" len="lg"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4563272" y="5045374"/>
            <a:ext cx="6086901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solidFill>
                  <a:srgbClr val="B22B31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OK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4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4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89393" y="464024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 smtClean="0">
                <a:cs typeface="2  Yekan" panose="00000400000000000000" pitchFamily="2" charset="-78"/>
              </a:rPr>
              <a:t>یادآوری </a:t>
            </a:r>
            <a:r>
              <a:rPr lang="fa-IR" sz="3200" dirty="0" smtClean="0">
                <a:cs typeface="2  Yekan" panose="00000400000000000000" pitchFamily="2" charset="-78"/>
                <a:sym typeface="Webdings" panose="05030102010509060703" pitchFamily="18" charset="2"/>
              </a:rPr>
              <a:t>...</a:t>
            </a:r>
            <a:endParaRPr lang="en-US" sz="3200" dirty="0">
              <a:cs typeface="2  Yek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1738" y="1048799"/>
            <a:ext cx="10793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به انواع اطلاعاتی که قابل پردازش توسط زبان برنامه نویسی باشند،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نوع داده </a:t>
            </a:r>
            <a:r>
              <a:rPr lang="fa-IR" sz="3600" b="1" dirty="0" smtClean="0">
                <a:cs typeface="2  Kamran" panose="00000400000000000000" pitchFamily="2" charset="-78"/>
              </a:rPr>
              <a:t>گفته میشود.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1649" y="1956739"/>
            <a:ext cx="10413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یک نوع داده عبارت است از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مجموعه ای از مقادیر </a:t>
            </a:r>
            <a:r>
              <a:rPr lang="fa-IR" sz="3600" b="1" dirty="0" smtClean="0">
                <a:cs typeface="2  Kamran" panose="00000400000000000000" pitchFamily="2" charset="-78"/>
              </a:rPr>
              <a:t>به همراه </a:t>
            </a:r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مجموعه ای از عملگرها </a:t>
            </a:r>
          </a:p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 روی آن مقادیر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5719" y="2718816"/>
            <a:ext cx="6713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Data type =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set of values (domain) </a:t>
            </a:r>
            <a:r>
              <a:rPr lang="en-US" sz="2400" dirty="0" smtClean="0">
                <a:latin typeface="+mj-lt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set of operators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03329" y="3151186"/>
            <a:ext cx="2890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+mj-lt"/>
              </a:rPr>
              <a:t>Integer = 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Z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+ 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{+,*,</a:t>
            </a:r>
            <a:r>
              <a:rPr lang="fa-IR" sz="2400" dirty="0" smtClean="0">
                <a:solidFill>
                  <a:srgbClr val="FF0000"/>
                </a:solidFill>
                <a:latin typeface="+mj-lt"/>
              </a:rPr>
              <a:t>/</a:t>
            </a:r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, …}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10332" y="4603057"/>
            <a:ext cx="2574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انواع داده در پایتون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8502555" y="4180566"/>
            <a:ext cx="13648" cy="1742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776483" y="4279891"/>
            <a:ext cx="6726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انواع داده درون ساخت (</a:t>
            </a:r>
            <a:r>
              <a:rPr lang="en-US" sz="3200" dirty="0" smtClean="0">
                <a:latin typeface="+mj-lt"/>
                <a:cs typeface="2  Kamran" panose="00000400000000000000" pitchFamily="2" charset="-78"/>
              </a:rPr>
              <a:t>Built-in data type</a:t>
            </a:r>
            <a:r>
              <a:rPr lang="fa-IR" sz="3600" b="1" dirty="0" smtClean="0">
                <a:cs typeface="2  Kamran" panose="00000400000000000000" pitchFamily="2" charset="-78"/>
              </a:rPr>
              <a:t>)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77129" y="5376122"/>
            <a:ext cx="272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b="1" dirty="0" smtClean="0">
                <a:cs typeface="2  Kamran" panose="00000400000000000000" pitchFamily="2" charset="-78"/>
              </a:rPr>
              <a:t>انواع داده کلاسی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1738" y="4821014"/>
            <a:ext cx="6822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Numbers</a:t>
            </a:r>
            <a:r>
              <a:rPr lang="en-US" sz="24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, Strings, Lists, Dictionaries, Tuples, Files, Sets,</a:t>
            </a:r>
            <a:endParaRPr lang="fa-IR" sz="2000" b="1" dirty="0" smtClean="0">
              <a:solidFill>
                <a:srgbClr val="00B0F0"/>
              </a:solidFill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3329" y="5950423"/>
            <a:ext cx="357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4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Student, Teacher, Car, TV, ….</a:t>
            </a:r>
            <a:endParaRPr lang="fa-IR" sz="2000" b="1" dirty="0" smtClean="0">
              <a:solidFill>
                <a:srgbClr val="00B0F0"/>
              </a:solidFill>
              <a:latin typeface="+mj-lt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9139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" grpId="0"/>
      <p:bldP spid="14" grpId="0"/>
      <p:bldP spid="16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097885" y="464024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رشته (</a:t>
            </a:r>
            <a:r>
              <a:rPr lang="en-US" sz="3200" b="1" dirty="0" smtClean="0">
                <a:cs typeface="2  Yekan" panose="00000400000000000000" pitchFamily="2" charset="-78"/>
              </a:rPr>
              <a:t>String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969" y="1198925"/>
            <a:ext cx="114842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یک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کالکشن مرتب از کاراکتر ها </a:t>
            </a:r>
            <a:r>
              <a:rPr lang="fa-IR" sz="3600" b="1" dirty="0" smtClean="0">
                <a:cs typeface="2  Kamran" panose="00000400000000000000" pitchFamily="2" charset="-78"/>
              </a:rPr>
              <a:t>که به منظور ذخیره و پردازش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داده های متنی </a:t>
            </a:r>
            <a:r>
              <a:rPr lang="fa-IR" sz="3600" b="1" dirty="0" smtClean="0">
                <a:cs typeface="2  Kamran" panose="00000400000000000000" pitchFamily="2" charset="-78"/>
              </a:rPr>
              <a:t>مورد استفاده قرار</a:t>
            </a:r>
          </a:p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می گیرد.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19856" y="2538440"/>
            <a:ext cx="5015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تفاوت رشته ها در پایتون با زبان 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C++</a:t>
            </a:r>
            <a:r>
              <a:rPr lang="fa-IR" sz="3200" b="1" dirty="0" smtClean="0">
                <a:latin typeface="+mj-lt"/>
                <a:cs typeface="2  Kamran" panose="00000400000000000000" pitchFamily="2" charset="-78"/>
              </a:rPr>
              <a:t>:</a:t>
            </a:r>
            <a:endParaRPr lang="fa-IR" sz="2800" b="1" dirty="0" smtClean="0">
              <a:solidFill>
                <a:srgbClr val="00B0F0"/>
              </a:solidFill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91792" y="3323957"/>
            <a:ext cx="77171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C++</a:t>
            </a:r>
            <a:r>
              <a:rPr lang="fa-IR" sz="3200" b="1" dirty="0" smtClean="0">
                <a:latin typeface="+mj-lt"/>
                <a:cs typeface="2  Kamran" panose="00000400000000000000" pitchFamily="2" charset="-78"/>
              </a:rPr>
              <a:t>:</a:t>
            </a:r>
          </a:p>
          <a:p>
            <a:pPr algn="r" rtl="1"/>
            <a:r>
              <a:rPr lang="fa-IR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 کاراکتر (</a:t>
            </a:r>
            <a:r>
              <a:rPr lang="en-US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char</a:t>
            </a:r>
            <a:r>
              <a:rPr lang="fa-IR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) یک نوع داده اولیه  </a:t>
            </a:r>
            <a:r>
              <a:rPr lang="fa-IR" sz="3200" b="1" dirty="0" smtClean="0">
                <a:latin typeface="+mj-lt"/>
                <a:cs typeface="2  Kamran" panose="00000400000000000000" pitchFamily="2" charset="-78"/>
              </a:rPr>
              <a:t>.....  </a:t>
            </a:r>
            <a:r>
              <a:rPr lang="fa-IR" sz="32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رشته یک آرایه از کاراکتر ها</a:t>
            </a:r>
            <a:endParaRPr lang="fa-IR" sz="2800" b="1" dirty="0" smtClean="0">
              <a:solidFill>
                <a:srgbClr val="FF0000"/>
              </a:solidFill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664" y="4540361"/>
            <a:ext cx="87463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latin typeface="+mj-lt"/>
                <a:cs typeface="2  Kamran" panose="00000400000000000000" pitchFamily="2" charset="-78"/>
              </a:rPr>
              <a:t>پایتون:</a:t>
            </a:r>
          </a:p>
          <a:p>
            <a:pPr algn="r" rtl="1"/>
            <a:r>
              <a:rPr lang="fa-IR" sz="3200" b="1" dirty="0" smtClean="0">
                <a:solidFill>
                  <a:srgbClr val="FF0000"/>
                </a:solidFill>
                <a:latin typeface="+mj-lt"/>
                <a:cs typeface="2  Kamran" panose="00000400000000000000" pitchFamily="2" charset="-78"/>
              </a:rPr>
              <a:t>رشته یک نوع داده اولیه  </a:t>
            </a:r>
            <a:r>
              <a:rPr lang="fa-IR" sz="3200" b="1" dirty="0" smtClean="0">
                <a:latin typeface="+mj-lt"/>
                <a:cs typeface="2  Kamran" panose="00000400000000000000" pitchFamily="2" charset="-78"/>
              </a:rPr>
              <a:t>.....  </a:t>
            </a:r>
            <a:r>
              <a:rPr lang="fa-IR" sz="3200" b="1" dirty="0" smtClean="0">
                <a:solidFill>
                  <a:srgbClr val="00B0F0"/>
                </a:solidFill>
                <a:latin typeface="+mj-lt"/>
                <a:cs typeface="2  Kamran" panose="00000400000000000000" pitchFamily="2" charset="-78"/>
              </a:rPr>
              <a:t>کاراکتر یک رشته با طول 1 (نوع داده کاراکتر نداریم)</a:t>
            </a:r>
            <a:endParaRPr lang="fa-IR" sz="2800" b="1" dirty="0" smtClean="0">
              <a:solidFill>
                <a:srgbClr val="00B0F0"/>
              </a:solidFill>
              <a:latin typeface="+mj-lt"/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32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097885" y="464024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رشته (</a:t>
            </a:r>
            <a:r>
              <a:rPr lang="en-US" sz="3200" b="1" dirty="0" smtClean="0">
                <a:cs typeface="2  Yekan" panose="00000400000000000000" pitchFamily="2" charset="-78"/>
              </a:rPr>
              <a:t>String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5257" y="1198925"/>
            <a:ext cx="7059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لیترال های رشته ای (نحوه نمایش مقادیر رشته ای در کد)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82380" y="1978237"/>
            <a:ext cx="34435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quotes</a:t>
            </a:r>
            <a:r>
              <a:rPr lang="en-US" sz="2800" dirty="0">
                <a:solidFill>
                  <a:srgbClr val="00B0F0"/>
                </a:solidFill>
                <a:latin typeface="Birka"/>
              </a:rPr>
              <a:t>: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'spam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2380" y="2610427"/>
            <a:ext cx="3475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quotes: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  <p:sp>
        <p:nvSpPr>
          <p:cNvPr id="8" name="Rectangle 7"/>
          <p:cNvSpPr/>
          <p:nvPr/>
        </p:nvSpPr>
        <p:spPr>
          <a:xfrm>
            <a:off x="582380" y="4475315"/>
            <a:ext cx="8720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 quotes: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'''... spam ...''', """... spam ..."""</a:t>
            </a:r>
          </a:p>
        </p:txBody>
      </p:sp>
      <p:sp>
        <p:nvSpPr>
          <p:cNvPr id="9" name="Rectangle 8"/>
          <p:cNvSpPr/>
          <p:nvPr/>
        </p:nvSpPr>
        <p:spPr>
          <a:xfrm>
            <a:off x="582380" y="3242617"/>
            <a:ext cx="4969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 sequences: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"s\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tp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4652" y="3872696"/>
            <a:ext cx="4732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sequences</a:t>
            </a:r>
            <a:r>
              <a:rPr 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tp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400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</a:t>
            </a:r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\\m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99776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097885" y="464024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رشته (</a:t>
            </a:r>
            <a:r>
              <a:rPr lang="en-US" sz="3200" b="1" dirty="0" smtClean="0">
                <a:cs typeface="2  Yekan" panose="00000400000000000000" pitchFamily="2" charset="-78"/>
              </a:rPr>
              <a:t>String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9475" y="1198925"/>
            <a:ext cx="8045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3200" dirty="0" smtClean="0">
                <a:latin typeface="+mj-lt"/>
                <a:cs typeface="Times New Roman" panose="02020603050405020304" pitchFamily="18" charset="0"/>
              </a:rPr>
              <a:t>Single 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quotes</a:t>
            </a:r>
            <a:r>
              <a:rPr lang="fa-IR" sz="3200" b="1" dirty="0" smtClean="0">
                <a:latin typeface="+mj-lt"/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و </a:t>
            </a:r>
            <a:r>
              <a:rPr lang="en-US" sz="3200" dirty="0">
                <a:latin typeface="+mj-lt"/>
                <a:cs typeface="Times New Roman" panose="02020603050405020304" pitchFamily="18" charset="0"/>
              </a:rPr>
              <a:t>Double quotes</a:t>
            </a:r>
            <a:r>
              <a:rPr lang="fa-IR" sz="32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معادل یکدیگر هستند.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23825" y="1995382"/>
            <a:ext cx="2733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‘spam’ ≡ “spam”</a:t>
            </a: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9108" y="2811635"/>
            <a:ext cx="10556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در صورتی که تعدادی رشته کنار یکدیگر بیایند، پایتون آنها را با یکدیگر ترکیب می کند.  </a:t>
            </a:r>
            <a:endParaRPr lang="fa-IR" sz="3200" b="1" dirty="0" smtClean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1045" t="56122" r="38992" b="29145"/>
          <a:stretch/>
        </p:blipFill>
        <p:spPr>
          <a:xfrm>
            <a:off x="1223825" y="3998795"/>
            <a:ext cx="7308376" cy="151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7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097885" y="464024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رشته (</a:t>
            </a:r>
            <a:r>
              <a:rPr lang="en-US" sz="3200" b="1" dirty="0" smtClean="0">
                <a:cs typeface="2  Yekan" panose="00000400000000000000" pitchFamily="2" charset="-78"/>
              </a:rPr>
              <a:t>String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956" y="1269438"/>
            <a:ext cx="11212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برای نمایش برخی کاراکترهای خاص، از</a:t>
            </a:r>
            <a:r>
              <a:rPr lang="en-US" sz="3600" b="1" dirty="0" smtClean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دنباله فرار ( </a:t>
            </a:r>
            <a:r>
              <a:rPr lang="en-US" sz="3200" b="1" dirty="0" smtClean="0">
                <a:solidFill>
                  <a:srgbClr val="0070C0"/>
                </a:solidFill>
                <a:latin typeface="+mj-lt"/>
                <a:cs typeface="2  Kamran" panose="00000400000000000000" pitchFamily="2" charset="-78"/>
              </a:rPr>
              <a:t>Escape Sequence</a:t>
            </a:r>
            <a:r>
              <a:rPr lang="fa-IR" sz="3600" b="1" dirty="0" smtClean="0">
                <a:solidFill>
                  <a:srgbClr val="0070C0"/>
                </a:solidFill>
                <a:cs typeface="2  Kamran" panose="00000400000000000000" pitchFamily="2" charset="-78"/>
              </a:rPr>
              <a:t>) </a:t>
            </a:r>
            <a:r>
              <a:rPr lang="fa-IR" sz="3600" b="1" dirty="0" smtClean="0">
                <a:cs typeface="2  Kamran" panose="00000400000000000000" pitchFamily="2" charset="-78"/>
              </a:rPr>
              <a:t>استفاده</a:t>
            </a:r>
            <a:r>
              <a:rPr lang="en-US" sz="3600" b="1" dirty="0" smtClean="0">
                <a:cs typeface="2  Kamran" panose="00000400000000000000" pitchFamily="2" charset="-78"/>
              </a:rPr>
              <a:t> </a:t>
            </a:r>
            <a:r>
              <a:rPr lang="fa-IR" sz="3600" b="1" dirty="0" smtClean="0">
                <a:cs typeface="2  Kamran" panose="00000400000000000000" pitchFamily="2" charset="-78"/>
              </a:rPr>
              <a:t>می </a:t>
            </a:r>
            <a:r>
              <a:rPr lang="fa-IR" sz="3600" b="1" dirty="0">
                <a:cs typeface="2  Kamran" panose="00000400000000000000" pitchFamily="2" charset="-78"/>
              </a:rPr>
              <a:t>کنیم.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933" t="60503" r="33619" b="24366"/>
          <a:stretch/>
        </p:blipFill>
        <p:spPr>
          <a:xfrm>
            <a:off x="723330" y="2469766"/>
            <a:ext cx="8269859" cy="1548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1381" t="43778" r="26903" b="37506"/>
          <a:stretch/>
        </p:blipFill>
        <p:spPr>
          <a:xfrm>
            <a:off x="723330" y="4576135"/>
            <a:ext cx="9036126" cy="183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9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097885" y="464024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رشته (</a:t>
            </a:r>
            <a:r>
              <a:rPr lang="en-US" sz="3200" b="1" dirty="0" smtClean="0">
                <a:cs typeface="2  Yekan" panose="00000400000000000000" pitchFamily="2" charset="-78"/>
              </a:rPr>
              <a:t>String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137" t="50910" r="35455" b="34335"/>
          <a:stretch/>
        </p:blipFill>
        <p:spPr>
          <a:xfrm>
            <a:off x="360217" y="1731819"/>
            <a:ext cx="8409893" cy="16071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1136" t="44038" r="38750" b="41814"/>
          <a:stretch/>
        </p:blipFill>
        <p:spPr>
          <a:xfrm>
            <a:off x="360217" y="4294910"/>
            <a:ext cx="8437419" cy="167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8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097885" y="464024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رشته (</a:t>
            </a:r>
            <a:r>
              <a:rPr lang="en-US" sz="3200" b="1" dirty="0" smtClean="0">
                <a:cs typeface="2  Yekan" panose="00000400000000000000" pitchFamily="2" charset="-78"/>
              </a:rPr>
              <a:t>String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956" y="1269438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برای </a:t>
            </a:r>
            <a:r>
              <a:rPr lang="fa-IR" sz="3600" b="1" dirty="0" smtClean="0">
                <a:solidFill>
                  <a:srgbClr val="00B0F0"/>
                </a:solidFill>
                <a:cs typeface="2  Kamran" panose="00000400000000000000" pitchFamily="2" charset="-78"/>
              </a:rPr>
              <a:t>بی تأثیر کردن کارکتر فرار </a:t>
            </a:r>
            <a:r>
              <a:rPr lang="fa-IR" sz="3600" b="1" dirty="0" smtClean="0">
                <a:cs typeface="2  Kamran" panose="00000400000000000000" pitchFamily="2" charset="-78"/>
              </a:rPr>
              <a:t>(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backslash</a:t>
            </a:r>
            <a:r>
              <a:rPr lang="fa-IR" sz="3600" b="1" dirty="0" smtClean="0">
                <a:cs typeface="2  Kamran" panose="00000400000000000000" pitchFamily="2" charset="-78"/>
              </a:rPr>
              <a:t>)، در ابتدای رشته از کاراکتر </a:t>
            </a:r>
            <a:r>
              <a:rPr lang="en-US" sz="3200" b="1" dirty="0" smtClean="0">
                <a:latin typeface="+mj-lt"/>
                <a:cs typeface="2  Kamran" panose="00000400000000000000" pitchFamily="2" charset="-78"/>
              </a:rPr>
              <a:t>r</a:t>
            </a:r>
            <a:r>
              <a:rPr lang="fa-IR" sz="3600" b="1" dirty="0" smtClean="0">
                <a:cs typeface="2  Kamran" panose="00000400000000000000" pitchFamily="2" charset="-78"/>
              </a:rPr>
              <a:t> استفاده می کنیم</a:t>
            </a:r>
            <a:r>
              <a:rPr lang="fa-IR" sz="3600" b="1" dirty="0">
                <a:cs typeface="2  Kamran" panose="00000400000000000000" pitchFamily="2" charset="-78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492" t="43778" r="16269" b="41489"/>
          <a:stretch/>
        </p:blipFill>
        <p:spPr>
          <a:xfrm>
            <a:off x="444259" y="2010126"/>
            <a:ext cx="10869514" cy="1446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2955" y="4061952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rgbClr val="FF0000"/>
                </a:solidFill>
                <a:cs typeface="2  Kamran" panose="00000400000000000000" pitchFamily="2" charset="-78"/>
              </a:rPr>
              <a:t>سوال</a:t>
            </a:r>
            <a:r>
              <a:rPr lang="fa-IR" sz="3600" b="1" dirty="0" smtClean="0">
                <a:cs typeface="2  Kamran" panose="00000400000000000000" pitchFamily="2" charset="-78"/>
              </a:rPr>
              <a:t>: بی تأثیر کردن کاراکتر فرار چه سودی دارد؟ </a:t>
            </a:r>
            <a:endParaRPr lang="fa-IR" sz="3600" b="1" dirty="0">
              <a:cs typeface="2  Kamr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2164" t="60901" r="35522" b="28746"/>
          <a:stretch/>
        </p:blipFill>
        <p:spPr>
          <a:xfrm>
            <a:off x="272955" y="4616328"/>
            <a:ext cx="6586129" cy="9060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52488" y="3946981"/>
            <a:ext cx="3005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2000" b="1" i="1" dirty="0">
                <a:latin typeface="+mj-lt"/>
              </a:rPr>
              <a:t>C:(newline)ew(tab)ext.dat</a:t>
            </a:r>
            <a:endParaRPr lang="fa-IR" sz="2800" b="1" dirty="0">
              <a:latin typeface="+mj-lt"/>
              <a:cs typeface="2  Kamran" panose="00000400000000000000" pitchFamily="2" charset="-78"/>
            </a:endParaRPr>
          </a:p>
        </p:txBody>
      </p:sp>
      <p:sp>
        <p:nvSpPr>
          <p:cNvPr id="9" name="Right Brace 8"/>
          <p:cNvSpPr/>
          <p:nvPr/>
        </p:nvSpPr>
        <p:spPr>
          <a:xfrm rot="16200000">
            <a:off x="2977754" y="3579097"/>
            <a:ext cx="349760" cy="2074463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20035" y="5901351"/>
            <a:ext cx="3678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r’C</a:t>
            </a:r>
            <a:r>
              <a:rPr lang="en-US" sz="2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:\new\text.dat’</a:t>
            </a:r>
            <a:endParaRPr lang="fa-IR" sz="3200" b="1" dirty="0">
              <a:latin typeface="Consolas" panose="020B0609020204030204" pitchFamily="49" charset="0"/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5926" y="5716685"/>
            <a:ext cx="116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solidFill>
                  <a:schemeClr val="accent1"/>
                </a:solidFill>
                <a:cs typeface="2  Kamran" panose="00000400000000000000" pitchFamily="2" charset="-78"/>
              </a:rPr>
              <a:t>صحیح:</a:t>
            </a:r>
            <a:endParaRPr lang="fa-IR" sz="36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7525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  <p:bldP spid="11" grpId="0"/>
      <p:bldP spid="9" grpId="0" animBg="1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9097885" y="464024"/>
            <a:ext cx="2387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 smtClean="0">
                <a:cs typeface="2  Yekan" panose="00000400000000000000" pitchFamily="2" charset="-78"/>
              </a:rPr>
              <a:t>رشته (</a:t>
            </a:r>
            <a:r>
              <a:rPr lang="en-US" sz="3200" b="1" dirty="0" smtClean="0">
                <a:cs typeface="2  Yekan" panose="00000400000000000000" pitchFamily="2" charset="-78"/>
              </a:rPr>
              <a:t>String</a:t>
            </a:r>
            <a:r>
              <a:rPr lang="fa-IR" sz="3200" b="1" dirty="0" smtClean="0">
                <a:cs typeface="2  Yekan" panose="00000400000000000000" pitchFamily="2" charset="-78"/>
              </a:rPr>
              <a:t>)</a:t>
            </a:r>
            <a:endParaRPr lang="en-US" sz="3200" b="1" dirty="0">
              <a:cs typeface="2  Yek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2955" y="1210442"/>
            <a:ext cx="11212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600" b="1" dirty="0" smtClean="0">
                <a:cs typeface="2  Kamran" panose="00000400000000000000" pitchFamily="2" charset="-78"/>
              </a:rPr>
              <a:t>برای تعریف رشته های چندخطی، از مد </a:t>
            </a:r>
            <a:r>
              <a:rPr lang="en-US" sz="3200" dirty="0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Triple </a:t>
            </a:r>
            <a:r>
              <a:rPr lang="en-US" sz="3200" dirty="0" smtClean="0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quotes</a:t>
            </a:r>
            <a:r>
              <a:rPr lang="fa-IR" sz="3200" dirty="0" smtClean="0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fa-IR" sz="3600" b="1" dirty="0">
                <a:cs typeface="2  Kamran" panose="00000400000000000000" pitchFamily="2" charset="-78"/>
              </a:rPr>
              <a:t>استفاده می کنیم.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769" t="50462" r="18309" b="22242"/>
          <a:stretch/>
        </p:blipFill>
        <p:spPr>
          <a:xfrm>
            <a:off x="548639" y="2504049"/>
            <a:ext cx="11337080" cy="285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6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13005</TotalTime>
  <Words>925</Words>
  <Application>Microsoft Office PowerPoint</Application>
  <PresentationFormat>Widescreen</PresentationFormat>
  <Paragraphs>156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2  Kamran</vt:lpstr>
      <vt:lpstr>2  Yekan</vt:lpstr>
      <vt:lpstr>2  Zar</vt:lpstr>
      <vt:lpstr>2 kamran</vt:lpstr>
      <vt:lpstr>Arial</vt:lpstr>
      <vt:lpstr>Arial Narrow</vt:lpstr>
      <vt:lpstr>B Kamran</vt:lpstr>
      <vt:lpstr>B Yekan</vt:lpstr>
      <vt:lpstr>Birka</vt:lpstr>
      <vt:lpstr>Calibri</vt:lpstr>
      <vt:lpstr>Calibri Light</vt:lpstr>
      <vt:lpstr>Consolas</vt:lpstr>
      <vt:lpstr>Courier New</vt:lpstr>
      <vt:lpstr>Times New Roman</vt:lpstr>
      <vt:lpstr>Webdings</vt:lpstr>
      <vt:lpstr>Office Theme</vt:lpstr>
      <vt:lpstr>برنامه سازی پیشرفته  (ادامه انواع داده های اولیه)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و مفاهیم اولیه پایتون</dc:title>
  <dc:creator>Sadegh</dc:creator>
  <cp:lastModifiedBy>Sadegh</cp:lastModifiedBy>
  <cp:revision>246</cp:revision>
  <dcterms:created xsi:type="dcterms:W3CDTF">2019-12-14T18:20:14Z</dcterms:created>
  <dcterms:modified xsi:type="dcterms:W3CDTF">2020-02-14T18:33:41Z</dcterms:modified>
</cp:coreProperties>
</file>