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4" r:id="rId3"/>
    <p:sldId id="313" r:id="rId4"/>
    <p:sldId id="305" r:id="rId5"/>
    <p:sldId id="306" r:id="rId6"/>
    <p:sldId id="294" r:id="rId7"/>
    <p:sldId id="295" r:id="rId8"/>
    <p:sldId id="296" r:id="rId9"/>
    <p:sldId id="293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1" r:id="rId18"/>
    <p:sldId id="307" r:id="rId19"/>
    <p:sldId id="308" r:id="rId20"/>
    <p:sldId id="309" r:id="rId21"/>
    <p:sldId id="310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 snapToGrid="0">
      <p:cViewPr>
        <p:scale>
          <a:sx n="70" d="100"/>
          <a:sy n="70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برنامه سازی پیشرفته </a:t>
            </a:r>
            <a:br>
              <a:rPr lang="fa-IR" dirty="0" smtClean="0"/>
            </a:br>
            <a:r>
              <a:rPr lang="fa-IR" dirty="0" smtClean="0"/>
              <a:t>(ادامه انواع داده های اولیه)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69" y="1340286"/>
            <a:ext cx="397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یک لیست از مقادیر صحیح را از کاربر گرفته و آن را معکوس کند.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791" t="34421" r="45486" b="6446"/>
          <a:stretch/>
        </p:blipFill>
        <p:spPr>
          <a:xfrm>
            <a:off x="-24938" y="46726"/>
            <a:ext cx="7383439" cy="65070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9242" y="1364773"/>
            <a:ext cx="3043451" cy="365760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2029" y="3417177"/>
            <a:ext cx="28504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 </a:t>
            </a:r>
            <a:r>
              <a:rPr lang="fa-I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می توان از متد استفاده کرد</a:t>
            </a:r>
            <a:endParaRPr lang="en-US" sz="2400" b="1" dirty="0" smtClean="0">
              <a:solidFill>
                <a:schemeClr val="accent1"/>
              </a:solidFill>
              <a:latin typeface="Consolas" panose="020B0609020204030204" pitchFamily="49" charset="0"/>
              <a:cs typeface="B Kamran" panose="00000400000000000000" pitchFamily="2" charset="-78"/>
            </a:endParaRPr>
          </a:p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lst.append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312693" y="1730533"/>
            <a:ext cx="3619336" cy="2071365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97442" y="114460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لیست </a:t>
            </a:r>
            <a:r>
              <a:rPr lang="fa-IR" sz="20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خالی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6844" y="314515"/>
            <a:ext cx="510599" cy="1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99477" y="5279129"/>
            <a:ext cx="28648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element</a:t>
            </a:r>
          </a:p>
          <a:p>
            <a:pPr algn="ctr"/>
            <a:r>
              <a:rPr lang="fa-I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باعث خطا می شود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4312693" y="1730533"/>
            <a:ext cx="3586784" cy="3933317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1552"/>
              </p:ext>
            </p:extLst>
          </p:nvPr>
        </p:nvGraphicFramePr>
        <p:xfrm>
          <a:off x="3567724" y="5279129"/>
          <a:ext cx="24227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54"/>
                <a:gridCol w="484554"/>
                <a:gridCol w="484554"/>
                <a:gridCol w="484554"/>
                <a:gridCol w="484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Arc 21"/>
          <p:cNvSpPr/>
          <p:nvPr/>
        </p:nvSpPr>
        <p:spPr>
          <a:xfrm>
            <a:off x="3786554" y="4905737"/>
            <a:ext cx="1899138" cy="554729"/>
          </a:xfrm>
          <a:prstGeom prst="arc">
            <a:avLst>
              <a:gd name="adj1" fmla="val 10673869"/>
              <a:gd name="adj2" fmla="val 0"/>
            </a:avLst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4126523" y="5438170"/>
            <a:ext cx="1219200" cy="554729"/>
          </a:xfrm>
          <a:prstGeom prst="arc">
            <a:avLst>
              <a:gd name="adj1" fmla="val 10673869"/>
              <a:gd name="adj2" fmla="val 0"/>
            </a:avLst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69" y="1340286"/>
            <a:ext cx="3978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یک عدد صحیح را از کاربر گرفته و لیستی از اعداد اول کوچکتر از آن را ایجاد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791" t="37606" r="43470" b="16800"/>
          <a:stretch/>
        </p:blipFill>
        <p:spPr>
          <a:xfrm>
            <a:off x="0" y="1340286"/>
            <a:ext cx="7231349" cy="46647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4425" y="2643187"/>
            <a:ext cx="4529138" cy="2000250"/>
          </a:xfrm>
          <a:prstGeom prst="rect">
            <a:avLst/>
          </a:prstGeom>
          <a:noFill/>
          <a:ln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7672" y="3580506"/>
            <a:ext cx="34900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00B0F0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آیا </a:t>
            </a:r>
            <a:r>
              <a:rPr lang="en-US" sz="2800" dirty="0" err="1" smtClean="0">
                <a:solidFill>
                  <a:srgbClr val="00B0F0"/>
                </a:solidFill>
                <a:latin typeface="+mj-lt"/>
                <a:cs typeface="B Kamran" panose="00000400000000000000" pitchFamily="2" charset="-78"/>
              </a:rPr>
              <a:t>i</a:t>
            </a:r>
            <a:r>
              <a:rPr lang="fa-IR" sz="2800" dirty="0" smtClean="0">
                <a:solidFill>
                  <a:srgbClr val="00B0F0"/>
                </a:solidFill>
                <a:latin typeface="+mj-lt"/>
                <a:cs typeface="B Kamran" panose="00000400000000000000" pitchFamily="2" charset="-78"/>
              </a:rPr>
              <a:t> </a:t>
            </a:r>
            <a:r>
              <a:rPr lang="fa-IR" sz="3200" dirty="0" smtClean="0">
                <a:solidFill>
                  <a:srgbClr val="00B0F0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اول است؟ اگر اول است،</a:t>
            </a:r>
          </a:p>
          <a:p>
            <a:pPr algn="ctr" rtl="1"/>
            <a:r>
              <a:rPr lang="fa-IR" sz="3200" dirty="0" smtClean="0">
                <a:solidFill>
                  <a:srgbClr val="00B0F0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 آن را به لیست اضافه کن</a:t>
            </a:r>
          </a:p>
        </p:txBody>
      </p:sp>
      <p:cxnSp>
        <p:nvCxnSpPr>
          <p:cNvPr id="7" name="Straight Arrow Connector 6"/>
          <p:cNvCxnSpPr>
            <a:stCxn id="2" idx="3"/>
            <a:endCxn id="6" idx="1"/>
          </p:cNvCxnSpPr>
          <p:nvPr/>
        </p:nvCxnSpPr>
        <p:spPr>
          <a:xfrm>
            <a:off x="5643563" y="3643312"/>
            <a:ext cx="2784109" cy="475803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44702" y="4841378"/>
            <a:ext cx="4301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0000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نکته: </a:t>
            </a:r>
            <a:r>
              <a:rPr lang="fa-IR" sz="2400" b="1" dirty="0">
                <a:latin typeface="Consolas" panose="020B0609020204030204" pitchFamily="49" charset="0"/>
                <a:cs typeface="B Kamran" panose="00000400000000000000" pitchFamily="2" charset="-78"/>
              </a:rPr>
              <a:t>اگر عددی مرکب باشد، حداقل یک شمارنده </a:t>
            </a:r>
          </a:p>
          <a:p>
            <a:pPr algn="r" rtl="1"/>
            <a:r>
              <a:rPr lang="fa-IR" sz="2400" b="1" dirty="0">
                <a:latin typeface="Consolas" panose="020B0609020204030204" pitchFamily="49" charset="0"/>
                <a:cs typeface="B Kamran" panose="00000400000000000000" pitchFamily="2" charset="-78"/>
              </a:rPr>
              <a:t>اول کوچکتر از خود دارد. بنابراین، به جای بررسی </a:t>
            </a:r>
          </a:p>
          <a:p>
            <a:pPr algn="r" rtl="1"/>
            <a:r>
              <a:rPr lang="fa-IR" sz="2400" b="1" dirty="0">
                <a:latin typeface="Consolas" panose="020B0609020204030204" pitchFamily="49" charset="0"/>
                <a:cs typeface="B Kamran" panose="00000400000000000000" pitchFamily="2" charset="-78"/>
              </a:rPr>
              <a:t>تمامی اعداد کوچکتر از </a:t>
            </a:r>
            <a:r>
              <a:rPr lang="en-US" sz="2400" b="1" dirty="0" err="1">
                <a:latin typeface="+mj-lt"/>
                <a:cs typeface="B Kamran" panose="00000400000000000000" pitchFamily="2" charset="-78"/>
              </a:rPr>
              <a:t>i</a:t>
            </a:r>
            <a:r>
              <a:rPr lang="fa-IR" sz="2400" b="1" dirty="0">
                <a:latin typeface="Consolas" panose="020B0609020204030204" pitchFamily="49" charset="0"/>
                <a:cs typeface="B Kamran" panose="00000400000000000000" pitchFamily="2" charset="-78"/>
              </a:rPr>
              <a:t>، بهتر است تنها اعداد اول </a:t>
            </a:r>
          </a:p>
          <a:p>
            <a:pPr algn="r" rtl="1"/>
            <a:r>
              <a:rPr lang="fa-IR" sz="2400" b="1" dirty="0">
                <a:latin typeface="Consolas" panose="020B0609020204030204" pitchFamily="49" charset="0"/>
                <a:cs typeface="B Kamran" panose="00000400000000000000" pitchFamily="2" charset="-78"/>
              </a:rPr>
              <a:t>کوچکتر از آن را بررسی کنیم. </a:t>
            </a:r>
            <a:r>
              <a:rPr lang="fa-IR" sz="24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آیا می توان این بلاک را به شکل بهتری نوشت؟؟؟؟</a:t>
            </a:r>
            <a:endParaRPr lang="fa-IR" sz="2400" b="1" dirty="0">
              <a:latin typeface="Consolas" panose="020B0609020204030204" pitchFamily="49" charset="0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101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2955" y="1210442"/>
            <a:ext cx="1121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یک لیست از اعداد صحیح را از ورودی گرفته و آن را مرتب کند.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955" y="2572414"/>
            <a:ext cx="1121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دو لیست از اعداد صحیح را از ورودی دریافت کرده و آنها را در قالب یک لیست مرتب ترکیب کند.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955" y="3934386"/>
            <a:ext cx="11212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یک لیست از اعداد صحیح را از ورودی دریافت کرده و یک لیست صحیح جدید تولید کند. عناصر لیست جدید، شامل تعداد ارقام هر یک از عناصر لیست ورودی می باشد.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88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07396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ایجاد لیست از روی لیست های دیگر به کمک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Comprehension</a:t>
            </a:r>
            <a:r>
              <a:rPr lang="en-US" sz="3600" dirty="0"/>
              <a:t> 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0963" y="3772214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 = [f(x) for x in L1 if condition] 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51329" y="1997720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197" y="4778417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لیست جدید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51662" y="4189867"/>
            <a:ext cx="1011485" cy="6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10437" y="6060720"/>
            <a:ext cx="3667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تابع (عبارت) بر روی عناصر 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L1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>
            <a:endCxn id="25" idx="0"/>
          </p:cNvCxnSpPr>
          <p:nvPr/>
        </p:nvCxnSpPr>
        <p:spPr>
          <a:xfrm flipH="1">
            <a:off x="2844433" y="4295434"/>
            <a:ext cx="390086" cy="17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3625" y="2756310"/>
            <a:ext cx="3942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متغیری که نشان دهنده عناصر 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L1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است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678429" y="3279530"/>
            <a:ext cx="166526" cy="49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68515" y="4694581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دنباله یا لیست موجود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5879016" y="4295434"/>
            <a:ext cx="289320" cy="3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418156" y="5059111"/>
            <a:ext cx="31385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شرطی که دارای نتیجه </a:t>
            </a:r>
          </a:p>
          <a:p>
            <a:pPr algn="ct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True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یا 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False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است (اختیاری)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929349" y="4295434"/>
            <a:ext cx="1637732" cy="76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29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07396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ایجاد لیست از روی لیست های دیگر به کمک 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</a:rPr>
              <a:t>Comprehension</a:t>
            </a:r>
            <a:r>
              <a:rPr lang="en-US" sz="3600" dirty="0"/>
              <a:t> 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4022" y="2120831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 = [f(x) for x in L1 if condition] 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01979" y="2120831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633" y="3044589"/>
            <a:ext cx="11003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تفسیر</a:t>
            </a:r>
            <a:r>
              <a:rPr lang="fa-IR" sz="3200" b="1" dirty="0" smtClean="0">
                <a:cs typeface="2  Kamran" panose="00000400000000000000" pitchFamily="2" charset="-78"/>
              </a:rPr>
              <a:t>: از لیست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L1</a:t>
            </a:r>
            <a:r>
              <a:rPr lang="fa-IR" sz="3200" b="1" dirty="0" smtClean="0">
                <a:cs typeface="2  Kamran" panose="00000400000000000000" pitchFamily="2" charset="-78"/>
              </a:rPr>
              <a:t>، هر عنصری که در شرط </a:t>
            </a:r>
            <a:r>
              <a:rPr lang="en-US" sz="2800" b="1" dirty="0">
                <a:latin typeface="+mj-lt"/>
                <a:cs typeface="2  Kamran" panose="00000400000000000000" pitchFamily="2" charset="-78"/>
              </a:rPr>
              <a:t>condition</a:t>
            </a:r>
            <a:r>
              <a:rPr lang="fa-IR" sz="3200" b="1" dirty="0" smtClean="0">
                <a:cs typeface="2  Kamran" panose="00000400000000000000" pitchFamily="2" charset="-78"/>
              </a:rPr>
              <a:t> صدق می کند را انتخاب کرده و تابع </a:t>
            </a:r>
            <a:r>
              <a:rPr lang="en-US" sz="2800" b="1" dirty="0">
                <a:latin typeface="+mj-lt"/>
                <a:cs typeface="2  Kamran" panose="00000400000000000000" pitchFamily="2" charset="-78"/>
              </a:rPr>
              <a:t>f(x)</a:t>
            </a:r>
            <a:r>
              <a:rPr lang="fa-IR" sz="3200" b="1" dirty="0" smtClean="0">
                <a:cs typeface="2  Kamran" panose="00000400000000000000" pitchFamily="2" charset="-78"/>
              </a:rPr>
              <a:t> را بر روی آن اعمال کرده و نتیجه را به لیست 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L2</a:t>
            </a:r>
            <a:r>
              <a:rPr lang="fa-IR" sz="3200" b="1" dirty="0" smtClean="0">
                <a:cs typeface="2  Kamran" panose="00000400000000000000" pitchFamily="2" charset="-78"/>
              </a:rPr>
              <a:t> اضافه کن.  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7236803" y="4522345"/>
            <a:ext cx="4091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دستور فوق معادل کد زیر است: 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4022" y="5168676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x in L1: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condition: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L2 = L2 + [f(x)]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0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69" y="1340286"/>
            <a:ext cx="397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یک لیست صحیح را از کاربر گرفته و عناصر فرد آن را مشخص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819" t="32718" r="42954" b="13114"/>
          <a:stretch/>
        </p:blipFill>
        <p:spPr>
          <a:xfrm>
            <a:off x="304800" y="1340286"/>
            <a:ext cx="7201469" cy="54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364" y="1340286"/>
            <a:ext cx="1113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لیست توان های سوم اعداد کوچکتر از 100 که هم بر 3 و 5 یا بر 11 بخش پذیر هستند را تولید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8" t="55356" r="10455" b="26250"/>
          <a:stretch/>
        </p:blipFill>
        <p:spPr>
          <a:xfrm>
            <a:off x="651163" y="3131127"/>
            <a:ext cx="10442819" cy="15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1450" y="1340286"/>
            <a:ext cx="36936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که یک لیست از اعداد صحیح را از کاربر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گرفته و عنصر وسط آن را استخراج کند (فرض کنید عنصر وسط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باشد)، سپس عناصر لیست را به گونه ای جابجا کند که تمامی عناصری که بعد از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قرار می گیرند، از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بزرگتر و تمامی عناصری که قبل از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قرار می گیرند، از آن کوچکتر باشند. </a:t>
            </a:r>
            <a:endParaRPr lang="fa-IR" sz="36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78" t="38000" r="31250" b="22444"/>
          <a:stretch/>
        </p:blipFill>
        <p:spPr>
          <a:xfrm>
            <a:off x="0" y="24020"/>
            <a:ext cx="7619572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830" y="3466531"/>
            <a:ext cx="2920621" cy="329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15" y="3482451"/>
            <a:ext cx="2797791" cy="3138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603" y="4158990"/>
            <a:ext cx="60596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0000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نکته: </a:t>
            </a:r>
            <a:r>
              <a:rPr lang="fa-IR" sz="28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عمل فوق پایه و اساس یکی از سریعترین الگوریتم های مرتب سازی، تحت عنوان </a:t>
            </a:r>
            <a:r>
              <a:rPr lang="en-US" sz="24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quicksort</a:t>
            </a:r>
            <a:r>
              <a:rPr lang="fa-IR" sz="24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 </a:t>
            </a:r>
            <a:r>
              <a:rPr lang="fa-IR" sz="28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است. این الگوریتم را پس مطالعه توابع بازگشتی مورد بررسی قرار خواهیم داد </a:t>
            </a:r>
            <a:r>
              <a:rPr lang="fa-IR" sz="2400" b="1" dirty="0" smtClean="0">
                <a:latin typeface="Consolas" panose="020B0609020204030204" pitchFamily="49" charset="0"/>
                <a:cs typeface="B Kamran" panose="00000400000000000000" pitchFamily="2" charset="-78"/>
                <a:sym typeface="Wingdings" panose="05000000000000000000" pitchFamily="2" charset="2"/>
              </a:rPr>
              <a:t> </a:t>
            </a:r>
            <a:r>
              <a:rPr lang="fa-IR" sz="24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 </a:t>
            </a:r>
            <a:endParaRPr lang="fa-IR" sz="2400" b="1" dirty="0">
              <a:latin typeface="Consolas" panose="020B0609020204030204" pitchFamily="49" charset="0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044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2955" y="1210442"/>
            <a:ext cx="11212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یک لیست از رشته ها را از ورودی گرفته و رشته هایی که طول آنها فرد است را در یک لیست و مابقی رشته ها را در لیستی دیگر قرار داده و آنها را چاپ کند.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955" y="3154308"/>
            <a:ext cx="1121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دو لیست از اعداد صحیح را از ورودی دریافت کرده و اشتراک </a:t>
            </a:r>
          </a:p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آنها را در یک لیست جدید قرار داده و آن را چاپ کند.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244" y="4706019"/>
            <a:ext cx="1121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دو لیست از اعداد صحیح را از ورودی دریافت کرده و اجتماع</a:t>
            </a:r>
          </a:p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آنها را در یک لیست جدید قرار داده و آن را چاپ کند.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56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727125" y="464024"/>
            <a:ext cx="375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دیکشنری (</a:t>
            </a:r>
            <a:r>
              <a:rPr lang="en-US" sz="3200" b="1" dirty="0" smtClean="0">
                <a:cs typeface="2  Yekan" panose="00000400000000000000" pitchFamily="2" charset="-78"/>
              </a:rPr>
              <a:t>Dictionary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297" y="1198925"/>
            <a:ext cx="10988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کالکشن نامرتب از اشیاء </a:t>
            </a:r>
            <a:r>
              <a:rPr lang="fa-IR" sz="3600" b="1" dirty="0" smtClean="0">
                <a:cs typeface="2  Kamran" panose="00000400000000000000" pitchFamily="2" charset="-78"/>
              </a:rPr>
              <a:t>که در آن دسترسی به عناصر از طریق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کلید ها</a:t>
            </a:r>
            <a:r>
              <a:rPr lang="fa-IR" sz="3600" b="1" dirty="0" smtClean="0">
                <a:cs typeface="2  Kamran" panose="00000400000000000000" pitchFamily="2" charset="-78"/>
              </a:rPr>
              <a:t> (نه اندیس ها)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انجام می گیرد: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6747" y="3242211"/>
            <a:ext cx="864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کلید ها از نوع 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string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هستند ولی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مقادیر می توانند از هر نوعی باشند</a:t>
            </a:r>
            <a:r>
              <a:rPr lang="fa-IR" sz="3600" b="1" dirty="0" smtClean="0">
                <a:cs typeface="2  Kamran" panose="00000400000000000000" pitchFamily="2" charset="-78"/>
              </a:rPr>
              <a:t>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6234" y="2246596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{key1 : val1, key2 : val2, … 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4234" y="4045470"/>
            <a:ext cx="11465169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 ={‘name': 'John', 'major': 'Computer Science', 'age': 25, 'weight': 77.4, 'family': {'father': 'Peter', 'mother': 'Sara'}, 'Grades': {'AP': 18.75, 'Math': 12.5},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‘phone':[0911..8 , 0911..3]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128616" y="464024"/>
            <a:ext cx="1356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نکات ...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2767" y="2550053"/>
            <a:ext cx="8715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 آخرین مهلت ارسال تمرین اول: دوشنبه هفته آتی، تا ساعت 24</a:t>
            </a:r>
          </a:p>
        </p:txBody>
      </p:sp>
    </p:spTree>
    <p:extLst>
      <p:ext uri="{BB962C8B-B14F-4D97-AF65-F5344CB8AC3E}">
        <p14:creationId xmlns:p14="http://schemas.microsoft.com/office/powerpoint/2010/main" val="17576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727125" y="464024"/>
            <a:ext cx="375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دیکشنری (</a:t>
            </a:r>
            <a:r>
              <a:rPr lang="en-US" sz="3200" b="1" dirty="0" smtClean="0">
                <a:cs typeface="2  Yekan" panose="00000400000000000000" pitchFamily="2" charset="-78"/>
              </a:rPr>
              <a:t>Dictionary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58" y="1198925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مثالی از تعریف و دسترسی به عناصر دیکشنری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654" t="35070" r="11385" b="14444"/>
          <a:stretch/>
        </p:blipFill>
        <p:spPr>
          <a:xfrm>
            <a:off x="513459" y="1995382"/>
            <a:ext cx="10867304" cy="45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727125" y="464024"/>
            <a:ext cx="3757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دیکشنری (</a:t>
            </a:r>
            <a:r>
              <a:rPr lang="en-US" sz="3200" b="1" dirty="0" smtClean="0">
                <a:cs typeface="2  Yekan" panose="00000400000000000000" pitchFamily="2" charset="-78"/>
              </a:rPr>
              <a:t>Dictionary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6943" y="1198925"/>
            <a:ext cx="4878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مثالی از عملیات بر روی یک دیکشنری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91" t="27666" r="11136" b="18570"/>
          <a:stretch/>
        </p:blipFill>
        <p:spPr>
          <a:xfrm>
            <a:off x="0" y="1758830"/>
            <a:ext cx="12192000" cy="50991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401" y="3293561"/>
            <a:ext cx="2151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2  Kamran" panose="00000400000000000000" pitchFamily="2" charset="-78"/>
              </a:rPr>
              <a:t>تغییر عناصر دیکشنری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7945" y="3573194"/>
            <a:ext cx="3404381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19937" y="381172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2  Kamran" panose="00000400000000000000" pitchFamily="2" charset="-78"/>
              </a:rPr>
              <a:t>افزودن یک عنصر جدید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83724" y="4091355"/>
            <a:ext cx="3404381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08489" y="4346292"/>
            <a:ext cx="277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2  Kamran" panose="00000400000000000000" pitchFamily="2" charset="-78"/>
              </a:rPr>
              <a:t>حذف یک عنصر از دیکشنری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09667" y="4625925"/>
            <a:ext cx="3404381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3457" y="2620371"/>
            <a:ext cx="4281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800" b="1" dirty="0" smtClean="0">
                <a:cs typeface="2  Yekan" panose="00000400000000000000" pitchFamily="2" charset="-78"/>
              </a:rPr>
              <a:t>جلسه آینده: توابع</a:t>
            </a:r>
            <a:endParaRPr lang="en-US" sz="4800" b="1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55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689393" y="464024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یادآوری ...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8582" y="1198925"/>
            <a:ext cx="10836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رشته یک کالکشن مرتب از کاراکتر ها است که به منظور ذخیره و پردازش داده های متنی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مورد استفاده قرارمی گیرد. 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2380" y="2701572"/>
            <a:ext cx="344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quotes</a:t>
            </a:r>
            <a:r>
              <a:rPr lang="en-US" sz="2800" dirty="0">
                <a:solidFill>
                  <a:srgbClr val="00B0F0"/>
                </a:solidFill>
                <a:latin typeface="Birka"/>
              </a:rPr>
              <a:t>: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'spam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380" y="3333762"/>
            <a:ext cx="3475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quotes: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380" y="5198650"/>
            <a:ext cx="8720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quotes: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'''... spam ...''', """... spam ..."""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380" y="3965952"/>
            <a:ext cx="4969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"s\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652" y="4596031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sequences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8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اندیس گذاری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Indexing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86" t="73749" r="56477" b="20187"/>
          <a:stretch/>
        </p:blipFill>
        <p:spPr>
          <a:xfrm>
            <a:off x="540326" y="1325788"/>
            <a:ext cx="2902714" cy="53098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4166" y="3090511"/>
          <a:ext cx="8127999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5609" y="37749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4783" y="3774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3957" y="3774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3760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2934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2108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6793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967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5141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3553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92727" y="37726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5344" y="3876510"/>
            <a:ext cx="192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cs typeface="2  Kamran" panose="00000400000000000000" pitchFamily="2" charset="-78"/>
              </a:rPr>
              <a:t>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left Indexing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fa-IR" sz="28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Arrow Connector 8"/>
          <p:cNvCxnSpPr>
            <a:stCxn id="23" idx="2"/>
          </p:cNvCxnSpPr>
          <p:nvPr/>
        </p:nvCxnSpPr>
        <p:spPr>
          <a:xfrm>
            <a:off x="887120" y="4399730"/>
            <a:ext cx="146222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85445" y="2188403"/>
            <a:ext cx="216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cs typeface="2  Kamran" panose="00000400000000000000" pitchFamily="2" charset="-78"/>
              </a:rPr>
              <a:t>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right Indexing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fa-IR" sz="2800" b="1" dirty="0">
              <a:cs typeface="2  Kamran" panose="00000400000000000000" pitchFamily="2" charset="-78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854369" y="2188403"/>
            <a:ext cx="18458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4235" y="2548923"/>
            <a:ext cx="583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3409" y="254892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2583" y="254892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2386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1560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80734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5419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44593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73767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52179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1353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برش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Slicing</a:t>
            </a:r>
            <a:r>
              <a:rPr lang="fa-IR" sz="3600" b="1" dirty="0" smtClean="0">
                <a:cs typeface="2  Kamran" panose="00000400000000000000" pitchFamily="2" charset="-78"/>
              </a:rPr>
              <a:t>): می توان یک زیردنباله از یک رشته را استخراج کرد. 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7107" y="2079888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1429" y="1956777"/>
            <a:ext cx="2079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اول: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5233" y="2814185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start:end:step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2268" y="2691074"/>
            <a:ext cx="2058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دوم: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955" y="3787387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عملیات پایه ای پایتون بر روی رشته ها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46329"/>
              </p:ext>
            </p:extLst>
          </p:nvPr>
        </p:nvGraphicFramePr>
        <p:xfrm>
          <a:off x="1486090" y="4565851"/>
          <a:ext cx="8128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توضیحات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عملگر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الحاق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رشته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تکرار رشته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طول رشته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7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عملیات پایه ای پایتون بر روی لیستها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49398"/>
              </p:ext>
            </p:extLst>
          </p:nvPr>
        </p:nvGraphicFramePr>
        <p:xfrm>
          <a:off x="1486090" y="1988906"/>
          <a:ext cx="81280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توضیحات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عملگر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الحاق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لیست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تکرار یک لیست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طول لیست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تبدیل یک </a:t>
                      </a:r>
                      <a:r>
                        <a:rPr lang="en-US" sz="2000" b="1" dirty="0" smtClean="0">
                          <a:latin typeface="+mj-lt"/>
                          <a:cs typeface="B Kamran" panose="00000400000000000000" pitchFamily="2" charset="-78"/>
                        </a:rPr>
                        <a:t>sequence</a:t>
                      </a:r>
                      <a:r>
                        <a:rPr lang="en-US" sz="2000" b="1" dirty="0" smtClean="0">
                          <a:cs typeface="B Kamran" panose="00000400000000000000" pitchFamily="2" charset="-78"/>
                        </a:rPr>
                        <a:t> </a:t>
                      </a:r>
                      <a:r>
                        <a:rPr lang="fa-IR" sz="2000" b="1" dirty="0" smtClean="0">
                          <a:cs typeface="B Kamran" panose="00000400000000000000" pitchFamily="2" charset="-78"/>
                        </a:rPr>
                        <a:t> </a:t>
                      </a:r>
                      <a:r>
                        <a:rPr lang="fa-I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Kamran" panose="00000400000000000000" pitchFamily="2" charset="-78"/>
                        </a:rPr>
                        <a:t>دیگر </a:t>
                      </a:r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به لیست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بررسی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عضویت در لیست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07396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عملیات پایه ای پایتون بر روی لیستها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492" t="37606" r="48955" b="6247"/>
          <a:stretch/>
        </p:blipFill>
        <p:spPr>
          <a:xfrm>
            <a:off x="122830" y="1910687"/>
            <a:ext cx="4790364" cy="4912264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86400" y="2309463"/>
            <a:ext cx="339829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['h', 'e', 'l', 'l', 'o']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47729" y="3185199"/>
            <a:ext cx="339829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[-4,-2, 0, 2, 4]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47729" y="4007074"/>
            <a:ext cx="548412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['h', 'e', 'l', 'l', 'o', -4, -2, 0, 2, 4]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47729" y="4900391"/>
            <a:ext cx="4875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[-4, -2, 0, 2, 4, -4, -2, 0, 2, 4]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486400" y="6093348"/>
            <a:ext cx="106452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 True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486400" y="6432354"/>
            <a:ext cx="106452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b: False 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60812" y="2494129"/>
            <a:ext cx="3275463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49437" y="3397161"/>
            <a:ext cx="3275463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49437" y="5062191"/>
            <a:ext cx="3275463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5904" y="6231847"/>
            <a:ext cx="2608996" cy="17701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4528" y="6534373"/>
            <a:ext cx="2608996" cy="17701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24414" y="4204650"/>
            <a:ext cx="3275463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8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95535" y="1756353"/>
            <a:ext cx="11212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600" b="1" dirty="0" smtClean="0">
                <a:cs typeface="2  Kamran" panose="00000400000000000000" pitchFamily="2" charset="-78"/>
              </a:rPr>
              <a:t>علاوه بر عملیات پایه ای، تعداد فراوانی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عملیات غیراولیه (متد) </a:t>
            </a:r>
            <a:r>
              <a:rPr lang="fa-IR" sz="3600" b="1" dirty="0" smtClean="0">
                <a:cs typeface="2  Kamran" panose="00000400000000000000" pitchFamily="2" charset="-78"/>
              </a:rPr>
              <a:t>نیز برای لیستها</a:t>
            </a:r>
          </a:p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تعریف شده است. بحث بیشتر در باره این نوع عملیات به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بعد از مباحث برنامه نویسی </a:t>
            </a:r>
          </a:p>
          <a:p>
            <a:pPr algn="just" rtl="1"/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شیءگرا</a:t>
            </a:r>
            <a:r>
              <a:rPr lang="fa-IR" sz="3600" b="1" dirty="0" smtClean="0">
                <a:cs typeface="2  Kamran" panose="00000400000000000000" pitchFamily="2" charset="-78"/>
              </a:rPr>
              <a:t> موکول می گردد. </a:t>
            </a:r>
            <a:r>
              <a:rPr lang="fa-IR" sz="3600" b="1" dirty="0" smtClean="0"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54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2639" y="1340286"/>
            <a:ext cx="1050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لیست ها نیز نوعی دنباله 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sequence</a:t>
            </a:r>
            <a:r>
              <a:rPr lang="fa-IR" sz="3600" b="1" dirty="0" smtClean="0">
                <a:cs typeface="2  Kamran" panose="00000400000000000000" pitchFamily="2" charset="-78"/>
              </a:rPr>
              <a:t>) هستند و در نتیجه می توان از آنها در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for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استفاده کرد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 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598" t="40194" r="43693" b="28148"/>
          <a:stretch/>
        </p:blipFill>
        <p:spPr>
          <a:xfrm>
            <a:off x="1364776" y="2729551"/>
            <a:ext cx="6387152" cy="31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13160</TotalTime>
  <Words>1199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2  Kamran</vt:lpstr>
      <vt:lpstr>2  Yekan</vt:lpstr>
      <vt:lpstr>2  Zar</vt:lpstr>
      <vt:lpstr>2 kamran</vt:lpstr>
      <vt:lpstr>Arial</vt:lpstr>
      <vt:lpstr>B Kamran</vt:lpstr>
      <vt:lpstr>B Yekan</vt:lpstr>
      <vt:lpstr>Birka</vt:lpstr>
      <vt:lpstr>Calibri</vt:lpstr>
      <vt:lpstr>Calibri Light</vt:lpstr>
      <vt:lpstr>Consolas</vt:lpstr>
      <vt:lpstr>Times New Roman</vt:lpstr>
      <vt:lpstr>Webdings</vt:lpstr>
      <vt:lpstr>Wingdings</vt:lpstr>
      <vt:lpstr>Office Theme</vt:lpstr>
      <vt:lpstr>برنامه سازی پیشرفته  (ادامه انواع داده های اولیه)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Windows User</cp:lastModifiedBy>
  <cp:revision>280</cp:revision>
  <dcterms:created xsi:type="dcterms:W3CDTF">2019-12-14T18:20:14Z</dcterms:created>
  <dcterms:modified xsi:type="dcterms:W3CDTF">2020-02-19T06:15:51Z</dcterms:modified>
</cp:coreProperties>
</file>