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8" r:id="rId4"/>
    <p:sldId id="269" r:id="rId5"/>
    <p:sldId id="270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cs typeface="B Yekan" panose="00000400000000000000" pitchFamily="2" charset="-78"/>
              </a:defRPr>
            </a:lvl1pPr>
          </a:lstStyle>
          <a:p>
            <a:r>
              <a:rPr lang="fa-IR" dirty="0" smtClean="0"/>
              <a:t>برنامه سازی پیشرفته (مقدمه)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cs typeface="2  Kamran" panose="00000400000000000000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a-IR" dirty="0" smtClean="0"/>
              <a:t>صادق اسکندری</a:t>
            </a:r>
          </a:p>
          <a:p>
            <a:r>
              <a:rPr lang="fa-IR" dirty="0" smtClean="0"/>
              <a:t>دانشگاه گیلان، گروه علوم کامپیوتر</a:t>
            </a:r>
          </a:p>
          <a:p>
            <a:r>
              <a:rPr lang="fa-IR" dirty="0" smtClean="0"/>
              <a:t>نیمسال دوم 98-99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899F3-6BE7-46ED-A53A-DCF404358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7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>
                <a:cs typeface="B Yeka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 b="1" baseline="0">
                <a:cs typeface="2  Zar" panose="00000400000000000000" pitchFamily="2" charset="-78"/>
              </a:defRPr>
            </a:lvl1pPr>
            <a:lvl2pPr algn="r" rtl="1">
              <a:defRPr>
                <a:cs typeface="2  Zar" panose="00000400000000000000" pitchFamily="2" charset="-78"/>
              </a:defRPr>
            </a:lvl2pPr>
            <a:lvl3pPr algn="r" rtl="1">
              <a:defRPr>
                <a:cs typeface="2  Zar" panose="00000400000000000000" pitchFamily="2" charset="-78"/>
              </a:defRPr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fa-IR" dirty="0" smtClean="0"/>
              <a:t>سطح اول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475C-F081-42DC-8781-5CA9D66BBF8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adegh28.github.io/AP9899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7200" b="1" dirty="0" smtClean="0">
                <a:cs typeface="2  Kamran" panose="00000400000000000000" pitchFamily="2" charset="-78"/>
              </a:rPr>
              <a:t>برنامه سازی پیشرفته (مقدمه) </a:t>
            </a:r>
            <a:endParaRPr lang="en-US" sz="7200" b="1" dirty="0">
              <a:cs typeface="2  Kamr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صادق اسکندری - دانشکده علوم ریاضی، گروه علوم کامپیوتر</a:t>
            </a:r>
          </a:p>
          <a:p>
            <a:r>
              <a:rPr lang="en-US" dirty="0" smtClean="0"/>
              <a:t>eskandari@guilan.ac.ir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32882" y="1690688"/>
            <a:ext cx="2937111" cy="449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0" name="Rectangle 19"/>
          <p:cNvSpPr/>
          <p:nvPr/>
        </p:nvSpPr>
        <p:spPr>
          <a:xfrm>
            <a:off x="7954088" y="1965277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00011010101…..0001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954088" y="2499173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01110010101</a:t>
            </a:r>
            <a:r>
              <a:rPr lang="en-US" dirty="0"/>
              <a:t>…..</a:t>
            </a:r>
            <a:r>
              <a:rPr lang="en-US" dirty="0" smtClean="0"/>
              <a:t>0011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954088" y="3033069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00011010101…..</a:t>
            </a:r>
            <a:r>
              <a:rPr lang="en-US" dirty="0" smtClean="0"/>
              <a:t>0111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954087" y="4530766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00000000000…..1010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4087" y="5097293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0000000000…..10100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85899" y="4105617"/>
            <a:ext cx="2647665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0622" y="1941693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برنامه نویسی امروزه </a:t>
            </a:r>
            <a:r>
              <a:rPr lang="en-US" sz="3200" b="1" dirty="0" smtClean="0">
                <a:cs typeface="2  Kamran" panose="00000400000000000000" pitchFamily="2" charset="-78"/>
              </a:rPr>
              <a:t> </a:t>
            </a: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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63" y="2626108"/>
            <a:ext cx="4046518" cy="295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57148" y="5615908"/>
            <a:ext cx="3164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98683" y="3336585"/>
            <a:ext cx="957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000" b="1" dirty="0" smtClean="0">
                <a:cs typeface="2  Kamran" panose="00000400000000000000" pitchFamily="2" charset="-78"/>
              </a:rPr>
              <a:t>ترجمه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201150" y="107951"/>
            <a:ext cx="282892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برنامه نويسي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7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8913" y="3322073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</a:p>
          <a:p>
            <a:pPr algn="ctr"/>
            <a:r>
              <a:rPr lang="en-US" dirty="0" smtClean="0"/>
              <a:t>P.cpp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063175" y="2115403"/>
            <a:ext cx="32825" cy="25691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80608" y="1746071"/>
            <a:ext cx="20730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 smtClean="0">
                <a:cs typeface="2  Kamran" panose="00000400000000000000" pitchFamily="2" charset="-78"/>
              </a:rPr>
              <a:t>زمان برنامه نویسی</a:t>
            </a:r>
          </a:p>
          <a:p>
            <a:pPr algn="ctr" rtl="1"/>
            <a:r>
              <a:rPr lang="fa-IR" sz="3200" dirty="0" smtClean="0">
                <a:cs typeface="2  Kamran" panose="00000400000000000000" pitchFamily="2" charset="-78"/>
              </a:rPr>
              <a:t>(کامپیوتر مبدأ)</a:t>
            </a:r>
            <a:endParaRPr lang="en-US" sz="3200" dirty="0">
              <a:cs typeface="2  Kamr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70745" y="1746071"/>
            <a:ext cx="16834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 smtClean="0">
                <a:cs typeface="2  Kamran" panose="00000400000000000000" pitchFamily="2" charset="-78"/>
              </a:rPr>
              <a:t>زمان اجرا</a:t>
            </a:r>
          </a:p>
          <a:p>
            <a:pPr algn="ctr" rtl="1"/>
            <a:r>
              <a:rPr lang="fa-IR" sz="3200" dirty="0" smtClean="0">
                <a:cs typeface="2  Kamran" panose="00000400000000000000" pitchFamily="2" charset="-78"/>
              </a:rPr>
              <a:t>(کامپیوتر مقصد)</a:t>
            </a:r>
            <a:endParaRPr lang="en-US" sz="3200" dirty="0">
              <a:cs typeface="2  Kamran" panose="00000400000000000000" pitchFamily="2" charset="-7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77170" y="3322073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Code</a:t>
            </a:r>
          </a:p>
          <a:p>
            <a:pPr algn="ctr"/>
            <a:r>
              <a:rPr lang="en-US" dirty="0" smtClean="0"/>
              <a:t>P.exe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21" idx="1"/>
          </p:cNvCxnSpPr>
          <p:nvPr/>
        </p:nvCxnSpPr>
        <p:spPr>
          <a:xfrm>
            <a:off x="2676644" y="3731506"/>
            <a:ext cx="150052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5814901" y="3731506"/>
            <a:ext cx="370892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17528" y="336217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783" y="3546840"/>
            <a:ext cx="659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C++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110849" y="4332849"/>
            <a:ext cx="9419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</a:rPr>
              <a:t>زبان کامپایلری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</a:rPr>
              <a:t>سرعت اجرای بالا </a:t>
            </a: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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اگر معماری کامپیوتر مبدا با معماری کامپیوتر مقصد یکسان نباشد، خطا رخ می دهد 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43901" y="107951"/>
            <a:ext cx="3686176" cy="635000"/>
          </a:xfrm>
        </p:spPr>
        <p:txBody>
          <a:bodyPr>
            <a:no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زبانهاي برنامه نويسي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3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8" grpId="0"/>
      <p:bldP spid="21" grpId="0" animBg="1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96000" y="2115403"/>
            <a:ext cx="23446" cy="24565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80608" y="1746071"/>
            <a:ext cx="2073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 smtClean="0">
                <a:cs typeface="2  Kamran" panose="00000400000000000000" pitchFamily="2" charset="-78"/>
              </a:rPr>
              <a:t>زمان برنامه نویسی</a:t>
            </a:r>
            <a:endParaRPr lang="en-US" sz="3200" dirty="0">
              <a:cs typeface="2  Kamr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34438" y="1746071"/>
            <a:ext cx="1156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 smtClean="0">
                <a:cs typeface="2  Kamran" panose="00000400000000000000" pitchFamily="2" charset="-78"/>
              </a:rPr>
              <a:t>زمان اجرا</a:t>
            </a:r>
            <a:endParaRPr lang="en-US" sz="3200" dirty="0">
              <a:cs typeface="2  Kamran" panose="00000400000000000000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36569" y="3122782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</a:p>
          <a:p>
            <a:pPr algn="ctr"/>
            <a:r>
              <a:rPr lang="en-US" dirty="0" smtClean="0"/>
              <a:t>P.java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174826" y="3122782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Code</a:t>
            </a:r>
          </a:p>
          <a:p>
            <a:pPr algn="ctr"/>
            <a:r>
              <a:rPr lang="en-US" dirty="0" err="1" smtClean="0"/>
              <a:t>P.class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3"/>
            <a:endCxn id="31" idx="1"/>
          </p:cNvCxnSpPr>
          <p:nvPr/>
        </p:nvCxnSpPr>
        <p:spPr>
          <a:xfrm>
            <a:off x="2674300" y="3532215"/>
            <a:ext cx="150052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3"/>
            <a:endCxn id="36" idx="1"/>
          </p:cNvCxnSpPr>
          <p:nvPr/>
        </p:nvCxnSpPr>
        <p:spPr>
          <a:xfrm flipV="1">
            <a:off x="5812557" y="3529870"/>
            <a:ext cx="1468884" cy="234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15184" y="3162883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8031" y="3347549"/>
            <a:ext cx="803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JAVA</a:t>
            </a:r>
            <a:endParaRPr lang="en-US" sz="2400" b="1" dirty="0"/>
          </a:p>
        </p:txBody>
      </p:sp>
      <p:sp>
        <p:nvSpPr>
          <p:cNvPr id="36" name="Rectangle 35"/>
          <p:cNvSpPr/>
          <p:nvPr/>
        </p:nvSpPr>
        <p:spPr>
          <a:xfrm>
            <a:off x="7281441" y="3120437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Code</a:t>
            </a:r>
          </a:p>
        </p:txBody>
      </p:sp>
      <p:cxnSp>
        <p:nvCxnSpPr>
          <p:cNvPr id="37" name="Straight Arrow Connector 36"/>
          <p:cNvCxnSpPr>
            <a:stCxn id="36" idx="3"/>
          </p:cNvCxnSpPr>
          <p:nvPr/>
        </p:nvCxnSpPr>
        <p:spPr>
          <a:xfrm flipV="1">
            <a:off x="8919172" y="3527526"/>
            <a:ext cx="1405795" cy="234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546999" y="2663834"/>
            <a:ext cx="3140301" cy="13203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823632" y="2699105"/>
            <a:ext cx="27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Virtual Machine (JVM)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84212" y="4332849"/>
            <a:ext cx="95462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</a:rPr>
              <a:t>زبان کامپایلری-مفسری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</a:rPr>
              <a:t>سرعت اجرای پایین تر نسبت به زبانهای کامپایلری </a:t>
            </a: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</a:t>
            </a:r>
            <a:endParaRPr lang="fa-IR" sz="3200" b="1" dirty="0" smtClean="0">
              <a:cs typeface="2  Kamra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اگر معماری کامپیوتر مبدا با معماری کامپیوتر مقصد یکسان نباشد، خطا رخ نمی دهد 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43901" y="107951"/>
            <a:ext cx="3686176" cy="635000"/>
          </a:xfrm>
        </p:spPr>
        <p:txBody>
          <a:bodyPr>
            <a:no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زبانهاي برنامه نويسي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19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30" grpId="0" animBg="1"/>
      <p:bldP spid="31" grpId="0" animBg="1"/>
      <p:bldP spid="34" grpId="0"/>
      <p:bldP spid="35" grpId="0"/>
      <p:bldP spid="36" grpId="0" animBg="1"/>
      <p:bldP spid="26" grpId="0" animBg="1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96000" y="2115403"/>
            <a:ext cx="9378" cy="23581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80608" y="1746071"/>
            <a:ext cx="2073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 smtClean="0">
                <a:cs typeface="2  Kamran" panose="00000400000000000000" pitchFamily="2" charset="-78"/>
              </a:rPr>
              <a:t>زمان برنامه نویسی</a:t>
            </a:r>
            <a:endParaRPr lang="en-US" sz="3200" dirty="0">
              <a:cs typeface="2  Kamr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34438" y="1746071"/>
            <a:ext cx="1156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 smtClean="0">
                <a:cs typeface="2  Kamran" panose="00000400000000000000" pitchFamily="2" charset="-78"/>
              </a:rPr>
              <a:t>زمان اجرا</a:t>
            </a:r>
            <a:endParaRPr lang="en-US" sz="3200" dirty="0">
              <a:cs typeface="2  Kamran" panose="00000400000000000000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85915" y="3106369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</a:p>
          <a:p>
            <a:pPr algn="ctr"/>
            <a:r>
              <a:rPr lang="en-US" dirty="0" smtClean="0"/>
              <a:t>P.py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822380" y="3104024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Code</a:t>
            </a:r>
          </a:p>
          <a:p>
            <a:pPr algn="ctr"/>
            <a:r>
              <a:rPr lang="en-US" dirty="0" err="1" smtClean="0"/>
              <a:t>P.pyc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3"/>
            <a:endCxn id="41" idx="1"/>
          </p:cNvCxnSpPr>
          <p:nvPr/>
        </p:nvCxnSpPr>
        <p:spPr>
          <a:xfrm flipV="1">
            <a:off x="3023646" y="3513457"/>
            <a:ext cx="3798734" cy="234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3"/>
            <a:endCxn id="46" idx="1"/>
          </p:cNvCxnSpPr>
          <p:nvPr/>
        </p:nvCxnSpPr>
        <p:spPr>
          <a:xfrm>
            <a:off x="8460111" y="3513457"/>
            <a:ext cx="45083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9752" y="3331136"/>
            <a:ext cx="1100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Python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8910950" y="3104024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Code</a:t>
            </a:r>
          </a:p>
        </p:txBody>
      </p:sp>
      <p:cxnSp>
        <p:nvCxnSpPr>
          <p:cNvPr id="47" name="Straight Arrow Connector 46"/>
          <p:cNvCxnSpPr>
            <a:stCxn id="46" idx="3"/>
          </p:cNvCxnSpPr>
          <p:nvPr/>
        </p:nvCxnSpPr>
        <p:spPr>
          <a:xfrm flipV="1">
            <a:off x="10548681" y="3511113"/>
            <a:ext cx="1405795" cy="234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547000" y="2647420"/>
            <a:ext cx="4102244" cy="13482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835353" y="2682692"/>
            <a:ext cx="304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Virtual Machine (PVM)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84212" y="4332849"/>
            <a:ext cx="954620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</a:rPr>
              <a:t>زبان مفسری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</a:rPr>
              <a:t>سرعت اجرای پایین تر </a:t>
            </a: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</a:t>
            </a:r>
            <a:endParaRPr lang="en-US" sz="3200" b="1" dirty="0" smtClean="0">
              <a:cs typeface="2  Kamran" panose="00000400000000000000" pitchFamily="2" charset="-78"/>
              <a:sym typeface="Wingdings" panose="05000000000000000000" pitchFamily="2" charset="2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قابلیت انتقال کدها </a:t>
            </a:r>
            <a:endParaRPr lang="fa-IR" sz="3200" b="1" dirty="0" smtClean="0">
              <a:cs typeface="2  Kamra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اگر معماری کامپیوتر مبدا با معماری کامپیوتر مقصد یکسان نباشد، خطا رخ نمی دهد 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43901" y="107951"/>
            <a:ext cx="3686176" cy="635000"/>
          </a:xfrm>
        </p:spPr>
        <p:txBody>
          <a:bodyPr>
            <a:no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زبانهاي برنامه نويسي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67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40" grpId="0" animBg="1"/>
      <p:bldP spid="41" grpId="0" animBg="1"/>
      <p:bldP spid="45" grpId="0"/>
      <p:bldP spid="46" grpId="0" animBg="1"/>
      <p:bldP spid="48" grpId="0" animBg="1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5593" y="1984553"/>
            <a:ext cx="33554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شیء گرا</a:t>
            </a:r>
            <a:r>
              <a:rPr lang="en-US" sz="3600" b="1" dirty="0" smtClean="0"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 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رایگان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مفسری و قابل حمل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نزدیک به زبان انسان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زبان همه منظوره 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8"/>
          <a:stretch/>
        </p:blipFill>
        <p:spPr bwMode="auto">
          <a:xfrm>
            <a:off x="6950271" y="2772776"/>
            <a:ext cx="334728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6991644" y="1097280"/>
            <a:ext cx="42203" cy="503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38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4611" y="1097280"/>
            <a:ext cx="3340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پایتون 3 یا پایتون 2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991644" y="1097280"/>
            <a:ext cx="42203" cy="503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74256" y="2732484"/>
            <a:ext cx="37962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 smtClean="0">
                <a:cs typeface="2  Yekan" panose="00000400000000000000" pitchFamily="2" charset="-78"/>
              </a:rPr>
              <a:t>آپشن ها برای برنامه نویسی</a:t>
            </a:r>
          </a:p>
          <a:p>
            <a:pPr algn="ctr"/>
            <a:r>
              <a:rPr lang="fa-IR" sz="2800" dirty="0" smtClean="0">
                <a:cs typeface="2  Yekan" panose="00000400000000000000" pitchFamily="2" charset="-78"/>
              </a:rPr>
              <a:t> در پایتون</a:t>
            </a:r>
            <a:endParaRPr lang="en-US" sz="2800" dirty="0">
              <a:cs typeface="2  Yekan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356" y="3686591"/>
            <a:ext cx="6146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برنامه نویسی تعاملی یا برنامه نویسی در فایل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2971" y="1745604"/>
            <a:ext cx="540250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0070C0"/>
                </a:solidFill>
                <a:cs typeface="2  Kamran" panose="00000400000000000000" pitchFamily="2" charset="-78"/>
              </a:rPr>
              <a:t>اگرچه این دو نسخه تفاوت چندانی با یکدیگر ندارند، </a:t>
            </a:r>
          </a:p>
          <a:p>
            <a:pPr algn="r" rtl="1"/>
            <a:r>
              <a:rPr lang="fa-IR" sz="2800" b="1" dirty="0" smtClean="0">
                <a:solidFill>
                  <a:srgbClr val="0070C0"/>
                </a:solidFill>
                <a:cs typeface="2  Kamran" panose="00000400000000000000" pitchFamily="2" charset="-78"/>
              </a:rPr>
              <a:t>ما در این درس از نسخه 3 استفاده خواهیم کرد. </a:t>
            </a:r>
            <a:endParaRPr lang="fa-IR" sz="2800" b="1" dirty="0">
              <a:solidFill>
                <a:srgbClr val="0070C0"/>
              </a:solidFill>
              <a:cs typeface="2  Kamran" panose="00000400000000000000" pitchFamily="2" charset="-78"/>
            </a:endParaRPr>
          </a:p>
          <a:p>
            <a:pPr algn="r" rtl="1"/>
            <a:r>
              <a:rPr lang="fa-IR" sz="2800" b="1" dirty="0" smtClean="0">
                <a:solidFill>
                  <a:srgbClr val="0070C0"/>
                </a:solidFill>
                <a:cs typeface="2  Kamran" panose="00000400000000000000" pitchFamily="2" charset="-78"/>
              </a:rPr>
              <a:t>ممکن است برخی از برنامه هایی که مینویسیم در نسخه 2</a:t>
            </a:r>
          </a:p>
          <a:p>
            <a:pPr algn="r" rtl="1"/>
            <a:r>
              <a:rPr lang="fa-IR" sz="2800" b="1" dirty="0" smtClean="0">
                <a:solidFill>
                  <a:srgbClr val="0070C0"/>
                </a:solidFill>
                <a:cs typeface="2  Kamran" panose="00000400000000000000" pitchFamily="2" charset="-78"/>
              </a:rPr>
              <a:t>با خطا مواجه شوند.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1436" y="4332922"/>
            <a:ext cx="515404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0070C0"/>
                </a:solidFill>
                <a:cs typeface="2  Kamran" panose="00000400000000000000" pitchFamily="2" charset="-78"/>
              </a:rPr>
              <a:t>در مد تعاملی (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  <a:cs typeface="2  Kamran" panose="00000400000000000000" pitchFamily="2" charset="-78"/>
              </a:rPr>
              <a:t>Interactive Mode</a:t>
            </a:r>
            <a:r>
              <a:rPr lang="fa-IR" sz="2800" b="1" dirty="0" smtClean="0">
                <a:solidFill>
                  <a:srgbClr val="0070C0"/>
                </a:solidFill>
                <a:cs typeface="2  Kamran" panose="00000400000000000000" pitchFamily="2" charset="-78"/>
              </a:rPr>
              <a:t>) نتیجه هر دستور</a:t>
            </a:r>
          </a:p>
          <a:p>
            <a:pPr algn="r" rtl="1"/>
            <a:r>
              <a:rPr lang="fa-IR" sz="2800" b="1" dirty="0" smtClean="0">
                <a:solidFill>
                  <a:srgbClr val="0070C0"/>
                </a:solidFill>
                <a:cs typeface="2  Kamran" panose="00000400000000000000" pitchFamily="2" charset="-78"/>
              </a:rPr>
              <a:t>در همان لحظه مشخص می شود. برای اجرای چندین </a:t>
            </a:r>
          </a:p>
          <a:p>
            <a:pPr algn="r" rtl="1"/>
            <a:r>
              <a:rPr lang="fa-IR" sz="2800" b="1" dirty="0" smtClean="0">
                <a:solidFill>
                  <a:srgbClr val="0070C0"/>
                </a:solidFill>
                <a:cs typeface="2  Kamran" panose="00000400000000000000" pitchFamily="2" charset="-78"/>
              </a:rPr>
              <a:t>دستورالعمل، ابتدا آنها را در یک فایل با پسوند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2  Kamran" panose="00000400000000000000" pitchFamily="2" charset="-78"/>
              </a:rPr>
              <a:t>.</a:t>
            </a:r>
            <a:r>
              <a:rPr lang="en-US" sz="2400" b="1" dirty="0" err="1">
                <a:solidFill>
                  <a:srgbClr val="0070C0"/>
                </a:solidFill>
                <a:latin typeface="+mj-lt"/>
                <a:cs typeface="2  Kamran" panose="00000400000000000000" pitchFamily="2" charset="-78"/>
              </a:rPr>
              <a:t>py</a:t>
            </a:r>
            <a:r>
              <a:rPr lang="fa-IR" sz="2400" b="1" dirty="0">
                <a:solidFill>
                  <a:srgbClr val="0070C0"/>
                </a:solidFill>
                <a:latin typeface="+mj-lt"/>
                <a:cs typeface="2  Kamran" panose="00000400000000000000" pitchFamily="2" charset="-78"/>
              </a:rPr>
              <a:t> </a:t>
            </a:r>
          </a:p>
          <a:p>
            <a:pPr algn="r" rtl="1"/>
            <a:r>
              <a:rPr lang="fa-IR" sz="2800" b="1" dirty="0" smtClean="0">
                <a:solidFill>
                  <a:srgbClr val="0070C0"/>
                </a:solidFill>
                <a:cs typeface="2  Kamran" panose="00000400000000000000" pitchFamily="2" charset="-78"/>
              </a:rPr>
              <a:t>نوشته و سپس همه را با هم اجرا می کنیم. (</a:t>
            </a:r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آشنایی با </a:t>
            </a:r>
          </a:p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این دو حالت، در کلاس حل تمرین</a:t>
            </a:r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  <a:sym typeface="Wingdings" panose="05000000000000000000" pitchFamily="2" charset="2"/>
              </a:rPr>
              <a:t></a:t>
            </a:r>
            <a:r>
              <a:rPr lang="fa-IR" sz="2800" b="1" dirty="0" smtClean="0">
                <a:solidFill>
                  <a:srgbClr val="0070C0"/>
                </a:solidFill>
                <a:cs typeface="2  Kamran" panose="00000400000000000000" pitchFamily="2" charset="-78"/>
              </a:rPr>
              <a:t>)</a:t>
            </a:r>
          </a:p>
          <a:p>
            <a:pPr algn="r" rtl="1"/>
            <a:endParaRPr lang="fa-IR" sz="2800" b="1" dirty="0" smtClean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4912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127" t="31035" r="38209" b="38900"/>
          <a:stretch/>
        </p:blipFill>
        <p:spPr>
          <a:xfrm>
            <a:off x="794825" y="1596789"/>
            <a:ext cx="9004268" cy="40670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17531" y="464024"/>
            <a:ext cx="867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مثال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56079" y="2060812"/>
            <a:ext cx="1080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توضیحات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19" name="Straight Arrow Connector 18"/>
          <p:cNvCxnSpPr>
            <a:endCxn id="7" idx="1"/>
          </p:cNvCxnSpPr>
          <p:nvPr/>
        </p:nvCxnSpPr>
        <p:spPr>
          <a:xfrm>
            <a:off x="7506269" y="2322422"/>
            <a:ext cx="2449810" cy="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44702" y="3236797"/>
            <a:ext cx="1355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تعریف تابع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8730450" y="3493827"/>
            <a:ext cx="1214252" cy="458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57923" y="4151172"/>
            <a:ext cx="1527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فراخوانی تابع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2811439" y="4412782"/>
            <a:ext cx="7146484" cy="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06269" y="5009796"/>
            <a:ext cx="1355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خروجی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6292017" y="5266826"/>
            <a:ext cx="1214252" cy="458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5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08254" y="464024"/>
            <a:ext cx="1976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نکات اولیه: 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178" y="1452121"/>
            <a:ext cx="9882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توضیحات (</a:t>
            </a:r>
            <a:r>
              <a:rPr lang="en-US" sz="2800" b="1" dirty="0" smtClean="0">
                <a:latin typeface="+mj-lt"/>
                <a:cs typeface="2  Kamran" panose="00000400000000000000" pitchFamily="2" charset="-78"/>
              </a:rPr>
              <a:t>Comments</a:t>
            </a:r>
            <a:r>
              <a:rPr lang="fa-IR" sz="3600" b="1" dirty="0" smtClean="0">
                <a:cs typeface="2  Kamran" panose="00000400000000000000" pitchFamily="2" charset="-78"/>
              </a:rPr>
              <a:t>):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هر خطی که با </a:t>
            </a:r>
            <a:r>
              <a:rPr lang="en-US" sz="28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#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 شروع شود، توسط مفسر نادیده گرفته می شود.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009" y="2232321"/>
            <a:ext cx="105496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شناسه ها(</a:t>
            </a:r>
            <a:r>
              <a:rPr lang="en-US" sz="2800" b="1" dirty="0" smtClean="0">
                <a:latin typeface="+mj-lt"/>
                <a:cs typeface="2  Kamran" panose="00000400000000000000" pitchFamily="2" charset="-78"/>
              </a:rPr>
              <a:t>Identifiers</a:t>
            </a:r>
            <a:r>
              <a:rPr lang="fa-IR" sz="3600" b="1" dirty="0" smtClean="0">
                <a:cs typeface="2  Kamran" panose="00000400000000000000" pitchFamily="2" charset="-78"/>
              </a:rPr>
              <a:t>):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هر نامی که کاربر برای بخش های مختلف برنامه خود (متغیرها، کلاسها، </a:t>
            </a:r>
          </a:p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توابع و ... انتخاب می کند شناسه نام دارد.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یک شناسه در پایتون می تواند شامل کاراکترها (بزرگ و</a:t>
            </a:r>
          </a:p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و کوچک)، اعداد و خط زیر (</a:t>
            </a:r>
            <a:r>
              <a:rPr lang="en-US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_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) باشد به گونه ای که با عدد شروع نشود و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کلمه کلیدی نباشد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970" t="51145" r="46717" b="31732"/>
          <a:stretch/>
        </p:blipFill>
        <p:spPr>
          <a:xfrm>
            <a:off x="534449" y="4284009"/>
            <a:ext cx="6044503" cy="213043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93204" y="5009796"/>
            <a:ext cx="266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کلمات کلیدی در پایتون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6578952" y="5266826"/>
            <a:ext cx="1214252" cy="458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0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08254" y="464024"/>
            <a:ext cx="1976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نکات اولیه: 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10986" y="3110971"/>
            <a:ext cx="412162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بلاک ها: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در جاوا و </a:t>
            </a:r>
            <a:r>
              <a:rPr lang="en-US" sz="28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C++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، بلاکهای کد به وسیله علامت های {}</a:t>
            </a:r>
            <a:r>
              <a:rPr lang="en-US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مشخص می شوند. </a:t>
            </a:r>
          </a:p>
          <a:p>
            <a:pPr algn="r" rtl="1"/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در پایتون از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تورفتگی </a:t>
            </a:r>
            <a:r>
              <a:rPr lang="fa-IR" sz="3600" b="1" dirty="0">
                <a:solidFill>
                  <a:srgbClr val="FF0000"/>
                </a:solidFill>
                <a:cs typeface="2  Kamran" panose="00000400000000000000" pitchFamily="2" charset="-78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Indentation</a:t>
            </a:r>
            <a:r>
              <a:rPr lang="fa-IR" sz="3600" b="1" dirty="0">
                <a:solidFill>
                  <a:srgbClr val="FF0000"/>
                </a:solidFill>
                <a:cs typeface="2  Kamran" panose="00000400000000000000" pitchFamily="2" charset="-78"/>
              </a:rPr>
              <a:t>)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برای مشخص کردن بلاک ها استفاده می شود. </a:t>
            </a:r>
          </a:p>
          <a:p>
            <a:pPr algn="r" rtl="1"/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1297" y="1048799"/>
            <a:ext cx="912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پایتون نسبت به حروف بزرگ و کوچک حساس است (</a:t>
            </a:r>
            <a:r>
              <a:rPr lang="en-US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Case Sensitive</a:t>
            </a:r>
            <a:r>
              <a:rPr lang="fa-IR" sz="3600" b="1" dirty="0" smtClean="0">
                <a:cs typeface="2  Kamran" panose="00000400000000000000" pitchFamily="2" charset="-78"/>
              </a:rPr>
              <a:t>).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5768" y="2666166"/>
            <a:ext cx="7276854" cy="3905365"/>
            <a:chOff x="324950" y="2088837"/>
            <a:chExt cx="7276854" cy="390536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16568" t="48556" r="41230" b="19189"/>
            <a:stretch/>
          </p:blipFill>
          <p:spPr>
            <a:xfrm>
              <a:off x="324950" y="2088837"/>
              <a:ext cx="7276854" cy="3905365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lgDash"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764275" y="2661313"/>
              <a:ext cx="6605516" cy="1380206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lg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6547" y="4530762"/>
              <a:ext cx="3491554" cy="822960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lg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1297" y="1787498"/>
            <a:ext cx="9111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استفاده از </a:t>
            </a:r>
            <a:r>
              <a:rPr lang="en-US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;</a:t>
            </a:r>
            <a:r>
              <a:rPr lang="fa-IR" sz="3200" b="1" dirty="0" smtClean="0">
                <a:cs typeface="2  Kamran" panose="00000400000000000000" pitchFamily="2" charset="-78"/>
              </a:rPr>
              <a:t> در انتهای دستورالعمل ها </a:t>
            </a:r>
            <a:r>
              <a:rPr lang="fa-IR" sz="32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اختیاری</a:t>
            </a:r>
            <a:r>
              <a:rPr lang="fa-IR" sz="3200" b="1" dirty="0" smtClean="0">
                <a:cs typeface="2  Kamran" panose="00000400000000000000" pitchFamily="2" charset="-78"/>
              </a:rPr>
              <a:t> است ولی بهتر است استفاده نشود. </a:t>
            </a:r>
            <a:endParaRPr lang="fa-IR" sz="28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5165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1150" y="107951"/>
            <a:ext cx="282892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درباره این کلاس ....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094" t="18943" r="5663" b="5186"/>
          <a:stretch/>
        </p:blipFill>
        <p:spPr>
          <a:xfrm>
            <a:off x="716756" y="1128714"/>
            <a:ext cx="10758488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0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105" t="21081" r="35858" b="51045"/>
          <a:stretch/>
        </p:blipFill>
        <p:spPr>
          <a:xfrm>
            <a:off x="3583252" y="1787857"/>
            <a:ext cx="5025496" cy="393055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01150" y="107951"/>
            <a:ext cx="282892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درباره این کلاس ....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4664" t="41190" r="2164" b="7441"/>
          <a:stretch/>
        </p:blipFill>
        <p:spPr>
          <a:xfrm>
            <a:off x="2292823" y="876088"/>
            <a:ext cx="9899177" cy="537681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201150" y="107951"/>
            <a:ext cx="2828926" cy="63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600" b="1" smtClean="0">
                <a:cs typeface="2  Kamran" panose="00000400000000000000" pitchFamily="2" charset="-78"/>
              </a:rPr>
              <a:t>درباره این کلاس ....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5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24188" y="1116342"/>
            <a:ext cx="5675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sadegh28.github.io/AP99001/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522" b="11023"/>
          <a:stretch/>
        </p:blipFill>
        <p:spPr>
          <a:xfrm>
            <a:off x="0" y="1639562"/>
            <a:ext cx="12192000" cy="55149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201150" y="107951"/>
            <a:ext cx="282892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درباره این کلاس ....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3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99045" y="2852382"/>
            <a:ext cx="2715904" cy="1897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26591" y="3261815"/>
            <a:ext cx="2047164" cy="11191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3600" b="1" dirty="0" smtClean="0">
                <a:cs typeface="2  Kamran" panose="00000400000000000000" pitchFamily="2" charset="-78"/>
              </a:rPr>
              <a:t>گذرگاه مشترک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7868" y="1937983"/>
            <a:ext cx="2409967" cy="371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RAM</a:t>
            </a:r>
            <a:endParaRPr lang="en-US" sz="4400" dirty="0"/>
          </a:p>
        </p:txBody>
      </p:sp>
      <p:sp>
        <p:nvSpPr>
          <p:cNvPr id="7" name="Oval 6"/>
          <p:cNvSpPr/>
          <p:nvPr/>
        </p:nvSpPr>
        <p:spPr>
          <a:xfrm>
            <a:off x="4933666" y="5235551"/>
            <a:ext cx="1446662" cy="1351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CPU</a:t>
            </a:r>
            <a:endParaRPr lang="en-US" sz="3600" dirty="0"/>
          </a:p>
        </p:txBody>
      </p:sp>
      <p:cxnSp>
        <p:nvCxnSpPr>
          <p:cNvPr id="9" name="Straight Arrow Connector 8"/>
          <p:cNvCxnSpPr>
            <a:stCxn id="4" idx="2"/>
            <a:endCxn id="7" idx="0"/>
          </p:cNvCxnSpPr>
          <p:nvPr/>
        </p:nvCxnSpPr>
        <p:spPr>
          <a:xfrm>
            <a:off x="5656997" y="4749421"/>
            <a:ext cx="0" cy="4861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4" idx="1"/>
          </p:cNvCxnSpPr>
          <p:nvPr/>
        </p:nvCxnSpPr>
        <p:spPr>
          <a:xfrm>
            <a:off x="3257835" y="3794079"/>
            <a:ext cx="1041210" cy="68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Hexagon 13"/>
          <p:cNvSpPr/>
          <p:nvPr/>
        </p:nvSpPr>
        <p:spPr>
          <a:xfrm>
            <a:off x="8666328" y="1937983"/>
            <a:ext cx="2088108" cy="1651378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INPUT</a:t>
            </a:r>
            <a:endParaRPr lang="en-US" sz="3200" dirty="0"/>
          </a:p>
        </p:txBody>
      </p:sp>
      <p:sp>
        <p:nvSpPr>
          <p:cNvPr id="15" name="Hexagon 14"/>
          <p:cNvSpPr/>
          <p:nvPr/>
        </p:nvSpPr>
        <p:spPr>
          <a:xfrm>
            <a:off x="8666328" y="3923732"/>
            <a:ext cx="2088108" cy="1651378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7" name="Straight Arrow Connector 16"/>
          <p:cNvCxnSpPr>
            <a:stCxn id="14" idx="3"/>
            <a:endCxn id="4" idx="3"/>
          </p:cNvCxnSpPr>
          <p:nvPr/>
        </p:nvCxnSpPr>
        <p:spPr>
          <a:xfrm flipH="1">
            <a:off x="7014949" y="2763672"/>
            <a:ext cx="1651379" cy="1037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5" idx="3"/>
          </p:cNvCxnSpPr>
          <p:nvPr/>
        </p:nvCxnSpPr>
        <p:spPr>
          <a:xfrm>
            <a:off x="7014949" y="3800902"/>
            <a:ext cx="1651379" cy="948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201150" y="107951"/>
            <a:ext cx="282892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ساختار كامپيوتر پايه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06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61934" y="1690689"/>
            <a:ext cx="2937111" cy="449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7" name="Oval 6"/>
          <p:cNvSpPr/>
          <p:nvPr/>
        </p:nvSpPr>
        <p:spPr>
          <a:xfrm>
            <a:off x="7472149" y="3260999"/>
            <a:ext cx="1446662" cy="1351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CPU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1583140" y="1965278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83140" y="2499174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= X*2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83140" y="3033070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83139" y="4530767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83139" y="5097294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8167" y="4587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0440" y="50813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89862" y="2224585"/>
            <a:ext cx="3282287" cy="132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374548">
            <a:off x="5446852" y="2453172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Fetch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6837383" y="4790074"/>
            <a:ext cx="271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 and Execute</a:t>
            </a:r>
            <a:endParaRPr lang="en-US" sz="240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9201150" y="107951"/>
            <a:ext cx="282892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ساختار كامپيوتر پايه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47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61934" y="1690689"/>
            <a:ext cx="2937111" cy="449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1583140" y="1965278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83140" y="2499174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= X*2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83140" y="3033070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83139" y="4530767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83139" y="5097294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8167" y="4587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0440" y="50813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sp>
        <p:nvSpPr>
          <p:cNvPr id="3" name="Right Arrow 2"/>
          <p:cNvSpPr/>
          <p:nvPr/>
        </p:nvSpPr>
        <p:spPr>
          <a:xfrm>
            <a:off x="4885899" y="3289110"/>
            <a:ext cx="2033516" cy="57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32882" y="1690688"/>
            <a:ext cx="2937111" cy="449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0" name="Rectangle 19"/>
          <p:cNvSpPr/>
          <p:nvPr/>
        </p:nvSpPr>
        <p:spPr>
          <a:xfrm>
            <a:off x="7954088" y="1965277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00011010101…..0001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954088" y="2499173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01110010101</a:t>
            </a:r>
            <a:r>
              <a:rPr lang="en-US" dirty="0"/>
              <a:t>…..</a:t>
            </a:r>
            <a:r>
              <a:rPr lang="en-US" dirty="0" smtClean="0"/>
              <a:t>0011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954088" y="3033069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00011010101…..</a:t>
            </a:r>
            <a:r>
              <a:rPr lang="en-US" dirty="0" smtClean="0"/>
              <a:t>0111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954087" y="4530766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00000000000…..1010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4087" y="5097293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0000000000…..10100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2843" y="2760112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نمای واقعی از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9201150" y="107951"/>
            <a:ext cx="282892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ساختار كامپيوتر پايه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7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5" grpId="0" animBg="1"/>
      <p:bldP spid="27" grpId="0" animBg="1"/>
      <p:bldP spid="28" grpId="0" animBg="1"/>
      <p:bldP spid="29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32882" y="1690688"/>
            <a:ext cx="2937111" cy="449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0" name="Rectangle 19"/>
          <p:cNvSpPr/>
          <p:nvPr/>
        </p:nvSpPr>
        <p:spPr>
          <a:xfrm>
            <a:off x="7954088" y="1965277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00011010101…..0001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954088" y="2499173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01110010101</a:t>
            </a:r>
            <a:r>
              <a:rPr lang="en-US" dirty="0"/>
              <a:t>…..</a:t>
            </a:r>
            <a:r>
              <a:rPr lang="en-US" dirty="0" smtClean="0"/>
              <a:t>0011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954088" y="3033069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00011010101…..</a:t>
            </a:r>
            <a:r>
              <a:rPr lang="en-US" dirty="0" smtClean="0"/>
              <a:t>0111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954087" y="4530766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00000000000…..1010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4087" y="5097293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0000000000…..10100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" t="-274" r="2202" b="20876"/>
          <a:stretch/>
        </p:blipFill>
        <p:spPr bwMode="auto">
          <a:xfrm>
            <a:off x="382137" y="2674960"/>
            <a:ext cx="4351078" cy="286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885899" y="4105617"/>
            <a:ext cx="2647665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3350" y="1965277"/>
            <a:ext cx="4185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برنامه نویسی در زمان های قدیم </a:t>
            </a:r>
            <a:r>
              <a:rPr lang="en-US" sz="3200" b="1" dirty="0" smtClean="0">
                <a:cs typeface="2  Kamran" panose="00000400000000000000" pitchFamily="2" charset="-78"/>
              </a:rPr>
              <a:t> </a:t>
            </a:r>
            <a:r>
              <a:rPr lang="en-US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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424" y="5536275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Punch Cards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201150" y="107951"/>
            <a:ext cx="282892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برنامه نويسي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9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3737</TotalTime>
  <Words>589</Words>
  <Application>Microsoft Office PowerPoint</Application>
  <PresentationFormat>Widescreen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2  Kamran</vt:lpstr>
      <vt:lpstr>2  Yekan</vt:lpstr>
      <vt:lpstr>2  Zar</vt:lpstr>
      <vt:lpstr>Arial</vt:lpstr>
      <vt:lpstr>B Yekan</vt:lpstr>
      <vt:lpstr>Calibri</vt:lpstr>
      <vt:lpstr>Calibri Light</vt:lpstr>
      <vt:lpstr>Times New Roman</vt:lpstr>
      <vt:lpstr>Wingdings</vt:lpstr>
      <vt:lpstr>Office Theme</vt:lpstr>
      <vt:lpstr>برنامه سازی پیشرفته (مقدمه) </vt:lpstr>
      <vt:lpstr>درباره این کلاس ....</vt:lpstr>
      <vt:lpstr>درباره این کلاس ....</vt:lpstr>
      <vt:lpstr>PowerPoint Presentation</vt:lpstr>
      <vt:lpstr>درباره این کلاس ....</vt:lpstr>
      <vt:lpstr>ساختار كامپيوتر پايه</vt:lpstr>
      <vt:lpstr>ساختار كامپيوتر پايه</vt:lpstr>
      <vt:lpstr>ساختار كامپيوتر پايه</vt:lpstr>
      <vt:lpstr>برنامه نويسي</vt:lpstr>
      <vt:lpstr>برنامه نويسي</vt:lpstr>
      <vt:lpstr>انواع زبانهاي برنامه نويسي</vt:lpstr>
      <vt:lpstr>انواع زبانهاي برنامه نويسي</vt:lpstr>
      <vt:lpstr>انواع زبانهاي برنامه نويسي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معرفی و مفاهیم اولیه پایتون</dc:title>
  <dc:creator>Sadegh</dc:creator>
  <cp:lastModifiedBy>Sadegh</cp:lastModifiedBy>
  <cp:revision>63</cp:revision>
  <dcterms:created xsi:type="dcterms:W3CDTF">2019-12-14T18:20:14Z</dcterms:created>
  <dcterms:modified xsi:type="dcterms:W3CDTF">2020-09-15T16:53:27Z</dcterms:modified>
</cp:coreProperties>
</file>