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2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fa-IR" sz="7200" b="1" dirty="0" smtClean="0">
                <a:cs typeface="2  Kamran" panose="00000400000000000000" pitchFamily="2" charset="-78"/>
              </a:rPr>
              <a:t>برنامه سازی پیشرفته </a:t>
            </a:r>
            <a:br>
              <a:rPr lang="fa-IR" sz="7200" b="1" dirty="0" smtClean="0">
                <a:cs typeface="2  Kamran" panose="00000400000000000000" pitchFamily="2" charset="-78"/>
              </a:rPr>
            </a:br>
            <a:r>
              <a:rPr lang="fa-IR" sz="7200" b="1" dirty="0" smtClean="0">
                <a:cs typeface="2  Kamran" panose="00000400000000000000" pitchFamily="2" charset="-78"/>
              </a:rPr>
              <a:t>(کالکشن ها)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اندیس گذاری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Indexing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86" t="73749" r="56477" b="20187"/>
          <a:stretch/>
        </p:blipFill>
        <p:spPr>
          <a:xfrm>
            <a:off x="540326" y="1325788"/>
            <a:ext cx="2902714" cy="5309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74191"/>
              </p:ext>
            </p:extLst>
          </p:nvPr>
        </p:nvGraphicFramePr>
        <p:xfrm>
          <a:off x="2054166" y="3090511"/>
          <a:ext cx="8127999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5609" y="37749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4783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3957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3760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2934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2108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679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967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5141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355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2727" y="37726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5344" y="3876510"/>
            <a:ext cx="192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left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stCxn id="23" idx="2"/>
          </p:cNvCxnSpPr>
          <p:nvPr/>
        </p:nvCxnSpPr>
        <p:spPr>
          <a:xfrm>
            <a:off x="887120" y="4399730"/>
            <a:ext cx="14622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85445" y="2188403"/>
            <a:ext cx="216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right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854369" y="2188403"/>
            <a:ext cx="18458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4235" y="2548923"/>
            <a:ext cx="58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3409" y="254892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2583" y="254892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2386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1560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80734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541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459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3767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5217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135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3260" y="4989095"/>
            <a:ext cx="12267344" cy="1868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966" t="53864" r="60739" b="35977"/>
          <a:stretch/>
        </p:blipFill>
        <p:spPr>
          <a:xfrm>
            <a:off x="1474660" y="5206747"/>
            <a:ext cx="4159784" cy="12985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921" t="74164" r="58289" b="16007"/>
          <a:stretch/>
        </p:blipFill>
        <p:spPr>
          <a:xfrm>
            <a:off x="6090412" y="5206747"/>
            <a:ext cx="4745764" cy="1298501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اندیس گذاری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3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برش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3600" b="1" dirty="0" smtClean="0">
                <a:cs typeface="2  Kamran" panose="00000400000000000000" pitchFamily="2" charset="-78"/>
              </a:rPr>
              <a:t>): می توان یک زیردنباله از یک رشته را استخراج کرد. 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7107" y="2079888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1429" y="1956777"/>
            <a:ext cx="207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اول: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22" t="40229" r="34049" b="33372"/>
          <a:stretch/>
        </p:blipFill>
        <p:spPr>
          <a:xfrm>
            <a:off x="633484" y="3368841"/>
            <a:ext cx="10708282" cy="34238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05327" y="44014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5326" y="481917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5326" y="521073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 World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5326" y="56226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5325" y="60430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برش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184" t="41165" r="38947" b="33560"/>
          <a:stretch/>
        </p:blipFill>
        <p:spPr>
          <a:xfrm>
            <a:off x="272955" y="3169542"/>
            <a:ext cx="10170456" cy="32992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برش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3600" b="1" dirty="0" smtClean="0">
                <a:cs typeface="2  Kamran" panose="00000400000000000000" pitchFamily="2" charset="-78"/>
              </a:rPr>
              <a:t>): می توان یک زیردنباله از یک رشته را استخراج کرد. 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5233" y="2079888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start:end:step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2268" y="1956777"/>
            <a:ext cx="205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دوم: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5957" y="409663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5956" y="45143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Hlo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45956" y="490593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HlW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5956" y="53178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5955" y="57382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lroW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برش 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3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عملیات پایه ای پایتون بر روی رشته ها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55781"/>
              </p:ext>
            </p:extLst>
          </p:nvPr>
        </p:nvGraphicFramePr>
        <p:xfrm>
          <a:off x="1486090" y="1988906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توضیحات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عملگر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الحاق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تکرار رشته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طول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933" t="37009" r="24328" b="33126"/>
          <a:stretch/>
        </p:blipFill>
        <p:spPr>
          <a:xfrm>
            <a:off x="1132764" y="3949839"/>
            <a:ext cx="8993875" cy="27588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5331" y="539317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5330" y="581092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hellohellohellohellohello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5330" y="62024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عملگرهای پایه ای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95535" y="1756353"/>
            <a:ext cx="1121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600" b="1" dirty="0" smtClean="0">
                <a:cs typeface="2  Kamran" panose="00000400000000000000" pitchFamily="2" charset="-78"/>
              </a:rPr>
              <a:t>علاوه بر عملیات پایه ای، تعداد فراوانی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عملیات غیراولیه (متد) </a:t>
            </a:r>
            <a:r>
              <a:rPr lang="fa-IR" sz="3600" b="1" dirty="0" smtClean="0">
                <a:cs typeface="2  Kamran" panose="00000400000000000000" pitchFamily="2" charset="-78"/>
              </a:rPr>
              <a:t>نیز برای رشته ها</a:t>
            </a:r>
          </a:p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تعریف شده است. بحث بیشتر در باره این نوع عملیات به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بعد از مباحث برنامه نویسی </a:t>
            </a:r>
          </a:p>
          <a:p>
            <a:pPr algn="just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شیءگرا</a:t>
            </a:r>
            <a:r>
              <a:rPr lang="fa-IR" sz="3600" b="1" dirty="0" smtClean="0">
                <a:cs typeface="2  Kamran" panose="00000400000000000000" pitchFamily="2" charset="-78"/>
              </a:rPr>
              <a:t> موکول می گردد. </a:t>
            </a:r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عملگرهای پایه ای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48769" y="1618167"/>
            <a:ext cx="317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یادآوری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2048" y="1618167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sequence: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50" y="2833866"/>
            <a:ext cx="3555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نکته مهم: </a:t>
            </a:r>
            <a:r>
              <a:rPr lang="fa-IR" sz="3600" b="1" dirty="0" smtClean="0">
                <a:cs typeface="2  Kamran" panose="00000400000000000000" pitchFamily="2" charset="-78"/>
              </a:rPr>
              <a:t>رشته ها نیز نوعی دنباله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sequence</a:t>
            </a:r>
            <a:r>
              <a:rPr lang="fa-IR" sz="3600" b="1" dirty="0" smtClean="0">
                <a:cs typeface="2  Kamran" panose="00000400000000000000" pitchFamily="2" charset="-78"/>
              </a:rPr>
              <a:t>) هستند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و در نتیجه می توان از آنها در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for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 کرد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33" t="40791" r="60597" b="28547"/>
          <a:stretch/>
        </p:blipFill>
        <p:spPr>
          <a:xfrm>
            <a:off x="1733265" y="2833866"/>
            <a:ext cx="4026090" cy="375768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 به عنوان یک دنباله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2634" y="1198925"/>
            <a:ext cx="110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مرتب از اشیاء </a:t>
            </a:r>
            <a:r>
              <a:rPr lang="fa-IR" sz="3600" b="1" dirty="0" smtClean="0">
                <a:cs typeface="2  Kamran" panose="00000400000000000000" pitchFamily="2" charset="-78"/>
              </a:rPr>
              <a:t>که دارای خصوصیات زیر است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(یادآوری: رشته یک کالکشن مرتب از کاراکترها است)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521" y="1995382"/>
            <a:ext cx="577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1- می تواند شامل انواع داده غیر همگن باشد.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4745" y="2635761"/>
            <a:ext cx="10663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آرایه ها در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++</a:t>
            </a:r>
            <a:r>
              <a:rPr lang="fa-IR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C</a:t>
            </a:r>
            <a:r>
              <a:rPr lang="fa-IR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و رشته ها در پایتون، مقادیری که در لیست نگهداری می شوند، لزوماً همنوع نیستند.</a:t>
            </a:r>
            <a:endParaRPr lang="en-US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650" y="4276836"/>
            <a:ext cx="988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2- لیست ها مرتب هستند و ترتیب در آنها توسط اندیس ها مشخص می شود.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758" y="4917215"/>
            <a:ext cx="10126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اندیس گذاری در لیست ها مشابه اندیس گذاری در رشته ها است. (اندیس گذاری راست، اندیس گذاری </a:t>
            </a:r>
          </a:p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چپ، برش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5938" y="33714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= 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1,'a',2,2.75]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748"/>
              </p:ext>
            </p:extLst>
          </p:nvPr>
        </p:nvGraphicFramePr>
        <p:xfrm>
          <a:off x="2386843" y="5793314"/>
          <a:ext cx="304496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‘a’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56584"/>
              </p:ext>
            </p:extLst>
          </p:nvPr>
        </p:nvGraphicFramePr>
        <p:xfrm>
          <a:off x="2375468" y="6259616"/>
          <a:ext cx="3044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3251"/>
              </p:ext>
            </p:extLst>
          </p:nvPr>
        </p:nvGraphicFramePr>
        <p:xfrm>
          <a:off x="2377740" y="5402078"/>
          <a:ext cx="3044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لیست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0323" y="1340286"/>
            <a:ext cx="4817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>
                <a:cs typeface="2  Kamran" panose="00000400000000000000" pitchFamily="2" charset="-78"/>
              </a:rPr>
              <a:t>3</a:t>
            </a:r>
            <a:r>
              <a:rPr lang="fa-IR" sz="3600" b="1" dirty="0" smtClean="0">
                <a:cs typeface="2  Kamran" panose="00000400000000000000" pitchFamily="2" charset="-78"/>
              </a:rPr>
              <a:t>- طول لیست ها قابل تغییر است.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5288" y="1980665"/>
            <a:ext cx="445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آرایه ها در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++</a:t>
            </a:r>
            <a:r>
              <a:rPr lang="fa-IR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C</a:t>
            </a:r>
            <a:r>
              <a:rPr lang="fa-IR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و رشته ها در پایتون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3978" y="2892256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4- لیست ها می توانند به شکل تودرتو نیز تعریف شوند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4343" y="3967902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l1 = 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1,'a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',[1,2,’x’,[1,2,3],4],2.75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615" y="454338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[[1,2,3],[4,5,6],[7,8,9]]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لیست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13142" y="1340286"/>
            <a:ext cx="7164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5- لیست ها یک نوع داده تغییرپذیر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mutable</a:t>
            </a:r>
            <a:r>
              <a:rPr lang="fa-IR" sz="3600" b="1" dirty="0" smtClean="0">
                <a:cs typeface="2  Kamran" panose="00000400000000000000" pitchFamily="2" charset="-78"/>
              </a:rPr>
              <a:t>) هستند.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5606" y="1980665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رشته ها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12" t="40393" r="58022" b="46864"/>
          <a:stretch/>
        </p:blipFill>
        <p:spPr>
          <a:xfrm>
            <a:off x="450376" y="3029803"/>
            <a:ext cx="3330054" cy="123192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58353" y="3430323"/>
            <a:ext cx="608690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22B31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TypeError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: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' object does not support item assignment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1690" y="3719506"/>
            <a:ext cx="1323832" cy="0"/>
          </a:xfrm>
          <a:prstGeom prst="straightConnector1">
            <a:avLst/>
          </a:prstGeom>
          <a:ln>
            <a:prstDash val="dash"/>
            <a:tailEnd type="triangle" w="lg" len="lg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49" t="40210" r="58812" b="40426"/>
          <a:stretch/>
        </p:blipFill>
        <p:spPr>
          <a:xfrm>
            <a:off x="450376" y="4550913"/>
            <a:ext cx="3339960" cy="180564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116610" y="5199259"/>
            <a:ext cx="1323832" cy="0"/>
          </a:xfrm>
          <a:prstGeom prst="straightConnector1">
            <a:avLst/>
          </a:prstGeom>
          <a:ln>
            <a:prstDash val="dash"/>
            <a:tailEnd type="triangle" w="lg" len="lg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563272" y="5045374"/>
            <a:ext cx="608690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B22B3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OK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لیست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2639" y="1340286"/>
            <a:ext cx="10502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لیست ها نیز نوعی دنباله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sequence</a:t>
            </a:r>
            <a:r>
              <a:rPr lang="fa-IR" sz="3600" b="1" dirty="0" smtClean="0">
                <a:cs typeface="2  Kamran" panose="00000400000000000000" pitchFamily="2" charset="-78"/>
              </a:rPr>
              <a:t>) هستند و در نتیجه می توان از آنها در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for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 کرد </a:t>
            </a:r>
            <a:r>
              <a:rPr lang="fa-IR" sz="36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 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598" t="40194" r="43693" b="28148"/>
          <a:stretch/>
        </p:blipFill>
        <p:spPr>
          <a:xfrm>
            <a:off x="1364776" y="2729551"/>
            <a:ext cx="6387152" cy="31835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 به عنوان یک دنباله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1738" y="1048799"/>
            <a:ext cx="1079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انواع اطلاعاتی که قابل پردازش توسط زبان برنامه نویسی باشند،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نوع داده </a:t>
            </a:r>
            <a:r>
              <a:rPr lang="fa-IR" sz="3600" b="1" dirty="0" smtClean="0">
                <a:cs typeface="2  Kamran" panose="00000400000000000000" pitchFamily="2" charset="-78"/>
              </a:rPr>
              <a:t>گفته میشود.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" y="1956739"/>
            <a:ext cx="1041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6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روی آن مقادیر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Numbers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یادآوری ...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06269" y="1340286"/>
            <a:ext cx="397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لیست از مقادیر صحیح را از کاربر گرفته و آن را معکوس کند.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791" t="34421" r="45486" b="6446"/>
          <a:stretch/>
        </p:blipFill>
        <p:spPr>
          <a:xfrm>
            <a:off x="-24938" y="46726"/>
            <a:ext cx="7383439" cy="65070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9242" y="1364773"/>
            <a:ext cx="3043451" cy="365760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2029" y="3417177"/>
            <a:ext cx="2850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r>
              <a:rPr lang="fa-I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می توان از متد استفاده کرد</a:t>
            </a:r>
            <a:endParaRPr lang="en-US" sz="2400" b="1" dirty="0" smtClean="0">
              <a:solidFill>
                <a:schemeClr val="accent1"/>
              </a:solidFill>
              <a:latin typeface="Consolas" panose="020B0609020204030204" pitchFamily="49" charset="0"/>
              <a:cs typeface="B Kamran" panose="00000400000000000000" pitchFamily="2" charset="-78"/>
            </a:endParaRPr>
          </a:p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lst.append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312693" y="1730533"/>
            <a:ext cx="3619336" cy="2071365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97442" y="114460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لیست خالی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6844" y="314515"/>
            <a:ext cx="510599" cy="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99477" y="5279129"/>
            <a:ext cx="28648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element</a:t>
            </a:r>
          </a:p>
          <a:p>
            <a:pPr algn="ctr"/>
            <a:r>
              <a:rPr lang="fa-IR" sz="24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باعث خطا می شود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312693" y="1730533"/>
            <a:ext cx="3586784" cy="3933317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567724" y="5279129"/>
          <a:ext cx="24227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Arc 21"/>
          <p:cNvSpPr/>
          <p:nvPr/>
        </p:nvSpPr>
        <p:spPr>
          <a:xfrm>
            <a:off x="3786554" y="4905737"/>
            <a:ext cx="1899138" cy="554729"/>
          </a:xfrm>
          <a:prstGeom prst="arc">
            <a:avLst>
              <a:gd name="adj1" fmla="val 10673869"/>
              <a:gd name="adj2" fmla="val 0"/>
            </a:avLst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>
            <a:off x="4126523" y="5438170"/>
            <a:ext cx="1219200" cy="554729"/>
          </a:xfrm>
          <a:prstGeom prst="arc">
            <a:avLst>
              <a:gd name="adj1" fmla="val 10673869"/>
              <a:gd name="adj2" fmla="val 0"/>
            </a:avLst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506269" y="742951"/>
            <a:ext cx="46857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222" y="1340286"/>
            <a:ext cx="11202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عدد صحیح را از کاربر گرفته و لیستی از اعداد اول کوچکتر از آن را ایجاد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917219" y="2885521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[f(x) for x in L1 if condition]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17585" y="1111027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2453" y="3891724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لیست جدید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17918" y="3303174"/>
            <a:ext cx="1011485" cy="6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76693" y="5174027"/>
            <a:ext cx="3667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یک تابع (عبارت) بر روی عناصر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L1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11" name="Straight Arrow Connector 10"/>
          <p:cNvCxnSpPr>
            <a:endCxn id="25" idx="0"/>
          </p:cNvCxnSpPr>
          <p:nvPr/>
        </p:nvCxnSpPr>
        <p:spPr>
          <a:xfrm flipH="1">
            <a:off x="3010689" y="3408741"/>
            <a:ext cx="390086" cy="17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9881" y="1869617"/>
            <a:ext cx="3942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متغیری که نشان دهنده عناصر 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L1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است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844685" y="2392837"/>
            <a:ext cx="166526" cy="49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34771" y="3807888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دنباله یا لیست موجود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6045272" y="3408741"/>
            <a:ext cx="289320" cy="39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708421" y="4172418"/>
            <a:ext cx="28905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شرطی که دارای نتیجه </a:t>
            </a:r>
          </a:p>
          <a:p>
            <a:pPr algn="ctr" rtl="1"/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True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یا </a:t>
            </a:r>
            <a:r>
              <a:rPr lang="en-US" sz="24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False</a:t>
            </a:r>
            <a:r>
              <a:rPr lang="fa-IR" sz="24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است (اختیاری)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5605" y="3408741"/>
            <a:ext cx="1637732" cy="7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لیست: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Comprehension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9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724022" y="2120831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[f(x) for x in L1 if condition] 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001979" y="2120831"/>
            <a:ext cx="1483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1633" y="3044589"/>
            <a:ext cx="110034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تفسیر</a:t>
            </a:r>
            <a:r>
              <a:rPr lang="fa-IR" sz="3200" b="1" dirty="0" smtClean="0">
                <a:cs typeface="2  Kamran" panose="00000400000000000000" pitchFamily="2" charset="-78"/>
              </a:rPr>
              <a:t>: از لیست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L1</a:t>
            </a:r>
            <a:r>
              <a:rPr lang="fa-IR" sz="3200" b="1" dirty="0" smtClean="0">
                <a:cs typeface="2  Kamran" panose="00000400000000000000" pitchFamily="2" charset="-78"/>
              </a:rPr>
              <a:t>، هر عنصری که در شرط 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condition</a:t>
            </a:r>
            <a:r>
              <a:rPr lang="fa-IR" sz="3200" b="1" dirty="0" smtClean="0">
                <a:cs typeface="2  Kamran" panose="00000400000000000000" pitchFamily="2" charset="-78"/>
              </a:rPr>
              <a:t> صدق می کند را انتخاب کرده و تابع 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f(x)</a:t>
            </a:r>
            <a:r>
              <a:rPr lang="fa-IR" sz="3200" b="1" dirty="0" smtClean="0">
                <a:cs typeface="2  Kamran" panose="00000400000000000000" pitchFamily="2" charset="-78"/>
              </a:rPr>
              <a:t> را بر روی آن اعمال کرده و نتیجه را به لیست  </a:t>
            </a:r>
            <a:r>
              <a:rPr lang="en-US" sz="2800" b="1" dirty="0" smtClean="0">
                <a:latin typeface="+mj-lt"/>
                <a:cs typeface="2  Kamran" panose="00000400000000000000" pitchFamily="2" charset="-78"/>
              </a:rPr>
              <a:t>L2</a:t>
            </a:r>
            <a:r>
              <a:rPr lang="fa-IR" sz="3200" b="1" dirty="0" smtClean="0">
                <a:cs typeface="2  Kamran" panose="00000400000000000000" pitchFamily="2" charset="-78"/>
              </a:rPr>
              <a:t> اضافه کن.  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7236803" y="4522345"/>
            <a:ext cx="4091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دستور فوق معادل کد زیر است: 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24022" y="5168676"/>
            <a:ext cx="4750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x in L1: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condition: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L2 = L2 + [f(x)]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لیست: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Comprehension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9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06269" y="1340286"/>
            <a:ext cx="3978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لیست صحیح را از کاربر گرفته و عناصر فرد آن را مشخص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819" t="32718" r="42954" b="13114"/>
          <a:stretch/>
        </p:blipFill>
        <p:spPr>
          <a:xfrm>
            <a:off x="304800" y="1340286"/>
            <a:ext cx="7201469" cy="54519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لیست: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Comprehension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4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364" y="1340286"/>
            <a:ext cx="1113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لیست توان های سوم اعداد کوچکتر از 100 که هم بر 3 و 5 یا بر 11 بخش پذیر هستند را تولید کند.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8" t="55356" r="10455" b="26250"/>
          <a:stretch/>
        </p:blipFill>
        <p:spPr>
          <a:xfrm>
            <a:off x="651163" y="3131127"/>
            <a:ext cx="10442819" cy="15655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لیست: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Comprehension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4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791450" y="1340286"/>
            <a:ext cx="36936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مثال: برنامه ای بنویسید که یک لیست از اعداد صحیح را از کاربر 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گرفته و عنصر وسط آن را استخراج کند (فرض کنید عنصر وسط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باشد)، سپس عناصر لیست را به گونه ای جابجا کند که تمامی عناصری که بعد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قرار می گیرند،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بزرگتر و تمامی عناصری که قبل از </a:t>
            </a:r>
            <a:r>
              <a:rPr lang="en-US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x</a:t>
            </a:r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قرار می گیرند، از آن کوچکتر باشند. </a:t>
            </a:r>
            <a:endParaRPr lang="fa-IR" sz="36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278" t="38000" r="31250" b="22444"/>
          <a:stretch/>
        </p:blipFill>
        <p:spPr>
          <a:xfrm>
            <a:off x="0" y="1104677"/>
            <a:ext cx="7619572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830" y="4547188"/>
            <a:ext cx="2920621" cy="329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15" y="4563108"/>
            <a:ext cx="2797791" cy="3138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603" y="5239647"/>
            <a:ext cx="60596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latin typeface="Consolas" panose="020B0609020204030204" pitchFamily="49" charset="0"/>
                <a:cs typeface="B Kamran" panose="00000400000000000000" pitchFamily="2" charset="-78"/>
              </a:rPr>
              <a:t>نکته: </a:t>
            </a:r>
            <a:r>
              <a:rPr lang="fa-IR" sz="28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عمل فوق پایه و اساس یکی از سریعترین الگوریتم های مرتب سازی، تحت عنوان </a:t>
            </a:r>
            <a:r>
              <a:rPr lang="en-US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quicksort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r>
              <a:rPr lang="fa-IR" sz="28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است. 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  <a:sym typeface="Wingdings" panose="05000000000000000000" pitchFamily="2" charset="2"/>
              </a:rPr>
              <a:t> </a:t>
            </a:r>
            <a:r>
              <a:rPr lang="fa-IR" sz="2400" b="1" dirty="0" smtClean="0">
                <a:latin typeface="Consolas" panose="020B0609020204030204" pitchFamily="49" charset="0"/>
                <a:cs typeface="B Kamran" panose="00000400000000000000" pitchFamily="2" charset="-78"/>
              </a:rPr>
              <a:t> </a:t>
            </a:r>
            <a:endParaRPr lang="fa-IR" sz="2400" b="1" dirty="0">
              <a:latin typeface="Consolas" panose="020B0609020204030204" pitchFamily="49" charset="0"/>
              <a:cs typeface="B Kamran" panose="00000400000000000000" pitchFamily="2" charset="-7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لیست: 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Comprehension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6297" y="1198925"/>
            <a:ext cx="1098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نامرتب از اشیاء </a:t>
            </a:r>
            <a:r>
              <a:rPr lang="fa-IR" sz="3600" b="1" dirty="0" smtClean="0">
                <a:cs typeface="2  Kamran" panose="00000400000000000000" pitchFamily="2" charset="-78"/>
              </a:rPr>
              <a:t>که در آن دسترسی به عناصر از طریق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کلید ها</a:t>
            </a:r>
            <a:r>
              <a:rPr lang="fa-IR" sz="3600" b="1" dirty="0" smtClean="0">
                <a:cs typeface="2  Kamran" panose="00000400000000000000" pitchFamily="2" charset="-78"/>
              </a:rPr>
              <a:t> (نه اندیس ها)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انجام می گیرد: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6747" y="3242211"/>
            <a:ext cx="8648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کلید ها از نوع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string</a:t>
            </a:r>
            <a:r>
              <a:rPr lang="fa-IR" sz="32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هستند ولی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مقادیر می توانند از هر نوعی باشند</a:t>
            </a:r>
            <a:r>
              <a:rPr lang="fa-IR" sz="3600" b="1" dirty="0" smtClean="0">
                <a:cs typeface="2  Kamran" panose="00000400000000000000" pitchFamily="2" charset="-78"/>
              </a:rPr>
              <a:t>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6234" y="2246596"/>
            <a:ext cx="7491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{key1 : val1, key2 : val2, … 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4234" y="4045470"/>
            <a:ext cx="11465169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 ={‘name': 'John', 'major': 'Computer Science', 'age': 25, 'weight': 77.4, 'family': {'father': 'Peter', 'mother': 'Sara'}, 'Grades': {'AP': 18.75, 'Math': 12.5},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‘phone':[0911..8 , 0911..3]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دیکشنری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63458" y="1198925"/>
            <a:ext cx="567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مثالی از تعریف و دسترسی به عناصر دیکشنری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654" t="35070" r="11385" b="14444"/>
          <a:stretch/>
        </p:blipFill>
        <p:spPr>
          <a:xfrm>
            <a:off x="513459" y="1995382"/>
            <a:ext cx="10867304" cy="453880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دیکشنری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56943" y="1198925"/>
            <a:ext cx="4878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مثالی از عملیات بر روی یک دیکشنری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91" t="27666" r="11136" b="18570"/>
          <a:stretch/>
        </p:blipFill>
        <p:spPr>
          <a:xfrm>
            <a:off x="0" y="1758830"/>
            <a:ext cx="12192000" cy="5099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401" y="3293561"/>
            <a:ext cx="2151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تغییر عناصر دیکشنری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7945" y="3573194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19937" y="381172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افزودن یک عنصر جدید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83724" y="4091355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08489" y="4346292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2  Kamran" panose="00000400000000000000" pitchFamily="2" charset="-78"/>
              </a:rPr>
              <a:t>حذف یک عنصر از دیکشنری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09667" y="4625925"/>
            <a:ext cx="3404381" cy="0"/>
          </a:xfrm>
          <a:prstGeom prst="straightConnector1">
            <a:avLst/>
          </a:prstGeom>
          <a:ln>
            <a:prstDash val="dash"/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دیکشنری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08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969" y="1198925"/>
            <a:ext cx="11484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مرتب از کاراکتر ها </a:t>
            </a:r>
            <a:r>
              <a:rPr lang="fa-IR" sz="3600" b="1" dirty="0" smtClean="0">
                <a:cs typeface="2  Kamran" panose="00000400000000000000" pitchFamily="2" charset="-78"/>
              </a:rPr>
              <a:t>که به منظور ذخیره و پردازش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داده های متنی </a:t>
            </a:r>
            <a:r>
              <a:rPr lang="fa-IR" sz="3600" b="1" dirty="0" smtClean="0">
                <a:cs typeface="2  Kamran" panose="00000400000000000000" pitchFamily="2" charset="-78"/>
              </a:rPr>
              <a:t>مورد استفاده قرار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می گیرد.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9856" y="2538440"/>
            <a:ext cx="501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تفاوت رشته ها در پایتون با زبان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:</a:t>
            </a:r>
            <a:endParaRPr lang="fa-IR" sz="28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6438" y="3323957"/>
            <a:ext cx="7372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: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 کاراکتر (</a:t>
            </a:r>
            <a:r>
              <a:rPr lang="en-US" sz="3200" b="1" dirty="0" smtClean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char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) یک نوع داده اولیه  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.....  </a:t>
            </a:r>
            <a:r>
              <a:rPr lang="fa-IR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رشته یک آرایه از کاراکتر ها</a:t>
            </a:r>
            <a:endParaRPr lang="fa-IR" sz="28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664" y="4540361"/>
            <a:ext cx="8746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پایتون:</a:t>
            </a:r>
          </a:p>
          <a:p>
            <a:pPr algn="r" rtl="1"/>
            <a:r>
              <a:rPr lang="fa-IR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رشته یک نوع داده اولیه  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.....  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کاراکتر یک رشته با طول 1 (نوع داده کاراکتر نداریم)</a:t>
            </a:r>
            <a:endParaRPr lang="fa-IR" sz="28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ها: رشته (</a:t>
            </a:r>
            <a:r>
              <a:rPr lang="en-US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String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کالکشن ها</a:t>
            </a:r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: خلاصه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15286"/>
              </p:ext>
            </p:extLst>
          </p:nvPr>
        </p:nvGraphicFramePr>
        <p:xfrm>
          <a:off x="1064525" y="2343750"/>
          <a:ext cx="9840036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دسترسی</a:t>
                      </a:r>
                      <a:r>
                        <a:rPr lang="fa-IR" sz="3200" b="1" baseline="0" dirty="0" smtClean="0">
                          <a:cs typeface="B Kamran" panose="00000400000000000000" pitchFamily="2" charset="-78"/>
                        </a:rPr>
                        <a:t> به عناصر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تغییرپذیر؟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نوع داده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1" dirty="0" smtClean="0">
                          <a:cs typeface="B Kamran" panose="00000400000000000000" pitchFamily="2" charset="-78"/>
                        </a:rPr>
                        <a:t>نام کلکسیون</a:t>
                      </a:r>
                      <a:endParaRPr lang="en-US" sz="32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اندیس</a:t>
                      </a:r>
                      <a:r>
                        <a:rPr lang="fa-IR" sz="3200" b="0" baseline="0" dirty="0" smtClean="0">
                          <a:cs typeface="B Kamran" panose="00000400000000000000" pitchFamily="2" charset="-78"/>
                        </a:rPr>
                        <a:t> (راست و چپ)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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متنی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string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اندیس</a:t>
                      </a:r>
                      <a:r>
                        <a:rPr lang="fa-IR" sz="3200" b="0" baseline="0" dirty="0" smtClean="0">
                          <a:cs typeface="B Kamran" panose="00000400000000000000" pitchFamily="2" charset="-78"/>
                        </a:rPr>
                        <a:t> (راست و چپ)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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هر نوع داده ای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list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کلید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0" dirty="0" smtClean="0">
                          <a:cs typeface="B Kamran" panose="00000400000000000000" pitchFamily="2" charset="-78"/>
                          <a:sym typeface="Wingdings" panose="05000000000000000000" pitchFamily="2" charset="2"/>
                        </a:rPr>
                        <a:t>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3200" b="0" dirty="0" smtClean="0">
                          <a:cs typeface="B Kamran" panose="00000400000000000000" pitchFamily="2" charset="-78"/>
                        </a:rPr>
                        <a:t>هر نوع داده ای</a:t>
                      </a:r>
                      <a:endParaRPr lang="en-US" sz="3200" b="0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+mj-lt"/>
                          <a:cs typeface="B Kamran" panose="00000400000000000000" pitchFamily="2" charset="-78"/>
                        </a:rPr>
                        <a:t>Dictionary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+mj-lt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5257" y="1198925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لیترال های رشته ای (نحوه نمایش مقادیر رشته ای در کد)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380" y="1978237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quotes</a:t>
            </a:r>
            <a:r>
              <a:rPr lang="en-US" sz="2800" dirty="0">
                <a:solidFill>
                  <a:srgbClr val="00B0F0"/>
                </a:solidFill>
                <a:latin typeface="Birka"/>
              </a:rPr>
              <a:t>: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380" y="2610427"/>
            <a:ext cx="3475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582380" y="4475315"/>
            <a:ext cx="8720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'''... spam ...''', """... spam ..."""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380" y="3242617"/>
            <a:ext cx="4969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652" y="3872696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sequences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7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3334" y="1198925"/>
            <a:ext cx="659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smtClean="0">
                <a:latin typeface="Gabriola" panose="04040605051002020D02" pitchFamily="82" charset="0"/>
                <a:cs typeface="Times New Roman" panose="02020603050405020304" pitchFamily="18" charset="0"/>
              </a:rPr>
              <a:t>Single </a:t>
            </a:r>
            <a:r>
              <a:rPr lang="en-US" sz="3200" dirty="0">
                <a:latin typeface="Gabriola" panose="04040605051002020D02" pitchFamily="82" charset="0"/>
                <a:cs typeface="Times New Roman" panose="02020603050405020304" pitchFamily="18" charset="0"/>
              </a:rPr>
              <a:t>quotes</a:t>
            </a:r>
            <a:r>
              <a:rPr lang="fa-IR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و </a:t>
            </a:r>
            <a:r>
              <a:rPr lang="en-US" sz="3200" dirty="0">
                <a:latin typeface="Gabriola" panose="04040605051002020D02" pitchFamily="82" charset="0"/>
                <a:cs typeface="Times New Roman" panose="02020603050405020304" pitchFamily="18" charset="0"/>
              </a:rPr>
              <a:t>Double quotes</a:t>
            </a:r>
            <a:r>
              <a:rPr lang="fa-IR" sz="3200" dirty="0"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معادل یکدیگر هستند.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3825" y="199538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‘spam’ ≡ “spam”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9108" y="2811635"/>
            <a:ext cx="1055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صورتی که تعدادی رشته کنار یکدیگر بیایند، پایتون آنها را با یکدیگر ترکیب می کند. 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45" t="56122" r="38992" b="29145"/>
          <a:stretch/>
        </p:blipFill>
        <p:spPr>
          <a:xfrm>
            <a:off x="1223825" y="3998795"/>
            <a:ext cx="7308376" cy="151490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8382000" y="107951"/>
            <a:ext cx="364807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09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6" y="1269438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نمایش برخی کاراکترهای خاص، از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دنباله فرار ( </a:t>
            </a:r>
            <a:r>
              <a:rPr lang="en-US" sz="32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Escape Sequence</a:t>
            </a:r>
            <a:r>
              <a:rPr lang="fa-IR" sz="36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می </a:t>
            </a:r>
            <a:r>
              <a:rPr lang="fa-IR" sz="3600" b="1" dirty="0">
                <a:cs typeface="2  Kamran" panose="00000400000000000000" pitchFamily="2" charset="-78"/>
              </a:rPr>
              <a:t>کنیم.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33" t="60503" r="33619" b="24366"/>
          <a:stretch/>
        </p:blipFill>
        <p:spPr>
          <a:xfrm>
            <a:off x="723330" y="2469766"/>
            <a:ext cx="8269859" cy="1548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381" t="43778" r="26903" b="37506"/>
          <a:stretch/>
        </p:blipFill>
        <p:spPr>
          <a:xfrm>
            <a:off x="723330" y="4576135"/>
            <a:ext cx="9036126" cy="183851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0" y="107951"/>
            <a:ext cx="3648076" cy="635000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02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37" t="50910" r="35455" b="34335"/>
          <a:stretch/>
        </p:blipFill>
        <p:spPr>
          <a:xfrm>
            <a:off x="360217" y="1731819"/>
            <a:ext cx="8409893" cy="1607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136" t="44038" r="38750" b="41814"/>
          <a:stretch/>
        </p:blipFill>
        <p:spPr>
          <a:xfrm>
            <a:off x="360217" y="4294910"/>
            <a:ext cx="8437419" cy="167314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382000" y="107951"/>
            <a:ext cx="364807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18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6" y="1269438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بی تأثیر کردن کارکتر فرار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backslash</a:t>
            </a:r>
            <a:r>
              <a:rPr lang="fa-IR" sz="3600" b="1" dirty="0" smtClean="0">
                <a:cs typeface="2  Kamran" panose="00000400000000000000" pitchFamily="2" charset="-78"/>
              </a:rPr>
              <a:t>)، در ابتدای رشته از کاراکتر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r</a:t>
            </a:r>
            <a:r>
              <a:rPr lang="fa-IR" sz="3600" b="1" dirty="0" smtClean="0">
                <a:cs typeface="2  Kamran" panose="00000400000000000000" pitchFamily="2" charset="-78"/>
              </a:rPr>
              <a:t> استفاده می کنیم</a:t>
            </a:r>
            <a:r>
              <a:rPr lang="fa-IR" sz="3600" b="1" dirty="0">
                <a:cs typeface="2  Kamran" panose="00000400000000000000" pitchFamily="2" charset="-7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92" t="43778" r="16269" b="41489"/>
          <a:stretch/>
        </p:blipFill>
        <p:spPr>
          <a:xfrm>
            <a:off x="444259" y="2010126"/>
            <a:ext cx="10869514" cy="1446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955" y="406195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سوال</a:t>
            </a:r>
            <a:r>
              <a:rPr lang="fa-IR" sz="3600" b="1" dirty="0" smtClean="0">
                <a:cs typeface="2  Kamran" panose="00000400000000000000" pitchFamily="2" charset="-78"/>
              </a:rPr>
              <a:t>: بی تأثیر کردن کاراکتر فرار چه سودی دارد؟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164" t="60901" r="35522" b="28746"/>
          <a:stretch/>
        </p:blipFill>
        <p:spPr>
          <a:xfrm>
            <a:off x="272955" y="4616328"/>
            <a:ext cx="6586129" cy="906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2488" y="3946981"/>
            <a:ext cx="300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b="1" i="1" dirty="0">
                <a:latin typeface="+mj-lt"/>
              </a:rPr>
              <a:t>C:(newline)ew(tab)ext.dat</a:t>
            </a:r>
            <a:endParaRPr lang="fa-IR" sz="2800" b="1" dirty="0"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2977754" y="3579097"/>
            <a:ext cx="349760" cy="20744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0035" y="5901351"/>
            <a:ext cx="367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r’C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:\new\text.dat’</a:t>
            </a:r>
            <a:endParaRPr lang="fa-IR" sz="3200" b="1" dirty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5926" y="5716685"/>
            <a:ext cx="116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صحیح:</a:t>
            </a:r>
            <a:endParaRPr lang="fa-IR" sz="36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8382000" y="107951"/>
            <a:ext cx="364807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2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1" grpId="0"/>
      <p:bldP spid="9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تعریف رشته های چندخطی، از مد </a:t>
            </a:r>
            <a:r>
              <a:rPr lang="en-US" sz="3200" dirty="0">
                <a:solidFill>
                  <a:srgbClr val="00B0F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Triple </a:t>
            </a:r>
            <a:r>
              <a:rPr lang="en-US" sz="3200" dirty="0" smtClean="0">
                <a:solidFill>
                  <a:srgbClr val="00B0F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quotes</a:t>
            </a:r>
            <a:r>
              <a:rPr lang="fa-IR" sz="3200" dirty="0" smtClean="0">
                <a:solidFill>
                  <a:srgbClr val="00B0F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</a:t>
            </a:r>
            <a:r>
              <a:rPr lang="fa-IR" sz="3600" b="1" dirty="0">
                <a:cs typeface="2  Kamran" panose="00000400000000000000" pitchFamily="2" charset="-78"/>
              </a:rPr>
              <a:t>استفاده می کنیم.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69" t="50462" r="18309" b="22242"/>
          <a:stretch/>
        </p:blipFill>
        <p:spPr>
          <a:xfrm>
            <a:off x="548639" y="2504049"/>
            <a:ext cx="11337080" cy="28557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0" y="742951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8382000" y="107951"/>
            <a:ext cx="3648076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رشته: لیترال ها</a:t>
            </a:r>
            <a:endParaRPr lang="en-US" sz="36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5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13292</TotalTime>
  <Words>1378</Words>
  <Application>Microsoft Office PowerPoint</Application>
  <PresentationFormat>Widescreen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2  Kamran</vt:lpstr>
      <vt:lpstr>2  Zar</vt:lpstr>
      <vt:lpstr>2 kamran</vt:lpstr>
      <vt:lpstr>Arial</vt:lpstr>
      <vt:lpstr>Arial Narrow</vt:lpstr>
      <vt:lpstr>B Kamran</vt:lpstr>
      <vt:lpstr>B Yekan</vt:lpstr>
      <vt:lpstr>Birka</vt:lpstr>
      <vt:lpstr>Calibri</vt:lpstr>
      <vt:lpstr>Calibri Light</vt:lpstr>
      <vt:lpstr>Consolas</vt:lpstr>
      <vt:lpstr>Courier New</vt:lpstr>
      <vt:lpstr>Gabriola</vt:lpstr>
      <vt:lpstr>Times New Roman</vt:lpstr>
      <vt:lpstr>Webdings</vt:lpstr>
      <vt:lpstr>Wingdings</vt:lpstr>
      <vt:lpstr>Office Theme</vt:lpstr>
      <vt:lpstr>برنامه سازی پیشرفته  (کالکشن ها) </vt:lpstr>
      <vt:lpstr>یادآوری ...</vt:lpstr>
      <vt:lpstr>کالکشن ها: رشته (String)</vt:lpstr>
      <vt:lpstr>رشته: لیترال ها</vt:lpstr>
      <vt:lpstr>PowerPoint Presentation</vt:lpstr>
      <vt:lpstr>رشته: لیترال ها</vt:lpstr>
      <vt:lpstr>PowerPoint Presentation</vt:lpstr>
      <vt:lpstr>PowerPoint Presentation</vt:lpstr>
      <vt:lpstr>PowerPoint Presentation</vt:lpstr>
      <vt:lpstr>رشته: اندیس گذاری</vt:lpstr>
      <vt:lpstr>رشته: برش</vt:lpstr>
      <vt:lpstr>رشته: برش </vt:lpstr>
      <vt:lpstr>رشته: عملگرهای پایه ای</vt:lpstr>
      <vt:lpstr>رشته: عملگرهای پایه ای</vt:lpstr>
      <vt:lpstr>رشته به عنوان یک دنباله</vt:lpstr>
      <vt:lpstr>کالکشن ها: لیست</vt:lpstr>
      <vt:lpstr>کالکشن ها: لیست</vt:lpstr>
      <vt:lpstr>کالکشن ها: لیست</vt:lpstr>
      <vt:lpstr>لیست به عنوان یک دنباله</vt:lpstr>
      <vt:lpstr>لیست</vt:lpstr>
      <vt:lpstr>لیست</vt:lpstr>
      <vt:lpstr>لیست: Comprehension</vt:lpstr>
      <vt:lpstr>لیست: Comprehension</vt:lpstr>
      <vt:lpstr>لیست: Comprehension</vt:lpstr>
      <vt:lpstr>لیست: Comprehension</vt:lpstr>
      <vt:lpstr>لیست: Comprehension</vt:lpstr>
      <vt:lpstr>کالکشن ها: دیکشنری</vt:lpstr>
      <vt:lpstr>کالکشن ها: دیکشنری</vt:lpstr>
      <vt:lpstr>کالکشن ها: دیکشنری</vt:lpstr>
      <vt:lpstr>کالکشن ها: خلاصه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Ilia</cp:lastModifiedBy>
  <cp:revision>297</cp:revision>
  <dcterms:created xsi:type="dcterms:W3CDTF">2019-12-14T18:20:14Z</dcterms:created>
  <dcterms:modified xsi:type="dcterms:W3CDTF">2020-11-04T22:52:42Z</dcterms:modified>
</cp:coreProperties>
</file>