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80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8000" b="1" dirty="0" smtClean="0">
                <a:cs typeface="2  Kamran" panose="00000400000000000000" pitchFamily="2" charset="-78"/>
              </a:rPr>
            </a:br>
            <a:r>
              <a:rPr lang="fa-IR" sz="8000" b="1" dirty="0" smtClean="0">
                <a:cs typeface="2  Kamran" panose="00000400000000000000" pitchFamily="2" charset="-78"/>
              </a:rPr>
              <a:t>(توابع: معرفی و کاربرد) </a:t>
            </a:r>
            <a:endParaRPr lang="en-US" sz="80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8694" y="1057697"/>
            <a:ext cx="2668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سه مقدار را از ورودی دریافت کرده و تعداد ارقام هر یک را چاپ کند.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656" y="114090"/>
            <a:ext cx="325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راهکار با استفاده از تابع</a:t>
            </a:r>
            <a:endParaRPr lang="fa-IR" sz="28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932" t="36762" r="50681" b="10485"/>
          <a:stretch/>
        </p:blipFill>
        <p:spPr>
          <a:xfrm>
            <a:off x="124689" y="803138"/>
            <a:ext cx="6157777" cy="5639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8109" y="1057697"/>
            <a:ext cx="193964" cy="20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048125" y="4333876"/>
            <a:ext cx="293370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3676650" y="1143000"/>
            <a:ext cx="3295652" cy="3200402"/>
          </a:xfrm>
          <a:prstGeom prst="bentConnector3">
            <a:avLst>
              <a:gd name="adj1" fmla="val -5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48125" y="4676776"/>
            <a:ext cx="3971926" cy="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3676650" y="1055325"/>
            <a:ext cx="4343401" cy="3627941"/>
          </a:xfrm>
          <a:prstGeom prst="bentConnector3">
            <a:avLst>
              <a:gd name="adj1" fmla="val -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048125" y="5000625"/>
            <a:ext cx="4857750" cy="1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676649" y="970683"/>
            <a:ext cx="5248276" cy="4041194"/>
          </a:xfrm>
          <a:prstGeom prst="bentConnector3">
            <a:avLst>
              <a:gd name="adj1" fmla="val 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16200000">
                <a:off x="6267665" y="2512368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7665" y="2512368"/>
                <a:ext cx="10143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7307173" y="2500992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07173" y="2500992"/>
                <a:ext cx="10143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8180629" y="2500993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80629" y="2500993"/>
                <a:ext cx="101438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005688" y="742951"/>
            <a:ext cx="51863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275" y="1057697"/>
            <a:ext cx="1117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مجموع تعداد ارقام کلیه اعداد مابین 2350 و 12840 را محاسبه و چاپ کند.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15" t="37606" r="50075" b="22374"/>
          <a:stretch/>
        </p:blipFill>
        <p:spPr>
          <a:xfrm>
            <a:off x="2415655" y="1897031"/>
            <a:ext cx="6414447" cy="43853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1" y="1057697"/>
            <a:ext cx="1163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مجموع تعداد ارقام کلیه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اعداد اول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مابین 2350 و 12840 را محاسبه و چاپ کند.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903" t="32628" r="36418" b="6247"/>
          <a:stretch/>
        </p:blipFill>
        <p:spPr>
          <a:xfrm>
            <a:off x="2278578" y="1642471"/>
            <a:ext cx="6920839" cy="50951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0669" y="1057697"/>
                <a:ext cx="3516369" cy="243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مثال: برنامه ای بنویسید که عدد صحیح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و اول بودن مجموع ارقام عبارت زیر را محاسبه کند: 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𝟗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a-IR" sz="32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69" y="1057697"/>
                <a:ext cx="3516369" cy="2439770"/>
              </a:xfrm>
              <a:prstGeom prst="rect">
                <a:avLst/>
              </a:prstGeom>
              <a:blipFill rotWithShape="0">
                <a:blip r:embed="rId2"/>
                <a:stretch>
                  <a:fillRect l="-6239" t="-3250" r="-4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544" t="28447" r="51083" b="7841"/>
          <a:stretch/>
        </p:blipFill>
        <p:spPr>
          <a:xfrm>
            <a:off x="122829" y="93940"/>
            <a:ext cx="6632813" cy="585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985" t="65281" r="69664" b="23768"/>
          <a:stretch/>
        </p:blipFill>
        <p:spPr>
          <a:xfrm>
            <a:off x="245659" y="5953837"/>
            <a:ext cx="2548095" cy="9041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799697" y="3612825"/>
            <a:ext cx="3316405" cy="3065426"/>
            <a:chOff x="7799697" y="3612825"/>
            <a:chExt cx="3316405" cy="30654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>
              <a:off x="8124386" y="4002437"/>
              <a:ext cx="2912686" cy="80157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 flipH="1">
              <a:off x="7799697" y="4732139"/>
              <a:ext cx="2988860" cy="8015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>
              <a:off x="8045356" y="5461841"/>
              <a:ext cx="3070746" cy="80157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636656" y="4318839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61507" y="5044447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13907" y="5770058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550349" y="3612825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349" y="3612825"/>
                  <a:ext cx="3866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8491075" y="4216260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sum_of_squares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38755" y="4914573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sum_of_digits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59645" y="5667477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s_prime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78012" y="6308919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 or False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7015163" y="742950"/>
            <a:ext cx="5176837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def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در واقع یک دستورالعمل است که مجموعه ای از کدها را به یک نام تخصیص می دهد. بنابراین، </a:t>
            </a:r>
            <a:r>
              <a:rPr lang="en-US" sz="3200" b="1" dirty="0" err="1">
                <a:latin typeface="Gabriola" panose="04040605051002020D02" pitchFamily="82" charset="0"/>
                <a:cs typeface="2  Kamran" panose="00000400000000000000" pitchFamily="2" charset="-78"/>
              </a:rPr>
              <a:t>def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می تواند در هر جایی که یک دستورالعمل معمولی قابل بیان است، ظاهر شود (درون یک ساختار کنترلی، درون یک تابع و ... ).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کلمه کلید </a:t>
            </a:r>
            <a:r>
              <a:rPr lang="en-US" sz="36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def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کدهای </a:t>
            </a:r>
            <a:r>
              <a:rPr lang="fa-IR" sz="3600" b="1" dirty="0">
                <a:cs typeface="2  Kamran" panose="00000400000000000000" pitchFamily="2" charset="-78"/>
              </a:rPr>
              <a:t>زیر در پایتون معتبر </a:t>
            </a:r>
            <a:r>
              <a:rPr lang="fa-IR" sz="3600" b="1" dirty="0" smtClean="0">
                <a:cs typeface="2  Kamran" panose="00000400000000000000" pitchFamily="2" charset="-78"/>
              </a:rPr>
              <a:t>هستند (تعریف تابع درون یک ساختار کنترلی):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74" t="36610" r="35485" b="15008"/>
          <a:stretch/>
        </p:blipFill>
        <p:spPr>
          <a:xfrm>
            <a:off x="163773" y="2099813"/>
            <a:ext cx="5911867" cy="3618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007" t="37805" r="57463" b="16601"/>
          <a:stretch/>
        </p:blipFill>
        <p:spPr>
          <a:xfrm>
            <a:off x="6328320" y="2577486"/>
            <a:ext cx="2516178" cy="2431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9097178" y="2251881"/>
            <a:ext cx="8556" cy="2975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5783" t="36051" r="57127" b="22175"/>
          <a:stretch/>
        </p:blipFill>
        <p:spPr>
          <a:xfrm>
            <a:off x="9198795" y="2602522"/>
            <a:ext cx="2775288" cy="2406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4977" y="5973877"/>
            <a:ext cx="1037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زبانهای غیر مفسری مانند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 به شکل فوق امکان پذیر نیست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کلمه کلید </a:t>
            </a:r>
            <a:r>
              <a:rPr lang="en-US" sz="36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def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کدهای </a:t>
            </a:r>
            <a:r>
              <a:rPr lang="fa-IR" sz="3600" b="1" dirty="0">
                <a:cs typeface="2  Kamran" panose="00000400000000000000" pitchFamily="2" charset="-78"/>
              </a:rPr>
              <a:t>زیر در پایتون معتبر </a:t>
            </a:r>
            <a:r>
              <a:rPr lang="fa-IR" sz="3600" b="1" dirty="0" smtClean="0">
                <a:cs typeface="2  Kamran" panose="00000400000000000000" pitchFamily="2" charset="-78"/>
              </a:rPr>
              <a:t>هستند (تعریف تابع درون یک تابع دیگر):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4977" y="5973877"/>
            <a:ext cx="1037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زبانهای غیر مفسری مانند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 به شکل فوق امکان پذیر نیست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16" t="43579" r="35522" b="10428"/>
          <a:stretch/>
        </p:blipFill>
        <p:spPr>
          <a:xfrm>
            <a:off x="368489" y="1704028"/>
            <a:ext cx="6755642" cy="40852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4977" y="2743199"/>
            <a:ext cx="3901172" cy="15694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01247" y="3020113"/>
            <a:ext cx="3489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تابع درونی: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این تابع خارج از تابع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f_out</a:t>
            </a:r>
            <a:r>
              <a:rPr lang="fa-I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قابل دسترس نیست. </a:t>
            </a:r>
          </a:p>
        </p:txBody>
      </p:sp>
      <p:cxnSp>
        <p:nvCxnSpPr>
          <p:cNvPr id="10" name="Straight Arrow Connector 9"/>
          <p:cNvCxnSpPr>
            <a:stCxn id="7" idx="3"/>
            <a:endCxn id="11" idx="1"/>
          </p:cNvCxnSpPr>
          <p:nvPr/>
        </p:nvCxnSpPr>
        <p:spPr>
          <a:xfrm flipV="1">
            <a:off x="5186149" y="3527945"/>
            <a:ext cx="2415098" cy="1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کلمه کلید </a:t>
            </a:r>
            <a:r>
              <a:rPr lang="en-US" sz="36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def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در پایتون،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نام تابع </a:t>
            </a:r>
            <a:r>
              <a:rPr lang="fa-IR" sz="3600" b="1" dirty="0" smtClean="0">
                <a:cs typeface="2  Kamran" panose="00000400000000000000" pitchFamily="2" charset="-78"/>
              </a:rPr>
              <a:t>مانند یک متغیر یا شیء عمل می کند. بنابراین، می توان یک تابع را در متغیر دیگری قرار داد و یا آن را به عنوان پارامتر، ارسال کرد.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نام تابع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4977" y="5973877"/>
            <a:ext cx="1037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زبانهای غیر مفسری مانند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 به شکل فوق امکان پذیر نیست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46" t="48556" r="57799" b="25959"/>
          <a:stretch/>
        </p:blipFill>
        <p:spPr>
          <a:xfrm>
            <a:off x="909529" y="2228809"/>
            <a:ext cx="4849825" cy="2900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کدهای </a:t>
            </a:r>
            <a:r>
              <a:rPr lang="fa-IR" sz="3600" b="1" dirty="0">
                <a:cs typeface="2  Kamran" panose="00000400000000000000" pitchFamily="2" charset="-78"/>
              </a:rPr>
              <a:t>زیر در پایتون معتبر </a:t>
            </a:r>
            <a:r>
              <a:rPr lang="fa-IR" sz="3600" b="1" dirty="0" smtClean="0">
                <a:cs typeface="2  Kamran" panose="00000400000000000000" pitchFamily="2" charset="-78"/>
              </a:rPr>
              <a:t>هستند (تخصیص یک تابع به یک شیء دیگر):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107951"/>
            <a:ext cx="364807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نام تابع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2369" y="1057697"/>
            <a:ext cx="414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کدهای مقابل در </a:t>
            </a:r>
            <a:r>
              <a:rPr lang="fa-IR" sz="3600" b="1" dirty="0">
                <a:cs typeface="2  Kamran" panose="00000400000000000000" pitchFamily="2" charset="-78"/>
              </a:rPr>
              <a:t>پایتون معتبر </a:t>
            </a:r>
            <a:r>
              <a:rPr lang="fa-IR" sz="3600" b="1" dirty="0" smtClean="0">
                <a:cs typeface="2  Kamran" panose="00000400000000000000" pitchFamily="2" charset="-78"/>
              </a:rPr>
              <a:t>هستند (ارسال تابع به عنوان پارامتر):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39" t="27851" r="53768" b="13613"/>
          <a:stretch/>
        </p:blipFill>
        <p:spPr>
          <a:xfrm>
            <a:off x="600500" y="175928"/>
            <a:ext cx="5622877" cy="63827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7539" y="5973877"/>
            <a:ext cx="916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زبانهای غیر مفسری مانند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 به شکل فوق امکان پذیر نیست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نکاتی در خصوص نام تابع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456218" y="734291"/>
            <a:ext cx="5735782" cy="86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776" t="29045" r="54776" b="18790"/>
          <a:stretch/>
        </p:blipFill>
        <p:spPr>
          <a:xfrm>
            <a:off x="5817770" y="2292824"/>
            <a:ext cx="3712192" cy="357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89" y="105769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هر دستگاهی که یک ورودی را دریافت کرده و بر روی آن عملیاتی انجام داده و یک خروجی تولید کند.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753" y="3498207"/>
            <a:ext cx="4648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شرط اساسی: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برای ورودی های یکسان، خروجی های یکسان تولید کند. </a:t>
            </a:r>
            <a:endParaRPr lang="fa-IR" sz="32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729" y="4712101"/>
                <a:ext cx="5849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∀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𝒊𝒇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==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a-I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𝒕𝒉𝒆𝒏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3200" b="1" dirty="0" smtClean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" y="4712101"/>
                <a:ext cx="58493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5765" y="2233528"/>
            <a:ext cx="46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دامنه: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مقادیر ورودی ممکن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4108" y="5879601"/>
            <a:ext cx="46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برد: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مقادیر خروجی ممکن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تابع: تعاريف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زمان فراخوانی تابع، می توان به شکل های مختلف پارامترها را برای تابع ارسال نمود.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057" y="1674126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ارسال بر اساس ترتیب آرگومانها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35" y="22632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ارسال بر اساس نام آرگومانها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50" t="45769" r="62836" b="19388"/>
          <a:stretch/>
        </p:blipFill>
        <p:spPr>
          <a:xfrm>
            <a:off x="398057" y="2590803"/>
            <a:ext cx="4039737" cy="3994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1684" y="3634890"/>
            <a:ext cx="267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 اساس ترتیب آرگومانها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2934269" y="3896500"/>
            <a:ext cx="2347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097" y="4158110"/>
            <a:ext cx="226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 اساس نام آرگومانها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3821373" y="4258101"/>
            <a:ext cx="1405724" cy="16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 flipV="1">
            <a:off x="3821373" y="4419720"/>
            <a:ext cx="1405724" cy="152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6400" y="4613089"/>
            <a:ext cx="226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به شکل ترکیبی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3658738" y="4874699"/>
            <a:ext cx="2357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7539" y="5973877"/>
            <a:ext cx="916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بهتر است از روش ارسال بر اساس نام آرگومانها استفاده کنیم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فراخوانی توابع و آرگومانها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24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زمان تعریف توابع، برای برخی از آرگومانها می توان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مقادیر پیش فرض </a:t>
            </a:r>
            <a:r>
              <a:rPr lang="fa-IR" sz="3600" b="1" dirty="0" smtClean="0">
                <a:cs typeface="2  Kamran" panose="00000400000000000000" pitchFamily="2" charset="-78"/>
              </a:rPr>
              <a:t>در نظر گرفت. بدین ترتیب،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صورتی که در زمان فراخوانی تابع، مقداری برای آرگومان مورد نظر ارسال نشود، از مقدار پیش فرض استفاده خواهد شد</a:t>
            </a:r>
            <a:r>
              <a:rPr lang="fa-IR" sz="3600" b="1" dirty="0" smtClean="0">
                <a:cs typeface="2  Kamran" panose="00000400000000000000" pitchFamily="2" charset="-78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51" t="38402" r="61828" b="35914"/>
          <a:stretch/>
        </p:blipFill>
        <p:spPr>
          <a:xfrm>
            <a:off x="368489" y="3194159"/>
            <a:ext cx="4694830" cy="3256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7447" y="3194159"/>
            <a:ext cx="2670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ارسال دو آرگومان اول الزامی و دو آرگومان دیگر اختیاری است. 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53887" y="3603009"/>
            <a:ext cx="1037229" cy="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آرگومانها با مقادیر پیش فرض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305" t="35341" r="54776" b="26251"/>
          <a:stretch/>
        </p:blipFill>
        <p:spPr>
          <a:xfrm>
            <a:off x="8357889" y="2439637"/>
            <a:ext cx="2895231" cy="1899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8335421" y="1465163"/>
            <a:ext cx="15951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1  2  3  4 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9583806" y="5019330"/>
            <a:ext cx="176122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1  4  9  16 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287860" y="510750"/>
            <a:ext cx="0" cy="5944641"/>
          </a:xfrm>
          <a:prstGeom prst="line">
            <a:avLst/>
          </a:prstGeom>
          <a:ln>
            <a:prstDash val="dash"/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99723" y="690770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روش های مرسوم نمایش یک تابع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898429" y="1552853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زوج مرتب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23723" y="1604242"/>
                <a:ext cx="449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3" y="1604242"/>
                <a:ext cx="44991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1"/>
            <a:endCxn id="21" idx="3"/>
          </p:cNvCxnSpPr>
          <p:nvPr/>
        </p:nvCxnSpPr>
        <p:spPr>
          <a:xfrm flipH="1">
            <a:off x="5622903" y="1814463"/>
            <a:ext cx="1275526" cy="5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18739" y="2674247"/>
            <a:ext cx="140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نمایش جبری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4" idx="1"/>
            <a:endCxn id="26" idx="3"/>
          </p:cNvCxnSpPr>
          <p:nvPr/>
        </p:nvCxnSpPr>
        <p:spPr>
          <a:xfrm flipH="1" flipV="1">
            <a:off x="4476929" y="2929729"/>
            <a:ext cx="2241810" cy="61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42956" y="2714285"/>
                <a:ext cx="1633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956" y="2714285"/>
                <a:ext cx="163397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7" y="3824328"/>
            <a:ext cx="2862060" cy="168187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62296" y="4403655"/>
            <a:ext cx="769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نمودار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3453127" y="4665265"/>
            <a:ext cx="370916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31685" y="6166493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ماژول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80345" y="6050292"/>
                <a:ext cx="2405467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45" y="6050292"/>
                <a:ext cx="2405467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55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 flipV="1">
            <a:off x="5485812" y="6419624"/>
            <a:ext cx="1645873" cy="8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تابع: تعاريف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9" grpId="0"/>
      <p:bldP spid="20" grpId="0"/>
      <p:bldP spid="21" grpId="0"/>
      <p:bldP spid="24" grpId="0"/>
      <p:bldP spid="26" grpId="0"/>
      <p:bldP spid="30" grpId="0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ترکیب توابع: ورودی یک تابع، خروجی تابعی دیگر باشد.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276" t="20284" r="40784" b="23967"/>
          <a:stretch/>
        </p:blipFill>
        <p:spPr>
          <a:xfrm>
            <a:off x="1542197" y="1350084"/>
            <a:ext cx="3562066" cy="50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8867" y="3602028"/>
                <a:ext cx="5654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باید خروجی تابع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𝒇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، عضوی از دامنه تابع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𝒈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باشد. </a:t>
                </a:r>
                <a:endParaRPr lang="fa-IR" sz="28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67" y="3602028"/>
                <a:ext cx="5654500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2500" r="-269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041058" y="3894415"/>
            <a:ext cx="1063205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7007" y="5381555"/>
                <a:ext cx="565450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𝒈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a-IR" sz="28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07" y="5381555"/>
                <a:ext cx="5654500" cy="578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5006565" y="5670897"/>
            <a:ext cx="1421531" cy="1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تابع: تعاريف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زبانهای برنامه نویسی از توابع به دو منظور استفاده می شود: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878" y="2274622"/>
            <a:ext cx="947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1- ماژولار سازی برنامه و افزایش ساخت یافتگی</a:t>
            </a:r>
          </a:p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به جای حل یک مسئله پیچیده، آن را به چند مسئله ساده تبدیل کرده و آنها را به شکل مجزا حل می کنیم (برای هر مسئله، یک تابع ایجاد می کنیم). در نهایت، مسئله اصلی از طریق ترکیب توابع ساده حل می شود.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0878" y="4378651"/>
            <a:ext cx="9470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2- کاهش افزونگی کد در برنامه</a:t>
            </a:r>
          </a:p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برای یک مسئله، یک تابع نوشته می شود و در هر جا و به هر تعداد که نیاز باشد، فراخوانی می شود.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تابع: تعاريف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3164299" y="2497541"/>
            <a:ext cx="4722126" cy="1222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1342" y="2990797"/>
            <a:ext cx="3849329" cy="725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42629" y="3073277"/>
            <a:ext cx="118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بدنه تابع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7580671" y="3365664"/>
            <a:ext cx="661958" cy="1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64300" y="2572151"/>
            <a:ext cx="4722126" cy="3594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3394" y="2459489"/>
            <a:ext cx="168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امضای تابع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stCxn id="16" idx="1"/>
            <a:endCxn id="18" idx="3"/>
          </p:cNvCxnSpPr>
          <p:nvPr/>
        </p:nvCxnSpPr>
        <p:spPr>
          <a:xfrm flipH="1">
            <a:off x="2661871" y="2751877"/>
            <a:ext cx="502429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1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3164299" y="2702260"/>
            <a:ext cx="4722126" cy="1222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3458" y="894573"/>
            <a:ext cx="4217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نام تابع: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باید از قوانین نامگذاری شناسه ها تبعیت کند. بهتر است متناسب با کارکرد تابع انتخاب شود.  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71925" y="2341123"/>
            <a:ext cx="327120" cy="48396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2316" y="2702260"/>
            <a:ext cx="873457" cy="4640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70647" y="3924740"/>
            <a:ext cx="4217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آرگومانها یا پارامترهای تابع: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ورودی های ممکن تابع را مشخص می کنند. تابع می تواند فاقد آرگومان باشد. هر کدی، در زمان استفاده از تابع باید آرگومانهای تابع را مقداردهی کند.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059" y="4287344"/>
            <a:ext cx="574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مقدار بازگشتی تابع: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return</a:t>
            </a:r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یک ساختار پرش می باشد. هر زمان درون تابع، دستور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return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اجرا شود، اجرای تابع خاتمه یافته و نتایج آن برگردانده می شود. یک تابع می تواند فاقد مقدار بازگشتی باشد. علاوه براین، در پایتون یک تابع می تواند بیش از یک مقدار را برگرداند. 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64322" y="3166283"/>
            <a:ext cx="1869744" cy="9518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33582" y="2704532"/>
            <a:ext cx="2659039" cy="4640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316" y="3425705"/>
            <a:ext cx="2047166" cy="4640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03761" y="3924741"/>
            <a:ext cx="232013" cy="36260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0" grpId="0"/>
      <p:bldP spid="21" grpId="0"/>
      <p:bldP spid="24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628918" y="2231205"/>
            <a:ext cx="4722126" cy="1222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4776" t="35076" r="54776" b="25914"/>
          <a:stretch/>
        </p:blipFill>
        <p:spPr>
          <a:xfrm>
            <a:off x="7252674" y="3255818"/>
            <a:ext cx="3712192" cy="267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77338" y="2794153"/>
                <a:ext cx="317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𝒂𝒓𝒈𝑵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38" y="2794153"/>
                <a:ext cx="31726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76990" y="5906502"/>
                <a:ext cx="1109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90" y="5906502"/>
                <a:ext cx="11095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8694" y="1057697"/>
            <a:ext cx="2668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سه مقدار را از ورودی دریافت کرده و تعداد ارقام هر یک را چاپ کند.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86" t="37570" r="51357" b="6847"/>
          <a:stretch/>
        </p:blipFill>
        <p:spPr>
          <a:xfrm>
            <a:off x="277091" y="637310"/>
            <a:ext cx="6222183" cy="62206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0547" y="2008907"/>
            <a:ext cx="2660073" cy="12746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398" y="3546759"/>
            <a:ext cx="2660073" cy="12746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252" y="5098471"/>
            <a:ext cx="2660073" cy="12746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6472" y="2390429"/>
            <a:ext cx="21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6471" y="3914428"/>
            <a:ext cx="213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6471" y="5479997"/>
            <a:ext cx="213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>
            <a:off x="3560620" y="2646216"/>
            <a:ext cx="775852" cy="582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 flipV="1">
            <a:off x="3574471" y="4176038"/>
            <a:ext cx="762000" cy="80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588325" y="5735780"/>
            <a:ext cx="748146" cy="582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80656" y="114090"/>
            <a:ext cx="325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راهکار بدون استفاده از تابع</a:t>
            </a:r>
            <a:endParaRPr lang="fa-IR" sz="28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تابع در پايتون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6743700" y="742950"/>
            <a:ext cx="5448300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3" grpId="0"/>
      <p:bldP spid="15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15282</TotalTime>
  <Words>919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2  Kamran</vt:lpstr>
      <vt:lpstr>2  Zar</vt:lpstr>
      <vt:lpstr>Arial</vt:lpstr>
      <vt:lpstr>B Yekan</vt:lpstr>
      <vt:lpstr>Calibri</vt:lpstr>
      <vt:lpstr>Calibri Light</vt:lpstr>
      <vt:lpstr>Cambria Math</vt:lpstr>
      <vt:lpstr>Consolas</vt:lpstr>
      <vt:lpstr>Gabriola</vt:lpstr>
      <vt:lpstr>Wingdings</vt:lpstr>
      <vt:lpstr>Office Theme</vt:lpstr>
      <vt:lpstr>برنامه سازی پیشرفته  (توابع: معرفی و کاربرد) </vt:lpstr>
      <vt:lpstr>تابع: تعاريف</vt:lpstr>
      <vt:lpstr>تابع: تعاريف</vt:lpstr>
      <vt:lpstr>تابع: تعاريف</vt:lpstr>
      <vt:lpstr>تابع: تعاريف</vt:lpstr>
      <vt:lpstr>تابع در پايتون</vt:lpstr>
      <vt:lpstr>تابع در پايتون</vt:lpstr>
      <vt:lpstr>تابع در پايتون</vt:lpstr>
      <vt:lpstr>تابع در پايتون</vt:lpstr>
      <vt:lpstr>تابع در پايتون</vt:lpstr>
      <vt:lpstr>تابع در پايتون</vt:lpstr>
      <vt:lpstr>تابع در پايتون</vt:lpstr>
      <vt:lpstr>تابع در پايتون</vt:lpstr>
      <vt:lpstr>نکاتی در خصوص کلمه کلید def </vt:lpstr>
      <vt:lpstr>نکاتی در خصوص کلمه کلید def </vt:lpstr>
      <vt:lpstr>نکاتی در خصوص کلمه کلید def </vt:lpstr>
      <vt:lpstr>نکاتی در خصوص نام تابع</vt:lpstr>
      <vt:lpstr>PowerPoint Presentation</vt:lpstr>
      <vt:lpstr>نکاتی در خصوص نام تابع</vt:lpstr>
      <vt:lpstr>فراخوانی توابع و آرگومانها</vt:lpstr>
      <vt:lpstr>آرگومانها با مقادیر پیش فرض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Ilia</cp:lastModifiedBy>
  <cp:revision>373</cp:revision>
  <dcterms:created xsi:type="dcterms:W3CDTF">2019-12-14T18:20:14Z</dcterms:created>
  <dcterms:modified xsi:type="dcterms:W3CDTF">2020-10-21T05:16:53Z</dcterms:modified>
</cp:coreProperties>
</file>