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8" r:id="rId2"/>
    <p:sldId id="380" r:id="rId3"/>
    <p:sldId id="381" r:id="rId4"/>
    <p:sldId id="382" r:id="rId5"/>
    <p:sldId id="383" r:id="rId6"/>
    <p:sldId id="384" r:id="rId7"/>
    <p:sldId id="385" r:id="rId8"/>
    <p:sldId id="386" r:id="rId9"/>
    <p:sldId id="388" r:id="rId10"/>
    <p:sldId id="387" r:id="rId11"/>
    <p:sldId id="389" r:id="rId12"/>
    <p:sldId id="364" r:id="rId13"/>
    <p:sldId id="367" r:id="rId14"/>
    <p:sldId id="368" r:id="rId15"/>
    <p:sldId id="369" r:id="rId16"/>
    <p:sldId id="370" r:id="rId17"/>
    <p:sldId id="371" r:id="rId18"/>
    <p:sldId id="3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1" d="100"/>
          <a:sy n="71" d="100"/>
        </p:scale>
        <p:origin x="4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4E791-EBA1-4262-8C84-A03EA3BAA32A}" type="datetimeFigureOut">
              <a:rPr lang="en-US" smtClean="0"/>
              <a:t>1/1/2010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4A514-8706-4B7D-9197-B837582C6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33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cs typeface="B Yekan" panose="00000400000000000000" pitchFamily="2" charset="-78"/>
              </a:defRPr>
            </a:lvl1pPr>
          </a:lstStyle>
          <a:p>
            <a:r>
              <a:rPr lang="fa-IR" dirty="0" smtClean="0"/>
              <a:t>برنامه سازی پیشرفته (مقدمه)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cs typeface="2  Kamran" panose="00000400000000000000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a-IR" dirty="0" smtClean="0"/>
              <a:t>صادق اسکندری</a:t>
            </a:r>
          </a:p>
          <a:p>
            <a:r>
              <a:rPr lang="fa-IR" dirty="0" smtClean="0"/>
              <a:t>دانشگاه گیلان، گروه علوم کامپیوتر</a:t>
            </a:r>
          </a:p>
          <a:p>
            <a:r>
              <a:rPr lang="fa-IR" dirty="0" smtClean="0"/>
              <a:t>نیمسال دوم 98-99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1/1/2010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A899F3-6BE7-46ED-A53A-DCF4043585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87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28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1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6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1">
              <a:defRPr>
                <a:cs typeface="B Yekan" panose="00000400000000000000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algn="r" rtl="1">
              <a:defRPr b="1" baseline="0">
                <a:cs typeface="2  Zar" panose="00000400000000000000" pitchFamily="2" charset="-78"/>
              </a:defRPr>
            </a:lvl1pPr>
            <a:lvl2pPr algn="r" rtl="1">
              <a:defRPr>
                <a:cs typeface="2  Zar" panose="00000400000000000000" pitchFamily="2" charset="-78"/>
              </a:defRPr>
            </a:lvl2pPr>
            <a:lvl3pPr algn="r" rtl="1">
              <a:defRPr>
                <a:cs typeface="2  Zar" panose="00000400000000000000" pitchFamily="2" charset="-78"/>
              </a:defRPr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fa-IR" dirty="0" smtClean="0"/>
              <a:t>سطح اول</a:t>
            </a:r>
            <a:endParaRPr lang="en-US" dirty="0" smtClean="0"/>
          </a:p>
          <a:p>
            <a:pPr lvl="1"/>
            <a:r>
              <a:rPr lang="fa-IR" dirty="0" smtClean="0"/>
              <a:t>سطح دوم</a:t>
            </a:r>
            <a:endParaRPr lang="en-US" dirty="0" smtClean="0"/>
          </a:p>
          <a:p>
            <a:pPr lvl="2"/>
            <a:r>
              <a:rPr lang="fa-IR" dirty="0" smtClean="0"/>
              <a:t>سطح سوم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2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1/1/2010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1/1/2010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1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48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64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78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A475C-F081-42DC-8781-5CA9D66BBF8C}" type="datetimeFigureOut">
              <a:rPr lang="en-US" smtClean="0"/>
              <a:t>1/1/2010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9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1"/>
            <a:r>
              <a:rPr lang="fa-IR" dirty="0" smtClean="0"/>
              <a:t>برنامه سازی پیشرفته </a:t>
            </a:r>
            <a:br>
              <a:rPr lang="fa-IR" dirty="0" smtClean="0"/>
            </a:br>
            <a:r>
              <a:rPr lang="fa-IR" sz="5300" dirty="0" smtClean="0"/>
              <a:t>(برنامه نویسی شیءگرا: مفاهیم بیشتر)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a-IR" dirty="0" smtClean="0"/>
              <a:t>صادق اسکندری - دانشکده علوم ریاضی، گروه علوم کامپیوتر</a:t>
            </a:r>
          </a:p>
          <a:p>
            <a:r>
              <a:rPr lang="en-US" dirty="0" smtClean="0"/>
              <a:t>eskandari@guilan.ac.ir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1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0868732" y="218363"/>
            <a:ext cx="10935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dirty="0" smtClean="0">
                <a:cs typeface="2  Yekan" panose="00000400000000000000" pitchFamily="2" charset="-78"/>
              </a:rPr>
              <a:t>تمرین</a:t>
            </a:r>
            <a:endParaRPr lang="en-US" sz="3200" dirty="0">
              <a:cs typeface="2  Yekan" panose="00000400000000000000" pitchFamily="2" charset="-7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8641" y="943666"/>
            <a:ext cx="11265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تمرین</a:t>
            </a:r>
            <a:r>
              <a:rPr lang="fa-IR" sz="3200" b="1" dirty="0" smtClean="0">
                <a:cs typeface="2  Kamran" panose="00000400000000000000" pitchFamily="2" charset="-78"/>
              </a:rPr>
              <a:t>: </a:t>
            </a:r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بازی جنگ ستارگان را بنویسید. </a:t>
            </a:r>
            <a:endParaRPr lang="fa-IR" sz="3200" b="1" dirty="0" smtClean="0">
              <a:solidFill>
                <a:srgbClr val="FF0000"/>
              </a:solidFill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54271" y="1722757"/>
            <a:ext cx="56601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سعی کنید برای هر نوع موجودیتی (سفینه، دشمنان مختلف، گلوله و ...) یک کلاس طراحی کنید. </a:t>
            </a:r>
            <a:endParaRPr lang="fa-IR" sz="3200" b="1" dirty="0" smtClean="0">
              <a:solidFill>
                <a:srgbClr val="FF0000"/>
              </a:solidFill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5883" t="3115" r="39008" b="11156"/>
          <a:stretch/>
        </p:blipFill>
        <p:spPr>
          <a:xfrm>
            <a:off x="1573306" y="803138"/>
            <a:ext cx="3711388" cy="396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3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783151" y="2692623"/>
            <a:ext cx="7866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dirty="0" smtClean="0">
                <a:cs typeface="2  Yekan" panose="00000400000000000000" pitchFamily="2" charset="-78"/>
              </a:rPr>
              <a:t>نکات بیشتر درباره برنامه نویسی شیء گرا</a:t>
            </a:r>
            <a:endParaRPr lang="en-US" sz="4000" dirty="0">
              <a:cs typeface="2 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0127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8805668" y="218363"/>
            <a:ext cx="3156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dirty="0" smtClean="0">
                <a:cs typeface="2  Yekan" panose="00000400000000000000" pitchFamily="2" charset="-78"/>
              </a:rPr>
              <a:t>مثال: نوع داده زمان</a:t>
            </a:r>
            <a:endParaRPr lang="en-US" sz="3200" dirty="0">
              <a:cs typeface="2  Yekan" panose="00000400000000000000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00446" y="943666"/>
            <a:ext cx="1513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3200" b="1" dirty="0" smtClean="0">
                <a:cs typeface="2  Kamran" panose="00000400000000000000" pitchFamily="2" charset="-78"/>
              </a:rPr>
              <a:t>کلاس اولیه</a:t>
            </a:r>
            <a:endParaRPr lang="fa-IR" sz="3200" b="1" dirty="0" smtClean="0"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3934" t="10961" r="32610" b="68763"/>
          <a:stretch/>
        </p:blipFill>
        <p:spPr>
          <a:xfrm>
            <a:off x="376519" y="1236053"/>
            <a:ext cx="8654151" cy="22701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2"/>
          <a:srcRect l="26776" t="33164" r="32610" b="54020"/>
          <a:stretch/>
        </p:blipFill>
        <p:spPr>
          <a:xfrm>
            <a:off x="376519" y="3739938"/>
            <a:ext cx="8088134" cy="1434904"/>
          </a:xfrm>
          <a:prstGeom prst="rect">
            <a:avLst/>
          </a:prstGeom>
          <a:ln>
            <a:solidFill>
              <a:srgbClr val="FF0000"/>
            </a:solidFill>
          </a:ln>
          <a:effectLst/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2623" t="23156" r="67910" b="70721"/>
          <a:stretch/>
        </p:blipFill>
        <p:spPr>
          <a:xfrm>
            <a:off x="6071016" y="4786715"/>
            <a:ext cx="2134694" cy="7762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0" name="TextBox 29"/>
          <p:cNvSpPr txBox="1"/>
          <p:nvPr/>
        </p:nvSpPr>
        <p:spPr>
          <a:xfrm>
            <a:off x="9158990" y="2220328"/>
            <a:ext cx="3033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مشکل </a:t>
            </a:r>
            <a:r>
              <a:rPr lang="en-US" sz="3200" b="1" dirty="0" err="1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MyTime</a:t>
            </a:r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 چیست؟ </a:t>
            </a:r>
            <a:endParaRPr lang="fa-IR" sz="3200" b="1" dirty="0" smtClean="0">
              <a:solidFill>
                <a:srgbClr val="FF0000"/>
              </a:solidFill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8055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8805668" y="218363"/>
            <a:ext cx="3156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dirty="0" smtClean="0">
                <a:cs typeface="2  Yekan" panose="00000400000000000000" pitchFamily="2" charset="-78"/>
              </a:rPr>
              <a:t>مثال: نوع داده زمان</a:t>
            </a:r>
            <a:endParaRPr lang="en-US" sz="3200" dirty="0">
              <a:cs typeface="2  Yekan" panose="00000400000000000000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00446" y="943666"/>
            <a:ext cx="1513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3200" b="1" dirty="0" smtClean="0">
                <a:cs typeface="2  Kamran" panose="00000400000000000000" pitchFamily="2" charset="-78"/>
              </a:rPr>
              <a:t>کلاس اولیه</a:t>
            </a:r>
            <a:endParaRPr lang="fa-IR" sz="3200" b="1" dirty="0" smtClean="0"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3934" t="10961" r="32610" b="68763"/>
          <a:stretch/>
        </p:blipFill>
        <p:spPr>
          <a:xfrm>
            <a:off x="376519" y="1236053"/>
            <a:ext cx="8654151" cy="22701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9158990" y="2945631"/>
            <a:ext cx="30330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 امکان تعریف زمان های نامعتبر</a:t>
            </a:r>
            <a:endParaRPr lang="fa-IR" sz="3200" b="1" dirty="0" smtClean="0">
              <a:solidFill>
                <a:srgbClr val="FF0000"/>
              </a:solidFill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58990" y="2220328"/>
            <a:ext cx="3033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مشکل </a:t>
            </a:r>
            <a:r>
              <a:rPr lang="en-US" sz="3200" b="1" dirty="0" err="1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MyTime</a:t>
            </a:r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 چیست؟ </a:t>
            </a:r>
            <a:endParaRPr lang="fa-IR" sz="3200" b="1" dirty="0" smtClean="0">
              <a:solidFill>
                <a:srgbClr val="FF0000"/>
              </a:solidFill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6581" t="32933" r="35699" b="60593"/>
          <a:stretch/>
        </p:blipFill>
        <p:spPr>
          <a:xfrm>
            <a:off x="376518" y="3939149"/>
            <a:ext cx="8091605" cy="78076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23382" t="37837" r="66250" b="58632"/>
          <a:stretch/>
        </p:blipFill>
        <p:spPr>
          <a:xfrm>
            <a:off x="5714999" y="4508822"/>
            <a:ext cx="2204777" cy="4221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049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8805668" y="218363"/>
            <a:ext cx="3156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dirty="0" smtClean="0">
                <a:cs typeface="2  Yekan" panose="00000400000000000000" pitchFamily="2" charset="-78"/>
              </a:rPr>
              <a:t>مثال: نوع داده زمان</a:t>
            </a:r>
            <a:endParaRPr lang="en-US" sz="3200" dirty="0">
              <a:cs typeface="2  Yekan" panose="000004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86637" y="2192599"/>
            <a:ext cx="30330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 </a:t>
            </a:r>
            <a:r>
              <a:rPr lang="fa-IR" sz="28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تبدیل ثانیه های اضافی به دقیقه و دقیقه های اضافی به ساعت</a:t>
            </a:r>
            <a:endParaRPr lang="fa-IR" sz="2800" b="1" dirty="0" smtClean="0">
              <a:solidFill>
                <a:schemeClr val="accent1"/>
              </a:solidFill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58990" y="1669001"/>
            <a:ext cx="3033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راهکار اول: </a:t>
            </a:r>
            <a:endParaRPr lang="fa-IR" sz="3200" b="1" dirty="0" smtClean="0">
              <a:solidFill>
                <a:srgbClr val="FF0000"/>
              </a:solidFill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3603" t="10765" r="32610" b="49019"/>
          <a:stretch/>
        </p:blipFill>
        <p:spPr>
          <a:xfrm>
            <a:off x="121023" y="349623"/>
            <a:ext cx="7920317" cy="40898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26295" t="56927" r="32610" b="36433"/>
          <a:stretch/>
        </p:blipFill>
        <p:spPr>
          <a:xfrm>
            <a:off x="121023" y="4694058"/>
            <a:ext cx="7433343" cy="67524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23444" t="85996" r="69713" b="11237"/>
          <a:stretch/>
        </p:blipFill>
        <p:spPr>
          <a:xfrm>
            <a:off x="5399718" y="5087953"/>
            <a:ext cx="1694005" cy="38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8929291" y="3639149"/>
            <a:ext cx="3033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مشکل این راهکار: </a:t>
            </a:r>
            <a:endParaRPr lang="fa-IR" sz="3200" b="1" dirty="0" smtClean="0">
              <a:solidFill>
                <a:srgbClr val="FF0000"/>
              </a:solidFill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86637" y="4308407"/>
            <a:ext cx="303301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 </a:t>
            </a:r>
            <a:r>
              <a:rPr lang="fa-IR" sz="28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در زمان نوشتن متدهای مختلف، نیاز به نظر گرفتن سه مقدار ساعت، دقیقه و ثانیه داریم. </a:t>
            </a:r>
            <a:r>
              <a:rPr lang="fa-IR" sz="2800" b="1" dirty="0" smtClean="0">
                <a:solidFill>
                  <a:schemeClr val="accent1"/>
                </a:solidFill>
                <a:cs typeface="2  Kamran" panose="00000400000000000000" pitchFamily="2" charset="-78"/>
                <a:sym typeface="Wingdings" panose="05000000000000000000" pitchFamily="2" charset="2"/>
              </a:rPr>
              <a:t></a:t>
            </a:r>
            <a:endParaRPr lang="fa-IR" sz="2800" b="1" dirty="0" smtClean="0">
              <a:solidFill>
                <a:schemeClr val="accent1"/>
              </a:solidFill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0462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8805668" y="218363"/>
            <a:ext cx="3156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dirty="0" smtClean="0">
                <a:cs typeface="2  Yekan" panose="00000400000000000000" pitchFamily="2" charset="-78"/>
              </a:rPr>
              <a:t>مثال: نوع داده زمان</a:t>
            </a:r>
            <a:endParaRPr lang="en-US" sz="3200" dirty="0">
              <a:cs typeface="2  Yekan" panose="000004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86637" y="2192599"/>
            <a:ext cx="30330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 </a:t>
            </a:r>
            <a:r>
              <a:rPr lang="fa-IR" sz="28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تبدیل ثانیه های اضافی به دقیقه و دقیقه های اضافی به ساعت</a:t>
            </a:r>
            <a:endParaRPr lang="fa-IR" sz="2800" b="1" dirty="0" smtClean="0">
              <a:solidFill>
                <a:schemeClr val="accent1"/>
              </a:solidFill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58990" y="1669001"/>
            <a:ext cx="3033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راهکار اول: </a:t>
            </a:r>
            <a:endParaRPr lang="fa-IR" sz="3200" b="1" dirty="0" smtClean="0">
              <a:solidFill>
                <a:srgbClr val="FF0000"/>
              </a:solidFill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29291" y="3639149"/>
            <a:ext cx="3033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مشکل این راهکار: </a:t>
            </a:r>
            <a:endParaRPr lang="fa-IR" sz="3200" b="1" dirty="0" smtClean="0">
              <a:solidFill>
                <a:srgbClr val="FF0000"/>
              </a:solidFill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86637" y="4308407"/>
            <a:ext cx="303301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 </a:t>
            </a:r>
            <a:r>
              <a:rPr lang="fa-IR" sz="28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در زمان نوشتن متدهای مختلف، نیاز به در نظر گرفتن سه مقدار ساعت، دقیقه و ثانیه داریم. </a:t>
            </a:r>
            <a:r>
              <a:rPr lang="fa-IR" sz="2800" b="1" dirty="0" smtClean="0">
                <a:solidFill>
                  <a:schemeClr val="accent1"/>
                </a:solidFill>
                <a:cs typeface="2  Kamran" panose="00000400000000000000" pitchFamily="2" charset="-78"/>
                <a:sym typeface="Wingdings" panose="05000000000000000000" pitchFamily="2" charset="2"/>
              </a:rPr>
              <a:t></a:t>
            </a:r>
            <a:endParaRPr lang="fa-IR" sz="2800" b="1" dirty="0">
              <a:solidFill>
                <a:schemeClr val="accent1"/>
              </a:solidFill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29199" y="736493"/>
            <a:ext cx="3033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مثال: مقایسه دو زمان</a:t>
            </a:r>
            <a:endParaRPr lang="fa-IR" sz="3200" b="1" dirty="0" smtClean="0">
              <a:solidFill>
                <a:srgbClr val="FF0000"/>
              </a:solidFill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5731" t="19472" r="32846" b="42150"/>
          <a:stretch/>
        </p:blipFill>
        <p:spPr>
          <a:xfrm>
            <a:off x="303527" y="1507894"/>
            <a:ext cx="8183110" cy="42625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8166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8805668" y="218363"/>
            <a:ext cx="3156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dirty="0" smtClean="0">
                <a:cs typeface="2  Yekan" panose="00000400000000000000" pitchFamily="2" charset="-78"/>
              </a:rPr>
              <a:t>مثال: نوع داده زمان</a:t>
            </a:r>
            <a:endParaRPr lang="en-US" sz="3200" dirty="0">
              <a:cs typeface="2  Yekan" panose="000004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86637" y="2192599"/>
            <a:ext cx="30330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 </a:t>
            </a:r>
            <a:r>
              <a:rPr lang="fa-IR" sz="28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تبدیل ثانیه های اضافی به دقیقه و دقیقه های اضافی به ساعت</a:t>
            </a:r>
            <a:endParaRPr lang="fa-IR" sz="2800" b="1" dirty="0" smtClean="0">
              <a:solidFill>
                <a:schemeClr val="accent1"/>
              </a:solidFill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58990" y="1669001"/>
            <a:ext cx="3033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راهکار اول: </a:t>
            </a:r>
            <a:endParaRPr lang="fa-IR" sz="3200" b="1" dirty="0" smtClean="0">
              <a:solidFill>
                <a:srgbClr val="FF0000"/>
              </a:solidFill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29291" y="3639149"/>
            <a:ext cx="3033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مشکل این راهکار: </a:t>
            </a:r>
            <a:endParaRPr lang="fa-IR" sz="3200" b="1" dirty="0" smtClean="0">
              <a:solidFill>
                <a:srgbClr val="FF0000"/>
              </a:solidFill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86637" y="4308407"/>
            <a:ext cx="303301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 </a:t>
            </a:r>
            <a:r>
              <a:rPr lang="fa-IR" sz="28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در زمان نوشتن متدهای مختلف، نیاز به نظر گرفتن سه مقدار ساعت، دقیقه و ثانیه داریم. </a:t>
            </a:r>
            <a:r>
              <a:rPr lang="fa-IR" sz="2800" b="1" dirty="0" smtClean="0">
                <a:solidFill>
                  <a:schemeClr val="accent1"/>
                </a:solidFill>
                <a:cs typeface="2  Kamran" panose="00000400000000000000" pitchFamily="2" charset="-78"/>
                <a:sym typeface="Wingdings" panose="05000000000000000000" pitchFamily="2" charset="2"/>
              </a:rPr>
              <a:t></a:t>
            </a:r>
            <a:endParaRPr lang="fa-IR" sz="2800" b="1" dirty="0">
              <a:solidFill>
                <a:schemeClr val="accent1"/>
              </a:solidFill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9316" y="736493"/>
            <a:ext cx="5908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مثالی دیگر: افزودن زمان به زمان فعلی</a:t>
            </a:r>
            <a:endParaRPr lang="fa-IR" sz="3200" b="1" dirty="0" smtClean="0">
              <a:solidFill>
                <a:srgbClr val="FF0000"/>
              </a:solidFill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6193" t="21225" r="48769" b="48102"/>
          <a:stretch/>
        </p:blipFill>
        <p:spPr>
          <a:xfrm>
            <a:off x="1657743" y="1507450"/>
            <a:ext cx="5205046" cy="35849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3158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8805668" y="218363"/>
            <a:ext cx="3156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dirty="0" smtClean="0">
                <a:cs typeface="2  Yekan" panose="00000400000000000000" pitchFamily="2" charset="-78"/>
              </a:rPr>
              <a:t>مثال: نوع داده زمان</a:t>
            </a:r>
            <a:endParaRPr lang="en-US" sz="3200" dirty="0">
              <a:cs typeface="2  Yekan" panose="000004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86637" y="2192599"/>
            <a:ext cx="30330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 </a:t>
            </a:r>
            <a:r>
              <a:rPr lang="fa-IR" sz="28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تبدیل زمان به ثانیه و انجام عملیات در قالب ثانیه </a:t>
            </a:r>
            <a:endParaRPr lang="fa-IR" sz="2800" b="1" dirty="0" smtClean="0">
              <a:solidFill>
                <a:schemeClr val="accent1"/>
              </a:solidFill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58990" y="1669001"/>
            <a:ext cx="3033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راهکار دوم: </a:t>
            </a:r>
            <a:endParaRPr lang="fa-IR" sz="3200" b="1" dirty="0" smtClean="0">
              <a:solidFill>
                <a:srgbClr val="FF0000"/>
              </a:solidFill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9316" y="736493"/>
            <a:ext cx="5908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متدهای کمکی برای تبدیل زمان به ثانیه و بالعکس</a:t>
            </a:r>
            <a:endParaRPr lang="fa-IR" sz="3200" b="1" dirty="0" smtClean="0">
              <a:solidFill>
                <a:srgbClr val="FF0000"/>
              </a:solidFill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8500" t="28091" r="31808" b="50975"/>
          <a:stretch/>
        </p:blipFill>
        <p:spPr>
          <a:xfrm>
            <a:off x="216283" y="1432224"/>
            <a:ext cx="7934178" cy="25364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785444" y="4349546"/>
            <a:ext cx="6332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بنابراین، سازنده کلاس به صورت زیر قابل بیان است: </a:t>
            </a:r>
            <a:endParaRPr lang="fa-IR" sz="3200" b="1" dirty="0" smtClean="0">
              <a:solidFill>
                <a:srgbClr val="FF0000"/>
              </a:solidFill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28500" t="13101" r="22545" b="73895"/>
          <a:stretch/>
        </p:blipFill>
        <p:spPr>
          <a:xfrm>
            <a:off x="216283" y="4934321"/>
            <a:ext cx="9785846" cy="15755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4738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8805668" y="218363"/>
            <a:ext cx="3156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dirty="0" smtClean="0">
                <a:cs typeface="2  Yekan" panose="00000400000000000000" pitchFamily="2" charset="-78"/>
              </a:rPr>
              <a:t>مثال: نوع داده زمان</a:t>
            </a:r>
            <a:endParaRPr lang="en-US" sz="3200" dirty="0">
              <a:cs typeface="2  Yekan" panose="000004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86637" y="2192599"/>
            <a:ext cx="30330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 </a:t>
            </a:r>
            <a:r>
              <a:rPr lang="fa-IR" sz="28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تبدیل زمان به ثانیه و انجام عملیات در قالب ثانیه </a:t>
            </a:r>
            <a:endParaRPr lang="fa-IR" sz="2800" b="1" dirty="0" smtClean="0">
              <a:solidFill>
                <a:schemeClr val="accent1"/>
              </a:solidFill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58990" y="1669001"/>
            <a:ext cx="3033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راهکار دوم: </a:t>
            </a:r>
            <a:endParaRPr lang="fa-IR" sz="3200" b="1" dirty="0" smtClean="0">
              <a:solidFill>
                <a:srgbClr val="FF0000"/>
              </a:solidFill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9316" y="736493"/>
            <a:ext cx="5908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متدهای کمکی برای تبدیل زمان به ثانیه و بالعکس</a:t>
            </a:r>
            <a:endParaRPr lang="fa-IR" sz="3200" b="1" dirty="0" smtClean="0">
              <a:solidFill>
                <a:srgbClr val="FF0000"/>
              </a:solidFill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8500" t="28091" r="31808" b="50975"/>
          <a:stretch/>
        </p:blipFill>
        <p:spPr>
          <a:xfrm>
            <a:off x="216283" y="1432224"/>
            <a:ext cx="7934178" cy="25364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785444" y="4349546"/>
            <a:ext cx="8161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و حال متدهای </a:t>
            </a:r>
            <a:r>
              <a:rPr lang="en-US" sz="32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increment</a:t>
            </a:r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 و </a:t>
            </a:r>
            <a:r>
              <a:rPr lang="en-US" sz="32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after</a:t>
            </a:r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 به صورت زیر قابل تعریف هستند. </a:t>
            </a:r>
            <a:endParaRPr lang="fa-IR" sz="3200" b="1" dirty="0" smtClean="0">
              <a:solidFill>
                <a:srgbClr val="FF0000"/>
              </a:solidFill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6653" t="47999" r="12193" b="35583"/>
          <a:stretch/>
        </p:blipFill>
        <p:spPr>
          <a:xfrm>
            <a:off x="216283" y="4934321"/>
            <a:ext cx="10740613" cy="16212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8048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309489" y="1257887"/>
            <a:ext cx="2672862" cy="34829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0072039" y="218363"/>
            <a:ext cx="1890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dirty="0" smtClean="0">
                <a:cs typeface="2  Yekan" panose="00000400000000000000" pitchFamily="2" charset="-78"/>
              </a:rPr>
              <a:t>یادآوری ... </a:t>
            </a:r>
            <a:endParaRPr lang="en-US" sz="3200" dirty="0">
              <a:cs typeface="2  Yekan" panose="00000400000000000000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61120" y="943666"/>
            <a:ext cx="2853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3200" b="1" dirty="0" smtClean="0">
                <a:cs typeface="2  Kamran" panose="00000400000000000000" pitchFamily="2" charset="-78"/>
              </a:rPr>
              <a:t>چرخه بازی در </a:t>
            </a:r>
            <a:r>
              <a:rPr lang="en-US" sz="3200" b="1" dirty="0" err="1" smtClean="0">
                <a:latin typeface="Gabriola" panose="04040605051002020D02" pitchFamily="82" charset="0"/>
                <a:cs typeface="2  Kamran" panose="00000400000000000000" pitchFamily="2" charset="-78"/>
              </a:rPr>
              <a:t>pygame</a:t>
            </a:r>
            <a:endParaRPr lang="fa-IR" sz="3200" b="1" dirty="0" smtClean="0"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4062" y="548641"/>
            <a:ext cx="1941342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Setup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44061" y="1418494"/>
            <a:ext cx="1941341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Handle Events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44062" y="2288347"/>
            <a:ext cx="1941340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Update Elements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4062" y="3158201"/>
            <a:ext cx="1953062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Draw Surface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44061" y="4028053"/>
            <a:ext cx="1941339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Show Surface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4061" y="4911972"/>
            <a:ext cx="1953061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Close Down Game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8" idx="2"/>
            <a:endCxn id="11" idx="0"/>
          </p:cNvCxnSpPr>
          <p:nvPr/>
        </p:nvCxnSpPr>
        <p:spPr>
          <a:xfrm flipH="1">
            <a:off x="1814732" y="1097281"/>
            <a:ext cx="1" cy="321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  <a:endCxn id="12" idx="0"/>
          </p:cNvCxnSpPr>
          <p:nvPr/>
        </p:nvCxnSpPr>
        <p:spPr>
          <a:xfrm>
            <a:off x="1814732" y="1967134"/>
            <a:ext cx="0" cy="321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2"/>
            <a:endCxn id="13" idx="0"/>
          </p:cNvCxnSpPr>
          <p:nvPr/>
        </p:nvCxnSpPr>
        <p:spPr>
          <a:xfrm>
            <a:off x="1814732" y="2836987"/>
            <a:ext cx="5861" cy="3212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  <a:endCxn id="14" idx="0"/>
          </p:cNvCxnSpPr>
          <p:nvPr/>
        </p:nvCxnSpPr>
        <p:spPr>
          <a:xfrm flipH="1">
            <a:off x="1814731" y="3706841"/>
            <a:ext cx="5862" cy="3212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4" idx="1"/>
            <a:endCxn id="11" idx="1"/>
          </p:cNvCxnSpPr>
          <p:nvPr/>
        </p:nvCxnSpPr>
        <p:spPr>
          <a:xfrm rot="10800000">
            <a:off x="844061" y="1692815"/>
            <a:ext cx="12700" cy="2609559"/>
          </a:xfrm>
          <a:prstGeom prst="bentConnector3">
            <a:avLst>
              <a:gd name="adj1" fmla="val 290770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1" idx="3"/>
            <a:endCxn id="15" idx="3"/>
          </p:cNvCxnSpPr>
          <p:nvPr/>
        </p:nvCxnSpPr>
        <p:spPr>
          <a:xfrm>
            <a:off x="2785402" y="1692814"/>
            <a:ext cx="11720" cy="3493478"/>
          </a:xfrm>
          <a:prstGeom prst="bentConnector3">
            <a:avLst>
              <a:gd name="adj1" fmla="val 529137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8" idx="0"/>
          </p:cNvCxnSpPr>
          <p:nvPr/>
        </p:nvCxnSpPr>
        <p:spPr>
          <a:xfrm>
            <a:off x="1814731" y="180534"/>
            <a:ext cx="2" cy="368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5" idx="2"/>
          </p:cNvCxnSpPr>
          <p:nvPr/>
        </p:nvCxnSpPr>
        <p:spPr>
          <a:xfrm flipH="1">
            <a:off x="1814732" y="5460612"/>
            <a:ext cx="5860" cy="3212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023359" y="543556"/>
            <a:ext cx="3811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4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ایجاد یک پنجره و بارگذاری برخی محتویات</a:t>
            </a:r>
            <a:endParaRPr lang="fa-IR" sz="2400" b="1" dirty="0" smtClean="0">
              <a:solidFill>
                <a:srgbClr val="FF0000"/>
              </a:solidFill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68613" y="1418494"/>
            <a:ext cx="5002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4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در صورت بروز یک رخداد (مانند کلیک بر روی یک شیء، بستن پنجره و ...) به آن رسیدگی می شود. </a:t>
            </a:r>
            <a:endParaRPr lang="fa-IR" sz="2400" b="1" dirty="0" smtClean="0">
              <a:solidFill>
                <a:srgbClr val="00B0F0"/>
              </a:solidFill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81314" y="2460901"/>
            <a:ext cx="3850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4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اعمال تغییرات مورد نیاز بر روی عناصر بازی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868613" y="3208720"/>
            <a:ext cx="2695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4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رسم عناصر بازی در پس زمینه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881314" y="4083437"/>
            <a:ext cx="1827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400" b="1" dirty="0" smtClean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نمایش عناصر بازی</a:t>
            </a:r>
          </a:p>
        </p:txBody>
      </p:sp>
      <p:sp>
        <p:nvSpPr>
          <p:cNvPr id="53" name="TextBox 52"/>
          <p:cNvSpPr txBox="1"/>
          <p:nvPr/>
        </p:nvSpPr>
        <p:spPr>
          <a:xfrm rot="5400000">
            <a:off x="3013478" y="3254886"/>
            <a:ext cx="525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868613" y="4955459"/>
            <a:ext cx="1249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4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اتمام بازی</a:t>
            </a:r>
          </a:p>
        </p:txBody>
      </p:sp>
    </p:spTree>
    <p:extLst>
      <p:ext uri="{BB962C8B-B14F-4D97-AF65-F5344CB8AC3E}">
        <p14:creationId xmlns:p14="http://schemas.microsoft.com/office/powerpoint/2010/main" val="30099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4231" t="11468" r="29154" b="28195"/>
          <a:stretch/>
        </p:blipFill>
        <p:spPr>
          <a:xfrm>
            <a:off x="422031" y="703385"/>
            <a:ext cx="7779434" cy="566127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8713" t="15866" r="54890" b="16847"/>
          <a:stretch/>
        </p:blipFill>
        <p:spPr>
          <a:xfrm>
            <a:off x="8326891" y="2612349"/>
            <a:ext cx="3635410" cy="3778623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8159261" y="2433711"/>
            <a:ext cx="35216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159261" y="2433711"/>
            <a:ext cx="0" cy="4135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1396776" y="206437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6776" y="2064379"/>
                <a:ext cx="426399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732862" y="6107947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862" y="6107947"/>
                <a:ext cx="426399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697376" y="3349354"/>
                <a:ext cx="6703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7376" y="3349354"/>
                <a:ext cx="670376" cy="338554"/>
              </a:xfrm>
              <a:prstGeom prst="rect">
                <a:avLst/>
              </a:prstGeom>
              <a:blipFill rotWithShape="0">
                <a:blip r:embed="rId6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>
            <a:off x="8369094" y="2803044"/>
            <a:ext cx="479484" cy="48879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296419" y="4064285"/>
                <a:ext cx="10054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300</m:t>
                      </m:r>
                      <m:r>
                        <a:rPr lang="en-US" sz="1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200</m:t>
                      </m:r>
                      <m:r>
                        <a:rPr lang="en-US" sz="1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6419" y="4064285"/>
                <a:ext cx="1005403" cy="307777"/>
              </a:xfrm>
              <a:prstGeom prst="rect">
                <a:avLst/>
              </a:prstGeom>
              <a:blipFill rotWithShape="0">
                <a:blip r:embed="rId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 flipH="1" flipV="1">
            <a:off x="10245550" y="4260378"/>
            <a:ext cx="305219" cy="2474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0637434" y="3963052"/>
                <a:ext cx="9662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150</m:t>
                      </m:r>
                      <m:r>
                        <a:rPr lang="en-US" sz="1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𝑝𝑖𝑥𝑒𝑙</m:t>
                      </m:r>
                    </m:oMath>
                  </m:oMathPara>
                </a14:m>
                <a:endParaRPr lang="en-US" sz="14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7434" y="3963052"/>
                <a:ext cx="966227" cy="307777"/>
              </a:xfrm>
              <a:prstGeom prst="rect">
                <a:avLst/>
              </a:prstGeom>
              <a:blipFill rotWithShape="0"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762436" y="4594550"/>
                <a:ext cx="9069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90</m:t>
                      </m:r>
                      <m:r>
                        <a:rPr lang="en-US" sz="1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𝑝𝑖𝑥𝑒𝑙</m:t>
                      </m:r>
                    </m:oMath>
                  </m:oMathPara>
                </a14:m>
                <a:endParaRPr lang="en-US" sz="14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436" y="4594550"/>
                <a:ext cx="906915" cy="307777"/>
              </a:xfrm>
              <a:prstGeom prst="rect">
                <a:avLst/>
              </a:prstGeom>
              <a:blipFill rotWithShape="0"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10072039" y="218363"/>
            <a:ext cx="1890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dirty="0" smtClean="0">
                <a:cs typeface="2  Yekan" panose="00000400000000000000" pitchFamily="2" charset="-78"/>
              </a:rPr>
              <a:t>یادآوری ... </a:t>
            </a:r>
            <a:endParaRPr lang="en-US" sz="3200" dirty="0">
              <a:cs typeface="2 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6727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7611035" y="943666"/>
            <a:ext cx="4203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3200" b="1" dirty="0" smtClean="0">
                <a:cs typeface="2  Kamran" panose="00000400000000000000" pitchFamily="2" charset="-78"/>
              </a:rPr>
              <a:t>افزودن عکس به صفحه بازی</a:t>
            </a:r>
            <a:endParaRPr lang="fa-IR" sz="3200" b="1" dirty="0" smtClean="0"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88894" y="1774576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ball =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pygame.image.load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"ball.png</a:t>
            </a:r>
            <a:r>
              <a:rPr lang="en-US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ball =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pygame.transform.scale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(ball,(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main_surface.blit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(ball, 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120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8894" y="4777299"/>
            <a:ext cx="635622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my_font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pygame.font.SysFont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'Courier'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16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the_text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my_font.render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(‘Hello World’,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main_surface.blit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the_text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11035" y="3973736"/>
            <a:ext cx="4203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3200" b="1" dirty="0" smtClean="0">
                <a:cs typeface="2  Kamran" panose="00000400000000000000" pitchFamily="2" charset="-78"/>
              </a:rPr>
              <a:t>افزودن متن به صفحه بازی</a:t>
            </a:r>
            <a:endParaRPr lang="fa-IR" sz="3200" b="1" dirty="0" smtClean="0"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05482" y="1774576"/>
            <a:ext cx="6356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4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خواندن فایل عکس (این عکس در کنار فایل اصلی برنامه قرار دارد.  </a:t>
            </a:r>
            <a:endParaRPr lang="fa-IR" sz="2400" b="1" dirty="0" smtClean="0">
              <a:solidFill>
                <a:srgbClr val="FF0000"/>
              </a:solidFill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05482" y="2177591"/>
            <a:ext cx="6356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4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اعمال تغییرات مختلف بر روی عکس خوانده شده</a:t>
            </a:r>
            <a:endParaRPr lang="fa-IR" sz="2400" b="1" dirty="0" smtClean="0">
              <a:solidFill>
                <a:srgbClr val="00B0F0"/>
              </a:solidFill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40242" y="2624138"/>
            <a:ext cx="6321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400" b="1" dirty="0" smtClean="0">
                <a:cs typeface="2  Kamran" panose="00000400000000000000" pitchFamily="2" charset="-78"/>
              </a:rPr>
              <a:t>افزودن عکس خوانده شده به مختصات خاصی از پنجره برنامه</a:t>
            </a:r>
            <a:endParaRPr lang="fa-IR" sz="2400" b="1" dirty="0" smtClean="0"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05771" y="4757730"/>
            <a:ext cx="6356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4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تعریف یک فونت</a:t>
            </a:r>
            <a:endParaRPr lang="fa-IR" sz="2400" b="1" dirty="0" smtClean="0">
              <a:solidFill>
                <a:srgbClr val="FF0000"/>
              </a:solidFill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05771" y="5160745"/>
            <a:ext cx="6356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4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ایجاد متن با استفاده از فونت ایجاد شده</a:t>
            </a:r>
            <a:endParaRPr lang="fa-IR" sz="2400" b="1" dirty="0" smtClean="0">
              <a:solidFill>
                <a:srgbClr val="00B0F0"/>
              </a:solidFill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40531" y="5607292"/>
            <a:ext cx="6321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400" b="1" dirty="0" smtClean="0">
                <a:cs typeface="2  Kamran" panose="00000400000000000000" pitchFamily="2" charset="-78"/>
              </a:rPr>
              <a:t>افزودن متن ایجاد شده به مختصات خاصی از پنجره برنامه </a:t>
            </a:r>
            <a:endParaRPr lang="fa-IR" sz="2400" b="1" dirty="0" smtClean="0"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788894" y="3644153"/>
            <a:ext cx="1082936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072039" y="218363"/>
            <a:ext cx="1890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dirty="0" smtClean="0">
                <a:cs typeface="2  Yekan" panose="00000400000000000000" pitchFamily="2" charset="-78"/>
              </a:rPr>
              <a:t>یادآوری ... </a:t>
            </a:r>
            <a:endParaRPr lang="en-US" sz="3200" dirty="0">
              <a:cs typeface="2 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58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6911" t="13512" r="22022" b="42937"/>
          <a:stretch/>
        </p:blipFill>
        <p:spPr>
          <a:xfrm>
            <a:off x="0" y="1324701"/>
            <a:ext cx="9929353" cy="476094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668086" y="943666"/>
            <a:ext cx="5146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مثال</a:t>
            </a:r>
            <a:r>
              <a:rPr lang="fa-IR" sz="3200" b="1" dirty="0" smtClean="0">
                <a:cs typeface="2  Kamran" panose="00000400000000000000" pitchFamily="2" charset="-78"/>
              </a:rPr>
              <a:t>: توپ رقصان (ایجاد یک کلاس توپ)</a:t>
            </a:r>
            <a:endParaRPr lang="fa-IR" sz="3200" b="1" dirty="0" smtClean="0"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47409" y="2979868"/>
            <a:ext cx="5239685" cy="3585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785204" y="4931777"/>
            <a:ext cx="5012207" cy="3905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8471856" y="2456648"/>
            <a:ext cx="15199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800" b="1" dirty="0" smtClean="0">
                <a:solidFill>
                  <a:srgbClr val="FF0000"/>
                </a:solidFill>
                <a:cs typeface="2  Kamran" panose="00000400000000000000" pitchFamily="2" charset="-78"/>
                <a:sym typeface="Wingdings" panose="05000000000000000000" pitchFamily="2" charset="2"/>
              </a:rPr>
              <a:t>نوع داده: </a:t>
            </a:r>
            <a:r>
              <a:rPr lang="en-US" sz="28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  <a:sym typeface="Wingdings" panose="05000000000000000000" pitchFamily="2" charset="2"/>
              </a:rPr>
              <a:t>Ball</a:t>
            </a:r>
            <a:endParaRPr lang="en-US" sz="2800" dirty="0">
              <a:latin typeface="Gabriola" panose="04040605051002020D02" pitchFamily="8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923991" y="2935473"/>
            <a:ext cx="8354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800" b="1" dirty="0" smtClean="0">
                <a:cs typeface="2  Kamran" panose="00000400000000000000" pitchFamily="2" charset="-78"/>
              </a:rPr>
              <a:t>صفات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0943227" y="5410602"/>
            <a:ext cx="8162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800" b="1" dirty="0" smtClean="0">
                <a:cs typeface="2  Kamran" panose="00000400000000000000" pitchFamily="2" charset="-78"/>
              </a:rPr>
              <a:t>رفتارها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8638210" y="3034744"/>
            <a:ext cx="161133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24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  <a:sym typeface="Wingdings" panose="05000000000000000000" pitchFamily="2" charset="2"/>
              </a:rPr>
              <a:t>x , y</a:t>
            </a:r>
            <a:r>
              <a:rPr lang="fa-IR" sz="24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  <a:sym typeface="Wingdings" panose="05000000000000000000" pitchFamily="2" charset="2"/>
              </a:rPr>
              <a:t>: </a:t>
            </a:r>
            <a:r>
              <a:rPr lang="fa-IR" sz="2400" b="1" dirty="0" smtClean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  <a:sym typeface="Wingdings" panose="05000000000000000000" pitchFamily="2" charset="2"/>
              </a:rPr>
              <a:t>موقعیت</a:t>
            </a:r>
          </a:p>
          <a:p>
            <a:pPr algn="r" rtl="1"/>
            <a:r>
              <a:rPr lang="en-US" sz="2400" b="1" dirty="0" err="1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  <a:sym typeface="Wingdings" panose="05000000000000000000" pitchFamily="2" charset="2"/>
              </a:rPr>
              <a:t>vx,vy</a:t>
            </a:r>
            <a:r>
              <a:rPr lang="fa-IR" sz="2400" b="1" dirty="0" smtClean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  <a:sym typeface="Wingdings" panose="05000000000000000000" pitchFamily="2" charset="2"/>
              </a:rPr>
              <a:t>: سرعت</a:t>
            </a:r>
          </a:p>
          <a:p>
            <a:pPr algn="r" rtl="1"/>
            <a:r>
              <a:rPr lang="en-US" sz="24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  <a:sym typeface="Wingdings" panose="05000000000000000000" pitchFamily="2" charset="2"/>
              </a:rPr>
              <a:t>ball</a:t>
            </a:r>
            <a:r>
              <a:rPr lang="fa-IR" sz="2400" b="1" dirty="0" smtClean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  <a:sym typeface="Wingdings" panose="05000000000000000000" pitchFamily="2" charset="2"/>
              </a:rPr>
              <a:t>: تصویر تو</a:t>
            </a:r>
            <a:r>
              <a:rPr lang="fa-IR" sz="2400" b="1" dirty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  <a:sym typeface="Wingdings" panose="05000000000000000000" pitchFamily="2" charset="2"/>
              </a:rPr>
              <a:t>پ</a:t>
            </a:r>
            <a:endParaRPr lang="fa-IR" sz="2400" b="1" dirty="0" smtClean="0">
              <a:solidFill>
                <a:srgbClr val="00B0F0"/>
              </a:solidFill>
              <a:latin typeface="Gabriola" panose="04040605051002020D02" pitchFamily="82" charset="0"/>
              <a:cs typeface="2  Kamran" panose="00000400000000000000" pitchFamily="2" charset="-78"/>
              <a:sym typeface="Wingdings" panose="05000000000000000000" pitchFamily="2" charset="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82319" y="6012550"/>
            <a:ext cx="50150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en-US" sz="24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  <a:sym typeface="Wingdings" panose="05000000000000000000" pitchFamily="2" charset="2"/>
              </a:rPr>
              <a:t>move(surface )</a:t>
            </a:r>
            <a:r>
              <a:rPr lang="fa-IR" sz="24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  <a:sym typeface="Wingdings" panose="05000000000000000000" pitchFamily="2" charset="2"/>
              </a:rPr>
              <a:t>: </a:t>
            </a:r>
            <a:r>
              <a:rPr lang="fa-IR" sz="2400" b="1" dirty="0" smtClean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  <a:sym typeface="Wingdings" panose="05000000000000000000" pitchFamily="2" charset="2"/>
              </a:rPr>
              <a:t>جابجایی و نمایش این توپ بر روی صفحه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72039" y="218363"/>
            <a:ext cx="1890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dirty="0" smtClean="0">
                <a:cs typeface="2  Yekan" panose="00000400000000000000" pitchFamily="2" charset="-78"/>
              </a:rPr>
              <a:t>یادآوری ... </a:t>
            </a:r>
            <a:endParaRPr lang="en-US" sz="3200" dirty="0">
              <a:cs typeface="2 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6343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0466763" y="218363"/>
            <a:ext cx="1495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3200" dirty="0" err="1" smtClean="0">
                <a:cs typeface="2  Yekan" panose="00000400000000000000" pitchFamily="2" charset="-78"/>
              </a:rPr>
              <a:t>pygame</a:t>
            </a:r>
            <a:endParaRPr lang="en-US" sz="3200" dirty="0">
              <a:cs typeface="2  Yekan" panose="00000400000000000000" pitchFamily="2" charset="-7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466763" y="943666"/>
            <a:ext cx="13476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4000" b="1" dirty="0" smtClean="0">
                <a:cs typeface="2  Kamran" panose="00000400000000000000" pitchFamily="2" charset="-78"/>
              </a:rPr>
              <a:t>رخدادها</a:t>
            </a:r>
            <a:endParaRPr lang="fa-IR" sz="3200" b="1" dirty="0" smtClean="0"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8236" y="2884517"/>
            <a:ext cx="113571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3200" b="1" dirty="0" smtClean="0">
                <a:cs typeface="2  Kamran" panose="00000400000000000000" pitchFamily="2" charset="-78"/>
              </a:rPr>
              <a:t>تابحال فقط رخداد </a:t>
            </a:r>
            <a:r>
              <a:rPr lang="en-US" sz="32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Exit</a:t>
            </a:r>
            <a:r>
              <a:rPr lang="fa-IR" sz="3200" b="1" dirty="0" smtClean="0">
                <a:cs typeface="2  Kamran" panose="00000400000000000000" pitchFamily="2" charset="-78"/>
              </a:rPr>
              <a:t> را مورد استفاده قرار دادیم ولی رخدادهای بسیار زیادی قابل دریافت توسط </a:t>
            </a:r>
            <a:r>
              <a:rPr lang="en-US" sz="3200" b="1" dirty="0" err="1" smtClean="0">
                <a:latin typeface="Gabriola" panose="04040605051002020D02" pitchFamily="82" charset="0"/>
                <a:cs typeface="2  Kamran" panose="00000400000000000000" pitchFamily="2" charset="-78"/>
              </a:rPr>
              <a:t>pygame</a:t>
            </a:r>
            <a:r>
              <a:rPr lang="fa-IR" sz="3200" b="1" dirty="0" smtClean="0">
                <a:cs typeface="2  Kamran" panose="00000400000000000000" pitchFamily="2" charset="-78"/>
              </a:rPr>
              <a:t> است. مانند کلیک، حرکت ماوس، فشردن یک کلید، رها کردن یک کلید و ... </a:t>
            </a:r>
            <a:endParaRPr lang="fa-IR" sz="3200" b="1" dirty="0" smtClean="0"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8235" y="4287493"/>
            <a:ext cx="1135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3200" b="1" dirty="0" smtClean="0">
                <a:cs typeface="2  Kamran" panose="00000400000000000000" pitchFamily="2" charset="-78"/>
              </a:rPr>
              <a:t>هر رخداد در </a:t>
            </a:r>
            <a:r>
              <a:rPr lang="en-US" sz="3200" b="1" dirty="0" err="1" smtClean="0">
                <a:latin typeface="Gabriola" panose="04040605051002020D02" pitchFamily="82" charset="0"/>
                <a:cs typeface="2  Kamran" panose="00000400000000000000" pitchFamily="2" charset="-78"/>
              </a:rPr>
              <a:t>pygame</a:t>
            </a:r>
            <a:r>
              <a:rPr lang="fa-IR" sz="3200" b="1" dirty="0" smtClean="0">
                <a:cs typeface="2  Kamran" panose="00000400000000000000" pitchFamily="2" charset="-78"/>
              </a:rPr>
              <a:t>، </a:t>
            </a:r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یک شیء از نوع </a:t>
            </a:r>
            <a:r>
              <a:rPr lang="en-US" sz="3200" b="1" dirty="0" smtClean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event</a:t>
            </a:r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 </a:t>
            </a:r>
            <a:r>
              <a:rPr lang="fa-IR" sz="3200" b="1" dirty="0" smtClean="0">
                <a:cs typeface="2  Kamran" panose="00000400000000000000" pitchFamily="2" charset="-78"/>
              </a:rPr>
              <a:t>است که حاوی </a:t>
            </a:r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یک نام و یک دیکشنری </a:t>
            </a:r>
            <a:r>
              <a:rPr lang="fa-IR" sz="3200" b="1" dirty="0" smtClean="0">
                <a:cs typeface="2  Kamran" panose="00000400000000000000" pitchFamily="2" charset="-78"/>
              </a:rPr>
              <a:t>است. </a:t>
            </a:r>
            <a:endParaRPr lang="fa-IR" sz="3200" b="1" dirty="0" smtClean="0"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8234" y="5004670"/>
            <a:ext cx="1135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3200" b="1" dirty="0" smtClean="0">
                <a:cs typeface="2  Kamran" panose="00000400000000000000" pitchFamily="2" charset="-78"/>
              </a:rPr>
              <a:t>این دیکشنری، </a:t>
            </a:r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اطلاعات اضافی درباره رخداد </a:t>
            </a:r>
            <a:r>
              <a:rPr lang="fa-IR" sz="3200" b="1" dirty="0" smtClean="0">
                <a:cs typeface="2  Kamran" panose="00000400000000000000" pitchFamily="2" charset="-78"/>
              </a:rPr>
              <a:t>را در خود دارد. </a:t>
            </a:r>
            <a:endParaRPr lang="fa-IR" sz="3200" b="1" dirty="0" smtClean="0"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8233" y="5619369"/>
            <a:ext cx="1135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3200" b="1" dirty="0" smtClean="0">
                <a:cs typeface="2  Kamran" panose="00000400000000000000" pitchFamily="2" charset="-78"/>
              </a:rPr>
              <a:t>در صورتی که </a:t>
            </a:r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رخدادی دریافت نشده باشد</a:t>
            </a:r>
            <a:r>
              <a:rPr lang="fa-IR" sz="3200" b="1" dirty="0" smtClean="0">
                <a:cs typeface="2  Kamran" panose="00000400000000000000" pitchFamily="2" charset="-78"/>
              </a:rPr>
              <a:t>، نام رخداد برابر </a:t>
            </a:r>
            <a:r>
              <a:rPr lang="en-US" sz="3200" b="1" dirty="0">
                <a:latin typeface="Gabriola" panose="04040605051002020D02" pitchFamily="82" charset="0"/>
                <a:cs typeface="2  Kamran" panose="00000400000000000000" pitchFamily="2" charset="-78"/>
              </a:rPr>
              <a:t>NOEVENT</a:t>
            </a:r>
            <a:r>
              <a:rPr lang="fa-IR" sz="3200" b="1" dirty="0" smtClean="0">
                <a:cs typeface="2  Kamran" panose="00000400000000000000" pitchFamily="2" charset="-78"/>
              </a:rPr>
              <a:t> و دیکشنری آن تهی خواهد بود. </a:t>
            </a:r>
            <a:endParaRPr lang="fa-IR" sz="3200" b="1" dirty="0" smtClean="0"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833779"/>
            <a:ext cx="1135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3200" b="1" dirty="0" smtClean="0">
                <a:cs typeface="2  Kamran" panose="00000400000000000000" pitchFamily="2" charset="-78"/>
              </a:rPr>
              <a:t>یک رخداد، دستوری است که از جانب کاربر یا سیستم به </a:t>
            </a:r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برنامه در حال اجرا </a:t>
            </a:r>
            <a:r>
              <a:rPr lang="fa-IR" sz="3200" b="1" dirty="0" smtClean="0">
                <a:cs typeface="2  Kamran" panose="00000400000000000000" pitchFamily="2" charset="-78"/>
              </a:rPr>
              <a:t>ارسال می شود.  </a:t>
            </a:r>
            <a:endParaRPr lang="fa-IR" sz="3200" b="1" dirty="0" smtClean="0"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6445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0466763" y="218363"/>
            <a:ext cx="1495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3200" dirty="0" err="1" smtClean="0">
                <a:cs typeface="2  Yekan" panose="00000400000000000000" pitchFamily="2" charset="-78"/>
              </a:rPr>
              <a:t>pygame</a:t>
            </a:r>
            <a:endParaRPr lang="en-US" sz="3200" dirty="0">
              <a:cs typeface="2  Yekan" panose="00000400000000000000" pitchFamily="2" charset="-7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200" y="943666"/>
            <a:ext cx="113571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مثال</a:t>
            </a:r>
            <a:r>
              <a:rPr lang="fa-IR" sz="3200" b="1" dirty="0" smtClean="0">
                <a:cs typeface="2  Kamran" panose="00000400000000000000" pitchFamily="2" charset="-78"/>
              </a:rPr>
              <a:t>: با استفاده از دستور زیر می توان رخدادهای مختلفی را که در جریان اجرای برنامه رخ می دهند، نمایش داد: </a:t>
            </a:r>
            <a:endParaRPr lang="fa-IR" sz="3200" b="1" dirty="0" smtClean="0"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5961" t="30555" r="52231" b="57952"/>
          <a:stretch/>
        </p:blipFill>
        <p:spPr>
          <a:xfrm>
            <a:off x="457200" y="2020884"/>
            <a:ext cx="5049130" cy="14960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2615" t="15162" r="26500" b="52822"/>
          <a:stretch/>
        </p:blipFill>
        <p:spPr>
          <a:xfrm>
            <a:off x="3629465" y="3496861"/>
            <a:ext cx="8845504" cy="312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359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0466763" y="218363"/>
            <a:ext cx="1495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3200" dirty="0" err="1" smtClean="0">
                <a:cs typeface="2  Yekan" panose="00000400000000000000" pitchFamily="2" charset="-78"/>
              </a:rPr>
              <a:t>pygame</a:t>
            </a:r>
            <a:endParaRPr lang="en-US" sz="3200" dirty="0">
              <a:cs typeface="2  Yekan" panose="00000400000000000000" pitchFamily="2" charset="-7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41809" y="943666"/>
            <a:ext cx="4372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مثال</a:t>
            </a:r>
            <a:r>
              <a:rPr lang="fa-IR" sz="3200" b="1" dirty="0" smtClean="0">
                <a:cs typeface="2  Kamran" panose="00000400000000000000" pitchFamily="2" charset="-78"/>
              </a:rPr>
              <a:t>: استفاده از اطلاعات حرکتی ماوس </a:t>
            </a:r>
            <a:endParaRPr lang="fa-IR" sz="3200" b="1" dirty="0" smtClean="0"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4000" t="11263" r="37462" b="31479"/>
          <a:stretch/>
        </p:blipFill>
        <p:spPr>
          <a:xfrm>
            <a:off x="211015" y="393897"/>
            <a:ext cx="7230794" cy="60400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5309" t="8800" r="50038" b="8082"/>
          <a:stretch/>
        </p:blipFill>
        <p:spPr>
          <a:xfrm>
            <a:off x="8070336" y="2377440"/>
            <a:ext cx="3422968" cy="358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85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0466763" y="218363"/>
            <a:ext cx="1495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3200" dirty="0" err="1" smtClean="0">
                <a:cs typeface="2  Yekan" panose="00000400000000000000" pitchFamily="2" charset="-78"/>
              </a:rPr>
              <a:t>pygame</a:t>
            </a:r>
            <a:endParaRPr lang="en-US" sz="3200" dirty="0">
              <a:cs typeface="2 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6029" t="15081" r="21030" b="24105"/>
          <a:stretch/>
        </p:blipFill>
        <p:spPr>
          <a:xfrm>
            <a:off x="188259" y="608328"/>
            <a:ext cx="8885704" cy="573868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234518" y="943666"/>
            <a:ext cx="4727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مثال</a:t>
            </a:r>
            <a:r>
              <a:rPr lang="fa-IR" sz="3200" b="1" dirty="0" smtClean="0">
                <a:cs typeface="2  Kamran" panose="00000400000000000000" pitchFamily="2" charset="-78"/>
              </a:rPr>
              <a:t>: افزودن توپ به صفحه با رخداد کلیک</a:t>
            </a:r>
            <a:endParaRPr lang="fa-IR" sz="3200" b="1" dirty="0" smtClean="0"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6047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5436731</TotalTime>
  <Words>651</Words>
  <Application>Microsoft Office PowerPoint</Application>
  <PresentationFormat>Widescreen</PresentationFormat>
  <Paragraphs>104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2  Kamran</vt:lpstr>
      <vt:lpstr>2  Yekan</vt:lpstr>
      <vt:lpstr>2  Zar</vt:lpstr>
      <vt:lpstr>Arial</vt:lpstr>
      <vt:lpstr>B Yekan</vt:lpstr>
      <vt:lpstr>Calibri</vt:lpstr>
      <vt:lpstr>Calibri Light</vt:lpstr>
      <vt:lpstr>Cambria Math</vt:lpstr>
      <vt:lpstr>Consolas</vt:lpstr>
      <vt:lpstr>Gabriola</vt:lpstr>
      <vt:lpstr>Wingdings</vt:lpstr>
      <vt:lpstr>Office Theme</vt:lpstr>
      <vt:lpstr>برنامه سازی پیشرفته  (برنامه نویسی شیءگرا: مفاهیم بیشتر)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معرفی و مفاهیم اولیه پایتون</dc:title>
  <dc:creator>Sadegh</dc:creator>
  <cp:lastModifiedBy>Sadegh</cp:lastModifiedBy>
  <cp:revision>725</cp:revision>
  <dcterms:created xsi:type="dcterms:W3CDTF">2019-12-14T18:20:14Z</dcterms:created>
  <dcterms:modified xsi:type="dcterms:W3CDTF">2010-01-01T07:22:04Z</dcterms:modified>
</cp:coreProperties>
</file>