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8" r:id="rId2"/>
    <p:sldId id="373" r:id="rId3"/>
    <p:sldId id="381" r:id="rId4"/>
    <p:sldId id="374" r:id="rId5"/>
    <p:sldId id="375" r:id="rId6"/>
    <p:sldId id="376" r:id="rId7"/>
    <p:sldId id="377" r:id="rId8"/>
    <p:sldId id="378" r:id="rId9"/>
    <p:sldId id="379" r:id="rId10"/>
    <p:sldId id="383" r:id="rId11"/>
    <p:sldId id="384" r:id="rId12"/>
    <p:sldId id="385" r:id="rId13"/>
    <p:sldId id="386" r:id="rId14"/>
    <p:sldId id="387" r:id="rId15"/>
    <p:sldId id="38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66" d="100"/>
          <a:sy n="66" d="100"/>
        </p:scale>
        <p:origin x="90"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94E791-EBA1-4262-8C84-A03EA3BAA32A}" type="datetimeFigureOut">
              <a:rPr lang="en-US" smtClean="0"/>
              <a:t>5/19/2020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74A514-8706-4B7D-9197-B837582C69A7}" type="slidenum">
              <a:rPr lang="en-US" smtClean="0"/>
              <a:t>‹#›</a:t>
            </a:fld>
            <a:endParaRPr lang="en-US"/>
          </a:p>
        </p:txBody>
      </p:sp>
    </p:spTree>
    <p:extLst>
      <p:ext uri="{BB962C8B-B14F-4D97-AF65-F5344CB8AC3E}">
        <p14:creationId xmlns:p14="http://schemas.microsoft.com/office/powerpoint/2010/main" val="1066233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6000" baseline="0">
                <a:cs typeface="B Yekan" panose="00000400000000000000" pitchFamily="2" charset="-78"/>
              </a:defRPr>
            </a:lvl1pPr>
          </a:lstStyle>
          <a:p>
            <a:r>
              <a:rPr lang="fa-IR" dirty="0" smtClean="0"/>
              <a:t>برنامه سازی پیشرفته (مقدمه)</a:t>
            </a:r>
            <a:endParaRPr lang="en-US"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baseline="0">
                <a:cs typeface="2  Kamran" panose="00000400000000000000"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a-IR" dirty="0" smtClean="0"/>
              <a:t>صادق اسکندری</a:t>
            </a:r>
          </a:p>
          <a:p>
            <a:r>
              <a:rPr lang="fa-IR" dirty="0" smtClean="0"/>
              <a:t>دانشگاه گیلان، گروه علوم کامپیوتر</a:t>
            </a:r>
          </a:p>
          <a:p>
            <a:r>
              <a:rPr lang="fa-IR" dirty="0" smtClean="0"/>
              <a:t>نیمسال دوم 98-99</a:t>
            </a:r>
            <a:endParaRPr lang="en-US" dirty="0"/>
          </a:p>
        </p:txBody>
      </p:sp>
      <p:sp>
        <p:nvSpPr>
          <p:cNvPr id="4" name="Date Placeholder 3"/>
          <p:cNvSpPr>
            <a:spLocks noGrp="1"/>
          </p:cNvSpPr>
          <p:nvPr>
            <p:ph type="dt" sz="half" idx="10"/>
          </p:nvPr>
        </p:nvSpPr>
        <p:spPr/>
        <p:txBody>
          <a:bodyPr/>
          <a:lstStyle/>
          <a:p>
            <a:fld id="{593A475C-F081-42DC-8781-5CA9D66BBF8C}" type="datetimeFigureOut">
              <a:rPr lang="en-US" smtClean="0"/>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lvl1pPr>
          </a:lstStyle>
          <a:p>
            <a:fld id="{23A899F3-6BE7-46ED-A53A-DCF40435850D}" type="slidenum">
              <a:rPr lang="en-US" smtClean="0"/>
              <a:pPr/>
              <a:t>‹#›</a:t>
            </a:fld>
            <a:endParaRPr lang="en-US" dirty="0"/>
          </a:p>
        </p:txBody>
      </p:sp>
    </p:spTree>
    <p:extLst>
      <p:ext uri="{BB962C8B-B14F-4D97-AF65-F5344CB8AC3E}">
        <p14:creationId xmlns:p14="http://schemas.microsoft.com/office/powerpoint/2010/main" val="1402874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3A475C-F081-42DC-8781-5CA9D66BBF8C}"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ADFE9E-A4AA-44E2-963E-69026E06C53E}" type="slidenum">
              <a:rPr lang="en-US" smtClean="0"/>
              <a:t>‹#›</a:t>
            </a:fld>
            <a:endParaRPr lang="en-US"/>
          </a:p>
        </p:txBody>
      </p:sp>
    </p:spTree>
    <p:extLst>
      <p:ext uri="{BB962C8B-B14F-4D97-AF65-F5344CB8AC3E}">
        <p14:creationId xmlns:p14="http://schemas.microsoft.com/office/powerpoint/2010/main" val="1268689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3A475C-F081-42DC-8781-5CA9D66BBF8C}"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ADFE9E-A4AA-44E2-963E-69026E06C53E}" type="slidenum">
              <a:rPr lang="en-US" smtClean="0"/>
              <a:t>‹#›</a:t>
            </a:fld>
            <a:endParaRPr lang="en-US"/>
          </a:p>
        </p:txBody>
      </p:sp>
    </p:spTree>
    <p:extLst>
      <p:ext uri="{BB962C8B-B14F-4D97-AF65-F5344CB8AC3E}">
        <p14:creationId xmlns:p14="http://schemas.microsoft.com/office/powerpoint/2010/main" val="1072028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3A475C-F081-42DC-8781-5CA9D66BBF8C}"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ADFE9E-A4AA-44E2-963E-69026E06C53E}" type="slidenum">
              <a:rPr lang="en-US" smtClean="0"/>
              <a:t>‹#›</a:t>
            </a:fld>
            <a:endParaRPr lang="en-US"/>
          </a:p>
        </p:txBody>
      </p:sp>
    </p:spTree>
    <p:extLst>
      <p:ext uri="{BB962C8B-B14F-4D97-AF65-F5344CB8AC3E}">
        <p14:creationId xmlns:p14="http://schemas.microsoft.com/office/powerpoint/2010/main" val="4002311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3A475C-F081-42DC-8781-5CA9D66BBF8C}" type="datetimeFigureOut">
              <a:rPr lang="en-US" smtClean="0"/>
              <a:t>5/19/2020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ADFE9E-A4AA-44E2-963E-69026E06C53E}" type="slidenum">
              <a:rPr lang="en-US" smtClean="0"/>
              <a:t>‹#›</a:t>
            </a:fld>
            <a:endParaRPr lang="en-US"/>
          </a:p>
        </p:txBody>
      </p:sp>
    </p:spTree>
    <p:extLst>
      <p:ext uri="{BB962C8B-B14F-4D97-AF65-F5344CB8AC3E}">
        <p14:creationId xmlns:p14="http://schemas.microsoft.com/office/powerpoint/2010/main" val="3688761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rtl="1">
              <a:defRPr>
                <a:cs typeface="B Yekan" panose="00000400000000000000" pitchFamily="2" charset="-78"/>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lvl1pPr algn="r" rtl="1">
              <a:defRPr/>
            </a:lvl1pPr>
            <a:lvl2pPr algn="r" rtl="1">
              <a:defRPr/>
            </a:lvl2pPr>
            <a:lvl3pPr algn="r" rtl="1">
              <a:defRPr/>
            </a:lvl3pPr>
            <a:lvl4pPr algn="r" rtl="1">
              <a:defRPr/>
            </a:lvl4pPr>
            <a:lvl5pPr algn="r" rtl="1">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lvl1pPr algn="r" rtl="1">
              <a:defRPr b="1" baseline="0">
                <a:cs typeface="2  Zar" panose="00000400000000000000" pitchFamily="2" charset="-78"/>
              </a:defRPr>
            </a:lvl1pPr>
            <a:lvl2pPr algn="r" rtl="1">
              <a:defRPr>
                <a:cs typeface="2  Zar" panose="00000400000000000000" pitchFamily="2" charset="-78"/>
              </a:defRPr>
            </a:lvl2pPr>
            <a:lvl3pPr algn="r" rtl="1">
              <a:defRPr>
                <a:cs typeface="2  Zar" panose="00000400000000000000" pitchFamily="2" charset="-78"/>
              </a:defRPr>
            </a:lvl3pPr>
            <a:lvl4pPr algn="r" rtl="1">
              <a:defRPr/>
            </a:lvl4pPr>
            <a:lvl5pPr algn="r" rtl="1">
              <a:defRPr/>
            </a:lvl5pPr>
          </a:lstStyle>
          <a:p>
            <a:pPr lvl="0"/>
            <a:r>
              <a:rPr lang="fa-IR" dirty="0" smtClean="0"/>
              <a:t>سطح اول</a:t>
            </a:r>
            <a:endParaRPr lang="en-US" dirty="0" smtClean="0"/>
          </a:p>
          <a:p>
            <a:pPr lvl="1"/>
            <a:r>
              <a:rPr lang="fa-IR" dirty="0" smtClean="0"/>
              <a:t>سطح دوم</a:t>
            </a:r>
            <a:endParaRPr lang="en-US" dirty="0" smtClean="0"/>
          </a:p>
          <a:p>
            <a:pPr lvl="2"/>
            <a:r>
              <a:rPr lang="fa-IR" dirty="0" smtClean="0"/>
              <a:t>سطح سوم</a:t>
            </a:r>
            <a:endParaRPr lang="en-US" dirty="0" smtClean="0"/>
          </a:p>
        </p:txBody>
      </p:sp>
      <p:sp>
        <p:nvSpPr>
          <p:cNvPr id="5" name="Date Placeholder 4"/>
          <p:cNvSpPr>
            <a:spLocks noGrp="1"/>
          </p:cNvSpPr>
          <p:nvPr>
            <p:ph type="dt" sz="half" idx="10"/>
          </p:nvPr>
        </p:nvSpPr>
        <p:spPr/>
        <p:txBody>
          <a:bodyPr/>
          <a:lstStyle/>
          <a:p>
            <a:fld id="{593A475C-F081-42DC-8781-5CA9D66BBF8C}" type="datetimeFigureOut">
              <a:rPr lang="en-US" smtClean="0"/>
              <a:t>5/19/2020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ADFE9E-A4AA-44E2-963E-69026E06C53E}" type="slidenum">
              <a:rPr lang="en-US" smtClean="0"/>
              <a:t>‹#›</a:t>
            </a:fld>
            <a:endParaRPr lang="en-US"/>
          </a:p>
        </p:txBody>
      </p:sp>
    </p:spTree>
    <p:extLst>
      <p:ext uri="{BB962C8B-B14F-4D97-AF65-F5344CB8AC3E}">
        <p14:creationId xmlns:p14="http://schemas.microsoft.com/office/powerpoint/2010/main" val="1070721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3A475C-F081-42DC-8781-5CA9D66BBF8C}" type="datetimeFigureOut">
              <a:rPr lang="en-US" smtClean="0"/>
              <a:t>5/19/2020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ADFE9E-A4AA-44E2-963E-69026E06C53E}" type="slidenum">
              <a:rPr lang="en-US" smtClean="0"/>
              <a:t>‹#›</a:t>
            </a:fld>
            <a:endParaRPr lang="en-US"/>
          </a:p>
        </p:txBody>
      </p:sp>
    </p:spTree>
    <p:extLst>
      <p:ext uri="{BB962C8B-B14F-4D97-AF65-F5344CB8AC3E}">
        <p14:creationId xmlns:p14="http://schemas.microsoft.com/office/powerpoint/2010/main" val="187390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3A475C-F081-42DC-8781-5CA9D66BBF8C}" type="datetimeFigureOut">
              <a:rPr lang="en-US" smtClean="0"/>
              <a:t>5/19/2020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ADFE9E-A4AA-44E2-963E-69026E06C53E}" type="slidenum">
              <a:rPr lang="en-US" smtClean="0"/>
              <a:t>‹#›</a:t>
            </a:fld>
            <a:endParaRPr lang="en-US"/>
          </a:p>
        </p:txBody>
      </p:sp>
    </p:spTree>
    <p:extLst>
      <p:ext uri="{BB962C8B-B14F-4D97-AF65-F5344CB8AC3E}">
        <p14:creationId xmlns:p14="http://schemas.microsoft.com/office/powerpoint/2010/main" val="1412010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3A475C-F081-42DC-8781-5CA9D66BBF8C}" type="datetimeFigureOut">
              <a:rPr lang="en-US" smtClean="0"/>
              <a:t>5/19/2020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ADFE9E-A4AA-44E2-963E-69026E06C53E}" type="slidenum">
              <a:rPr lang="en-US" smtClean="0"/>
              <a:t>‹#›</a:t>
            </a:fld>
            <a:endParaRPr lang="en-US"/>
          </a:p>
        </p:txBody>
      </p:sp>
    </p:spTree>
    <p:extLst>
      <p:ext uri="{BB962C8B-B14F-4D97-AF65-F5344CB8AC3E}">
        <p14:creationId xmlns:p14="http://schemas.microsoft.com/office/powerpoint/2010/main" val="3374448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3A475C-F081-42DC-8781-5CA9D66BBF8C}" type="datetimeFigureOut">
              <a:rPr lang="en-US" smtClean="0"/>
              <a:t>5/19/2020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ADFE9E-A4AA-44E2-963E-69026E06C53E}" type="slidenum">
              <a:rPr lang="en-US" smtClean="0"/>
              <a:t>‹#›</a:t>
            </a:fld>
            <a:endParaRPr lang="en-US"/>
          </a:p>
        </p:txBody>
      </p:sp>
    </p:spTree>
    <p:extLst>
      <p:ext uri="{BB962C8B-B14F-4D97-AF65-F5344CB8AC3E}">
        <p14:creationId xmlns:p14="http://schemas.microsoft.com/office/powerpoint/2010/main" val="2872964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3A475C-F081-42DC-8781-5CA9D66BBF8C}" type="datetimeFigureOut">
              <a:rPr lang="en-US" smtClean="0"/>
              <a:t>5/19/2020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ADFE9E-A4AA-44E2-963E-69026E06C53E}" type="slidenum">
              <a:rPr lang="en-US" smtClean="0"/>
              <a:t>‹#›</a:t>
            </a:fld>
            <a:endParaRPr lang="en-US"/>
          </a:p>
        </p:txBody>
      </p:sp>
    </p:spTree>
    <p:extLst>
      <p:ext uri="{BB962C8B-B14F-4D97-AF65-F5344CB8AC3E}">
        <p14:creationId xmlns:p14="http://schemas.microsoft.com/office/powerpoint/2010/main" val="716778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3A475C-F081-42DC-8781-5CA9D66BBF8C}" type="datetimeFigureOut">
              <a:rPr lang="en-US" smtClean="0"/>
              <a:t>5/19/2020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ADFE9E-A4AA-44E2-963E-69026E06C53E}" type="slidenum">
              <a:rPr lang="en-US" smtClean="0"/>
              <a:t>‹#›</a:t>
            </a:fld>
            <a:endParaRPr lang="en-US"/>
          </a:p>
        </p:txBody>
      </p:sp>
    </p:spTree>
    <p:extLst>
      <p:ext uri="{BB962C8B-B14F-4D97-AF65-F5344CB8AC3E}">
        <p14:creationId xmlns:p14="http://schemas.microsoft.com/office/powerpoint/2010/main" val="742798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rtl="1"/>
            <a:r>
              <a:rPr lang="fa-IR" dirty="0" smtClean="0"/>
              <a:t>برنامه سازی پیشرفته </a:t>
            </a:r>
            <a:br>
              <a:rPr lang="fa-IR" dirty="0" smtClean="0"/>
            </a:br>
            <a:r>
              <a:rPr lang="fa-IR" sz="5300" dirty="0" smtClean="0"/>
              <a:t>(برنامه نویسی شیءگرا: مفاهیم بیشتر) </a:t>
            </a:r>
            <a:endParaRPr lang="en-US" dirty="0"/>
          </a:p>
        </p:txBody>
      </p:sp>
      <p:sp>
        <p:nvSpPr>
          <p:cNvPr id="3" name="Subtitle 2"/>
          <p:cNvSpPr>
            <a:spLocks noGrp="1"/>
          </p:cNvSpPr>
          <p:nvPr>
            <p:ph type="subTitle" idx="1"/>
          </p:nvPr>
        </p:nvSpPr>
        <p:spPr/>
        <p:txBody>
          <a:bodyPr/>
          <a:lstStyle/>
          <a:p>
            <a:r>
              <a:rPr lang="fa-IR" dirty="0" smtClean="0"/>
              <a:t>صادق اسکندری - دانشکده علوم ریاضی، گروه علوم کامپیوتر</a:t>
            </a:r>
          </a:p>
          <a:p>
            <a:r>
              <a:rPr lang="en-US" dirty="0" smtClean="0"/>
              <a:t>eskandari@guilan.ac.ir</a:t>
            </a:r>
            <a:endParaRPr lang="en-US" dirty="0"/>
          </a:p>
        </p:txBody>
      </p:sp>
    </p:spTree>
    <p:extLst>
      <p:ext uri="{BB962C8B-B14F-4D97-AF65-F5344CB8AC3E}">
        <p14:creationId xmlns:p14="http://schemas.microsoft.com/office/powerpoint/2010/main" val="9587159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7158773" y="178021"/>
            <a:ext cx="4886081" cy="584775"/>
          </a:xfrm>
          <a:prstGeom prst="rect">
            <a:avLst/>
          </a:prstGeom>
          <a:noFill/>
        </p:spPr>
        <p:txBody>
          <a:bodyPr wrap="none" rtlCol="0">
            <a:spAutoFit/>
          </a:bodyPr>
          <a:lstStyle/>
          <a:p>
            <a:pPr algn="just" rtl="1"/>
            <a:r>
              <a:rPr lang="fa-IR" sz="3200" dirty="0">
                <a:cs typeface="2  Yekan" panose="00000400000000000000" pitchFamily="2" charset="-78"/>
              </a:rPr>
              <a:t>کپسوله سازی </a:t>
            </a:r>
            <a:r>
              <a:rPr lang="fa-IR" sz="3200" b="1" dirty="0">
                <a:cs typeface="2  Kamran" panose="00000400000000000000" pitchFamily="2" charset="-78"/>
              </a:rPr>
              <a:t>(</a:t>
            </a:r>
            <a:r>
              <a:rPr lang="en-US" sz="3200" b="1" dirty="0">
                <a:cs typeface="2  Kamran" panose="00000400000000000000" pitchFamily="2" charset="-78"/>
              </a:rPr>
              <a:t>Encapsulation</a:t>
            </a:r>
            <a:r>
              <a:rPr lang="fa-IR" sz="3200" b="1" dirty="0">
                <a:cs typeface="2  Kamran" panose="00000400000000000000" pitchFamily="2" charset="-78"/>
              </a:rPr>
              <a:t>)</a:t>
            </a:r>
          </a:p>
        </p:txBody>
      </p:sp>
      <p:pic>
        <p:nvPicPr>
          <p:cNvPr id="2" name="Picture 1"/>
          <p:cNvPicPr>
            <a:picLocks noChangeAspect="1"/>
          </p:cNvPicPr>
          <p:nvPr/>
        </p:nvPicPr>
        <p:blipFill rotWithShape="1">
          <a:blip r:embed="rId2"/>
          <a:srcRect l="26692" t="11157" r="23013" b="43134"/>
          <a:stretch/>
        </p:blipFill>
        <p:spPr>
          <a:xfrm>
            <a:off x="268941" y="762796"/>
            <a:ext cx="8533918" cy="4360533"/>
          </a:xfrm>
          <a:prstGeom prst="rect">
            <a:avLst/>
          </a:prstGeom>
          <a:ln>
            <a:solidFill>
              <a:schemeClr val="tx1"/>
            </a:solidFill>
          </a:ln>
        </p:spPr>
      </p:pic>
      <p:cxnSp>
        <p:nvCxnSpPr>
          <p:cNvPr id="4" name="Straight Connector 3"/>
          <p:cNvCxnSpPr/>
          <p:nvPr/>
        </p:nvCxnSpPr>
        <p:spPr>
          <a:xfrm>
            <a:off x="1183341" y="4572000"/>
            <a:ext cx="0" cy="255494"/>
          </a:xfrm>
          <a:prstGeom prst="line">
            <a:avLst/>
          </a:prstGeom>
          <a:ln w="38100">
            <a:prstDash val="sysDot"/>
          </a:ln>
        </p:spPr>
        <p:style>
          <a:lnRef idx="3">
            <a:schemeClr val="dk1"/>
          </a:lnRef>
          <a:fillRef idx="0">
            <a:schemeClr val="dk1"/>
          </a:fillRef>
          <a:effectRef idx="2">
            <a:schemeClr val="dk1"/>
          </a:effectRef>
          <a:fontRef idx="minor">
            <a:schemeClr val="tx1"/>
          </a:fontRef>
        </p:style>
      </p:cxnSp>
      <p:pic>
        <p:nvPicPr>
          <p:cNvPr id="7" name="Picture 6"/>
          <p:cNvPicPr>
            <a:picLocks noChangeAspect="1"/>
          </p:cNvPicPr>
          <p:nvPr/>
        </p:nvPicPr>
        <p:blipFill rotWithShape="1">
          <a:blip r:embed="rId3"/>
          <a:srcRect l="26360" t="31560" r="54228" b="59808"/>
          <a:stretch/>
        </p:blipFill>
        <p:spPr>
          <a:xfrm>
            <a:off x="268941" y="5298140"/>
            <a:ext cx="4195479" cy="1048872"/>
          </a:xfrm>
          <a:prstGeom prst="rect">
            <a:avLst/>
          </a:prstGeom>
          <a:ln>
            <a:solidFill>
              <a:srgbClr val="FF0000"/>
            </a:solidFill>
          </a:ln>
        </p:spPr>
      </p:pic>
      <p:pic>
        <p:nvPicPr>
          <p:cNvPr id="8" name="Picture 7"/>
          <p:cNvPicPr>
            <a:picLocks noChangeAspect="1"/>
          </p:cNvPicPr>
          <p:nvPr/>
        </p:nvPicPr>
        <p:blipFill rotWithShape="1">
          <a:blip r:embed="rId4"/>
          <a:srcRect l="22610" t="86097" r="67574" b="10962"/>
          <a:stretch/>
        </p:blipFill>
        <p:spPr>
          <a:xfrm>
            <a:off x="2608728" y="6145306"/>
            <a:ext cx="2233999" cy="376517"/>
          </a:xfrm>
          <a:prstGeom prst="rect">
            <a:avLst/>
          </a:prstGeom>
          <a:ln>
            <a:noFill/>
          </a:ln>
          <a:effectLst>
            <a:outerShdw blurRad="292100" dist="139700" dir="2700000" algn="tl" rotWithShape="0">
              <a:srgbClr val="333333">
                <a:alpha val="65000"/>
              </a:srgbClr>
            </a:outerShdw>
          </a:effectLst>
        </p:spPr>
      </p:pic>
      <p:sp>
        <p:nvSpPr>
          <p:cNvPr id="10" name="Rectangle 9"/>
          <p:cNvSpPr/>
          <p:nvPr/>
        </p:nvSpPr>
        <p:spPr>
          <a:xfrm>
            <a:off x="5000129" y="6010398"/>
            <a:ext cx="392141" cy="646331"/>
          </a:xfrm>
          <a:prstGeom prst="rect">
            <a:avLst/>
          </a:prstGeom>
        </p:spPr>
        <p:txBody>
          <a:bodyPr wrap="square">
            <a:spAutoFit/>
          </a:bodyPr>
          <a:lstStyle/>
          <a:p>
            <a:r>
              <a:rPr lang="en-US" sz="3600" dirty="0">
                <a:solidFill>
                  <a:srgbClr val="FF0000"/>
                </a:solidFill>
                <a:sym typeface="Wingdings" panose="05000000000000000000" pitchFamily="2" charset="2"/>
              </a:rPr>
              <a:t></a:t>
            </a:r>
            <a:endParaRPr lang="en-US" sz="3600" dirty="0">
              <a:solidFill>
                <a:srgbClr val="FF0000"/>
              </a:solidFill>
            </a:endParaRPr>
          </a:p>
        </p:txBody>
      </p:sp>
      <p:sp>
        <p:nvSpPr>
          <p:cNvPr id="14" name="TextBox 13"/>
          <p:cNvSpPr txBox="1"/>
          <p:nvPr/>
        </p:nvSpPr>
        <p:spPr>
          <a:xfrm>
            <a:off x="9144000" y="2591466"/>
            <a:ext cx="2818301" cy="2246769"/>
          </a:xfrm>
          <a:prstGeom prst="rect">
            <a:avLst/>
          </a:prstGeom>
          <a:noFill/>
        </p:spPr>
        <p:txBody>
          <a:bodyPr wrap="square" rtlCol="0">
            <a:spAutoFit/>
          </a:bodyPr>
          <a:lstStyle/>
          <a:p>
            <a:pPr algn="just" rtl="1"/>
            <a:r>
              <a:rPr lang="fa-IR" sz="2800" b="1" dirty="0" smtClean="0">
                <a:solidFill>
                  <a:srgbClr val="FF0000"/>
                </a:solidFill>
                <a:latin typeface="Gabriola" panose="04040605051002020D02" pitchFamily="82" charset="0"/>
                <a:cs typeface="2  Kamran" panose="00000400000000000000" pitchFamily="2" charset="-78"/>
              </a:rPr>
              <a:t>این متد تنها درون کلاس مورد استفاده قرار می گیرد (متد کمکی برای سایر متدها). چگونه می توان آن را مخفی کرد؟ </a:t>
            </a:r>
          </a:p>
        </p:txBody>
      </p:sp>
      <p:cxnSp>
        <p:nvCxnSpPr>
          <p:cNvPr id="12" name="Straight Arrow Connector 11"/>
          <p:cNvCxnSpPr/>
          <p:nvPr/>
        </p:nvCxnSpPr>
        <p:spPr>
          <a:xfrm flipV="1">
            <a:off x="3576918" y="3254188"/>
            <a:ext cx="5567082" cy="1"/>
          </a:xfrm>
          <a:prstGeom prst="straightConnector1">
            <a:avLst/>
          </a:prstGeom>
          <a:ln>
            <a:solidFill>
              <a:srgbClr val="FF0000"/>
            </a:solidFill>
            <a:prstDash val="dash"/>
            <a:tailEnd type="triangle"/>
          </a:ln>
          <a:effectLst>
            <a:glow rad="101600">
              <a:schemeClr val="accent4">
                <a:satMod val="175000"/>
                <a:alpha val="40000"/>
              </a:schemeClr>
            </a:glow>
          </a:effectLst>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6325699" y="5365401"/>
            <a:ext cx="2818301" cy="1384995"/>
          </a:xfrm>
          <a:prstGeom prst="rect">
            <a:avLst/>
          </a:prstGeom>
          <a:noFill/>
        </p:spPr>
        <p:txBody>
          <a:bodyPr wrap="square" rtlCol="0">
            <a:spAutoFit/>
          </a:bodyPr>
          <a:lstStyle/>
          <a:p>
            <a:pPr algn="just" rtl="1"/>
            <a:r>
              <a:rPr lang="fa-IR" sz="2800" b="1" dirty="0" smtClean="0">
                <a:solidFill>
                  <a:srgbClr val="FF0000"/>
                </a:solidFill>
                <a:latin typeface="Gabriola" panose="04040605051002020D02" pitchFamily="82" charset="0"/>
                <a:cs typeface="2  Kamran" panose="00000400000000000000" pitchFamily="2" charset="-78"/>
              </a:rPr>
              <a:t>چگونه می توان مقداردهی به ویژگی های کلاس را کنترل کرد؟ </a:t>
            </a:r>
          </a:p>
        </p:txBody>
      </p:sp>
      <p:cxnSp>
        <p:nvCxnSpPr>
          <p:cNvPr id="26" name="Straight Arrow Connector 25"/>
          <p:cNvCxnSpPr/>
          <p:nvPr/>
        </p:nvCxnSpPr>
        <p:spPr>
          <a:xfrm>
            <a:off x="3729318" y="5813612"/>
            <a:ext cx="1878106" cy="15687"/>
          </a:xfrm>
          <a:prstGeom prst="straightConnector1">
            <a:avLst/>
          </a:prstGeom>
          <a:ln>
            <a:solidFill>
              <a:srgbClr val="FF0000"/>
            </a:solidFill>
            <a:prstDash val="dash"/>
            <a:tailEnd type="triangle"/>
          </a:ln>
          <a:effectLst>
            <a:glow rad="101600">
              <a:schemeClr val="accent4">
                <a:satMod val="175000"/>
                <a:alpha val="40000"/>
              </a:schemeClr>
            </a:glow>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34960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31031" y="1370248"/>
            <a:ext cx="5870782" cy="584775"/>
          </a:xfrm>
          <a:prstGeom prst="rect">
            <a:avLst/>
          </a:prstGeom>
          <a:noFill/>
        </p:spPr>
        <p:txBody>
          <a:bodyPr wrap="square" rtlCol="0">
            <a:spAutoFit/>
          </a:bodyPr>
          <a:lstStyle/>
          <a:p>
            <a:pPr algn="just" rtl="1"/>
            <a:r>
              <a:rPr lang="fa-IR" sz="3200" b="1" dirty="0" smtClean="0">
                <a:solidFill>
                  <a:srgbClr val="FF0000"/>
                </a:solidFill>
                <a:latin typeface="+mj-lt"/>
                <a:cs typeface="2  Kamran" panose="00000400000000000000" pitchFamily="2" charset="-78"/>
              </a:rPr>
              <a:t>کپسوله سازی</a:t>
            </a:r>
            <a:r>
              <a:rPr lang="fa-IR" sz="3200" b="1" dirty="0" smtClean="0">
                <a:latin typeface="+mj-lt"/>
                <a:cs typeface="2  Kamran" panose="00000400000000000000" pitchFamily="2" charset="-78"/>
              </a:rPr>
              <a:t>:  مخفی کردن پیچیدگی های غیرضروری </a:t>
            </a:r>
          </a:p>
        </p:txBody>
      </p:sp>
      <p:sp>
        <p:nvSpPr>
          <p:cNvPr id="5" name="TextBox 4"/>
          <p:cNvSpPr txBox="1"/>
          <p:nvPr/>
        </p:nvSpPr>
        <p:spPr>
          <a:xfrm>
            <a:off x="7158773" y="178021"/>
            <a:ext cx="4886081" cy="584775"/>
          </a:xfrm>
          <a:prstGeom prst="rect">
            <a:avLst/>
          </a:prstGeom>
          <a:noFill/>
        </p:spPr>
        <p:txBody>
          <a:bodyPr wrap="none" rtlCol="0">
            <a:spAutoFit/>
          </a:bodyPr>
          <a:lstStyle/>
          <a:p>
            <a:pPr algn="just" rtl="1"/>
            <a:r>
              <a:rPr lang="fa-IR" sz="3200" dirty="0">
                <a:cs typeface="2  Yekan" panose="00000400000000000000" pitchFamily="2" charset="-78"/>
              </a:rPr>
              <a:t>کپسوله سازی </a:t>
            </a:r>
            <a:r>
              <a:rPr lang="fa-IR" sz="3200" b="1" dirty="0">
                <a:cs typeface="2  Kamran" panose="00000400000000000000" pitchFamily="2" charset="-78"/>
              </a:rPr>
              <a:t>(</a:t>
            </a:r>
            <a:r>
              <a:rPr lang="en-US" sz="3200" b="1" dirty="0">
                <a:cs typeface="2  Kamran" panose="00000400000000000000" pitchFamily="2" charset="-78"/>
              </a:rPr>
              <a:t>Encapsulation</a:t>
            </a:r>
            <a:r>
              <a:rPr lang="fa-IR" sz="3200" b="1" dirty="0">
                <a:cs typeface="2  Kamran" panose="00000400000000000000" pitchFamily="2" charset="-78"/>
              </a:rPr>
              <a:t>)</a:t>
            </a:r>
          </a:p>
        </p:txBody>
      </p:sp>
      <p:sp>
        <p:nvSpPr>
          <p:cNvPr id="8" name="TextBox 7"/>
          <p:cNvSpPr txBox="1"/>
          <p:nvPr/>
        </p:nvSpPr>
        <p:spPr>
          <a:xfrm>
            <a:off x="309282" y="2270087"/>
            <a:ext cx="11435096" cy="1815882"/>
          </a:xfrm>
          <a:prstGeom prst="rect">
            <a:avLst/>
          </a:prstGeom>
          <a:noFill/>
        </p:spPr>
        <p:txBody>
          <a:bodyPr wrap="square" rtlCol="0">
            <a:spAutoFit/>
          </a:bodyPr>
          <a:lstStyle/>
          <a:p>
            <a:pPr algn="just" rtl="1"/>
            <a:r>
              <a:rPr lang="fa-IR" sz="2800" b="1" dirty="0" smtClean="0">
                <a:solidFill>
                  <a:srgbClr val="00B0F0"/>
                </a:solidFill>
                <a:latin typeface="+mj-lt"/>
                <a:cs typeface="2  Kamran" panose="00000400000000000000" pitchFamily="2" charset="-78"/>
              </a:rPr>
              <a:t>کپسوله سازی در نوع داده لب تاپ</a:t>
            </a:r>
            <a:r>
              <a:rPr lang="fa-IR" sz="2800" b="1" dirty="0" smtClean="0">
                <a:latin typeface="+mj-lt"/>
                <a:cs typeface="2  Kamran" panose="00000400000000000000" pitchFamily="2" charset="-78"/>
              </a:rPr>
              <a:t>:  کاربر نیازی به دیدن و دسترسی به حافظه، پردازنده و ... ندارد بنابراین، در محصول نهایی، این قطعات نباید به شکل فیزیکی دیده شوند. حتی بخش هایی که مشتری نیاز به دسترسی به آنها دارد نیز از طریق واسط ها انجام می شوند. به عنوان مثال، کاربر نیاز دارد تا ورودی را بر روی بافرهای ورودی قرار دهد. ولی کاربر دسترسی مستقیم به بافرها ندارد و این عمل از طریق واسطی به نام کیبورد انجام می شود. </a:t>
            </a:r>
          </a:p>
        </p:txBody>
      </p:sp>
      <p:sp>
        <p:nvSpPr>
          <p:cNvPr id="9" name="TextBox 8"/>
          <p:cNvSpPr txBox="1"/>
          <p:nvPr/>
        </p:nvSpPr>
        <p:spPr>
          <a:xfrm>
            <a:off x="309282" y="4401033"/>
            <a:ext cx="11435096" cy="1384995"/>
          </a:xfrm>
          <a:prstGeom prst="rect">
            <a:avLst/>
          </a:prstGeom>
          <a:noFill/>
        </p:spPr>
        <p:txBody>
          <a:bodyPr wrap="square" rtlCol="0">
            <a:spAutoFit/>
          </a:bodyPr>
          <a:lstStyle/>
          <a:p>
            <a:pPr algn="just" rtl="1"/>
            <a:r>
              <a:rPr lang="fa-IR" sz="2800" b="1" dirty="0" smtClean="0">
                <a:solidFill>
                  <a:srgbClr val="00B0F0"/>
                </a:solidFill>
                <a:latin typeface="+mj-lt"/>
                <a:cs typeface="2  Kamran" panose="00000400000000000000" pitchFamily="2" charset="-78"/>
              </a:rPr>
              <a:t>کپسوله سازی در نوع داده ماشین</a:t>
            </a:r>
            <a:r>
              <a:rPr lang="fa-IR" sz="2800" b="1" dirty="0" smtClean="0">
                <a:latin typeface="+mj-lt"/>
                <a:cs typeface="2  Kamran" panose="00000400000000000000" pitchFamily="2" charset="-78"/>
              </a:rPr>
              <a:t>:  کاربر نیازی به دیدن و دسترسی به گیربکس، تسمه تایم، انژکتور و ... ندارد بنابراین، در محصول نهایی، این قطعات نباید به شکل فیزیکی دیده شوند. اگرچه کاربر نیاز به تغییر جهت حرکت چرخ ها دارد، ولی این دسترسی از طریق واسطی به نام فرمان انجام می شود.</a:t>
            </a:r>
          </a:p>
        </p:txBody>
      </p:sp>
    </p:spTree>
    <p:extLst>
      <p:ext uri="{BB962C8B-B14F-4D97-AF65-F5344CB8AC3E}">
        <p14:creationId xmlns:p14="http://schemas.microsoft.com/office/powerpoint/2010/main" val="1814107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78224" y="1235393"/>
            <a:ext cx="11166154" cy="584775"/>
          </a:xfrm>
          <a:prstGeom prst="rect">
            <a:avLst/>
          </a:prstGeom>
          <a:noFill/>
        </p:spPr>
        <p:txBody>
          <a:bodyPr wrap="square" rtlCol="0">
            <a:spAutoFit/>
          </a:bodyPr>
          <a:lstStyle/>
          <a:p>
            <a:pPr algn="just" rtl="1"/>
            <a:r>
              <a:rPr lang="fa-IR" sz="3200" b="1" dirty="0" smtClean="0">
                <a:solidFill>
                  <a:srgbClr val="FF0000"/>
                </a:solidFill>
                <a:latin typeface="+mj-lt"/>
                <a:cs typeface="2  Kamran" panose="00000400000000000000" pitchFamily="2" charset="-78"/>
              </a:rPr>
              <a:t>کپسوله سازی در طراحی کلاس ها:  </a:t>
            </a:r>
            <a:endParaRPr lang="fa-IR" sz="3200" b="1" dirty="0" smtClean="0">
              <a:latin typeface="+mj-lt"/>
              <a:cs typeface="2  Kamran" panose="00000400000000000000" pitchFamily="2" charset="-78"/>
            </a:endParaRPr>
          </a:p>
        </p:txBody>
      </p:sp>
      <p:sp>
        <p:nvSpPr>
          <p:cNvPr id="5" name="TextBox 4"/>
          <p:cNvSpPr txBox="1"/>
          <p:nvPr/>
        </p:nvSpPr>
        <p:spPr>
          <a:xfrm>
            <a:off x="7158773" y="178021"/>
            <a:ext cx="4886081" cy="584775"/>
          </a:xfrm>
          <a:prstGeom prst="rect">
            <a:avLst/>
          </a:prstGeom>
          <a:noFill/>
        </p:spPr>
        <p:txBody>
          <a:bodyPr wrap="none" rtlCol="0">
            <a:spAutoFit/>
          </a:bodyPr>
          <a:lstStyle/>
          <a:p>
            <a:pPr algn="just" rtl="1"/>
            <a:r>
              <a:rPr lang="fa-IR" sz="3200" dirty="0">
                <a:cs typeface="2  Yekan" panose="00000400000000000000" pitchFamily="2" charset="-78"/>
              </a:rPr>
              <a:t>کپسوله سازی </a:t>
            </a:r>
            <a:r>
              <a:rPr lang="fa-IR" sz="3200" b="1" dirty="0">
                <a:cs typeface="2  Kamran" panose="00000400000000000000" pitchFamily="2" charset="-78"/>
              </a:rPr>
              <a:t>(</a:t>
            </a:r>
            <a:r>
              <a:rPr lang="en-US" sz="3200" b="1" dirty="0">
                <a:cs typeface="2  Kamran" panose="00000400000000000000" pitchFamily="2" charset="-78"/>
              </a:rPr>
              <a:t>Encapsulation</a:t>
            </a:r>
            <a:r>
              <a:rPr lang="fa-IR" sz="3200" b="1" dirty="0">
                <a:cs typeface="2  Kamran" panose="00000400000000000000" pitchFamily="2" charset="-78"/>
              </a:rPr>
              <a:t>)</a:t>
            </a:r>
          </a:p>
        </p:txBody>
      </p:sp>
      <p:sp>
        <p:nvSpPr>
          <p:cNvPr id="8" name="TextBox 7"/>
          <p:cNvSpPr txBox="1"/>
          <p:nvPr/>
        </p:nvSpPr>
        <p:spPr>
          <a:xfrm>
            <a:off x="309282" y="2270087"/>
            <a:ext cx="11435096" cy="1138773"/>
          </a:xfrm>
          <a:prstGeom prst="rect">
            <a:avLst/>
          </a:prstGeom>
          <a:noFill/>
        </p:spPr>
        <p:txBody>
          <a:bodyPr wrap="square" rtlCol="0">
            <a:spAutoFit/>
          </a:bodyPr>
          <a:lstStyle/>
          <a:p>
            <a:pPr algn="just" rtl="1"/>
            <a:r>
              <a:rPr lang="fa-IR" sz="2800" b="1" dirty="0" smtClean="0">
                <a:latin typeface="+mj-lt"/>
                <a:cs typeface="2  Kamran" panose="00000400000000000000" pitchFamily="2" charset="-78"/>
              </a:rPr>
              <a:t>1- متدهایی که خارج از کلاس استفاده نمی شوند </a:t>
            </a:r>
            <a:r>
              <a:rPr lang="fa-IR" sz="4000" b="1" dirty="0">
                <a:cs typeface="2  Kamran" panose="00000400000000000000" pitchFamily="2" charset="-78"/>
              </a:rPr>
              <a:t>(</a:t>
            </a:r>
            <a:r>
              <a:rPr lang="fa-IR" sz="3200" b="1" dirty="0">
                <a:cs typeface="2  Kamran" panose="00000400000000000000" pitchFamily="2" charset="-78"/>
              </a:rPr>
              <a:t>مانند متد </a:t>
            </a:r>
            <a:r>
              <a:rPr lang="en-US" sz="2000" b="1" dirty="0" err="1">
                <a:latin typeface="Consolas" panose="020B0609020204030204" pitchFamily="49" charset="0"/>
                <a:cs typeface="Consolas" panose="020B0609020204030204" pitchFamily="49" charset="0"/>
              </a:rPr>
              <a:t>seconds_to_time</a:t>
            </a:r>
            <a:r>
              <a:rPr lang="en-US" sz="2000" b="1" dirty="0">
                <a:latin typeface="Consolas" panose="020B0609020204030204" pitchFamily="49" charset="0"/>
                <a:cs typeface="Consolas" panose="020B0609020204030204" pitchFamily="49" charset="0"/>
              </a:rPr>
              <a:t>()</a:t>
            </a:r>
            <a:r>
              <a:rPr lang="fa-IR" sz="4000" b="1" dirty="0">
                <a:cs typeface="2  Kamran" panose="00000400000000000000" pitchFamily="2" charset="-78"/>
              </a:rPr>
              <a:t>) </a:t>
            </a:r>
            <a:r>
              <a:rPr lang="fa-IR" sz="2800" b="1" dirty="0" smtClean="0">
                <a:latin typeface="+mj-lt"/>
                <a:cs typeface="2  Kamran" panose="00000400000000000000" pitchFamily="2" charset="-78"/>
              </a:rPr>
              <a:t>را با قرار دادن __ در ابتدای نام آنها، مخفی کن</a:t>
            </a:r>
          </a:p>
        </p:txBody>
      </p:sp>
      <p:sp>
        <p:nvSpPr>
          <p:cNvPr id="7" name="TextBox 6"/>
          <p:cNvSpPr txBox="1"/>
          <p:nvPr/>
        </p:nvSpPr>
        <p:spPr>
          <a:xfrm>
            <a:off x="282388" y="3707758"/>
            <a:ext cx="11435096" cy="1384995"/>
          </a:xfrm>
          <a:prstGeom prst="rect">
            <a:avLst/>
          </a:prstGeom>
          <a:noFill/>
        </p:spPr>
        <p:txBody>
          <a:bodyPr wrap="square" rtlCol="0">
            <a:spAutoFit/>
          </a:bodyPr>
          <a:lstStyle/>
          <a:p>
            <a:pPr algn="just" rtl="1"/>
            <a:r>
              <a:rPr lang="fa-IR" sz="2800" b="1" dirty="0" smtClean="0">
                <a:latin typeface="+mj-lt"/>
                <a:cs typeface="2  Kamran" panose="00000400000000000000" pitchFamily="2" charset="-78"/>
              </a:rPr>
              <a:t>2- صفاتی که دسترسی مستقیم به آنها از طریق اشیاء می تواند مشکل ساز باشد (مانند دقیقه ها و ثانیه ها در ساعت) را با قرار دادن __ در ابتدای نام آنها مخفی کرده و سپس یک متد </a:t>
            </a:r>
            <a:r>
              <a:rPr lang="en-US" sz="2400" b="1" dirty="0" smtClean="0">
                <a:latin typeface="+mj-lt"/>
                <a:cs typeface="2  Kamran" panose="00000400000000000000" pitchFamily="2" charset="-78"/>
              </a:rPr>
              <a:t>setter</a:t>
            </a:r>
            <a:r>
              <a:rPr lang="fa-IR" sz="2400" b="1" dirty="0" smtClean="0">
                <a:latin typeface="+mj-lt"/>
                <a:cs typeface="2  Kamran" panose="00000400000000000000" pitchFamily="2" charset="-78"/>
              </a:rPr>
              <a:t> </a:t>
            </a:r>
            <a:r>
              <a:rPr lang="fa-IR" sz="2800" b="1" dirty="0" smtClean="0">
                <a:latin typeface="+mj-lt"/>
                <a:cs typeface="2  Kamran" panose="00000400000000000000" pitchFamily="2" charset="-78"/>
              </a:rPr>
              <a:t>و یک متد </a:t>
            </a:r>
            <a:r>
              <a:rPr lang="en-US" sz="2400" b="1" dirty="0" smtClean="0">
                <a:latin typeface="+mj-lt"/>
                <a:cs typeface="2  Kamran" panose="00000400000000000000" pitchFamily="2" charset="-78"/>
              </a:rPr>
              <a:t>getter</a:t>
            </a:r>
            <a:r>
              <a:rPr lang="fa-IR" sz="2400" b="1" dirty="0" smtClean="0">
                <a:latin typeface="+mj-lt"/>
                <a:cs typeface="2  Kamran" panose="00000400000000000000" pitchFamily="2" charset="-78"/>
              </a:rPr>
              <a:t> </a:t>
            </a:r>
            <a:r>
              <a:rPr lang="fa-IR" sz="2800" b="1" dirty="0" smtClean="0">
                <a:latin typeface="+mj-lt"/>
                <a:cs typeface="2  Kamran" panose="00000400000000000000" pitchFamily="2" charset="-78"/>
              </a:rPr>
              <a:t>جهت دسترسی و دستکاری آنها ایجاد کن.  </a:t>
            </a:r>
          </a:p>
        </p:txBody>
      </p:sp>
    </p:spTree>
    <p:extLst>
      <p:ext uri="{BB962C8B-B14F-4D97-AF65-F5344CB8AC3E}">
        <p14:creationId xmlns:p14="http://schemas.microsoft.com/office/powerpoint/2010/main" val="2633262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78224" y="1235393"/>
            <a:ext cx="11166154" cy="584775"/>
          </a:xfrm>
          <a:prstGeom prst="rect">
            <a:avLst/>
          </a:prstGeom>
          <a:noFill/>
        </p:spPr>
        <p:txBody>
          <a:bodyPr wrap="square" rtlCol="0">
            <a:spAutoFit/>
          </a:bodyPr>
          <a:lstStyle/>
          <a:p>
            <a:pPr algn="just" rtl="1"/>
            <a:r>
              <a:rPr lang="fa-IR" sz="3200" b="1" dirty="0" smtClean="0">
                <a:solidFill>
                  <a:srgbClr val="FF0000"/>
                </a:solidFill>
                <a:latin typeface="+mj-lt"/>
                <a:cs typeface="2  Kamran" panose="00000400000000000000" pitchFamily="2" charset="-78"/>
              </a:rPr>
              <a:t>کپسوله سازی در کلاس </a:t>
            </a:r>
            <a:r>
              <a:rPr lang="en-US" sz="2800" b="1" dirty="0" err="1" smtClean="0">
                <a:solidFill>
                  <a:srgbClr val="FF0000"/>
                </a:solidFill>
                <a:latin typeface="+mj-lt"/>
                <a:cs typeface="2  Kamran" panose="00000400000000000000" pitchFamily="2" charset="-78"/>
              </a:rPr>
              <a:t>MyTime</a:t>
            </a:r>
            <a:endParaRPr lang="fa-IR" sz="3200" b="1" dirty="0" smtClean="0">
              <a:latin typeface="+mj-lt"/>
              <a:cs typeface="2  Kamran" panose="00000400000000000000" pitchFamily="2" charset="-78"/>
            </a:endParaRPr>
          </a:p>
        </p:txBody>
      </p:sp>
      <p:sp>
        <p:nvSpPr>
          <p:cNvPr id="5" name="TextBox 4"/>
          <p:cNvSpPr txBox="1"/>
          <p:nvPr/>
        </p:nvSpPr>
        <p:spPr>
          <a:xfrm>
            <a:off x="7158773" y="178021"/>
            <a:ext cx="4886081" cy="584775"/>
          </a:xfrm>
          <a:prstGeom prst="rect">
            <a:avLst/>
          </a:prstGeom>
          <a:noFill/>
        </p:spPr>
        <p:txBody>
          <a:bodyPr wrap="none" rtlCol="0">
            <a:spAutoFit/>
          </a:bodyPr>
          <a:lstStyle/>
          <a:p>
            <a:pPr algn="just" rtl="1"/>
            <a:r>
              <a:rPr lang="fa-IR" sz="3200" dirty="0">
                <a:cs typeface="2  Yekan" panose="00000400000000000000" pitchFamily="2" charset="-78"/>
              </a:rPr>
              <a:t>کپسوله سازی </a:t>
            </a:r>
            <a:r>
              <a:rPr lang="fa-IR" sz="3200" b="1" dirty="0">
                <a:cs typeface="2  Kamran" panose="00000400000000000000" pitchFamily="2" charset="-78"/>
              </a:rPr>
              <a:t>(</a:t>
            </a:r>
            <a:r>
              <a:rPr lang="en-US" sz="3200" b="1" dirty="0">
                <a:cs typeface="2  Kamran" panose="00000400000000000000" pitchFamily="2" charset="-78"/>
              </a:rPr>
              <a:t>Encapsulation</a:t>
            </a:r>
            <a:r>
              <a:rPr lang="fa-IR" sz="3200" b="1" dirty="0">
                <a:cs typeface="2  Kamran" panose="00000400000000000000" pitchFamily="2" charset="-78"/>
              </a:rPr>
              <a:t>)</a:t>
            </a:r>
          </a:p>
        </p:txBody>
      </p:sp>
      <p:sp>
        <p:nvSpPr>
          <p:cNvPr id="8" name="TextBox 7"/>
          <p:cNvSpPr txBox="1"/>
          <p:nvPr/>
        </p:nvSpPr>
        <p:spPr>
          <a:xfrm>
            <a:off x="309282" y="1974253"/>
            <a:ext cx="11435096" cy="523220"/>
          </a:xfrm>
          <a:prstGeom prst="rect">
            <a:avLst/>
          </a:prstGeom>
          <a:noFill/>
        </p:spPr>
        <p:txBody>
          <a:bodyPr wrap="square" rtlCol="0">
            <a:spAutoFit/>
          </a:bodyPr>
          <a:lstStyle/>
          <a:p>
            <a:pPr algn="just" rtl="1"/>
            <a:r>
              <a:rPr lang="fa-IR" sz="2800" b="1" dirty="0" smtClean="0">
                <a:latin typeface="+mj-lt"/>
                <a:cs typeface="2  Kamran" panose="00000400000000000000" pitchFamily="2" charset="-78"/>
              </a:rPr>
              <a:t>1- متد </a:t>
            </a:r>
            <a:r>
              <a:rPr lang="en-US" sz="2400" dirty="0" err="1" smtClean="0">
                <a:latin typeface="Consolas" panose="020B0609020204030204" pitchFamily="49" charset="0"/>
                <a:cs typeface="Consolas" panose="020B0609020204030204" pitchFamily="49" charset="0"/>
              </a:rPr>
              <a:t>seconds_to_time</a:t>
            </a:r>
            <a:r>
              <a:rPr lang="fa-IR" sz="2800" b="1" dirty="0">
                <a:latin typeface="+mj-lt"/>
                <a:cs typeface="2  Kamran" panose="00000400000000000000" pitchFamily="2" charset="-78"/>
              </a:rPr>
              <a:t> یک متد کمکی است و بنابراین، بهتر است آن را به صورت زیر تعریف کنیم:</a:t>
            </a:r>
            <a:r>
              <a:rPr lang="fa-IR" sz="2800" dirty="0" smtClean="0"/>
              <a:t> </a:t>
            </a:r>
            <a:endParaRPr lang="fa-IR" sz="2800" b="1" dirty="0" smtClean="0">
              <a:latin typeface="+mj-lt"/>
              <a:cs typeface="2  Kamran" panose="00000400000000000000" pitchFamily="2" charset="-78"/>
            </a:endParaRPr>
          </a:p>
        </p:txBody>
      </p:sp>
      <p:pic>
        <p:nvPicPr>
          <p:cNvPr id="2" name="Picture 1"/>
          <p:cNvPicPr>
            <a:picLocks noChangeAspect="1"/>
          </p:cNvPicPr>
          <p:nvPr/>
        </p:nvPicPr>
        <p:blipFill rotWithShape="1">
          <a:blip r:embed="rId2"/>
          <a:srcRect l="26361" t="40780" r="48933" b="44507"/>
          <a:stretch/>
        </p:blipFill>
        <p:spPr>
          <a:xfrm>
            <a:off x="3644152" y="3227294"/>
            <a:ext cx="5446059" cy="1823458"/>
          </a:xfrm>
          <a:prstGeom prst="rect">
            <a:avLst/>
          </a:prstGeom>
          <a:ln>
            <a:solidFill>
              <a:schemeClr val="tx1"/>
            </a:solidFill>
          </a:ln>
        </p:spPr>
      </p:pic>
    </p:spTree>
    <p:extLst>
      <p:ext uri="{BB962C8B-B14F-4D97-AF65-F5344CB8AC3E}">
        <p14:creationId xmlns:p14="http://schemas.microsoft.com/office/powerpoint/2010/main" val="310726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78224" y="1235393"/>
            <a:ext cx="11166154" cy="584775"/>
          </a:xfrm>
          <a:prstGeom prst="rect">
            <a:avLst/>
          </a:prstGeom>
          <a:noFill/>
        </p:spPr>
        <p:txBody>
          <a:bodyPr wrap="square" rtlCol="0">
            <a:spAutoFit/>
          </a:bodyPr>
          <a:lstStyle/>
          <a:p>
            <a:pPr algn="just" rtl="1"/>
            <a:r>
              <a:rPr lang="fa-IR" sz="3200" b="1" dirty="0" smtClean="0">
                <a:solidFill>
                  <a:srgbClr val="FF0000"/>
                </a:solidFill>
                <a:latin typeface="+mj-lt"/>
                <a:cs typeface="2  Kamran" panose="00000400000000000000" pitchFamily="2" charset="-78"/>
              </a:rPr>
              <a:t>کپسوله سازی در کلاس </a:t>
            </a:r>
            <a:r>
              <a:rPr lang="en-US" sz="2800" b="1" dirty="0" err="1" smtClean="0">
                <a:solidFill>
                  <a:srgbClr val="FF0000"/>
                </a:solidFill>
                <a:latin typeface="+mj-lt"/>
                <a:cs typeface="2  Kamran" panose="00000400000000000000" pitchFamily="2" charset="-78"/>
              </a:rPr>
              <a:t>MyTime</a:t>
            </a:r>
            <a:endParaRPr lang="fa-IR" sz="3200" b="1" dirty="0" smtClean="0">
              <a:latin typeface="+mj-lt"/>
              <a:cs typeface="2  Kamran" panose="00000400000000000000" pitchFamily="2" charset="-78"/>
            </a:endParaRPr>
          </a:p>
        </p:txBody>
      </p:sp>
      <p:sp>
        <p:nvSpPr>
          <p:cNvPr id="5" name="TextBox 4"/>
          <p:cNvSpPr txBox="1"/>
          <p:nvPr/>
        </p:nvSpPr>
        <p:spPr>
          <a:xfrm>
            <a:off x="7158773" y="178021"/>
            <a:ext cx="4886081" cy="584775"/>
          </a:xfrm>
          <a:prstGeom prst="rect">
            <a:avLst/>
          </a:prstGeom>
          <a:noFill/>
        </p:spPr>
        <p:txBody>
          <a:bodyPr wrap="none" rtlCol="0">
            <a:spAutoFit/>
          </a:bodyPr>
          <a:lstStyle/>
          <a:p>
            <a:pPr algn="just" rtl="1"/>
            <a:r>
              <a:rPr lang="fa-IR" sz="3200" dirty="0">
                <a:cs typeface="2  Yekan" panose="00000400000000000000" pitchFamily="2" charset="-78"/>
              </a:rPr>
              <a:t>کپسوله سازی </a:t>
            </a:r>
            <a:r>
              <a:rPr lang="fa-IR" sz="3200" b="1" dirty="0">
                <a:cs typeface="2  Kamran" panose="00000400000000000000" pitchFamily="2" charset="-78"/>
              </a:rPr>
              <a:t>(</a:t>
            </a:r>
            <a:r>
              <a:rPr lang="en-US" sz="3200" b="1" dirty="0">
                <a:cs typeface="2  Kamran" panose="00000400000000000000" pitchFamily="2" charset="-78"/>
              </a:rPr>
              <a:t>Encapsulation</a:t>
            </a:r>
            <a:r>
              <a:rPr lang="fa-IR" sz="3200" b="1" dirty="0">
                <a:cs typeface="2  Kamran" panose="00000400000000000000" pitchFamily="2" charset="-78"/>
              </a:rPr>
              <a:t>)</a:t>
            </a:r>
          </a:p>
        </p:txBody>
      </p:sp>
      <p:sp>
        <p:nvSpPr>
          <p:cNvPr id="8" name="TextBox 7"/>
          <p:cNvSpPr txBox="1"/>
          <p:nvPr/>
        </p:nvSpPr>
        <p:spPr>
          <a:xfrm>
            <a:off x="309282" y="1853230"/>
            <a:ext cx="11435096" cy="954107"/>
          </a:xfrm>
          <a:prstGeom prst="rect">
            <a:avLst/>
          </a:prstGeom>
          <a:noFill/>
        </p:spPr>
        <p:txBody>
          <a:bodyPr wrap="square" rtlCol="0">
            <a:spAutoFit/>
          </a:bodyPr>
          <a:lstStyle/>
          <a:p>
            <a:pPr algn="just" rtl="1"/>
            <a:r>
              <a:rPr lang="fa-IR" sz="2800" b="1" dirty="0" smtClean="0">
                <a:latin typeface="+mj-lt"/>
                <a:cs typeface="2  Kamran" panose="00000400000000000000" pitchFamily="2" charset="-78"/>
              </a:rPr>
              <a:t>2- ویژگی </a:t>
            </a:r>
            <a:r>
              <a:rPr lang="en-US" sz="2400" dirty="0" smtClean="0">
                <a:latin typeface="Consolas" panose="020B0609020204030204" pitchFamily="49" charset="0"/>
                <a:cs typeface="Consolas" panose="020B0609020204030204" pitchFamily="49" charset="0"/>
              </a:rPr>
              <a:t>hours</a:t>
            </a:r>
            <a:r>
              <a:rPr lang="fa-IR" sz="2800" b="1" dirty="0" smtClean="0">
                <a:latin typeface="+mj-lt"/>
                <a:cs typeface="2  Kamran" panose="00000400000000000000" pitchFamily="2" charset="-78"/>
              </a:rPr>
              <a:t> نمی تواند مقداری منفی دریافت کند. بنابراین، بهتر است این ویژگی را مخفی کرده (نام آن را </a:t>
            </a:r>
            <a:r>
              <a:rPr lang="en-US" sz="2800" b="1" dirty="0" smtClean="0">
                <a:latin typeface="+mj-lt"/>
                <a:cs typeface="2  Kamran" panose="00000400000000000000" pitchFamily="2" charset="-78"/>
              </a:rPr>
              <a:t>__hours</a:t>
            </a:r>
            <a:r>
              <a:rPr lang="fa-IR" sz="2800" b="1" dirty="0" smtClean="0">
                <a:latin typeface="+mj-lt"/>
                <a:cs typeface="2  Kamran" panose="00000400000000000000" pitchFamily="2" charset="-78"/>
              </a:rPr>
              <a:t> قرار دهیم ) و برای آن یک </a:t>
            </a:r>
            <a:r>
              <a:rPr lang="en-US" sz="2800" b="1" dirty="0" smtClean="0">
                <a:latin typeface="+mj-lt"/>
                <a:cs typeface="2  Kamran" panose="00000400000000000000" pitchFamily="2" charset="-78"/>
              </a:rPr>
              <a:t>setter</a:t>
            </a:r>
            <a:r>
              <a:rPr lang="fa-IR" sz="2800" b="1" dirty="0" smtClean="0">
                <a:latin typeface="+mj-lt"/>
                <a:cs typeface="2  Kamran" panose="00000400000000000000" pitchFamily="2" charset="-78"/>
              </a:rPr>
              <a:t> و یک </a:t>
            </a:r>
            <a:r>
              <a:rPr lang="en-US" sz="2800" b="1" dirty="0" smtClean="0">
                <a:latin typeface="+mj-lt"/>
                <a:cs typeface="2  Kamran" panose="00000400000000000000" pitchFamily="2" charset="-78"/>
              </a:rPr>
              <a:t>getter</a:t>
            </a:r>
            <a:r>
              <a:rPr lang="fa-IR" sz="2800" b="1" dirty="0" smtClean="0">
                <a:latin typeface="+mj-lt"/>
                <a:cs typeface="2  Kamran" panose="00000400000000000000" pitchFamily="2" charset="-78"/>
              </a:rPr>
              <a:t> تعریف کنیم: </a:t>
            </a:r>
          </a:p>
        </p:txBody>
      </p:sp>
      <p:pic>
        <p:nvPicPr>
          <p:cNvPr id="3" name="Picture 2"/>
          <p:cNvPicPr>
            <a:picLocks noChangeAspect="1"/>
          </p:cNvPicPr>
          <p:nvPr/>
        </p:nvPicPr>
        <p:blipFill rotWithShape="1">
          <a:blip r:embed="rId2"/>
          <a:srcRect l="26360" t="27636" r="33272" b="44311"/>
          <a:stretch/>
        </p:blipFill>
        <p:spPr>
          <a:xfrm>
            <a:off x="188260" y="2840399"/>
            <a:ext cx="6481482" cy="2532382"/>
          </a:xfrm>
          <a:prstGeom prst="rect">
            <a:avLst/>
          </a:prstGeom>
          <a:ln>
            <a:solidFill>
              <a:schemeClr val="tx1"/>
            </a:solidFill>
          </a:ln>
        </p:spPr>
      </p:pic>
      <p:pic>
        <p:nvPicPr>
          <p:cNvPr id="4" name="Picture 3"/>
          <p:cNvPicPr>
            <a:picLocks noChangeAspect="1"/>
          </p:cNvPicPr>
          <p:nvPr/>
        </p:nvPicPr>
        <p:blipFill rotWithShape="1">
          <a:blip r:embed="rId3"/>
          <a:srcRect l="26471" t="29402" r="49595" b="52157"/>
          <a:stretch/>
        </p:blipFill>
        <p:spPr>
          <a:xfrm>
            <a:off x="6804211" y="3181361"/>
            <a:ext cx="4271802" cy="1850457"/>
          </a:xfrm>
          <a:prstGeom prst="rect">
            <a:avLst/>
          </a:prstGeom>
          <a:ln>
            <a:solidFill>
              <a:srgbClr val="FF0000"/>
            </a:solidFill>
          </a:ln>
        </p:spPr>
      </p:pic>
      <p:pic>
        <p:nvPicPr>
          <p:cNvPr id="7" name="Picture 6"/>
          <p:cNvPicPr>
            <a:picLocks noChangeAspect="1"/>
          </p:cNvPicPr>
          <p:nvPr/>
        </p:nvPicPr>
        <p:blipFill rotWithShape="1">
          <a:blip r:embed="rId4"/>
          <a:srcRect l="23272" t="71972" r="62280" b="17631"/>
          <a:stretch/>
        </p:blipFill>
        <p:spPr>
          <a:xfrm>
            <a:off x="7611469" y="5031818"/>
            <a:ext cx="2657285" cy="10750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40992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78224" y="1235393"/>
            <a:ext cx="11166154" cy="584775"/>
          </a:xfrm>
          <a:prstGeom prst="rect">
            <a:avLst/>
          </a:prstGeom>
          <a:noFill/>
        </p:spPr>
        <p:txBody>
          <a:bodyPr wrap="square" rtlCol="0">
            <a:spAutoFit/>
          </a:bodyPr>
          <a:lstStyle/>
          <a:p>
            <a:pPr algn="just" rtl="1"/>
            <a:r>
              <a:rPr lang="fa-IR" sz="3200" b="1" dirty="0" smtClean="0">
                <a:solidFill>
                  <a:srgbClr val="FF0000"/>
                </a:solidFill>
                <a:latin typeface="+mj-lt"/>
                <a:cs typeface="2  Kamran" panose="00000400000000000000" pitchFamily="2" charset="-78"/>
              </a:rPr>
              <a:t>کپسوله سازی در کلاس </a:t>
            </a:r>
            <a:r>
              <a:rPr lang="en-US" sz="2800" b="1" dirty="0" err="1" smtClean="0">
                <a:solidFill>
                  <a:srgbClr val="FF0000"/>
                </a:solidFill>
                <a:latin typeface="+mj-lt"/>
                <a:cs typeface="2  Kamran" panose="00000400000000000000" pitchFamily="2" charset="-78"/>
              </a:rPr>
              <a:t>MyTime</a:t>
            </a:r>
            <a:endParaRPr lang="fa-IR" sz="3200" b="1" dirty="0" smtClean="0">
              <a:latin typeface="+mj-lt"/>
              <a:cs typeface="2  Kamran" panose="00000400000000000000" pitchFamily="2" charset="-78"/>
            </a:endParaRPr>
          </a:p>
        </p:txBody>
      </p:sp>
      <p:sp>
        <p:nvSpPr>
          <p:cNvPr id="5" name="TextBox 4"/>
          <p:cNvSpPr txBox="1"/>
          <p:nvPr/>
        </p:nvSpPr>
        <p:spPr>
          <a:xfrm>
            <a:off x="7158773" y="178021"/>
            <a:ext cx="4886081" cy="584775"/>
          </a:xfrm>
          <a:prstGeom prst="rect">
            <a:avLst/>
          </a:prstGeom>
          <a:noFill/>
        </p:spPr>
        <p:txBody>
          <a:bodyPr wrap="none" rtlCol="0">
            <a:spAutoFit/>
          </a:bodyPr>
          <a:lstStyle/>
          <a:p>
            <a:pPr algn="just" rtl="1"/>
            <a:r>
              <a:rPr lang="fa-IR" sz="3200" dirty="0">
                <a:cs typeface="2  Yekan" panose="00000400000000000000" pitchFamily="2" charset="-78"/>
              </a:rPr>
              <a:t>کپسوله سازی </a:t>
            </a:r>
            <a:r>
              <a:rPr lang="fa-IR" sz="3200" b="1" dirty="0">
                <a:cs typeface="2  Kamran" panose="00000400000000000000" pitchFamily="2" charset="-78"/>
              </a:rPr>
              <a:t>(</a:t>
            </a:r>
            <a:r>
              <a:rPr lang="en-US" sz="3200" b="1" dirty="0">
                <a:cs typeface="2  Kamran" panose="00000400000000000000" pitchFamily="2" charset="-78"/>
              </a:rPr>
              <a:t>Encapsulation</a:t>
            </a:r>
            <a:r>
              <a:rPr lang="fa-IR" sz="3200" b="1" dirty="0">
                <a:cs typeface="2  Kamran" panose="00000400000000000000" pitchFamily="2" charset="-78"/>
              </a:rPr>
              <a:t>)</a:t>
            </a:r>
          </a:p>
        </p:txBody>
      </p:sp>
      <p:sp>
        <p:nvSpPr>
          <p:cNvPr id="8" name="TextBox 7"/>
          <p:cNvSpPr txBox="1"/>
          <p:nvPr/>
        </p:nvSpPr>
        <p:spPr>
          <a:xfrm>
            <a:off x="7516906" y="1853230"/>
            <a:ext cx="4227472" cy="2246769"/>
          </a:xfrm>
          <a:prstGeom prst="rect">
            <a:avLst/>
          </a:prstGeom>
          <a:noFill/>
        </p:spPr>
        <p:txBody>
          <a:bodyPr wrap="square" rtlCol="0">
            <a:spAutoFit/>
          </a:bodyPr>
          <a:lstStyle/>
          <a:p>
            <a:pPr algn="just" rtl="1"/>
            <a:r>
              <a:rPr lang="fa-IR" sz="2800" b="1" dirty="0" smtClean="0">
                <a:latin typeface="+mj-lt"/>
                <a:cs typeface="2  Kamran" panose="00000400000000000000" pitchFamily="2" charset="-78"/>
              </a:rPr>
              <a:t>3- ویژگی های </a:t>
            </a:r>
            <a:r>
              <a:rPr lang="en-US" sz="2400" dirty="0" smtClean="0">
                <a:latin typeface="Consolas" panose="020B0609020204030204" pitchFamily="49" charset="0"/>
                <a:cs typeface="Consolas" panose="020B0609020204030204" pitchFamily="49" charset="0"/>
              </a:rPr>
              <a:t>minutes</a:t>
            </a:r>
            <a:r>
              <a:rPr lang="fa-IR" sz="2400" dirty="0" smtClean="0">
                <a:latin typeface="Consolas" panose="020B0609020204030204" pitchFamily="49" charset="0"/>
                <a:cs typeface="Consolas" panose="020B0609020204030204" pitchFamily="49" charset="0"/>
              </a:rPr>
              <a:t> </a:t>
            </a:r>
            <a:r>
              <a:rPr lang="fa-IR" sz="2800" b="1" dirty="0">
                <a:latin typeface="+mj-lt"/>
                <a:cs typeface="2  Kamran" panose="00000400000000000000" pitchFamily="2" charset="-78"/>
              </a:rPr>
              <a:t>و</a:t>
            </a:r>
            <a:r>
              <a:rPr lang="fa-IR" sz="2400" dirty="0" smtClean="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seconds</a:t>
            </a:r>
            <a:r>
              <a:rPr lang="fa-IR" sz="2400" dirty="0" smtClean="0">
                <a:latin typeface="Consolas" panose="020B0609020204030204" pitchFamily="49" charset="0"/>
                <a:cs typeface="Consolas" panose="020B0609020204030204" pitchFamily="49" charset="0"/>
              </a:rPr>
              <a:t> </a:t>
            </a:r>
            <a:r>
              <a:rPr lang="fa-IR" sz="2800" b="1" dirty="0" smtClean="0">
                <a:latin typeface="+mj-lt"/>
                <a:cs typeface="2  Kamran" panose="00000400000000000000" pitchFamily="2" charset="-78"/>
              </a:rPr>
              <a:t>نمی توان</a:t>
            </a:r>
            <a:r>
              <a:rPr lang="fa-IR" sz="2800" b="1" dirty="0">
                <a:latin typeface="+mj-lt"/>
                <a:cs typeface="2  Kamran" panose="00000400000000000000" pitchFamily="2" charset="-78"/>
              </a:rPr>
              <a:t>ن</a:t>
            </a:r>
            <a:r>
              <a:rPr lang="fa-IR" sz="2800" b="1" dirty="0" smtClean="0">
                <a:latin typeface="+mj-lt"/>
                <a:cs typeface="2  Kamran" panose="00000400000000000000" pitchFamily="2" charset="-78"/>
              </a:rPr>
              <a:t>د مقداری خارج از </a:t>
            </a:r>
            <a:r>
              <a:rPr lang="en-US" sz="2000" b="1" dirty="0" smtClean="0">
                <a:latin typeface="Consolas" panose="020B0609020204030204" pitchFamily="49" charset="0"/>
                <a:cs typeface="Consolas" panose="020B0609020204030204" pitchFamily="49" charset="0"/>
              </a:rPr>
              <a:t>[0,60)</a:t>
            </a:r>
            <a:r>
              <a:rPr lang="fa-IR" sz="2000" b="1" dirty="0" smtClean="0">
                <a:latin typeface="Consolas" panose="020B0609020204030204" pitchFamily="49" charset="0"/>
                <a:cs typeface="2  Kamran" panose="00000400000000000000" pitchFamily="2" charset="-78"/>
              </a:rPr>
              <a:t> </a:t>
            </a:r>
            <a:r>
              <a:rPr lang="fa-IR" sz="2800" b="1" dirty="0" smtClean="0">
                <a:latin typeface="+mj-lt"/>
                <a:cs typeface="2  Kamran" panose="00000400000000000000" pitchFamily="2" charset="-78"/>
              </a:rPr>
              <a:t>دریافت کنند. بنابراین، بهتر است این ویژگی ها را نیز مخفی کرده و برای آنها </a:t>
            </a:r>
            <a:r>
              <a:rPr lang="en-US" sz="2800" b="1" dirty="0" smtClean="0">
                <a:latin typeface="+mj-lt"/>
                <a:cs typeface="2  Kamran" panose="00000400000000000000" pitchFamily="2" charset="-78"/>
              </a:rPr>
              <a:t>setter</a:t>
            </a:r>
            <a:r>
              <a:rPr lang="fa-IR" sz="2800" b="1" dirty="0" smtClean="0">
                <a:latin typeface="+mj-lt"/>
                <a:cs typeface="2  Kamran" panose="00000400000000000000" pitchFamily="2" charset="-78"/>
              </a:rPr>
              <a:t> و </a:t>
            </a:r>
            <a:r>
              <a:rPr lang="en-US" sz="2800" b="1" dirty="0" smtClean="0">
                <a:latin typeface="+mj-lt"/>
                <a:cs typeface="2  Kamran" panose="00000400000000000000" pitchFamily="2" charset="-78"/>
              </a:rPr>
              <a:t>getter</a:t>
            </a:r>
            <a:r>
              <a:rPr lang="fa-IR" sz="2800" b="1" dirty="0" smtClean="0">
                <a:latin typeface="+mj-lt"/>
                <a:cs typeface="2  Kamran" panose="00000400000000000000" pitchFamily="2" charset="-78"/>
              </a:rPr>
              <a:t> تعریف کنیم: </a:t>
            </a:r>
          </a:p>
        </p:txBody>
      </p:sp>
      <p:pic>
        <p:nvPicPr>
          <p:cNvPr id="2" name="Picture 1"/>
          <p:cNvPicPr>
            <a:picLocks noChangeAspect="1"/>
          </p:cNvPicPr>
          <p:nvPr/>
        </p:nvPicPr>
        <p:blipFill rotWithShape="1">
          <a:blip r:embed="rId2"/>
          <a:srcRect l="26581" t="16454" r="30736" b="30579"/>
          <a:stretch/>
        </p:blipFill>
        <p:spPr>
          <a:xfrm>
            <a:off x="137707" y="1031736"/>
            <a:ext cx="7021066" cy="4898417"/>
          </a:xfrm>
          <a:prstGeom prst="rect">
            <a:avLst/>
          </a:prstGeom>
          <a:ln>
            <a:solidFill>
              <a:schemeClr val="tx1"/>
            </a:solidFill>
          </a:ln>
        </p:spPr>
      </p:pic>
    </p:spTree>
    <p:extLst>
      <p:ext uri="{BB962C8B-B14F-4D97-AF65-F5344CB8AC3E}">
        <p14:creationId xmlns:p14="http://schemas.microsoft.com/office/powerpoint/2010/main" val="2626932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3823" t="10961" r="12316" b="26655"/>
          <a:stretch/>
        </p:blipFill>
        <p:spPr>
          <a:xfrm>
            <a:off x="268940" y="366281"/>
            <a:ext cx="10889445" cy="5980731"/>
          </a:xfrm>
          <a:prstGeom prst="rect">
            <a:avLst/>
          </a:prstGeom>
        </p:spPr>
      </p:pic>
      <p:sp>
        <p:nvSpPr>
          <p:cNvPr id="28" name="TextBox 27"/>
          <p:cNvSpPr txBox="1"/>
          <p:nvPr/>
        </p:nvSpPr>
        <p:spPr>
          <a:xfrm>
            <a:off x="9958226" y="218363"/>
            <a:ext cx="2004075" cy="584775"/>
          </a:xfrm>
          <a:prstGeom prst="rect">
            <a:avLst/>
          </a:prstGeom>
          <a:noFill/>
        </p:spPr>
        <p:txBody>
          <a:bodyPr wrap="none" rtlCol="0">
            <a:spAutoFit/>
          </a:bodyPr>
          <a:lstStyle/>
          <a:p>
            <a:pPr algn="r" rtl="1"/>
            <a:r>
              <a:rPr lang="fa-IR" sz="3200" dirty="0" smtClean="0">
                <a:cs typeface="2  Yekan" panose="00000400000000000000" pitchFamily="2" charset="-78"/>
              </a:rPr>
              <a:t>یاد آوری ....</a:t>
            </a:r>
            <a:endParaRPr lang="en-US" sz="3200" dirty="0">
              <a:cs typeface="2  Yekan" panose="00000400000000000000" pitchFamily="2" charset="-78"/>
            </a:endParaRPr>
          </a:p>
        </p:txBody>
      </p:sp>
    </p:spTree>
    <p:extLst>
      <p:ext uri="{BB962C8B-B14F-4D97-AF65-F5344CB8AC3E}">
        <p14:creationId xmlns:p14="http://schemas.microsoft.com/office/powerpoint/2010/main" val="2857466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8061681" y="218363"/>
            <a:ext cx="3900620" cy="584775"/>
          </a:xfrm>
          <a:prstGeom prst="rect">
            <a:avLst/>
          </a:prstGeom>
          <a:noFill/>
        </p:spPr>
        <p:txBody>
          <a:bodyPr wrap="none" rtlCol="0">
            <a:spAutoFit/>
          </a:bodyPr>
          <a:lstStyle/>
          <a:p>
            <a:pPr algn="r" rtl="1"/>
            <a:r>
              <a:rPr lang="en-US" sz="3200" b="1" dirty="0" smtClean="0">
                <a:cs typeface="2  Yekan" panose="00000400000000000000" pitchFamily="2" charset="-78"/>
              </a:rPr>
              <a:t>Operator Overloading</a:t>
            </a:r>
            <a:endParaRPr lang="en-US" sz="3200" b="1" dirty="0">
              <a:cs typeface="2  Yekan" panose="00000400000000000000" pitchFamily="2" charset="-78"/>
            </a:endParaRPr>
          </a:p>
        </p:txBody>
      </p:sp>
      <p:sp>
        <p:nvSpPr>
          <p:cNvPr id="12" name="TextBox 11"/>
          <p:cNvSpPr txBox="1"/>
          <p:nvPr/>
        </p:nvSpPr>
        <p:spPr>
          <a:xfrm>
            <a:off x="1856935" y="1668969"/>
            <a:ext cx="8703213" cy="584775"/>
          </a:xfrm>
          <a:prstGeom prst="rect">
            <a:avLst/>
          </a:prstGeom>
          <a:noFill/>
        </p:spPr>
        <p:txBody>
          <a:bodyPr wrap="square" rtlCol="0">
            <a:spAutoFit/>
          </a:bodyPr>
          <a:lstStyle/>
          <a:p>
            <a:pPr algn="just" rtl="1"/>
            <a:r>
              <a:rPr lang="fa-IR" sz="3200" b="1" dirty="0" smtClean="0">
                <a:solidFill>
                  <a:schemeClr val="accent1"/>
                </a:solidFill>
                <a:cs typeface="2  Kamran" panose="00000400000000000000" pitchFamily="2" charset="-78"/>
              </a:rPr>
              <a:t>باز تعریف عملگرها و متدهای درون-ساخت پایتون برای انواع داده جدید</a:t>
            </a:r>
            <a:endParaRPr lang="fa-IR" sz="3200" b="1" dirty="0" smtClean="0">
              <a:solidFill>
                <a:schemeClr val="accent1"/>
              </a:solidFill>
              <a:latin typeface="Gabriola" panose="04040605051002020D02" pitchFamily="82" charset="0"/>
              <a:cs typeface="2  Kamran" panose="00000400000000000000" pitchFamily="2" charset="-78"/>
            </a:endParaRPr>
          </a:p>
        </p:txBody>
      </p:sp>
      <p:sp>
        <p:nvSpPr>
          <p:cNvPr id="13" name="TextBox 12"/>
          <p:cNvSpPr txBox="1"/>
          <p:nvPr/>
        </p:nvSpPr>
        <p:spPr>
          <a:xfrm>
            <a:off x="3111168" y="2566957"/>
            <a:ext cx="8703213" cy="584775"/>
          </a:xfrm>
          <a:prstGeom prst="rect">
            <a:avLst/>
          </a:prstGeom>
          <a:noFill/>
        </p:spPr>
        <p:txBody>
          <a:bodyPr wrap="square" rtlCol="0">
            <a:spAutoFit/>
          </a:bodyPr>
          <a:lstStyle/>
          <a:p>
            <a:pPr algn="just" rtl="1"/>
            <a:r>
              <a:rPr lang="fa-IR" sz="3200" b="1" dirty="0" smtClean="0">
                <a:cs typeface="2  Kamran" panose="00000400000000000000" pitchFamily="2" charset="-78"/>
              </a:rPr>
              <a:t>تابحال با یک نمونه بازتعریف آشنا شدیم: </a:t>
            </a:r>
            <a:endParaRPr lang="fa-IR" sz="3200" b="1" dirty="0" smtClean="0">
              <a:latin typeface="Gabriola" panose="04040605051002020D02" pitchFamily="82" charset="0"/>
              <a:cs typeface="2  Kamran" panose="00000400000000000000" pitchFamily="2" charset="-78"/>
            </a:endParaRPr>
          </a:p>
        </p:txBody>
      </p:sp>
      <p:sp>
        <p:nvSpPr>
          <p:cNvPr id="14" name="TextBox 13"/>
          <p:cNvSpPr txBox="1"/>
          <p:nvPr/>
        </p:nvSpPr>
        <p:spPr>
          <a:xfrm>
            <a:off x="1856934" y="3151732"/>
            <a:ext cx="8703213" cy="584775"/>
          </a:xfrm>
          <a:prstGeom prst="rect">
            <a:avLst/>
          </a:prstGeom>
          <a:noFill/>
        </p:spPr>
        <p:txBody>
          <a:bodyPr wrap="square" rtlCol="0">
            <a:spAutoFit/>
          </a:bodyPr>
          <a:lstStyle/>
          <a:p>
            <a:pPr algn="just" rtl="1"/>
            <a:r>
              <a:rPr lang="fa-IR" sz="3200" b="1" dirty="0" smtClean="0">
                <a:solidFill>
                  <a:srgbClr val="FF0000"/>
                </a:solidFill>
                <a:cs typeface="2  Kamran" panose="00000400000000000000" pitchFamily="2" charset="-78"/>
              </a:rPr>
              <a:t>برای استفاده از تابع درون-ساخت </a:t>
            </a:r>
            <a:r>
              <a:rPr lang="en-US" sz="2800" b="1" dirty="0" smtClean="0">
                <a:solidFill>
                  <a:srgbClr val="FF0000"/>
                </a:solidFill>
                <a:latin typeface="+mj-lt"/>
                <a:cs typeface="2  Kamran" panose="00000400000000000000" pitchFamily="2" charset="-78"/>
              </a:rPr>
              <a:t>print</a:t>
            </a:r>
            <a:r>
              <a:rPr lang="fa-IR" sz="3200" b="1" dirty="0" smtClean="0">
                <a:solidFill>
                  <a:srgbClr val="FF0000"/>
                </a:solidFill>
                <a:cs typeface="2  Kamran" panose="00000400000000000000" pitchFamily="2" charset="-78"/>
              </a:rPr>
              <a:t>، از متد </a:t>
            </a:r>
            <a:r>
              <a:rPr lang="en-US" sz="2800" b="1" dirty="0">
                <a:solidFill>
                  <a:srgbClr val="FF0000"/>
                </a:solidFill>
                <a:latin typeface="+mj-lt"/>
                <a:cs typeface="2  Kamran" panose="00000400000000000000" pitchFamily="2" charset="-78"/>
              </a:rPr>
              <a:t>__</a:t>
            </a:r>
            <a:r>
              <a:rPr lang="en-US" sz="2800" b="1" dirty="0" err="1">
                <a:solidFill>
                  <a:srgbClr val="FF0000"/>
                </a:solidFill>
                <a:latin typeface="+mj-lt"/>
                <a:cs typeface="2  Kamran" panose="00000400000000000000" pitchFamily="2" charset="-78"/>
              </a:rPr>
              <a:t>str</a:t>
            </a:r>
            <a:r>
              <a:rPr lang="en-US" sz="2800" b="1" dirty="0">
                <a:solidFill>
                  <a:srgbClr val="FF0000"/>
                </a:solidFill>
                <a:latin typeface="+mj-lt"/>
                <a:cs typeface="2  Kamran" panose="00000400000000000000" pitchFamily="2" charset="-78"/>
              </a:rPr>
              <a:t>__</a:t>
            </a:r>
            <a:r>
              <a:rPr lang="fa-IR" sz="2800" b="1" dirty="0">
                <a:solidFill>
                  <a:srgbClr val="FF0000"/>
                </a:solidFill>
                <a:latin typeface="+mj-lt"/>
                <a:cs typeface="2  Kamran" panose="00000400000000000000" pitchFamily="2" charset="-78"/>
              </a:rPr>
              <a:t> </a:t>
            </a:r>
            <a:r>
              <a:rPr lang="fa-IR" sz="3200" b="1" dirty="0" smtClean="0">
                <a:solidFill>
                  <a:srgbClr val="FF0000"/>
                </a:solidFill>
                <a:cs typeface="2  Kamran" panose="00000400000000000000" pitchFamily="2" charset="-78"/>
              </a:rPr>
              <a:t>استفاده کردیم. </a:t>
            </a:r>
            <a:endParaRPr lang="fa-IR" sz="3200" b="1" dirty="0" smtClean="0">
              <a:solidFill>
                <a:srgbClr val="FF0000"/>
              </a:solidFill>
              <a:latin typeface="Gabriola" panose="04040605051002020D02" pitchFamily="82" charset="0"/>
              <a:cs typeface="2  Kamran" panose="00000400000000000000" pitchFamily="2" charset="-78"/>
            </a:endParaRPr>
          </a:p>
        </p:txBody>
      </p:sp>
    </p:spTree>
    <p:extLst>
      <p:ext uri="{BB962C8B-B14F-4D97-AF65-F5344CB8AC3E}">
        <p14:creationId xmlns:p14="http://schemas.microsoft.com/office/powerpoint/2010/main" val="2098863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8061681" y="218363"/>
            <a:ext cx="3900620" cy="584775"/>
          </a:xfrm>
          <a:prstGeom prst="rect">
            <a:avLst/>
          </a:prstGeom>
          <a:noFill/>
        </p:spPr>
        <p:txBody>
          <a:bodyPr wrap="none" rtlCol="0">
            <a:spAutoFit/>
          </a:bodyPr>
          <a:lstStyle/>
          <a:p>
            <a:pPr algn="r" rtl="1"/>
            <a:r>
              <a:rPr lang="en-US" sz="3200" b="1" dirty="0" smtClean="0">
                <a:cs typeface="2  Yekan" panose="00000400000000000000" pitchFamily="2" charset="-78"/>
              </a:rPr>
              <a:t>Operator Overloading</a:t>
            </a:r>
            <a:endParaRPr lang="en-US" sz="3200" b="1" dirty="0">
              <a:cs typeface="2  Yekan" panose="00000400000000000000" pitchFamily="2" charset="-78"/>
            </a:endParaRPr>
          </a:p>
        </p:txBody>
      </p:sp>
      <p:sp>
        <p:nvSpPr>
          <p:cNvPr id="6" name="TextBox 5"/>
          <p:cNvSpPr txBox="1"/>
          <p:nvPr/>
        </p:nvSpPr>
        <p:spPr>
          <a:xfrm>
            <a:off x="3111167" y="1260295"/>
            <a:ext cx="8703213" cy="584775"/>
          </a:xfrm>
          <a:prstGeom prst="rect">
            <a:avLst/>
          </a:prstGeom>
          <a:noFill/>
        </p:spPr>
        <p:txBody>
          <a:bodyPr wrap="square" rtlCol="0">
            <a:spAutoFit/>
          </a:bodyPr>
          <a:lstStyle/>
          <a:p>
            <a:pPr algn="just" rtl="1"/>
            <a:r>
              <a:rPr lang="fa-IR" sz="3200" b="1" dirty="0" smtClean="0">
                <a:solidFill>
                  <a:srgbClr val="FF0000"/>
                </a:solidFill>
                <a:cs typeface="2  Kamran" panose="00000400000000000000" pitchFamily="2" charset="-78"/>
              </a:rPr>
              <a:t>سوال</a:t>
            </a:r>
            <a:r>
              <a:rPr lang="fa-IR" sz="3200" b="1" dirty="0" smtClean="0">
                <a:cs typeface="2  Kamran" panose="00000400000000000000" pitchFamily="2" charset="-78"/>
              </a:rPr>
              <a:t>: خروجی کد زیر چیست؟ </a:t>
            </a:r>
            <a:endParaRPr lang="fa-IR" sz="3200" b="1" dirty="0" smtClean="0">
              <a:latin typeface="Gabriola" panose="04040605051002020D02" pitchFamily="82" charset="0"/>
              <a:cs typeface="2  Kamran" panose="00000400000000000000" pitchFamily="2" charset="-78"/>
            </a:endParaRPr>
          </a:p>
        </p:txBody>
      </p:sp>
      <p:pic>
        <p:nvPicPr>
          <p:cNvPr id="7" name="Picture 6"/>
          <p:cNvPicPr>
            <a:picLocks noChangeAspect="1"/>
          </p:cNvPicPr>
          <p:nvPr/>
        </p:nvPicPr>
        <p:blipFill rotWithShape="1">
          <a:blip r:embed="rId2"/>
          <a:srcRect l="26769" t="45126" r="52116" b="40098"/>
          <a:stretch/>
        </p:blipFill>
        <p:spPr>
          <a:xfrm>
            <a:off x="569740" y="1462777"/>
            <a:ext cx="4541602" cy="1786860"/>
          </a:xfrm>
          <a:prstGeom prst="rect">
            <a:avLst/>
          </a:prstGeom>
          <a:ln>
            <a:solidFill>
              <a:srgbClr val="FF0000"/>
            </a:solidFill>
          </a:ln>
        </p:spPr>
      </p:pic>
      <p:pic>
        <p:nvPicPr>
          <p:cNvPr id="8" name="Picture 7"/>
          <p:cNvPicPr>
            <a:picLocks noChangeAspect="1"/>
          </p:cNvPicPr>
          <p:nvPr/>
        </p:nvPicPr>
        <p:blipFill rotWithShape="1">
          <a:blip r:embed="rId3"/>
          <a:srcRect l="23076" t="72011" r="19924" b="17522"/>
          <a:stretch/>
        </p:blipFill>
        <p:spPr>
          <a:xfrm>
            <a:off x="2785404" y="2710901"/>
            <a:ext cx="9283051" cy="958371"/>
          </a:xfrm>
          <a:prstGeom prst="rect">
            <a:avLst/>
          </a:prstGeom>
          <a:ln>
            <a:noFill/>
          </a:ln>
          <a:effectLst>
            <a:outerShdw blurRad="292100" dist="139700" dir="2700000" algn="tl" rotWithShape="0">
              <a:srgbClr val="333333">
                <a:alpha val="65000"/>
              </a:srgbClr>
            </a:outerShdw>
          </a:effectLst>
        </p:spPr>
      </p:pic>
      <p:sp>
        <p:nvSpPr>
          <p:cNvPr id="9" name="TextBox 8"/>
          <p:cNvSpPr txBox="1"/>
          <p:nvPr/>
        </p:nvSpPr>
        <p:spPr>
          <a:xfrm>
            <a:off x="3111167" y="4115468"/>
            <a:ext cx="8703213" cy="584775"/>
          </a:xfrm>
          <a:prstGeom prst="rect">
            <a:avLst/>
          </a:prstGeom>
          <a:noFill/>
        </p:spPr>
        <p:txBody>
          <a:bodyPr wrap="square" rtlCol="0">
            <a:spAutoFit/>
          </a:bodyPr>
          <a:lstStyle/>
          <a:p>
            <a:pPr algn="just" rtl="1"/>
            <a:r>
              <a:rPr lang="fa-IR" sz="3200" b="1" dirty="0" smtClean="0">
                <a:solidFill>
                  <a:srgbClr val="FF0000"/>
                </a:solidFill>
                <a:cs typeface="2  Kamran" panose="00000400000000000000" pitchFamily="2" charset="-78"/>
              </a:rPr>
              <a:t>سوال</a:t>
            </a:r>
            <a:r>
              <a:rPr lang="fa-IR" sz="3200" b="1" dirty="0" smtClean="0">
                <a:cs typeface="2  Kamran" panose="00000400000000000000" pitchFamily="2" charset="-78"/>
              </a:rPr>
              <a:t>: چگونه می توان از عملگر </a:t>
            </a:r>
            <a:r>
              <a:rPr lang="en-US" sz="3200" b="1" dirty="0" smtClean="0">
                <a:cs typeface="2  Kamran" panose="00000400000000000000" pitchFamily="2" charset="-78"/>
              </a:rPr>
              <a:t>+</a:t>
            </a:r>
            <a:r>
              <a:rPr lang="fa-IR" sz="3200" b="1" dirty="0" smtClean="0">
                <a:cs typeface="2  Kamran" panose="00000400000000000000" pitchFamily="2" charset="-78"/>
              </a:rPr>
              <a:t> برای افزودن دو زمان به یکدیگر استفاده کرد؟ </a:t>
            </a:r>
            <a:endParaRPr lang="fa-IR" sz="3200" b="1" dirty="0" smtClean="0">
              <a:latin typeface="Gabriola" panose="04040605051002020D02" pitchFamily="82" charset="0"/>
              <a:cs typeface="2  Kamran" panose="00000400000000000000" pitchFamily="2" charset="-78"/>
            </a:endParaRPr>
          </a:p>
        </p:txBody>
      </p:sp>
      <p:sp>
        <p:nvSpPr>
          <p:cNvPr id="10" name="TextBox 9"/>
          <p:cNvSpPr txBox="1"/>
          <p:nvPr/>
        </p:nvSpPr>
        <p:spPr>
          <a:xfrm>
            <a:off x="984739" y="4682771"/>
            <a:ext cx="8703213" cy="584775"/>
          </a:xfrm>
          <a:prstGeom prst="rect">
            <a:avLst/>
          </a:prstGeom>
          <a:noFill/>
        </p:spPr>
        <p:txBody>
          <a:bodyPr wrap="square" rtlCol="0">
            <a:spAutoFit/>
          </a:bodyPr>
          <a:lstStyle/>
          <a:p>
            <a:pPr algn="just" rtl="1"/>
            <a:r>
              <a:rPr lang="fa-IR" sz="3200" b="1" dirty="0" smtClean="0">
                <a:solidFill>
                  <a:schemeClr val="accent1"/>
                </a:solidFill>
                <a:cs typeface="2  Kamran" panose="00000400000000000000" pitchFamily="2" charset="-78"/>
              </a:rPr>
              <a:t>باید عملگر </a:t>
            </a:r>
            <a:r>
              <a:rPr lang="en-US" sz="3200" b="1" dirty="0" smtClean="0">
                <a:solidFill>
                  <a:schemeClr val="accent1"/>
                </a:solidFill>
                <a:cs typeface="2  Kamran" panose="00000400000000000000" pitchFamily="2" charset="-78"/>
              </a:rPr>
              <a:t>+</a:t>
            </a:r>
            <a:r>
              <a:rPr lang="fa-IR" sz="3200" b="1" dirty="0" smtClean="0">
                <a:solidFill>
                  <a:schemeClr val="accent1"/>
                </a:solidFill>
                <a:cs typeface="2  Kamran" panose="00000400000000000000" pitchFamily="2" charset="-78"/>
              </a:rPr>
              <a:t> را </a:t>
            </a:r>
            <a:r>
              <a:rPr lang="en-US" sz="3200" b="1" dirty="0" smtClean="0">
                <a:solidFill>
                  <a:schemeClr val="accent1"/>
                </a:solidFill>
                <a:latin typeface="Gabriola" panose="04040605051002020D02" pitchFamily="82" charset="0"/>
                <a:cs typeface="2  Kamran" panose="00000400000000000000" pitchFamily="2" charset="-78"/>
              </a:rPr>
              <a:t>overload</a:t>
            </a:r>
            <a:r>
              <a:rPr lang="fa-IR" sz="3200" b="1" dirty="0" smtClean="0">
                <a:solidFill>
                  <a:schemeClr val="accent1"/>
                </a:solidFill>
                <a:cs typeface="2  Kamran" panose="00000400000000000000" pitchFamily="2" charset="-78"/>
              </a:rPr>
              <a:t> کنیم. یعنی معنی جدیدی برای آن تعریف کنیم. </a:t>
            </a:r>
            <a:endParaRPr lang="fa-IR" sz="3200" b="1" dirty="0" smtClean="0">
              <a:solidFill>
                <a:schemeClr val="accent1"/>
              </a:solidFill>
              <a:latin typeface="Gabriola" panose="04040605051002020D02" pitchFamily="82" charset="0"/>
              <a:cs typeface="2  Kamran" panose="00000400000000000000" pitchFamily="2" charset="-78"/>
            </a:endParaRPr>
          </a:p>
        </p:txBody>
      </p:sp>
    </p:spTree>
    <p:extLst>
      <p:ext uri="{BB962C8B-B14F-4D97-AF65-F5344CB8AC3E}">
        <p14:creationId xmlns:p14="http://schemas.microsoft.com/office/powerpoint/2010/main" val="2813314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8061681" y="218363"/>
            <a:ext cx="3900620" cy="584775"/>
          </a:xfrm>
          <a:prstGeom prst="rect">
            <a:avLst/>
          </a:prstGeom>
          <a:noFill/>
        </p:spPr>
        <p:txBody>
          <a:bodyPr wrap="none" rtlCol="0">
            <a:spAutoFit/>
          </a:bodyPr>
          <a:lstStyle/>
          <a:p>
            <a:pPr algn="r" rtl="1"/>
            <a:r>
              <a:rPr lang="en-US" sz="3200" b="1" dirty="0" smtClean="0">
                <a:cs typeface="2  Yekan" panose="00000400000000000000" pitchFamily="2" charset="-78"/>
              </a:rPr>
              <a:t>Operator Overloading</a:t>
            </a:r>
            <a:endParaRPr lang="en-US" sz="3200" b="1" dirty="0">
              <a:cs typeface="2  Yekan" panose="00000400000000000000" pitchFamily="2" charset="-78"/>
            </a:endParaRPr>
          </a:p>
        </p:txBody>
      </p:sp>
      <p:sp>
        <p:nvSpPr>
          <p:cNvPr id="11" name="TextBox 10"/>
          <p:cNvSpPr txBox="1"/>
          <p:nvPr/>
        </p:nvSpPr>
        <p:spPr>
          <a:xfrm>
            <a:off x="464234" y="1257380"/>
            <a:ext cx="11498067" cy="1569660"/>
          </a:xfrm>
          <a:prstGeom prst="rect">
            <a:avLst/>
          </a:prstGeom>
          <a:noFill/>
        </p:spPr>
        <p:txBody>
          <a:bodyPr wrap="square" rtlCol="0">
            <a:spAutoFit/>
          </a:bodyPr>
          <a:lstStyle/>
          <a:p>
            <a:pPr algn="just" rtl="1"/>
            <a:r>
              <a:rPr lang="fa-IR" sz="3200" b="1" dirty="0" smtClean="0">
                <a:cs typeface="2  Kamran" panose="00000400000000000000" pitchFamily="2" charset="-78"/>
              </a:rPr>
              <a:t>پایتون برای هر یک از عملگرهای درون ساخت، متدهای خاصی تحت عنوان </a:t>
            </a:r>
            <a:r>
              <a:rPr lang="fa-IR" sz="3200" b="1" dirty="0" smtClean="0">
                <a:solidFill>
                  <a:srgbClr val="00B0F0"/>
                </a:solidFill>
                <a:cs typeface="2  Kamran" panose="00000400000000000000" pitchFamily="2" charset="-78"/>
              </a:rPr>
              <a:t>متدهای جادویی (</a:t>
            </a:r>
            <a:r>
              <a:rPr lang="en-US" sz="2800" b="1" dirty="0" smtClean="0">
                <a:solidFill>
                  <a:srgbClr val="00B0F0"/>
                </a:solidFill>
                <a:latin typeface="Gabriola" panose="04040605051002020D02" pitchFamily="82" charset="0"/>
                <a:cs typeface="2  Kamran" panose="00000400000000000000" pitchFamily="2" charset="-78"/>
              </a:rPr>
              <a:t>Magic Methods</a:t>
            </a:r>
            <a:r>
              <a:rPr lang="fa-IR" sz="3200" b="1" dirty="0" smtClean="0">
                <a:solidFill>
                  <a:srgbClr val="00B0F0"/>
                </a:solidFill>
                <a:cs typeface="2  Kamran" panose="00000400000000000000" pitchFamily="2" charset="-78"/>
              </a:rPr>
              <a:t>) </a:t>
            </a:r>
            <a:r>
              <a:rPr lang="fa-IR" sz="3200" b="1" dirty="0" smtClean="0">
                <a:cs typeface="2  Kamran" panose="00000400000000000000" pitchFamily="2" charset="-78"/>
              </a:rPr>
              <a:t>را تعریف کرده است. این متدها دارای نام مشخص بوده و </a:t>
            </a:r>
            <a:r>
              <a:rPr lang="fa-IR" sz="3200" b="1" dirty="0" smtClean="0">
                <a:solidFill>
                  <a:srgbClr val="00B0F0"/>
                </a:solidFill>
                <a:cs typeface="2  Kamran" panose="00000400000000000000" pitchFamily="2" charset="-78"/>
              </a:rPr>
              <a:t>در ابتدا و انتهای نام آنها از </a:t>
            </a:r>
            <a:r>
              <a:rPr lang="en-US" sz="3200" b="1" dirty="0" smtClean="0">
                <a:solidFill>
                  <a:srgbClr val="00B0F0"/>
                </a:solidFill>
                <a:cs typeface="2  Kamran" panose="00000400000000000000" pitchFamily="2" charset="-78"/>
              </a:rPr>
              <a:t>__</a:t>
            </a:r>
            <a:r>
              <a:rPr lang="fa-IR" sz="3200" b="1" dirty="0" smtClean="0">
                <a:solidFill>
                  <a:srgbClr val="00B0F0"/>
                </a:solidFill>
                <a:cs typeface="2  Kamran" panose="00000400000000000000" pitchFamily="2" charset="-78"/>
              </a:rPr>
              <a:t> استفاده شده است</a:t>
            </a:r>
            <a:r>
              <a:rPr lang="fa-IR" sz="3200" b="1" dirty="0" smtClean="0">
                <a:cs typeface="2  Kamran" panose="00000400000000000000" pitchFamily="2" charset="-78"/>
              </a:rPr>
              <a:t>. </a:t>
            </a:r>
            <a:endParaRPr lang="fa-IR" sz="3200" b="1" dirty="0" smtClean="0">
              <a:latin typeface="Gabriola" panose="04040605051002020D02" pitchFamily="82" charset="0"/>
              <a:cs typeface="2  Kamran" panose="00000400000000000000" pitchFamily="2" charset="-78"/>
            </a:endParaRPr>
          </a:p>
        </p:txBody>
      </p:sp>
      <p:graphicFrame>
        <p:nvGraphicFramePr>
          <p:cNvPr id="2" name="Table 1"/>
          <p:cNvGraphicFramePr>
            <a:graphicFrameLocks noGrp="1"/>
          </p:cNvGraphicFramePr>
          <p:nvPr>
            <p:extLst>
              <p:ext uri="{D42A27DB-BD31-4B8C-83A1-F6EECF244321}">
                <p14:modId xmlns:p14="http://schemas.microsoft.com/office/powerpoint/2010/main" val="1581743317"/>
              </p:ext>
            </p:extLst>
          </p:nvPr>
        </p:nvGraphicFramePr>
        <p:xfrm>
          <a:off x="1294228" y="2956429"/>
          <a:ext cx="8983039" cy="3246120"/>
        </p:xfrm>
        <a:graphic>
          <a:graphicData uri="http://schemas.openxmlformats.org/drawingml/2006/table">
            <a:tbl>
              <a:tblPr firstRow="1" bandRow="1">
                <a:tableStyleId>{2D5ABB26-0587-4C30-8999-92F81FD0307C}</a:tableStyleId>
              </a:tblPr>
              <a:tblGrid>
                <a:gridCol w="6274190"/>
                <a:gridCol w="2708849"/>
              </a:tblGrid>
              <a:tr h="370840">
                <a:tc>
                  <a:txBody>
                    <a:bodyPr/>
                    <a:lstStyle/>
                    <a:p>
                      <a:pPr algn="ctr" rtl="1"/>
                      <a:r>
                        <a:rPr lang="fa-IR" sz="3200" b="1" kern="1200" dirty="0" smtClean="0">
                          <a:solidFill>
                            <a:schemeClr val="tx1"/>
                          </a:solidFill>
                          <a:latin typeface="+mn-lt"/>
                          <a:ea typeface="+mn-ea"/>
                          <a:cs typeface="2  Kamran" panose="00000400000000000000" pitchFamily="2" charset="-78"/>
                        </a:rPr>
                        <a:t>نام متد معادل</a:t>
                      </a:r>
                      <a:endParaRPr lang="en-US" sz="3200" b="1" kern="1200" dirty="0">
                        <a:solidFill>
                          <a:schemeClr val="tx1"/>
                        </a:solidFill>
                        <a:latin typeface="+mn-lt"/>
                        <a:ea typeface="+mn-ea"/>
                        <a:cs typeface="2  Kamra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fa-IR" sz="3200" b="1" kern="1200" dirty="0" smtClean="0">
                          <a:solidFill>
                            <a:schemeClr val="tx1"/>
                          </a:solidFill>
                          <a:latin typeface="+mn-lt"/>
                          <a:ea typeface="+mn-ea"/>
                          <a:cs typeface="2  Kamran" panose="00000400000000000000" pitchFamily="2" charset="-78"/>
                        </a:rPr>
                        <a:t>عملگر</a:t>
                      </a:r>
                      <a:endParaRPr lang="en-US" sz="3200" b="1" kern="1200" dirty="0">
                        <a:solidFill>
                          <a:schemeClr val="tx1"/>
                        </a:solidFill>
                        <a:latin typeface="+mn-lt"/>
                        <a:ea typeface="+mn-ea"/>
                        <a:cs typeface="2  Kamra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rtl="1"/>
                      <a:r>
                        <a:rPr lang="en-US" dirty="0" smtClean="0">
                          <a:solidFill>
                            <a:srgbClr val="00B0F0"/>
                          </a:solidFill>
                          <a:latin typeface="Consolas" panose="020B0609020204030204" pitchFamily="49" charset="0"/>
                          <a:cs typeface="Consolas" panose="020B0609020204030204" pitchFamily="49" charset="0"/>
                        </a:rPr>
                        <a:t>__add__,</a:t>
                      </a:r>
                      <a:r>
                        <a:rPr lang="en-US" baseline="0" dirty="0" smtClean="0">
                          <a:solidFill>
                            <a:srgbClr val="00B0F0"/>
                          </a:solidFill>
                          <a:latin typeface="Consolas" panose="020B0609020204030204" pitchFamily="49" charset="0"/>
                          <a:cs typeface="Consolas" panose="020B0609020204030204" pitchFamily="49" charset="0"/>
                        </a:rPr>
                        <a:t> </a:t>
                      </a:r>
                      <a:r>
                        <a:rPr lang="en-US" sz="1800" b="0" i="0" kern="1200" dirty="0" smtClean="0">
                          <a:solidFill>
                            <a:srgbClr val="00B0F0"/>
                          </a:solidFill>
                          <a:effectLst/>
                          <a:latin typeface="Consolas" panose="020B0609020204030204" pitchFamily="49" charset="0"/>
                          <a:ea typeface="+mn-ea"/>
                          <a:cs typeface="Consolas" panose="020B0609020204030204" pitchFamily="49" charset="0"/>
                        </a:rPr>
                        <a:t>__sub__, __mod__, __pow__</a:t>
                      </a:r>
                    </a:p>
                    <a:p>
                      <a:pPr algn="ctr" rtl="1"/>
                      <a:r>
                        <a:rPr lang="en-US" sz="1800" b="0" i="0" kern="1200" dirty="0" smtClean="0">
                          <a:solidFill>
                            <a:srgbClr val="00B0F0"/>
                          </a:solidFill>
                          <a:effectLst/>
                          <a:latin typeface="Consolas" panose="020B0609020204030204" pitchFamily="49" charset="0"/>
                          <a:ea typeface="+mn-ea"/>
                          <a:cs typeface="Consolas" panose="020B0609020204030204" pitchFamily="49" charset="0"/>
                        </a:rPr>
                        <a:t>__</a:t>
                      </a:r>
                      <a:r>
                        <a:rPr lang="en-US" sz="1800" b="0" i="0" kern="1200" dirty="0" err="1" smtClean="0">
                          <a:solidFill>
                            <a:srgbClr val="00B0F0"/>
                          </a:solidFill>
                          <a:effectLst/>
                          <a:latin typeface="Consolas" panose="020B0609020204030204" pitchFamily="49" charset="0"/>
                          <a:ea typeface="+mn-ea"/>
                          <a:cs typeface="Consolas" panose="020B0609020204030204" pitchFamily="49" charset="0"/>
                        </a:rPr>
                        <a:t>mul</a:t>
                      </a:r>
                      <a:r>
                        <a:rPr lang="en-US" sz="1800" b="0" i="0" kern="1200" dirty="0" smtClean="0">
                          <a:solidFill>
                            <a:srgbClr val="00B0F0"/>
                          </a:solidFill>
                          <a:effectLst/>
                          <a:latin typeface="Consolas" panose="020B0609020204030204" pitchFamily="49" charset="0"/>
                          <a:ea typeface="+mn-ea"/>
                          <a:cs typeface="Consolas" panose="020B0609020204030204" pitchFamily="49" charset="0"/>
                        </a:rPr>
                        <a:t>__, __</a:t>
                      </a:r>
                      <a:r>
                        <a:rPr lang="en-US" sz="1800" b="0" i="0" kern="1200" dirty="0" err="1" smtClean="0">
                          <a:solidFill>
                            <a:srgbClr val="00B0F0"/>
                          </a:solidFill>
                          <a:effectLst/>
                          <a:latin typeface="Consolas" panose="020B0609020204030204" pitchFamily="49" charset="0"/>
                          <a:ea typeface="+mn-ea"/>
                          <a:cs typeface="Consolas" panose="020B0609020204030204" pitchFamily="49" charset="0"/>
                        </a:rPr>
                        <a:t>truediv</a:t>
                      </a:r>
                      <a:r>
                        <a:rPr lang="en-US" sz="1800" b="0" i="0" kern="1200" dirty="0" smtClean="0">
                          <a:solidFill>
                            <a:srgbClr val="00B0F0"/>
                          </a:solidFill>
                          <a:effectLst/>
                          <a:latin typeface="Consolas" panose="020B0609020204030204" pitchFamily="49" charset="0"/>
                          <a:ea typeface="+mn-ea"/>
                          <a:cs typeface="Consolas" panose="020B0609020204030204" pitchFamily="49" charset="0"/>
                        </a:rPr>
                        <a:t>__, __</a:t>
                      </a:r>
                      <a:r>
                        <a:rPr lang="en-US" sz="1800" b="0" i="0" kern="1200" dirty="0" err="1" smtClean="0">
                          <a:solidFill>
                            <a:srgbClr val="00B0F0"/>
                          </a:solidFill>
                          <a:effectLst/>
                          <a:latin typeface="Consolas" panose="020B0609020204030204" pitchFamily="49" charset="0"/>
                          <a:ea typeface="+mn-ea"/>
                          <a:cs typeface="Consolas" panose="020B0609020204030204" pitchFamily="49" charset="0"/>
                        </a:rPr>
                        <a:t>floordiv</a:t>
                      </a:r>
                      <a:r>
                        <a:rPr lang="en-US" sz="1800" b="0" i="0" kern="1200" dirty="0" smtClean="0">
                          <a:solidFill>
                            <a:srgbClr val="00B0F0"/>
                          </a:solidFill>
                          <a:effectLst/>
                          <a:latin typeface="Consolas" panose="020B0609020204030204" pitchFamily="49" charset="0"/>
                          <a:ea typeface="+mn-ea"/>
                          <a:cs typeface="Consolas" panose="020B0609020204030204" pitchFamily="49" charset="0"/>
                        </a:rPr>
                        <a:t>__</a:t>
                      </a:r>
                      <a:endParaRPr lang="en-US" dirty="0">
                        <a:solidFill>
                          <a:srgbClr val="00B0F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smtClean="0">
                          <a:solidFill>
                            <a:srgbClr val="00B0F0"/>
                          </a:solidFill>
                          <a:latin typeface="Consolas" panose="020B0609020204030204" pitchFamily="49" charset="0"/>
                          <a:cs typeface="Consolas" panose="020B0609020204030204" pitchFamily="49" charset="0"/>
                        </a:rPr>
                        <a:t>, -, %, **</a:t>
                      </a:r>
                      <a:r>
                        <a:rPr lang="fa-IR" dirty="0" smtClean="0">
                          <a:solidFill>
                            <a:srgbClr val="00B0F0"/>
                          </a:solidFill>
                          <a:latin typeface="Consolas" panose="020B0609020204030204" pitchFamily="49" charset="0"/>
                        </a:rPr>
                        <a:t>+</a:t>
                      </a:r>
                      <a:endParaRPr lang="en-US" dirty="0" smtClean="0">
                        <a:solidFill>
                          <a:srgbClr val="00B0F0"/>
                        </a:solidFill>
                        <a:latin typeface="Consolas" panose="020B0609020204030204" pitchFamily="49" charset="0"/>
                        <a:cs typeface="Consolas" panose="020B0609020204030204" pitchFamily="49" charset="0"/>
                      </a:endParaRPr>
                    </a:p>
                    <a:p>
                      <a:pPr algn="ctr" rtl="1"/>
                      <a:r>
                        <a:rPr lang="en-US" dirty="0" smtClean="0">
                          <a:solidFill>
                            <a:srgbClr val="00B0F0"/>
                          </a:solidFill>
                          <a:latin typeface="Consolas" panose="020B0609020204030204" pitchFamily="49" charset="0"/>
                          <a:cs typeface="Consolas" panose="020B0609020204030204" pitchFamily="49" charset="0"/>
                        </a:rPr>
                        <a:t>*, /, //</a:t>
                      </a:r>
                      <a:endParaRPr lang="en-US" dirty="0">
                        <a:solidFill>
                          <a:srgbClr val="00B0F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rgbClr val="FF0000"/>
                          </a:solidFill>
                          <a:latin typeface="Consolas" panose="020B0609020204030204" pitchFamily="49" charset="0"/>
                          <a:ea typeface="+mn-ea"/>
                          <a:cs typeface="Consolas" panose="020B0609020204030204" pitchFamily="49" charset="0"/>
                        </a:rPr>
                        <a:t>__</a:t>
                      </a:r>
                      <a:r>
                        <a:rPr lang="en-US" sz="1800" b="0" i="0" u="none" strike="noStrike" kern="1200" baseline="0" dirty="0" err="1" smtClean="0">
                          <a:solidFill>
                            <a:srgbClr val="FF0000"/>
                          </a:solidFill>
                          <a:latin typeface="Consolas" panose="020B0609020204030204" pitchFamily="49" charset="0"/>
                          <a:ea typeface="+mn-ea"/>
                          <a:cs typeface="Consolas" panose="020B0609020204030204" pitchFamily="49" charset="0"/>
                        </a:rPr>
                        <a:t>eq</a:t>
                      </a:r>
                      <a:r>
                        <a:rPr lang="en-US" sz="1800" b="0" i="0" u="none" strike="noStrike" kern="1200" baseline="0" dirty="0" smtClean="0">
                          <a:solidFill>
                            <a:srgbClr val="FF0000"/>
                          </a:solidFill>
                          <a:latin typeface="Consolas" panose="020B0609020204030204" pitchFamily="49" charset="0"/>
                          <a:ea typeface="+mn-ea"/>
                          <a:cs typeface="Consolas" panose="020B0609020204030204" pitchFamily="49" charset="0"/>
                        </a:rPr>
                        <a:t>__, __</a:t>
                      </a:r>
                      <a:r>
                        <a:rPr lang="en-US" sz="1800" b="0" i="0" u="none" strike="noStrike" kern="1200" baseline="0" dirty="0" err="1" smtClean="0">
                          <a:solidFill>
                            <a:srgbClr val="FF0000"/>
                          </a:solidFill>
                          <a:latin typeface="Consolas" panose="020B0609020204030204" pitchFamily="49" charset="0"/>
                          <a:ea typeface="+mn-ea"/>
                          <a:cs typeface="Consolas" panose="020B0609020204030204" pitchFamily="49" charset="0"/>
                        </a:rPr>
                        <a:t>gt</a:t>
                      </a:r>
                      <a:r>
                        <a:rPr lang="en-US" sz="1800" b="0" i="0" u="none" strike="noStrike" kern="1200" baseline="0" dirty="0" smtClean="0">
                          <a:solidFill>
                            <a:srgbClr val="FF0000"/>
                          </a:solidFill>
                          <a:latin typeface="Consolas" panose="020B0609020204030204" pitchFamily="49" charset="0"/>
                          <a:ea typeface="+mn-ea"/>
                          <a:cs typeface="Consolas" panose="020B0609020204030204" pitchFamily="49" charset="0"/>
                        </a:rPr>
                        <a:t>__, __le__, __</a:t>
                      </a:r>
                      <a:r>
                        <a:rPr lang="en-US" sz="1800" b="0" i="0" u="none" strike="noStrike" kern="1200" baseline="0" dirty="0" err="1" smtClean="0">
                          <a:solidFill>
                            <a:srgbClr val="FF0000"/>
                          </a:solidFill>
                          <a:latin typeface="Consolas" panose="020B0609020204030204" pitchFamily="49" charset="0"/>
                          <a:ea typeface="+mn-ea"/>
                          <a:cs typeface="Consolas" panose="020B0609020204030204" pitchFamily="49" charset="0"/>
                        </a:rPr>
                        <a:t>ge</a:t>
                      </a:r>
                      <a:r>
                        <a:rPr lang="en-US" sz="1800" b="0" i="0" u="none" strike="noStrike" kern="1200" baseline="0" dirty="0" smtClean="0">
                          <a:solidFill>
                            <a:srgbClr val="FF0000"/>
                          </a:solidFill>
                          <a:latin typeface="Consolas" panose="020B0609020204030204" pitchFamily="49" charset="0"/>
                          <a:ea typeface="+mn-ea"/>
                          <a:cs typeface="Consolas" panose="020B0609020204030204" pitchFamily="49" charset="0"/>
                        </a:rPr>
                        <a:t>__, __</a:t>
                      </a:r>
                      <a:r>
                        <a:rPr lang="en-US" sz="1800" b="0" i="0" u="none" strike="noStrike" kern="1200" baseline="0" dirty="0" err="1" smtClean="0">
                          <a:solidFill>
                            <a:srgbClr val="FF0000"/>
                          </a:solidFill>
                          <a:latin typeface="Consolas" panose="020B0609020204030204" pitchFamily="49" charset="0"/>
                          <a:ea typeface="+mn-ea"/>
                          <a:cs typeface="Consolas" panose="020B0609020204030204" pitchFamily="49" charset="0"/>
                        </a:rPr>
                        <a:t>lt</a:t>
                      </a:r>
                      <a:r>
                        <a:rPr lang="en-US" sz="1800" b="0" i="0" u="none" strike="noStrike" kern="1200" baseline="0" dirty="0" smtClean="0">
                          <a:solidFill>
                            <a:srgbClr val="FF0000"/>
                          </a:solidFill>
                          <a:latin typeface="Consolas" panose="020B0609020204030204" pitchFamily="49" charset="0"/>
                          <a:ea typeface="+mn-ea"/>
                          <a:cs typeface="Consolas" panose="020B0609020204030204" pitchFamily="49" charset="0"/>
                        </a:rPr>
                        <a:t>__, __ne__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smtClean="0">
                          <a:solidFill>
                            <a:srgbClr val="FF0000"/>
                          </a:solidFill>
                          <a:latin typeface="Consolas" panose="020B0609020204030204" pitchFamily="49" charset="0"/>
                          <a:cs typeface="Consolas" panose="020B0609020204030204" pitchFamily="49" charset="0"/>
                        </a:rPr>
                        <a:t>==, &gt;, &lt;=</a:t>
                      </a:r>
                      <a:r>
                        <a:rPr lang="en-US" baseline="0" dirty="0" smtClean="0">
                          <a:solidFill>
                            <a:srgbClr val="FF0000"/>
                          </a:solidFill>
                          <a:latin typeface="Consolas" panose="020B0609020204030204" pitchFamily="49" charset="0"/>
                          <a:cs typeface="Consolas" panose="020B0609020204030204" pitchFamily="49" charset="0"/>
                        </a:rPr>
                        <a:t>, &gt;=, </a:t>
                      </a:r>
                      <a:r>
                        <a:rPr lang="en-US" dirty="0" smtClean="0">
                          <a:solidFill>
                            <a:srgbClr val="FF0000"/>
                          </a:solidFill>
                          <a:latin typeface="Consolas" panose="020B0609020204030204" pitchFamily="49" charset="0"/>
                          <a:cs typeface="Consolas" panose="020B0609020204030204" pitchFamily="49" charset="0"/>
                        </a:rPr>
                        <a:t>&lt;, !=</a:t>
                      </a:r>
                      <a:endParaRPr lang="en-US" dirty="0">
                        <a:solidFill>
                          <a:srgbClr val="FF000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rtl="1"/>
                      <a:r>
                        <a:rPr lang="en-US" sz="1800" b="0" i="0" u="none" strike="noStrike" kern="1200" baseline="0" dirty="0" smtClean="0">
                          <a:solidFill>
                            <a:srgbClr val="00B0F0"/>
                          </a:solidFill>
                          <a:latin typeface="Consolas" panose="020B0609020204030204" pitchFamily="49" charset="0"/>
                          <a:ea typeface="+mn-ea"/>
                          <a:cs typeface="Consolas" panose="020B0609020204030204" pitchFamily="49" charset="0"/>
                        </a:rPr>
                        <a:t>__</a:t>
                      </a:r>
                      <a:r>
                        <a:rPr lang="en-US" sz="1800" b="0" i="0" u="none" strike="noStrike" kern="1200" baseline="0" dirty="0" err="1" smtClean="0">
                          <a:solidFill>
                            <a:srgbClr val="00B0F0"/>
                          </a:solidFill>
                          <a:latin typeface="Consolas" panose="020B0609020204030204" pitchFamily="49" charset="0"/>
                          <a:ea typeface="+mn-ea"/>
                          <a:cs typeface="Consolas" panose="020B0609020204030204" pitchFamily="49" charset="0"/>
                        </a:rPr>
                        <a:t>len</a:t>
                      </a:r>
                      <a:r>
                        <a:rPr lang="en-US" sz="1800" b="0" i="0" u="none" strike="noStrike" kern="1200" baseline="0" dirty="0" smtClean="0">
                          <a:solidFill>
                            <a:srgbClr val="00B0F0"/>
                          </a:solidFill>
                          <a:latin typeface="Consolas" panose="020B0609020204030204" pitchFamily="49" charset="0"/>
                          <a:ea typeface="+mn-ea"/>
                          <a:cs typeface="Consolas" panose="020B0609020204030204" pitchFamily="49" charset="0"/>
                        </a:rPr>
                        <a:t>__</a:t>
                      </a:r>
                      <a:endParaRPr lang="en-US" dirty="0">
                        <a:solidFill>
                          <a:srgbClr val="00B0F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fa-IR" dirty="0" smtClean="0">
                          <a:solidFill>
                            <a:srgbClr val="00B0F0"/>
                          </a:solidFill>
                          <a:latin typeface="Consolas" panose="020B0609020204030204" pitchFamily="49" charset="0"/>
                        </a:rPr>
                        <a:t>طول</a:t>
                      </a:r>
                      <a:endParaRPr lang="en-US" dirty="0">
                        <a:solidFill>
                          <a:srgbClr val="00B0F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rtl="1"/>
                      <a:r>
                        <a:rPr lang="en-US" sz="1800" b="0" i="0" u="none" strike="noStrike" kern="1200" baseline="0" dirty="0" smtClean="0">
                          <a:solidFill>
                            <a:srgbClr val="FF0000"/>
                          </a:solidFill>
                          <a:latin typeface="Consolas" panose="020B0609020204030204" pitchFamily="49" charset="0"/>
                          <a:ea typeface="+mn-ea"/>
                          <a:cs typeface="Consolas" panose="020B0609020204030204" pitchFamily="49" charset="0"/>
                        </a:rPr>
                        <a:t>__or__</a:t>
                      </a:r>
                      <a:endParaRPr lang="en-US" dirty="0">
                        <a:solidFill>
                          <a:srgbClr val="FF000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fa-IR" dirty="0" smtClean="0">
                          <a:solidFill>
                            <a:srgbClr val="FF0000"/>
                          </a:solidFill>
                          <a:latin typeface="Consolas" panose="020B0609020204030204" pitchFamily="49" charset="0"/>
                        </a:rPr>
                        <a:t>|</a:t>
                      </a:r>
                      <a:endParaRPr lang="en-US" dirty="0">
                        <a:solidFill>
                          <a:srgbClr val="FF000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rtl="1"/>
                      <a:r>
                        <a:rPr lang="en-US" dirty="0" smtClean="0">
                          <a:solidFill>
                            <a:srgbClr val="00B0F0"/>
                          </a:solidFill>
                          <a:latin typeface="Consolas" panose="020B0609020204030204" pitchFamily="49" charset="0"/>
                          <a:cs typeface="Consolas" panose="020B0609020204030204" pitchFamily="49" charset="0"/>
                        </a:rPr>
                        <a:t>__</a:t>
                      </a:r>
                      <a:r>
                        <a:rPr lang="en-US" dirty="0" err="1" smtClean="0">
                          <a:solidFill>
                            <a:srgbClr val="00B0F0"/>
                          </a:solidFill>
                          <a:latin typeface="Consolas" panose="020B0609020204030204" pitchFamily="49" charset="0"/>
                          <a:cs typeface="Consolas" panose="020B0609020204030204" pitchFamily="49" charset="0"/>
                        </a:rPr>
                        <a:t>iadd</a:t>
                      </a:r>
                      <a:r>
                        <a:rPr lang="en-US" dirty="0" smtClean="0">
                          <a:solidFill>
                            <a:srgbClr val="00B0F0"/>
                          </a:solidFill>
                          <a:latin typeface="Consolas" panose="020B0609020204030204" pitchFamily="49" charset="0"/>
                          <a:cs typeface="Consolas" panose="020B0609020204030204" pitchFamily="49" charset="0"/>
                        </a:rPr>
                        <a:t>__,</a:t>
                      </a:r>
                      <a:r>
                        <a:rPr lang="en-US" baseline="0" dirty="0" smtClean="0">
                          <a:solidFill>
                            <a:srgbClr val="00B0F0"/>
                          </a:solidFill>
                          <a:latin typeface="Consolas" panose="020B0609020204030204" pitchFamily="49" charset="0"/>
                          <a:cs typeface="Consolas" panose="020B0609020204030204" pitchFamily="49" charset="0"/>
                        </a:rPr>
                        <a:t> </a:t>
                      </a:r>
                      <a:r>
                        <a:rPr lang="en-US" sz="1800" b="0" i="0" kern="1200" dirty="0" smtClean="0">
                          <a:solidFill>
                            <a:srgbClr val="00B0F0"/>
                          </a:solidFill>
                          <a:effectLst/>
                          <a:latin typeface="Consolas" panose="020B0609020204030204" pitchFamily="49" charset="0"/>
                          <a:ea typeface="+mn-ea"/>
                          <a:cs typeface="Consolas" panose="020B0609020204030204" pitchFamily="49" charset="0"/>
                        </a:rPr>
                        <a:t>__</a:t>
                      </a:r>
                      <a:r>
                        <a:rPr lang="en-US" sz="1800" b="0" i="0" kern="1200" dirty="0" err="1" smtClean="0">
                          <a:solidFill>
                            <a:srgbClr val="00B0F0"/>
                          </a:solidFill>
                          <a:effectLst/>
                          <a:latin typeface="Consolas" panose="020B0609020204030204" pitchFamily="49" charset="0"/>
                          <a:ea typeface="+mn-ea"/>
                          <a:cs typeface="Consolas" panose="020B0609020204030204" pitchFamily="49" charset="0"/>
                        </a:rPr>
                        <a:t>isub</a:t>
                      </a:r>
                      <a:r>
                        <a:rPr lang="en-US" sz="1800" b="0" i="0" kern="1200" dirty="0" smtClean="0">
                          <a:solidFill>
                            <a:srgbClr val="00B0F0"/>
                          </a:solidFill>
                          <a:effectLst/>
                          <a:latin typeface="Consolas" panose="020B0609020204030204" pitchFamily="49" charset="0"/>
                          <a:ea typeface="+mn-ea"/>
                          <a:cs typeface="Consolas" panose="020B0609020204030204" pitchFamily="49" charset="0"/>
                        </a:rPr>
                        <a:t>__, __</a:t>
                      </a:r>
                      <a:r>
                        <a:rPr lang="en-US" sz="1800" b="0" i="0" kern="1200" dirty="0" err="1" smtClean="0">
                          <a:solidFill>
                            <a:srgbClr val="00B0F0"/>
                          </a:solidFill>
                          <a:effectLst/>
                          <a:latin typeface="Consolas" panose="020B0609020204030204" pitchFamily="49" charset="0"/>
                          <a:ea typeface="+mn-ea"/>
                          <a:cs typeface="Consolas" panose="020B0609020204030204" pitchFamily="49" charset="0"/>
                        </a:rPr>
                        <a:t>imod</a:t>
                      </a:r>
                      <a:r>
                        <a:rPr lang="en-US" sz="1800" b="0" i="0" kern="1200" dirty="0" smtClean="0">
                          <a:solidFill>
                            <a:srgbClr val="00B0F0"/>
                          </a:solidFill>
                          <a:effectLst/>
                          <a:latin typeface="Consolas" panose="020B0609020204030204" pitchFamily="49" charset="0"/>
                          <a:ea typeface="+mn-ea"/>
                          <a:cs typeface="Consolas" panose="020B0609020204030204" pitchFamily="49" charset="0"/>
                        </a:rPr>
                        <a:t>__, __</a:t>
                      </a:r>
                      <a:r>
                        <a:rPr lang="en-US" sz="1800" b="0" i="0" kern="1200" dirty="0" err="1" smtClean="0">
                          <a:solidFill>
                            <a:srgbClr val="00B0F0"/>
                          </a:solidFill>
                          <a:effectLst/>
                          <a:latin typeface="Consolas" panose="020B0609020204030204" pitchFamily="49" charset="0"/>
                          <a:ea typeface="+mn-ea"/>
                          <a:cs typeface="Consolas" panose="020B0609020204030204" pitchFamily="49" charset="0"/>
                        </a:rPr>
                        <a:t>ipow</a:t>
                      </a:r>
                      <a:r>
                        <a:rPr lang="en-US" sz="1800" b="0" i="0" kern="1200" dirty="0" smtClean="0">
                          <a:solidFill>
                            <a:srgbClr val="00B0F0"/>
                          </a:solidFill>
                          <a:effectLst/>
                          <a:latin typeface="Consolas" panose="020B0609020204030204" pitchFamily="49" charset="0"/>
                          <a:ea typeface="+mn-ea"/>
                          <a:cs typeface="Consolas" panose="020B0609020204030204" pitchFamily="49" charset="0"/>
                        </a:rPr>
                        <a:t>__</a:t>
                      </a:r>
                    </a:p>
                    <a:p>
                      <a:pPr algn="ctr" rtl="1"/>
                      <a:r>
                        <a:rPr lang="en-US" sz="1800" b="0" i="0" kern="1200" dirty="0" smtClean="0">
                          <a:solidFill>
                            <a:srgbClr val="00B0F0"/>
                          </a:solidFill>
                          <a:effectLst/>
                          <a:latin typeface="Consolas" panose="020B0609020204030204" pitchFamily="49" charset="0"/>
                          <a:ea typeface="+mn-ea"/>
                          <a:cs typeface="Consolas" panose="020B0609020204030204" pitchFamily="49" charset="0"/>
                        </a:rPr>
                        <a:t>__</a:t>
                      </a:r>
                      <a:r>
                        <a:rPr lang="en-US" sz="1800" b="0" i="0" kern="1200" dirty="0" err="1" smtClean="0">
                          <a:solidFill>
                            <a:srgbClr val="00B0F0"/>
                          </a:solidFill>
                          <a:effectLst/>
                          <a:latin typeface="Consolas" panose="020B0609020204030204" pitchFamily="49" charset="0"/>
                          <a:ea typeface="+mn-ea"/>
                          <a:cs typeface="Consolas" panose="020B0609020204030204" pitchFamily="49" charset="0"/>
                        </a:rPr>
                        <a:t>imul</a:t>
                      </a:r>
                      <a:r>
                        <a:rPr lang="en-US" sz="1800" b="0" i="0" kern="1200" dirty="0" smtClean="0">
                          <a:solidFill>
                            <a:srgbClr val="00B0F0"/>
                          </a:solidFill>
                          <a:effectLst/>
                          <a:latin typeface="Consolas" panose="020B0609020204030204" pitchFamily="49" charset="0"/>
                          <a:ea typeface="+mn-ea"/>
                          <a:cs typeface="Consolas" panose="020B0609020204030204" pitchFamily="49" charset="0"/>
                        </a:rPr>
                        <a:t>__, __</a:t>
                      </a:r>
                      <a:r>
                        <a:rPr lang="en-US" sz="1800" b="0" i="0" kern="1200" dirty="0" err="1" smtClean="0">
                          <a:solidFill>
                            <a:srgbClr val="00B0F0"/>
                          </a:solidFill>
                          <a:effectLst/>
                          <a:latin typeface="Consolas" panose="020B0609020204030204" pitchFamily="49" charset="0"/>
                          <a:ea typeface="+mn-ea"/>
                          <a:cs typeface="Consolas" panose="020B0609020204030204" pitchFamily="49" charset="0"/>
                        </a:rPr>
                        <a:t>idiv</a:t>
                      </a:r>
                      <a:r>
                        <a:rPr lang="en-US" sz="1800" b="0" i="0" kern="1200" dirty="0" smtClean="0">
                          <a:solidFill>
                            <a:srgbClr val="00B0F0"/>
                          </a:solidFill>
                          <a:effectLst/>
                          <a:latin typeface="Consolas" panose="020B0609020204030204" pitchFamily="49" charset="0"/>
                          <a:ea typeface="+mn-ea"/>
                          <a:cs typeface="Consolas" panose="020B0609020204030204" pitchFamily="49" charset="0"/>
                        </a:rPr>
                        <a:t>__, __</a:t>
                      </a:r>
                      <a:r>
                        <a:rPr lang="en-US" sz="1800" b="0" i="0" kern="1200" dirty="0" err="1" smtClean="0">
                          <a:solidFill>
                            <a:srgbClr val="00B0F0"/>
                          </a:solidFill>
                          <a:effectLst/>
                          <a:latin typeface="Consolas" panose="020B0609020204030204" pitchFamily="49" charset="0"/>
                          <a:ea typeface="+mn-ea"/>
                          <a:cs typeface="Consolas" panose="020B0609020204030204" pitchFamily="49" charset="0"/>
                        </a:rPr>
                        <a:t>ifloordiv</a:t>
                      </a:r>
                      <a:r>
                        <a:rPr lang="en-US" sz="1800" b="0" i="0" kern="1200" dirty="0" smtClean="0">
                          <a:solidFill>
                            <a:srgbClr val="00B0F0"/>
                          </a:solidFill>
                          <a:effectLst/>
                          <a:latin typeface="Consolas" panose="020B0609020204030204" pitchFamily="49" charset="0"/>
                          <a:ea typeface="+mn-ea"/>
                          <a:cs typeface="Consolas" panose="020B0609020204030204" pitchFamily="49" charset="0"/>
                        </a:rPr>
                        <a:t>__</a:t>
                      </a:r>
                      <a:endParaRPr lang="en-US" dirty="0" smtClean="0">
                        <a:solidFill>
                          <a:srgbClr val="00B0F0"/>
                        </a:solidFill>
                        <a:latin typeface="Consolas" panose="020B0609020204030204" pitchFamily="49" charset="0"/>
                        <a:cs typeface="Consolas" panose="020B0609020204030204" pitchFamily="49" charset="0"/>
                      </a:endParaRPr>
                    </a:p>
                    <a:p>
                      <a:pPr algn="ctr" rtl="1"/>
                      <a:endParaRPr lang="en-US" dirty="0">
                        <a:solidFill>
                          <a:srgbClr val="00B0F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smtClean="0">
                          <a:solidFill>
                            <a:srgbClr val="00B0F0"/>
                          </a:solidFill>
                          <a:latin typeface="Consolas" panose="020B0609020204030204" pitchFamily="49" charset="0"/>
                          <a:cs typeface="Consolas" panose="020B0609020204030204" pitchFamily="49" charset="0"/>
                        </a:rPr>
                        <a:t>+=, -=,</a:t>
                      </a:r>
                      <a:r>
                        <a:rPr lang="en-US" baseline="0" dirty="0" smtClean="0">
                          <a:solidFill>
                            <a:srgbClr val="00B0F0"/>
                          </a:solidFill>
                          <a:latin typeface="Consolas" panose="020B0609020204030204" pitchFamily="49" charset="0"/>
                          <a:cs typeface="Consolas" panose="020B0609020204030204" pitchFamily="49" charset="0"/>
                        </a:rPr>
                        <a:t> %=, **=</a:t>
                      </a:r>
                    </a:p>
                    <a:p>
                      <a:pPr algn="ctr" rtl="1"/>
                      <a:r>
                        <a:rPr lang="en-US" baseline="0" dirty="0" smtClean="0">
                          <a:solidFill>
                            <a:srgbClr val="00B0F0"/>
                          </a:solidFill>
                          <a:latin typeface="Consolas" panose="020B0609020204030204" pitchFamily="49" charset="0"/>
                          <a:cs typeface="Consolas" panose="020B0609020204030204" pitchFamily="49" charset="0"/>
                        </a:rPr>
                        <a:t>*=, /=, //=</a:t>
                      </a:r>
                      <a:endParaRPr lang="en-US" dirty="0">
                        <a:solidFill>
                          <a:srgbClr val="00B0F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13424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8061681" y="218363"/>
            <a:ext cx="3900620" cy="584775"/>
          </a:xfrm>
          <a:prstGeom prst="rect">
            <a:avLst/>
          </a:prstGeom>
          <a:noFill/>
        </p:spPr>
        <p:txBody>
          <a:bodyPr wrap="none" rtlCol="0">
            <a:spAutoFit/>
          </a:bodyPr>
          <a:lstStyle/>
          <a:p>
            <a:pPr algn="r" rtl="1"/>
            <a:r>
              <a:rPr lang="en-US" sz="3200" b="1" dirty="0" smtClean="0">
                <a:cs typeface="2  Yekan" panose="00000400000000000000" pitchFamily="2" charset="-78"/>
              </a:rPr>
              <a:t>Operator Overloading</a:t>
            </a:r>
            <a:endParaRPr lang="en-US" sz="3200" b="1" dirty="0">
              <a:cs typeface="2  Yekan" panose="00000400000000000000" pitchFamily="2" charset="-78"/>
            </a:endParaRPr>
          </a:p>
        </p:txBody>
      </p:sp>
      <p:sp>
        <p:nvSpPr>
          <p:cNvPr id="11" name="TextBox 10"/>
          <p:cNvSpPr txBox="1"/>
          <p:nvPr/>
        </p:nvSpPr>
        <p:spPr>
          <a:xfrm>
            <a:off x="464234" y="1257380"/>
            <a:ext cx="11498067" cy="1077218"/>
          </a:xfrm>
          <a:prstGeom prst="rect">
            <a:avLst/>
          </a:prstGeom>
          <a:noFill/>
        </p:spPr>
        <p:txBody>
          <a:bodyPr wrap="square" rtlCol="0">
            <a:spAutoFit/>
          </a:bodyPr>
          <a:lstStyle/>
          <a:p>
            <a:pPr algn="just" rtl="1"/>
            <a:r>
              <a:rPr lang="fa-IR" sz="3200" b="1" dirty="0" smtClean="0">
                <a:cs typeface="2  Kamran" panose="00000400000000000000" pitchFamily="2" charset="-78"/>
              </a:rPr>
              <a:t>بنابراین، برای افزودن قابلیت جمع دو ساعت، باید متد جادویی </a:t>
            </a:r>
            <a:r>
              <a:rPr lang="en-US" sz="2800" dirty="0" smtClean="0">
                <a:latin typeface="Consolas" panose="020B0609020204030204" pitchFamily="49" charset="0"/>
                <a:cs typeface="Consolas" panose="020B0609020204030204" pitchFamily="49" charset="0"/>
              </a:rPr>
              <a:t>__add__</a:t>
            </a:r>
            <a:r>
              <a:rPr lang="fa-IR" sz="2800" dirty="0" smtClean="0">
                <a:latin typeface="Consolas" panose="020B0609020204030204" pitchFamily="49" charset="0"/>
                <a:cs typeface="2  Kamran" panose="00000400000000000000" pitchFamily="2" charset="-78"/>
              </a:rPr>
              <a:t> </a:t>
            </a:r>
            <a:r>
              <a:rPr lang="fa-IR" sz="3200" b="1" dirty="0" smtClean="0">
                <a:cs typeface="2  Kamran" panose="00000400000000000000" pitchFamily="2" charset="-78"/>
              </a:rPr>
              <a:t>را در کلاس </a:t>
            </a:r>
            <a:r>
              <a:rPr lang="en-US" sz="3200" b="1" dirty="0" err="1" smtClean="0">
                <a:latin typeface="Gabriola" panose="04040605051002020D02" pitchFamily="82" charset="0"/>
                <a:cs typeface="2  Kamran" panose="00000400000000000000" pitchFamily="2" charset="-78"/>
              </a:rPr>
              <a:t>MyTime</a:t>
            </a:r>
            <a:r>
              <a:rPr lang="fa-IR" sz="3200" b="1" dirty="0" smtClean="0">
                <a:cs typeface="2  Kamran" panose="00000400000000000000" pitchFamily="2" charset="-78"/>
              </a:rPr>
              <a:t> بازتعریف (</a:t>
            </a:r>
            <a:r>
              <a:rPr lang="en-US" sz="3200" b="1" dirty="0" smtClean="0">
                <a:latin typeface="Gabriola" panose="04040605051002020D02" pitchFamily="82" charset="0"/>
                <a:cs typeface="2  Kamran" panose="00000400000000000000" pitchFamily="2" charset="-78"/>
              </a:rPr>
              <a:t>Overload</a:t>
            </a:r>
            <a:r>
              <a:rPr lang="fa-IR" sz="3200" b="1" dirty="0" smtClean="0">
                <a:cs typeface="2  Kamran" panose="00000400000000000000" pitchFamily="2" charset="-78"/>
              </a:rPr>
              <a:t>) کنیم. </a:t>
            </a:r>
            <a:endParaRPr lang="fa-IR" sz="3200" b="1" dirty="0" smtClean="0">
              <a:latin typeface="Gabriola" panose="04040605051002020D02" pitchFamily="82" charset="0"/>
              <a:cs typeface="2  Kamran" panose="00000400000000000000" pitchFamily="2" charset="-78"/>
            </a:endParaRPr>
          </a:p>
        </p:txBody>
      </p:sp>
      <p:pic>
        <p:nvPicPr>
          <p:cNvPr id="3" name="Picture 2"/>
          <p:cNvPicPr>
            <a:picLocks noChangeAspect="1"/>
          </p:cNvPicPr>
          <p:nvPr/>
        </p:nvPicPr>
        <p:blipFill rotWithShape="1">
          <a:blip r:embed="rId2"/>
          <a:srcRect l="26250" t="42545" r="22573" b="51177"/>
          <a:stretch/>
        </p:blipFill>
        <p:spPr>
          <a:xfrm>
            <a:off x="464234" y="2573686"/>
            <a:ext cx="10842183" cy="747737"/>
          </a:xfrm>
          <a:prstGeom prst="rect">
            <a:avLst/>
          </a:prstGeom>
          <a:ln>
            <a:solidFill>
              <a:schemeClr val="tx1"/>
            </a:solidFill>
          </a:ln>
        </p:spPr>
      </p:pic>
      <p:pic>
        <p:nvPicPr>
          <p:cNvPr id="4" name="Picture 3"/>
          <p:cNvPicPr>
            <a:picLocks noChangeAspect="1"/>
          </p:cNvPicPr>
          <p:nvPr/>
        </p:nvPicPr>
        <p:blipFill rotWithShape="1">
          <a:blip r:embed="rId3"/>
          <a:srcRect l="26249" t="55297" r="14081" b="30775"/>
          <a:stretch/>
        </p:blipFill>
        <p:spPr>
          <a:xfrm>
            <a:off x="464234" y="3560511"/>
            <a:ext cx="10883610" cy="1428348"/>
          </a:xfrm>
          <a:prstGeom prst="rect">
            <a:avLst/>
          </a:prstGeom>
          <a:ln>
            <a:solidFill>
              <a:srgbClr val="FF0000"/>
            </a:solidFill>
          </a:ln>
        </p:spPr>
      </p:pic>
      <p:pic>
        <p:nvPicPr>
          <p:cNvPr id="5" name="Picture 4"/>
          <p:cNvPicPr>
            <a:picLocks noChangeAspect="1"/>
          </p:cNvPicPr>
          <p:nvPr/>
        </p:nvPicPr>
        <p:blipFill rotWithShape="1">
          <a:blip r:embed="rId4"/>
          <a:srcRect l="23272" t="79426" r="68346" b="17043"/>
          <a:stretch/>
        </p:blipFill>
        <p:spPr>
          <a:xfrm>
            <a:off x="8141447" y="4572750"/>
            <a:ext cx="2031462" cy="4811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94023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8061681" y="218363"/>
            <a:ext cx="3900620" cy="584775"/>
          </a:xfrm>
          <a:prstGeom prst="rect">
            <a:avLst/>
          </a:prstGeom>
          <a:noFill/>
        </p:spPr>
        <p:txBody>
          <a:bodyPr wrap="none" rtlCol="0">
            <a:spAutoFit/>
          </a:bodyPr>
          <a:lstStyle/>
          <a:p>
            <a:pPr algn="r" rtl="1"/>
            <a:r>
              <a:rPr lang="en-US" sz="3200" b="1" dirty="0" smtClean="0">
                <a:cs typeface="2  Yekan" panose="00000400000000000000" pitchFamily="2" charset="-78"/>
              </a:rPr>
              <a:t>Operator Overloading</a:t>
            </a:r>
            <a:endParaRPr lang="en-US" sz="3200" b="1" dirty="0">
              <a:cs typeface="2  Yekan" panose="00000400000000000000" pitchFamily="2" charset="-78"/>
            </a:endParaRPr>
          </a:p>
        </p:txBody>
      </p:sp>
      <p:sp>
        <p:nvSpPr>
          <p:cNvPr id="11" name="TextBox 10"/>
          <p:cNvSpPr txBox="1"/>
          <p:nvPr/>
        </p:nvSpPr>
        <p:spPr>
          <a:xfrm>
            <a:off x="464234" y="1257380"/>
            <a:ext cx="11498067" cy="584775"/>
          </a:xfrm>
          <a:prstGeom prst="rect">
            <a:avLst/>
          </a:prstGeom>
          <a:noFill/>
        </p:spPr>
        <p:txBody>
          <a:bodyPr wrap="square" rtlCol="0">
            <a:spAutoFit/>
          </a:bodyPr>
          <a:lstStyle/>
          <a:p>
            <a:pPr algn="just" rtl="1"/>
            <a:r>
              <a:rPr lang="fa-IR" sz="3200" b="1" dirty="0" smtClean="0">
                <a:cs typeface="2  Kamran" panose="00000400000000000000" pitchFamily="2" charset="-78"/>
              </a:rPr>
              <a:t>چند مثال دیگر: </a:t>
            </a:r>
            <a:endParaRPr lang="fa-IR" sz="3200" b="1" dirty="0" smtClean="0">
              <a:latin typeface="Gabriola" panose="04040605051002020D02" pitchFamily="82" charset="0"/>
              <a:cs typeface="2  Kamran" panose="00000400000000000000" pitchFamily="2" charset="-78"/>
            </a:endParaRPr>
          </a:p>
        </p:txBody>
      </p:sp>
      <p:pic>
        <p:nvPicPr>
          <p:cNvPr id="2" name="Picture 1"/>
          <p:cNvPicPr>
            <a:picLocks noChangeAspect="1"/>
          </p:cNvPicPr>
          <p:nvPr/>
        </p:nvPicPr>
        <p:blipFill rotWithShape="1">
          <a:blip r:embed="rId2"/>
          <a:srcRect l="26360" t="21163" r="27978" b="48823"/>
          <a:stretch/>
        </p:blipFill>
        <p:spPr>
          <a:xfrm>
            <a:off x="215151" y="1143000"/>
            <a:ext cx="8485096" cy="3135796"/>
          </a:xfrm>
          <a:prstGeom prst="rect">
            <a:avLst/>
          </a:prstGeom>
          <a:ln>
            <a:solidFill>
              <a:schemeClr val="tx1"/>
            </a:solidFill>
          </a:ln>
        </p:spPr>
      </p:pic>
      <p:pic>
        <p:nvPicPr>
          <p:cNvPr id="6" name="Picture 5"/>
          <p:cNvPicPr>
            <a:picLocks noChangeAspect="1"/>
          </p:cNvPicPr>
          <p:nvPr/>
        </p:nvPicPr>
        <p:blipFill rotWithShape="1">
          <a:blip r:embed="rId3"/>
          <a:srcRect l="25698" t="42153" r="43971" b="42938"/>
          <a:stretch/>
        </p:blipFill>
        <p:spPr>
          <a:xfrm>
            <a:off x="215151" y="4475139"/>
            <a:ext cx="5163673" cy="1427051"/>
          </a:xfrm>
          <a:prstGeom prst="rect">
            <a:avLst/>
          </a:prstGeom>
          <a:ln>
            <a:solidFill>
              <a:srgbClr val="FF0000"/>
            </a:solidFill>
          </a:ln>
        </p:spPr>
      </p:pic>
      <p:pic>
        <p:nvPicPr>
          <p:cNvPr id="7" name="Picture 6"/>
          <p:cNvPicPr>
            <a:picLocks noChangeAspect="1"/>
          </p:cNvPicPr>
          <p:nvPr/>
        </p:nvPicPr>
        <p:blipFill rotWithShape="1">
          <a:blip r:embed="rId4"/>
          <a:srcRect l="22721" t="77268" r="69559" b="18024"/>
          <a:stretch/>
        </p:blipFill>
        <p:spPr>
          <a:xfrm>
            <a:off x="3106268" y="5546718"/>
            <a:ext cx="1786802" cy="6126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68394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8061681" y="218363"/>
            <a:ext cx="3900620" cy="584775"/>
          </a:xfrm>
          <a:prstGeom prst="rect">
            <a:avLst/>
          </a:prstGeom>
          <a:noFill/>
        </p:spPr>
        <p:txBody>
          <a:bodyPr wrap="none" rtlCol="0">
            <a:spAutoFit/>
          </a:bodyPr>
          <a:lstStyle/>
          <a:p>
            <a:pPr algn="r" rtl="1"/>
            <a:r>
              <a:rPr lang="en-US" sz="3200" b="1" dirty="0" smtClean="0">
                <a:cs typeface="2  Yekan" panose="00000400000000000000" pitchFamily="2" charset="-78"/>
              </a:rPr>
              <a:t>Operator Overloading</a:t>
            </a:r>
            <a:endParaRPr lang="en-US" sz="3200" b="1" dirty="0">
              <a:cs typeface="2  Yekan" panose="00000400000000000000" pitchFamily="2" charset="-78"/>
            </a:endParaRPr>
          </a:p>
        </p:txBody>
      </p:sp>
      <p:sp>
        <p:nvSpPr>
          <p:cNvPr id="11" name="TextBox 10"/>
          <p:cNvSpPr txBox="1"/>
          <p:nvPr/>
        </p:nvSpPr>
        <p:spPr>
          <a:xfrm>
            <a:off x="464234" y="1257380"/>
            <a:ext cx="11498067" cy="584775"/>
          </a:xfrm>
          <a:prstGeom prst="rect">
            <a:avLst/>
          </a:prstGeom>
          <a:noFill/>
        </p:spPr>
        <p:txBody>
          <a:bodyPr wrap="square" rtlCol="0">
            <a:spAutoFit/>
          </a:bodyPr>
          <a:lstStyle/>
          <a:p>
            <a:pPr algn="just" rtl="1"/>
            <a:r>
              <a:rPr lang="fa-IR" sz="3200" b="1" dirty="0" smtClean="0">
                <a:cs typeface="2  Kamran" panose="00000400000000000000" pitchFamily="2" charset="-78"/>
              </a:rPr>
              <a:t>یک مثال دیگر: </a:t>
            </a:r>
            <a:endParaRPr lang="fa-IR" sz="3200" b="1" dirty="0" smtClean="0">
              <a:latin typeface="Gabriola" panose="04040605051002020D02" pitchFamily="82" charset="0"/>
              <a:cs typeface="2  Kamran" panose="00000400000000000000" pitchFamily="2" charset="-78"/>
            </a:endParaRPr>
          </a:p>
        </p:txBody>
      </p:sp>
      <p:pic>
        <p:nvPicPr>
          <p:cNvPr id="3" name="Picture 2"/>
          <p:cNvPicPr>
            <a:picLocks noChangeAspect="1"/>
          </p:cNvPicPr>
          <p:nvPr/>
        </p:nvPicPr>
        <p:blipFill rotWithShape="1">
          <a:blip r:embed="rId2"/>
          <a:srcRect l="26471" t="38230" r="39338" b="55885"/>
          <a:stretch/>
        </p:blipFill>
        <p:spPr>
          <a:xfrm>
            <a:off x="268940" y="1640449"/>
            <a:ext cx="6778125" cy="655948"/>
          </a:xfrm>
          <a:prstGeom prst="rect">
            <a:avLst/>
          </a:prstGeom>
          <a:ln>
            <a:solidFill>
              <a:schemeClr val="tx1"/>
            </a:solidFill>
          </a:ln>
        </p:spPr>
      </p:pic>
      <p:pic>
        <p:nvPicPr>
          <p:cNvPr id="4" name="Picture 3"/>
          <p:cNvPicPr>
            <a:picLocks noChangeAspect="1"/>
          </p:cNvPicPr>
          <p:nvPr/>
        </p:nvPicPr>
        <p:blipFill rotWithShape="1">
          <a:blip r:embed="rId3"/>
          <a:srcRect l="25919" t="52746" r="49485" b="39995"/>
          <a:stretch/>
        </p:blipFill>
        <p:spPr>
          <a:xfrm>
            <a:off x="268940" y="2864223"/>
            <a:ext cx="5349024" cy="887506"/>
          </a:xfrm>
          <a:prstGeom prst="rect">
            <a:avLst/>
          </a:prstGeom>
          <a:ln>
            <a:solidFill>
              <a:srgbClr val="C00000"/>
            </a:solidFill>
          </a:ln>
        </p:spPr>
      </p:pic>
      <p:pic>
        <p:nvPicPr>
          <p:cNvPr id="5" name="Picture 4"/>
          <p:cNvPicPr>
            <a:picLocks noChangeAspect="1"/>
          </p:cNvPicPr>
          <p:nvPr/>
        </p:nvPicPr>
        <p:blipFill rotWithShape="1">
          <a:blip r:embed="rId4"/>
          <a:srcRect l="22941" t="59809" r="62059" b="8019"/>
          <a:stretch/>
        </p:blipFill>
        <p:spPr>
          <a:xfrm>
            <a:off x="3479881" y="3455895"/>
            <a:ext cx="2285999" cy="27566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539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10868732" y="218363"/>
            <a:ext cx="1093569" cy="584775"/>
          </a:xfrm>
          <a:prstGeom prst="rect">
            <a:avLst/>
          </a:prstGeom>
          <a:noFill/>
        </p:spPr>
        <p:txBody>
          <a:bodyPr wrap="none" rtlCol="0">
            <a:spAutoFit/>
          </a:bodyPr>
          <a:lstStyle/>
          <a:p>
            <a:pPr algn="r" rtl="1"/>
            <a:r>
              <a:rPr lang="fa-IR" sz="3200" dirty="0" smtClean="0">
                <a:cs typeface="2  Yekan" panose="00000400000000000000" pitchFamily="2" charset="-78"/>
              </a:rPr>
              <a:t>تمرین</a:t>
            </a:r>
            <a:endParaRPr lang="en-US" sz="3200" dirty="0">
              <a:cs typeface="2  Yekan" panose="00000400000000000000" pitchFamily="2" charset="-78"/>
            </a:endParaRPr>
          </a:p>
        </p:txBody>
      </p:sp>
      <p:sp>
        <p:nvSpPr>
          <p:cNvPr id="7" name="TextBox 6"/>
          <p:cNvSpPr txBox="1"/>
          <p:nvPr/>
        </p:nvSpPr>
        <p:spPr>
          <a:xfrm>
            <a:off x="464234" y="1257380"/>
            <a:ext cx="11498067" cy="1077218"/>
          </a:xfrm>
          <a:prstGeom prst="rect">
            <a:avLst/>
          </a:prstGeom>
          <a:noFill/>
        </p:spPr>
        <p:txBody>
          <a:bodyPr wrap="square" rtlCol="0">
            <a:spAutoFit/>
          </a:bodyPr>
          <a:lstStyle/>
          <a:p>
            <a:pPr algn="just" rtl="1"/>
            <a:r>
              <a:rPr lang="fa-IR" sz="3200" b="1" dirty="0" smtClean="0">
                <a:solidFill>
                  <a:srgbClr val="FF0000"/>
                </a:solidFill>
                <a:latin typeface="Gabriola" panose="04040605051002020D02" pitchFamily="82" charset="0"/>
                <a:cs typeface="2  Kamran" panose="00000400000000000000" pitchFamily="2" charset="-78"/>
              </a:rPr>
              <a:t>کلاس </a:t>
            </a:r>
            <a:r>
              <a:rPr lang="en-US" sz="3200" b="1" dirty="0" smtClean="0">
                <a:solidFill>
                  <a:srgbClr val="FF0000"/>
                </a:solidFill>
                <a:latin typeface="Gabriola" panose="04040605051002020D02" pitchFamily="82" charset="0"/>
                <a:cs typeface="2  Kamran" panose="00000400000000000000" pitchFamily="2" charset="-78"/>
              </a:rPr>
              <a:t>Point</a:t>
            </a:r>
            <a:r>
              <a:rPr lang="fa-IR" sz="3200" b="1" dirty="0" smtClean="0">
                <a:solidFill>
                  <a:srgbClr val="FF0000"/>
                </a:solidFill>
                <a:latin typeface="Gabriola" panose="04040605051002020D02" pitchFamily="82" charset="0"/>
                <a:cs typeface="2  Kamran" panose="00000400000000000000" pitchFamily="2" charset="-78"/>
              </a:rPr>
              <a:t> را به گونه ای بازنویسی کنید که امکان مقایسه نقاط (از نظر فاصله تا مرکز)، جمع و تفریق دو نقطه و ضرب یک نقطه در یک عدد ثابت وجود داشته باشد. </a:t>
            </a:r>
          </a:p>
        </p:txBody>
      </p:sp>
      <p:sp>
        <p:nvSpPr>
          <p:cNvPr id="8" name="TextBox 7"/>
          <p:cNvSpPr txBox="1"/>
          <p:nvPr/>
        </p:nvSpPr>
        <p:spPr>
          <a:xfrm>
            <a:off x="464234" y="2591466"/>
            <a:ext cx="11498067" cy="584775"/>
          </a:xfrm>
          <a:prstGeom prst="rect">
            <a:avLst/>
          </a:prstGeom>
          <a:noFill/>
        </p:spPr>
        <p:txBody>
          <a:bodyPr wrap="square" rtlCol="0">
            <a:spAutoFit/>
          </a:bodyPr>
          <a:lstStyle/>
          <a:p>
            <a:pPr algn="just" rtl="1"/>
            <a:r>
              <a:rPr lang="fa-IR" sz="3200" b="1" dirty="0" smtClean="0">
                <a:solidFill>
                  <a:srgbClr val="FF0000"/>
                </a:solidFill>
                <a:latin typeface="Gabriola" panose="04040605051002020D02" pitchFamily="82" charset="0"/>
                <a:cs typeface="2  Kamran" panose="00000400000000000000" pitchFamily="2" charset="-78"/>
              </a:rPr>
              <a:t>کلاس مستطیل را به گونه ای بازنویسی کنید که امکان مقایسه دو مستطیل از نظر اندازه وجود داشته باشد. </a:t>
            </a:r>
          </a:p>
        </p:txBody>
      </p:sp>
      <p:sp>
        <p:nvSpPr>
          <p:cNvPr id="9" name="TextBox 8"/>
          <p:cNvSpPr txBox="1"/>
          <p:nvPr/>
        </p:nvSpPr>
        <p:spPr>
          <a:xfrm>
            <a:off x="464234" y="3433109"/>
            <a:ext cx="11498067" cy="1077218"/>
          </a:xfrm>
          <a:prstGeom prst="rect">
            <a:avLst/>
          </a:prstGeom>
          <a:noFill/>
        </p:spPr>
        <p:txBody>
          <a:bodyPr wrap="square" rtlCol="0">
            <a:spAutoFit/>
          </a:bodyPr>
          <a:lstStyle/>
          <a:p>
            <a:pPr algn="just" rtl="1"/>
            <a:r>
              <a:rPr lang="fa-IR" sz="3200" b="1" dirty="0" smtClean="0">
                <a:solidFill>
                  <a:srgbClr val="FF0000"/>
                </a:solidFill>
                <a:latin typeface="Gabriola" panose="04040605051002020D02" pitchFamily="82" charset="0"/>
                <a:cs typeface="2  Kamran" panose="00000400000000000000" pitchFamily="2" charset="-78"/>
              </a:rPr>
              <a:t>متد جادویی  </a:t>
            </a:r>
            <a:r>
              <a:rPr lang="en-US" sz="3200" b="1" dirty="0" smtClean="0">
                <a:solidFill>
                  <a:srgbClr val="FF0000"/>
                </a:solidFill>
                <a:latin typeface="Gabriola" panose="04040605051002020D02" pitchFamily="82" charset="0"/>
                <a:cs typeface="2  Kamran" panose="00000400000000000000" pitchFamily="2" charset="-78"/>
              </a:rPr>
              <a:t>__del__</a:t>
            </a:r>
            <a:r>
              <a:rPr lang="fa-IR" sz="3200" b="1" dirty="0" smtClean="0">
                <a:solidFill>
                  <a:srgbClr val="FF0000"/>
                </a:solidFill>
                <a:latin typeface="Gabriola" panose="04040605051002020D02" pitchFamily="82" charset="0"/>
                <a:cs typeface="2  Kamran" panose="00000400000000000000" pitchFamily="2" charset="-78"/>
              </a:rPr>
              <a:t> در کلاس </a:t>
            </a:r>
            <a:r>
              <a:rPr lang="en-US" sz="3200" b="1" dirty="0" smtClean="0">
                <a:solidFill>
                  <a:srgbClr val="FF0000"/>
                </a:solidFill>
                <a:latin typeface="Gabriola" panose="04040605051002020D02" pitchFamily="82" charset="0"/>
                <a:cs typeface="2  Kamran" panose="00000400000000000000" pitchFamily="2" charset="-78"/>
              </a:rPr>
              <a:t>Ball</a:t>
            </a:r>
            <a:r>
              <a:rPr lang="fa-IR" sz="3200" b="1" dirty="0" smtClean="0">
                <a:solidFill>
                  <a:srgbClr val="FF0000"/>
                </a:solidFill>
                <a:latin typeface="Gabriola" panose="04040605051002020D02" pitchFamily="82" charset="0"/>
                <a:cs typeface="2  Kamran" panose="00000400000000000000" pitchFamily="2" charset="-78"/>
              </a:rPr>
              <a:t> را به گونه ای بازنویسی کنید که توپ ها در زمان برخورد به یکدیگر منفجر شده و حذف گردند. </a:t>
            </a:r>
          </a:p>
        </p:txBody>
      </p:sp>
      <p:sp>
        <p:nvSpPr>
          <p:cNvPr id="10" name="TextBox 9"/>
          <p:cNvSpPr txBox="1"/>
          <p:nvPr/>
        </p:nvSpPr>
        <p:spPr>
          <a:xfrm>
            <a:off x="464234" y="4767195"/>
            <a:ext cx="11498067" cy="1077218"/>
          </a:xfrm>
          <a:prstGeom prst="rect">
            <a:avLst/>
          </a:prstGeom>
          <a:noFill/>
        </p:spPr>
        <p:txBody>
          <a:bodyPr wrap="square" rtlCol="0">
            <a:spAutoFit/>
          </a:bodyPr>
          <a:lstStyle/>
          <a:p>
            <a:pPr algn="just" rtl="1"/>
            <a:r>
              <a:rPr lang="fa-IR" sz="3200" b="1" dirty="0" smtClean="0">
                <a:solidFill>
                  <a:srgbClr val="FF0000"/>
                </a:solidFill>
                <a:latin typeface="Gabriola" panose="04040605051002020D02" pitchFamily="82" charset="0"/>
                <a:cs typeface="2  Kamran" panose="00000400000000000000" pitchFamily="2" charset="-78"/>
              </a:rPr>
              <a:t>با استفاده از متد </a:t>
            </a:r>
            <a:r>
              <a:rPr lang="en-US" sz="3200" b="1" dirty="0" smtClean="0">
                <a:solidFill>
                  <a:srgbClr val="FF0000"/>
                </a:solidFill>
                <a:latin typeface="Gabriola" panose="04040605051002020D02" pitchFamily="82" charset="0"/>
                <a:cs typeface="2  Kamran" panose="00000400000000000000" pitchFamily="2" charset="-78"/>
              </a:rPr>
              <a:t>__add__</a:t>
            </a:r>
            <a:r>
              <a:rPr lang="fa-IR" sz="3200" b="1" dirty="0" smtClean="0">
                <a:solidFill>
                  <a:srgbClr val="FF0000"/>
                </a:solidFill>
                <a:latin typeface="Gabriola" panose="04040605051002020D02" pitchFamily="82" charset="0"/>
                <a:cs typeface="2  Kamran" panose="00000400000000000000" pitchFamily="2" charset="-78"/>
              </a:rPr>
              <a:t>، کلاس </a:t>
            </a:r>
            <a:r>
              <a:rPr lang="en-US" sz="3200" b="1" dirty="0" smtClean="0">
                <a:solidFill>
                  <a:srgbClr val="FF0000"/>
                </a:solidFill>
                <a:latin typeface="Gabriola" panose="04040605051002020D02" pitchFamily="82" charset="0"/>
                <a:cs typeface="2  Kamran" panose="00000400000000000000" pitchFamily="2" charset="-78"/>
              </a:rPr>
              <a:t>Ball</a:t>
            </a:r>
            <a:r>
              <a:rPr lang="fa-IR" sz="3200" b="1" dirty="0" smtClean="0">
                <a:solidFill>
                  <a:srgbClr val="FF0000"/>
                </a:solidFill>
                <a:latin typeface="Gabriola" panose="04040605051002020D02" pitchFamily="82" charset="0"/>
                <a:cs typeface="2  Kamran" panose="00000400000000000000" pitchFamily="2" charset="-78"/>
              </a:rPr>
              <a:t> را به گونه ای بازنویسی کنید که در زمان برخورد توپ ها با یکدیگر، توپ بزرگتر، توپ کوچکتر را بلعیده و اندازه آن افزایش پیدا کند. </a:t>
            </a:r>
          </a:p>
        </p:txBody>
      </p:sp>
    </p:spTree>
    <p:extLst>
      <p:ext uri="{BB962C8B-B14F-4D97-AF65-F5344CB8AC3E}">
        <p14:creationId xmlns:p14="http://schemas.microsoft.com/office/powerpoint/2010/main" val="76600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10891788</TotalTime>
  <Words>824</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2  Kamran</vt:lpstr>
      <vt:lpstr>2  Yekan</vt:lpstr>
      <vt:lpstr>2  Zar</vt:lpstr>
      <vt:lpstr>Arial</vt:lpstr>
      <vt:lpstr>B Yekan</vt:lpstr>
      <vt:lpstr>Calibri</vt:lpstr>
      <vt:lpstr>Calibri Light</vt:lpstr>
      <vt:lpstr>Consolas</vt:lpstr>
      <vt:lpstr>Gabriola</vt:lpstr>
      <vt:lpstr>Wingdings</vt:lpstr>
      <vt:lpstr>Office Theme</vt:lpstr>
      <vt:lpstr>برنامه سازی پیشرفته  (برنامه نویسی شیءگرا: مفاهیم بیشتر)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معرفی و مفاهیم اولیه پایتون</dc:title>
  <dc:creator>Sadegh</dc:creator>
  <cp:lastModifiedBy>Sadegh</cp:lastModifiedBy>
  <cp:revision>766</cp:revision>
  <dcterms:created xsi:type="dcterms:W3CDTF">2019-12-14T18:20:14Z</dcterms:created>
  <dcterms:modified xsi:type="dcterms:W3CDTF">2020-05-19T04:20:08Z</dcterms:modified>
</cp:coreProperties>
</file>