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375" r:id="rId3"/>
    <p:sldId id="384" r:id="rId4"/>
    <p:sldId id="385" r:id="rId5"/>
    <p:sldId id="386" r:id="rId6"/>
    <p:sldId id="387" r:id="rId7"/>
    <p:sldId id="388" r:id="rId8"/>
    <p:sldId id="389" r:id="rId9"/>
    <p:sldId id="390" r:id="rId10"/>
    <p:sldId id="391" r:id="rId11"/>
    <p:sldId id="392" r:id="rId12"/>
    <p:sldId id="393" r:id="rId13"/>
    <p:sldId id="394" r:id="rId14"/>
    <p:sldId id="3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E791-EBA1-4262-8C84-A03EA3BAA32A}"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514-8706-4B7D-9197-B837582C69A7}" type="slidenum">
              <a:rPr lang="en-US" smtClean="0"/>
              <a:t>‹#›</a:t>
            </a:fld>
            <a:endParaRPr lang="en-US"/>
          </a:p>
        </p:txBody>
      </p:sp>
    </p:spTree>
    <p:extLst>
      <p:ext uri="{BB962C8B-B14F-4D97-AF65-F5344CB8AC3E}">
        <p14:creationId xmlns:p14="http://schemas.microsoft.com/office/powerpoint/2010/main" val="10662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aseline="0">
                <a:cs typeface="B Yekan" panose="00000400000000000000" pitchFamily="2" charset="-78"/>
              </a:defRPr>
            </a:lvl1pPr>
          </a:lstStyle>
          <a:p>
            <a:r>
              <a:rPr lang="fa-IR" dirty="0" smtClean="0"/>
              <a:t>برنامه سازی پیشرفته (مقدمه)</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cs typeface="2  Kamran" panose="00000400000000000000"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a-IR" dirty="0" smtClean="0"/>
              <a:t>صادق اسکندری</a:t>
            </a:r>
          </a:p>
          <a:p>
            <a:r>
              <a:rPr lang="fa-IR" dirty="0" smtClean="0"/>
              <a:t>دانشگاه گیلان، گروه علوم کامپیوتر</a:t>
            </a:r>
          </a:p>
          <a:p>
            <a:r>
              <a:rPr lang="fa-IR" dirty="0" smtClean="0"/>
              <a:t>نیمسال دوم 98-99</a:t>
            </a:r>
            <a:endParaRPr lang="en-US" dirty="0"/>
          </a:p>
        </p:txBody>
      </p:sp>
      <p:sp>
        <p:nvSpPr>
          <p:cNvPr id="4" name="Date Placeholder 3"/>
          <p:cNvSpPr>
            <a:spLocks noGrp="1"/>
          </p:cNvSpPr>
          <p:nvPr>
            <p:ph type="dt" sz="half" idx="10"/>
          </p:nvPr>
        </p:nvSpPr>
        <p:spPr/>
        <p:txBody>
          <a:bodyPr/>
          <a:lstStyle/>
          <a:p>
            <a:fld id="{593A475C-F081-42DC-8781-5CA9D66BBF8C}" type="datetimeFigureOut">
              <a:rPr lang="en-US" smtClean="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23A899F3-6BE7-46ED-A53A-DCF40435850D}" type="slidenum">
              <a:rPr lang="en-US" smtClean="0"/>
              <a:pPr/>
              <a:t>‹#›</a:t>
            </a:fld>
            <a:endParaRPr lang="en-US" dirty="0"/>
          </a:p>
        </p:txBody>
      </p:sp>
    </p:spTree>
    <p:extLst>
      <p:ext uri="{BB962C8B-B14F-4D97-AF65-F5344CB8AC3E}">
        <p14:creationId xmlns:p14="http://schemas.microsoft.com/office/powerpoint/2010/main" val="1402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2686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202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40023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75C-F081-42DC-8781-5CA9D66BBF8C}"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6887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a:cs typeface="B Yeka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lgn="r" rtl="1">
              <a:defRPr/>
            </a:lvl1pPr>
            <a:lvl2pPr algn="r" rtl="1">
              <a:defRPr/>
            </a:lvl2pPr>
            <a:lvl3pPr algn="r" rtl="1">
              <a:defRPr/>
            </a:lvl3pPr>
            <a:lvl4pPr algn="r" rtl="1">
              <a:defRPr/>
            </a:lvl4pPr>
            <a:lvl5pPr algn="r" rtl="1">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lgn="r" rtl="1">
              <a:defRPr b="1" baseline="0">
                <a:cs typeface="2  Zar" panose="00000400000000000000" pitchFamily="2" charset="-78"/>
              </a:defRPr>
            </a:lvl1pPr>
            <a:lvl2pPr algn="r" rtl="1">
              <a:defRPr>
                <a:cs typeface="2  Zar" panose="00000400000000000000" pitchFamily="2" charset="-78"/>
              </a:defRPr>
            </a:lvl2pPr>
            <a:lvl3pPr algn="r" rtl="1">
              <a:defRPr>
                <a:cs typeface="2  Zar" panose="00000400000000000000" pitchFamily="2" charset="-78"/>
              </a:defRPr>
            </a:lvl3pPr>
            <a:lvl4pPr algn="r" rtl="1">
              <a:defRPr/>
            </a:lvl4pPr>
            <a:lvl5pPr algn="r" rtl="1">
              <a:defRPr/>
            </a:lvl5pPr>
          </a:lstStyle>
          <a:p>
            <a:pPr lvl="0"/>
            <a:r>
              <a:rPr lang="fa-IR" dirty="0" smtClean="0"/>
              <a:t>سطح اول</a:t>
            </a:r>
            <a:endParaRPr lang="en-US" dirty="0" smtClean="0"/>
          </a:p>
          <a:p>
            <a:pPr lvl="1"/>
            <a:r>
              <a:rPr lang="fa-IR" dirty="0" smtClean="0"/>
              <a:t>سطح دوم</a:t>
            </a:r>
            <a:endParaRPr lang="en-US" dirty="0" smtClean="0"/>
          </a:p>
          <a:p>
            <a:pPr lvl="2"/>
            <a:r>
              <a:rPr lang="fa-IR" dirty="0" smtClean="0"/>
              <a:t>سطح سوم</a:t>
            </a:r>
            <a:endParaRPr lang="en-US" dirty="0" smtClean="0"/>
          </a:p>
        </p:txBody>
      </p:sp>
      <p:sp>
        <p:nvSpPr>
          <p:cNvPr id="5" name="Date Placeholder 4"/>
          <p:cNvSpPr>
            <a:spLocks noGrp="1"/>
          </p:cNvSpPr>
          <p:nvPr>
            <p:ph type="dt" sz="half" idx="10"/>
          </p:nvPr>
        </p:nvSpPr>
        <p:spPr/>
        <p:txBody>
          <a:bodyPr/>
          <a:lstStyle/>
          <a:p>
            <a:fld id="{593A475C-F081-42DC-8781-5CA9D66BBF8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0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A475C-F081-42DC-8781-5CA9D66BBF8C}"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873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A475C-F081-42DC-8781-5CA9D66BBF8C}"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4120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75C-F081-42DC-8781-5CA9D66BBF8C}"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37444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28729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7167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475C-F081-42DC-8781-5CA9D66BBF8C}" type="datetimeFigureOut">
              <a:rPr lang="en-US" smtClean="0"/>
              <a:t>6/5/2020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DFE9E-A4AA-44E2-963E-69026E06C53E}" type="slidenum">
              <a:rPr lang="en-US" smtClean="0"/>
              <a:t>‹#›</a:t>
            </a:fld>
            <a:endParaRPr lang="en-US"/>
          </a:p>
        </p:txBody>
      </p:sp>
    </p:spTree>
    <p:extLst>
      <p:ext uri="{BB962C8B-B14F-4D97-AF65-F5344CB8AC3E}">
        <p14:creationId xmlns:p14="http://schemas.microsoft.com/office/powerpoint/2010/main" val="74279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1"/>
            <a:r>
              <a:rPr lang="fa-IR" dirty="0" smtClean="0"/>
              <a:t>برنامه سازی پیشرفته </a:t>
            </a:r>
            <a:br>
              <a:rPr lang="fa-IR" dirty="0" smtClean="0"/>
            </a:br>
            <a:r>
              <a:rPr lang="fa-IR" sz="5300" dirty="0" smtClean="0"/>
              <a:t>(برنامه نویسی شیءگرا: وراثت، ماژول ها و پکیج ها) </a:t>
            </a:r>
            <a:endParaRPr lang="en-US" dirty="0"/>
          </a:p>
        </p:txBody>
      </p:sp>
      <p:sp>
        <p:nvSpPr>
          <p:cNvPr id="3" name="Subtitle 2"/>
          <p:cNvSpPr>
            <a:spLocks noGrp="1"/>
          </p:cNvSpPr>
          <p:nvPr>
            <p:ph type="subTitle" idx="1"/>
          </p:nvPr>
        </p:nvSpPr>
        <p:spPr/>
        <p:txBody>
          <a:bodyPr/>
          <a:lstStyle/>
          <a:p>
            <a:r>
              <a:rPr lang="fa-IR" dirty="0" smtClean="0"/>
              <a:t>صادق اسکندری - دانشکده علوم ریاضی، گروه علوم کامپیوتر</a:t>
            </a:r>
          </a:p>
          <a:p>
            <a:r>
              <a:rPr lang="en-US" dirty="0" smtClean="0"/>
              <a:t>eskandari@guilan.ac.ir</a:t>
            </a:r>
            <a:endParaRPr lang="en-US" dirty="0"/>
          </a:p>
        </p:txBody>
      </p:sp>
    </p:spTree>
    <p:extLst>
      <p:ext uri="{BB962C8B-B14F-4D97-AF65-F5344CB8AC3E}">
        <p14:creationId xmlns:p14="http://schemas.microsoft.com/office/powerpoint/2010/main" val="9587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 y="1102036"/>
            <a:ext cx="11195737" cy="1077218"/>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نکته</a:t>
            </a:r>
            <a:r>
              <a:rPr lang="fa-IR" sz="3200" b="1" dirty="0" smtClean="0">
                <a:latin typeface="+mj-lt"/>
                <a:cs typeface="2  Kamran" panose="00000400000000000000" pitchFamily="2" charset="-78"/>
              </a:rPr>
              <a:t>: در پایتون، امکان </a:t>
            </a:r>
            <a:r>
              <a:rPr lang="fa-IR" sz="3200" b="1" dirty="0" smtClean="0">
                <a:solidFill>
                  <a:srgbClr val="00B0F0"/>
                </a:solidFill>
                <a:latin typeface="+mj-lt"/>
                <a:cs typeface="2  Kamran" panose="00000400000000000000" pitchFamily="2" charset="-78"/>
              </a:rPr>
              <a:t>وراثت چندگانه </a:t>
            </a:r>
            <a:r>
              <a:rPr lang="fa-IR" sz="3200" b="1" dirty="0" smtClean="0">
                <a:latin typeface="+mj-lt"/>
                <a:cs typeface="2  Kamran" panose="00000400000000000000" pitchFamily="2" charset="-78"/>
              </a:rPr>
              <a:t>(مشتق شدن یک کلاس از چندین کلاس) وجود دارد. ولی با توجه به پیچیدگی هایی که ایجاد می کند، </a:t>
            </a:r>
            <a:r>
              <a:rPr lang="fa-IR" sz="3200" b="1" dirty="0" smtClean="0">
                <a:solidFill>
                  <a:srgbClr val="00B0F0"/>
                </a:solidFill>
                <a:latin typeface="+mj-lt"/>
                <a:cs typeface="2  Kamran" panose="00000400000000000000" pitchFamily="2" charset="-78"/>
              </a:rPr>
              <a:t>استفاده از آن توصیه نمی شود</a:t>
            </a:r>
            <a:r>
              <a:rPr lang="fa-IR" sz="3200" b="1" dirty="0" smtClean="0">
                <a:latin typeface="+mj-lt"/>
                <a:cs typeface="2  Kamran" panose="00000400000000000000" pitchFamily="2" charset="-78"/>
              </a:rPr>
              <a:t>. </a:t>
            </a:r>
            <a:r>
              <a:rPr lang="fa-IR" sz="3200" b="1" dirty="0" smtClean="0">
                <a:solidFill>
                  <a:srgbClr val="FF0000"/>
                </a:solidFill>
                <a:latin typeface="+mj-lt"/>
                <a:cs typeface="2  Kamran" panose="00000400000000000000" pitchFamily="2" charset="-78"/>
                <a:sym typeface="Webdings" panose="05030102010509060703" pitchFamily="18" charset="2"/>
              </a:rPr>
              <a:t></a:t>
            </a:r>
            <a:endParaRPr lang="fa-IR" sz="3200" b="1" dirty="0" smtClean="0">
              <a:solidFill>
                <a:srgbClr val="FF0000"/>
              </a:solidFill>
              <a:latin typeface="+mj-lt"/>
              <a:cs typeface="2  Kamran" panose="00000400000000000000" pitchFamily="2" charset="-78"/>
            </a:endParaRP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sp>
        <p:nvSpPr>
          <p:cNvPr id="10" name="Rectangle 9"/>
          <p:cNvSpPr/>
          <p:nvPr/>
        </p:nvSpPr>
        <p:spPr>
          <a:xfrm>
            <a:off x="4196475" y="2645971"/>
            <a:ext cx="642812" cy="716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A</a:t>
            </a:r>
            <a:endParaRPr lang="en-US" sz="2800" b="1" dirty="0">
              <a:solidFill>
                <a:schemeClr val="tx1"/>
              </a:solidFill>
              <a:latin typeface="Gabriola" panose="04040605051002020D02" pitchFamily="82" charset="0"/>
              <a:cs typeface="2  Kamran" panose="00000400000000000000" pitchFamily="2" charset="-78"/>
            </a:endParaRPr>
          </a:p>
        </p:txBody>
      </p:sp>
      <p:sp>
        <p:nvSpPr>
          <p:cNvPr id="14" name="Rectangle 13"/>
          <p:cNvSpPr/>
          <p:nvPr/>
        </p:nvSpPr>
        <p:spPr>
          <a:xfrm>
            <a:off x="4740630" y="4369203"/>
            <a:ext cx="1178702"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D</a:t>
            </a:r>
            <a:endParaRPr lang="en-US" sz="2800" b="1" dirty="0">
              <a:solidFill>
                <a:schemeClr val="tx1"/>
              </a:solidFill>
              <a:latin typeface="Gabriola" panose="04040605051002020D02" pitchFamily="82" charset="0"/>
              <a:cs typeface="2  Kamran" panose="00000400000000000000" pitchFamily="2" charset="-78"/>
            </a:endParaRPr>
          </a:p>
        </p:txBody>
      </p:sp>
      <p:cxnSp>
        <p:nvCxnSpPr>
          <p:cNvPr id="17" name="Straight Arrow Connector 16"/>
          <p:cNvCxnSpPr>
            <a:stCxn id="14" idx="0"/>
            <a:endCxn id="10" idx="2"/>
          </p:cNvCxnSpPr>
          <p:nvPr/>
        </p:nvCxnSpPr>
        <p:spPr>
          <a:xfrm flipH="1" flipV="1">
            <a:off x="4517881" y="3362178"/>
            <a:ext cx="812100" cy="1007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5615636" y="2645971"/>
            <a:ext cx="642812" cy="716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B</a:t>
            </a:r>
            <a:endParaRPr lang="en-US" sz="2800" b="1" dirty="0">
              <a:solidFill>
                <a:schemeClr val="tx1"/>
              </a:solidFill>
              <a:latin typeface="Gabriola" panose="04040605051002020D02" pitchFamily="82" charset="0"/>
              <a:cs typeface="2  Kamran" panose="00000400000000000000" pitchFamily="2" charset="-78"/>
            </a:endParaRPr>
          </a:p>
        </p:txBody>
      </p:sp>
      <p:cxnSp>
        <p:nvCxnSpPr>
          <p:cNvPr id="16" name="Straight Arrow Connector 15"/>
          <p:cNvCxnSpPr>
            <a:stCxn id="14" idx="0"/>
            <a:endCxn id="15" idx="2"/>
          </p:cNvCxnSpPr>
          <p:nvPr/>
        </p:nvCxnSpPr>
        <p:spPr>
          <a:xfrm flipV="1">
            <a:off x="5329981" y="3362178"/>
            <a:ext cx="607061" cy="1007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2067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 y="1102036"/>
            <a:ext cx="11195737" cy="1077218"/>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یک </a:t>
            </a:r>
            <a:r>
              <a:rPr lang="fa-IR" sz="3200" b="1" dirty="0" smtClean="0">
                <a:solidFill>
                  <a:schemeClr val="accent1"/>
                </a:solidFill>
                <a:latin typeface="+mj-lt"/>
                <a:cs typeface="2  Kamran" panose="00000400000000000000" pitchFamily="2" charset="-78"/>
              </a:rPr>
              <a:t>ماژول (</a:t>
            </a:r>
            <a:r>
              <a:rPr lang="en-US" sz="3200" b="1" dirty="0" smtClean="0">
                <a:solidFill>
                  <a:schemeClr val="accent1"/>
                </a:solidFill>
                <a:latin typeface="Gabriola" panose="04040605051002020D02" pitchFamily="82" charset="0"/>
                <a:cs typeface="2  Kamran" panose="00000400000000000000" pitchFamily="2" charset="-78"/>
              </a:rPr>
              <a:t>Module</a:t>
            </a:r>
            <a:r>
              <a:rPr lang="fa-IR" sz="3200" b="1" dirty="0" smtClean="0">
                <a:solidFill>
                  <a:schemeClr val="accent1"/>
                </a:solidFill>
                <a:latin typeface="+mj-lt"/>
                <a:cs typeface="2  Kamran" panose="00000400000000000000" pitchFamily="2" charset="-78"/>
              </a:rPr>
              <a:t>) فایلی شامل تعاریف و دستورالعمل های پایتون </a:t>
            </a:r>
            <a:r>
              <a:rPr lang="fa-IR" sz="3200" b="1" dirty="0" smtClean="0">
                <a:latin typeface="+mj-lt"/>
                <a:cs typeface="2  Kamran" panose="00000400000000000000" pitchFamily="2" charset="-78"/>
              </a:rPr>
              <a:t>جهت </a:t>
            </a:r>
            <a:r>
              <a:rPr lang="fa-IR" sz="3200" b="1" dirty="0" smtClean="0">
                <a:solidFill>
                  <a:schemeClr val="accent1"/>
                </a:solidFill>
                <a:latin typeface="+mj-lt"/>
                <a:cs typeface="2  Kamran" panose="00000400000000000000" pitchFamily="2" charset="-78"/>
              </a:rPr>
              <a:t>استفاده در سایر برنامه های پایتون</a:t>
            </a:r>
            <a:r>
              <a:rPr lang="fa-IR" sz="3200" b="1" dirty="0" smtClean="0">
                <a:latin typeface="+mj-lt"/>
                <a:cs typeface="2  Kamran" panose="00000400000000000000" pitchFamily="2" charset="-78"/>
              </a:rPr>
              <a:t>، است. </a:t>
            </a:r>
          </a:p>
        </p:txBody>
      </p:sp>
      <p:sp>
        <p:nvSpPr>
          <p:cNvPr id="9" name="TextBox 8"/>
          <p:cNvSpPr txBox="1"/>
          <p:nvPr/>
        </p:nvSpPr>
        <p:spPr>
          <a:xfrm>
            <a:off x="10451951" y="218363"/>
            <a:ext cx="1510350" cy="584775"/>
          </a:xfrm>
          <a:prstGeom prst="rect">
            <a:avLst/>
          </a:prstGeom>
          <a:noFill/>
        </p:spPr>
        <p:txBody>
          <a:bodyPr wrap="none" rtlCol="0">
            <a:spAutoFit/>
          </a:bodyPr>
          <a:lstStyle/>
          <a:p>
            <a:pPr algn="r" rtl="1"/>
            <a:r>
              <a:rPr lang="fa-IR" sz="3200" b="1" dirty="0" smtClean="0">
                <a:cs typeface="2  Yekan" panose="00000400000000000000" pitchFamily="2" charset="-78"/>
              </a:rPr>
              <a:t>ماژول ها</a:t>
            </a:r>
            <a:endParaRPr lang="en-US" sz="3200" b="1" dirty="0">
              <a:cs typeface="2  Yekan" panose="00000400000000000000" pitchFamily="2" charset="-78"/>
            </a:endParaRPr>
          </a:p>
        </p:txBody>
      </p:sp>
      <p:pic>
        <p:nvPicPr>
          <p:cNvPr id="2" name="Picture 1"/>
          <p:cNvPicPr>
            <a:picLocks noChangeAspect="1"/>
          </p:cNvPicPr>
          <p:nvPr/>
        </p:nvPicPr>
        <p:blipFill rotWithShape="1">
          <a:blip r:embed="rId2"/>
          <a:srcRect l="22720" t="40976" r="23346" b="22536"/>
          <a:stretch/>
        </p:blipFill>
        <p:spPr>
          <a:xfrm>
            <a:off x="1949823" y="2179254"/>
            <a:ext cx="7153836" cy="2721091"/>
          </a:xfrm>
          <a:prstGeom prst="rect">
            <a:avLst/>
          </a:prstGeom>
        </p:spPr>
      </p:pic>
      <p:sp>
        <p:nvSpPr>
          <p:cNvPr id="11" name="TextBox 10"/>
          <p:cNvSpPr txBox="1"/>
          <p:nvPr/>
        </p:nvSpPr>
        <p:spPr>
          <a:xfrm>
            <a:off x="548640" y="4900345"/>
            <a:ext cx="11195737" cy="1569660"/>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اغلب یک برنامه به زبان پایتون، </a:t>
            </a:r>
            <a:r>
              <a:rPr lang="fa-IR" sz="2800" b="1" dirty="0" smtClean="0">
                <a:solidFill>
                  <a:schemeClr val="accent1"/>
                </a:solidFill>
                <a:latin typeface="+mj-lt"/>
                <a:cs typeface="2  Kamran" panose="00000400000000000000" pitchFamily="2" charset="-78"/>
              </a:rPr>
              <a:t>سیستمی از ماژول ها </a:t>
            </a:r>
            <a:r>
              <a:rPr lang="fa-IR" sz="2800" b="1" dirty="0" smtClean="0">
                <a:latin typeface="+mj-lt"/>
                <a:cs typeface="2  Kamran" panose="00000400000000000000" pitchFamily="2" charset="-78"/>
              </a:rPr>
              <a:t>است. این برنامه شامل یک </a:t>
            </a:r>
            <a:r>
              <a:rPr lang="fa-IR" sz="2800" b="1" dirty="0" smtClean="0">
                <a:solidFill>
                  <a:schemeClr val="accent1"/>
                </a:solidFill>
                <a:latin typeface="+mj-lt"/>
                <a:cs typeface="2  Kamran" panose="00000400000000000000" pitchFamily="2" charset="-78"/>
              </a:rPr>
              <a:t>فایل اسکریپت سطح بالا </a:t>
            </a:r>
            <a:r>
              <a:rPr lang="fa-IR" sz="2800" b="1" dirty="0" smtClean="0">
                <a:latin typeface="+mj-lt"/>
                <a:cs typeface="2  Kamran" panose="00000400000000000000" pitchFamily="2" charset="-78"/>
              </a:rPr>
              <a:t>(</a:t>
            </a:r>
            <a:r>
              <a:rPr lang="en-US" sz="3200" b="1" dirty="0">
                <a:latin typeface="Gabriola" panose="04040605051002020D02" pitchFamily="82" charset="0"/>
                <a:cs typeface="2  Kamran" panose="00000400000000000000" pitchFamily="2" charset="-78"/>
              </a:rPr>
              <a:t>a.py</a:t>
            </a:r>
            <a:r>
              <a:rPr lang="fa-IR" sz="2800" b="1" dirty="0" smtClean="0">
                <a:latin typeface="+mj-lt"/>
                <a:cs typeface="2  Kamran" panose="00000400000000000000" pitchFamily="2" charset="-78"/>
              </a:rPr>
              <a:t>) جهت اجرای برنامه است. سایر ماژول ها ممکن است توسط خود برنامه نویس نوشته شده باشند (</a:t>
            </a:r>
            <a:r>
              <a:rPr lang="en-US" sz="3200" b="1" dirty="0">
                <a:latin typeface="Gabriola" panose="04040605051002020D02" pitchFamily="82" charset="0"/>
                <a:cs typeface="2  Kamran" panose="00000400000000000000" pitchFamily="2" charset="-78"/>
              </a:rPr>
              <a:t>b.py</a:t>
            </a:r>
            <a:r>
              <a:rPr lang="fa-IR" sz="2800" b="1" dirty="0" smtClean="0">
                <a:latin typeface="+mj-lt"/>
                <a:cs typeface="2  Kamran" panose="00000400000000000000" pitchFamily="2" charset="-78"/>
              </a:rPr>
              <a:t> و </a:t>
            </a:r>
            <a:r>
              <a:rPr lang="en-US" sz="3200" b="1" dirty="0">
                <a:latin typeface="Gabriola" panose="04040605051002020D02" pitchFamily="82" charset="0"/>
                <a:cs typeface="2  Kamran" panose="00000400000000000000" pitchFamily="2" charset="-78"/>
              </a:rPr>
              <a:t>c.py</a:t>
            </a:r>
            <a:r>
              <a:rPr lang="fa-IR" sz="2800" b="1" dirty="0" smtClean="0">
                <a:latin typeface="+mj-lt"/>
                <a:cs typeface="2  Kamran" panose="00000400000000000000" pitchFamily="2" charset="-78"/>
              </a:rPr>
              <a:t>)، یا بخشی از </a:t>
            </a:r>
            <a:r>
              <a:rPr lang="fa-IR" sz="2800" b="1" dirty="0" smtClean="0">
                <a:solidFill>
                  <a:schemeClr val="accent1"/>
                </a:solidFill>
                <a:latin typeface="+mj-lt"/>
                <a:cs typeface="2  Kamran" panose="00000400000000000000" pitchFamily="2" charset="-78"/>
              </a:rPr>
              <a:t>کتابخانه استاندارد نصب شده </a:t>
            </a:r>
            <a:r>
              <a:rPr lang="fa-IR" sz="2800" b="1" dirty="0" smtClean="0">
                <a:latin typeface="+mj-lt"/>
                <a:cs typeface="2  Kamran" panose="00000400000000000000" pitchFamily="2" charset="-78"/>
              </a:rPr>
              <a:t>(</a:t>
            </a:r>
            <a:r>
              <a:rPr lang="en-US" sz="3200" b="1" dirty="0">
                <a:latin typeface="Gabriola" panose="04040605051002020D02" pitchFamily="82" charset="0"/>
                <a:cs typeface="2  Kamran" panose="00000400000000000000" pitchFamily="2" charset="-78"/>
              </a:rPr>
              <a:t>math</a:t>
            </a:r>
            <a:r>
              <a:rPr lang="fa-IR" sz="2800" b="1" dirty="0" smtClean="0">
                <a:latin typeface="+mj-lt"/>
                <a:cs typeface="2  Kamran" panose="00000400000000000000" pitchFamily="2" charset="-78"/>
              </a:rPr>
              <a:t>، </a:t>
            </a:r>
            <a:r>
              <a:rPr lang="en-US" sz="3200" b="1" dirty="0">
                <a:latin typeface="Gabriola" panose="04040605051002020D02" pitchFamily="82" charset="0"/>
                <a:cs typeface="2  Kamran" panose="00000400000000000000" pitchFamily="2" charset="-78"/>
              </a:rPr>
              <a:t>Turtle</a:t>
            </a:r>
            <a:r>
              <a:rPr lang="fa-IR" sz="2800" b="1" dirty="0" smtClean="0">
                <a:latin typeface="+mj-lt"/>
                <a:cs typeface="2  Kamran" panose="00000400000000000000" pitchFamily="2" charset="-78"/>
              </a:rPr>
              <a:t>، </a:t>
            </a:r>
            <a:r>
              <a:rPr lang="en-US" sz="3200" b="1" dirty="0" err="1">
                <a:latin typeface="Gabriola" panose="04040605051002020D02" pitchFamily="82" charset="0"/>
                <a:cs typeface="2  Kamran" panose="00000400000000000000" pitchFamily="2" charset="-78"/>
              </a:rPr>
              <a:t>pygame</a:t>
            </a:r>
            <a:r>
              <a:rPr lang="fa-IR" sz="2800" b="1" dirty="0" smtClean="0">
                <a:latin typeface="+mj-lt"/>
                <a:cs typeface="2  Kamran" panose="00000400000000000000" pitchFamily="2" charset="-78"/>
              </a:rPr>
              <a:t>) باشند. </a:t>
            </a:r>
          </a:p>
        </p:txBody>
      </p:sp>
    </p:spTree>
    <p:extLst>
      <p:ext uri="{BB962C8B-B14F-4D97-AF65-F5344CB8AC3E}">
        <p14:creationId xmlns:p14="http://schemas.microsoft.com/office/powerpoint/2010/main" val="19722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19582" y="1102036"/>
            <a:ext cx="1024795"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a:t>
            </a:r>
          </a:p>
        </p:txBody>
      </p:sp>
      <p:sp>
        <p:nvSpPr>
          <p:cNvPr id="9" name="TextBox 8"/>
          <p:cNvSpPr txBox="1"/>
          <p:nvPr/>
        </p:nvSpPr>
        <p:spPr>
          <a:xfrm>
            <a:off x="10451951" y="218363"/>
            <a:ext cx="1510350" cy="584775"/>
          </a:xfrm>
          <a:prstGeom prst="rect">
            <a:avLst/>
          </a:prstGeom>
          <a:noFill/>
        </p:spPr>
        <p:txBody>
          <a:bodyPr wrap="none" rtlCol="0">
            <a:spAutoFit/>
          </a:bodyPr>
          <a:lstStyle/>
          <a:p>
            <a:pPr algn="r" rtl="1"/>
            <a:r>
              <a:rPr lang="fa-IR" sz="3200" b="1" dirty="0" smtClean="0">
                <a:cs typeface="2  Yekan" panose="00000400000000000000" pitchFamily="2" charset="-78"/>
              </a:rPr>
              <a:t>ماژول ها</a:t>
            </a:r>
            <a:endParaRPr lang="en-US" sz="3200" b="1" dirty="0">
              <a:cs typeface="2  Yekan" panose="00000400000000000000" pitchFamily="2" charset="-78"/>
            </a:endParaRPr>
          </a:p>
        </p:txBody>
      </p:sp>
      <p:pic>
        <p:nvPicPr>
          <p:cNvPr id="3" name="Picture 2"/>
          <p:cNvPicPr>
            <a:picLocks noChangeAspect="1"/>
          </p:cNvPicPr>
          <p:nvPr/>
        </p:nvPicPr>
        <p:blipFill rotWithShape="1">
          <a:blip r:embed="rId2"/>
          <a:srcRect l="23885" t="11058" r="37115" b="48923"/>
          <a:stretch/>
        </p:blipFill>
        <p:spPr>
          <a:xfrm>
            <a:off x="534571" y="1102036"/>
            <a:ext cx="8187397" cy="4723498"/>
          </a:xfrm>
          <a:prstGeom prst="rect">
            <a:avLst/>
          </a:prstGeom>
          <a:ln>
            <a:solidFill>
              <a:schemeClr val="tx1"/>
            </a:solidFill>
          </a:ln>
        </p:spPr>
      </p:pic>
      <p:sp>
        <p:nvSpPr>
          <p:cNvPr id="7" name="TextBox 6"/>
          <p:cNvSpPr txBox="1"/>
          <p:nvPr/>
        </p:nvSpPr>
        <p:spPr>
          <a:xfrm>
            <a:off x="3066758" y="510750"/>
            <a:ext cx="3338930" cy="461665"/>
          </a:xfrm>
          <a:prstGeom prst="rect">
            <a:avLst/>
          </a:prstGeom>
          <a:noFill/>
        </p:spPr>
        <p:txBody>
          <a:bodyPr wrap="square" rtlCol="0">
            <a:spAutoFit/>
          </a:bodyPr>
          <a:lstStyle/>
          <a:p>
            <a:pPr algn="just" rtl="1"/>
            <a:r>
              <a:rPr lang="fa-IR" sz="2400" b="1" dirty="0" smtClean="0">
                <a:solidFill>
                  <a:srgbClr val="FF0000"/>
                </a:solidFill>
                <a:latin typeface="+mj-lt"/>
                <a:cs typeface="2  Kamran" panose="00000400000000000000" pitchFamily="2" charset="-78"/>
              </a:rPr>
              <a:t>محتویات فایل (ماژول) </a:t>
            </a:r>
            <a:r>
              <a:rPr lang="en-US" sz="2400" b="1" dirty="0" smtClean="0">
                <a:solidFill>
                  <a:srgbClr val="FF0000"/>
                </a:solidFill>
                <a:latin typeface="Gabriola" panose="04040605051002020D02" pitchFamily="82" charset="0"/>
                <a:cs typeface="2  Kamran" panose="00000400000000000000" pitchFamily="2" charset="-78"/>
              </a:rPr>
              <a:t>IntOps.py</a:t>
            </a:r>
            <a:r>
              <a:rPr lang="fa-IR" sz="2400" b="1" dirty="0" smtClean="0">
                <a:solidFill>
                  <a:srgbClr val="FF0000"/>
                </a:solidFill>
                <a:latin typeface="Gabriola" panose="04040605051002020D02" pitchFamily="82" charset="0"/>
                <a:cs typeface="2  Kamran" panose="00000400000000000000" pitchFamily="2" charset="-78"/>
              </a:rPr>
              <a:t> </a:t>
            </a:r>
          </a:p>
        </p:txBody>
      </p:sp>
    </p:spTree>
    <p:extLst>
      <p:ext uri="{BB962C8B-B14F-4D97-AF65-F5344CB8AC3E}">
        <p14:creationId xmlns:p14="http://schemas.microsoft.com/office/powerpoint/2010/main" val="402543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19582" y="1102036"/>
            <a:ext cx="1024795"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a:t>
            </a:r>
          </a:p>
        </p:txBody>
      </p:sp>
      <p:sp>
        <p:nvSpPr>
          <p:cNvPr id="9" name="TextBox 8"/>
          <p:cNvSpPr txBox="1"/>
          <p:nvPr/>
        </p:nvSpPr>
        <p:spPr>
          <a:xfrm>
            <a:off x="10451951" y="218363"/>
            <a:ext cx="1510350" cy="584775"/>
          </a:xfrm>
          <a:prstGeom prst="rect">
            <a:avLst/>
          </a:prstGeom>
          <a:noFill/>
        </p:spPr>
        <p:txBody>
          <a:bodyPr wrap="none" rtlCol="0">
            <a:spAutoFit/>
          </a:bodyPr>
          <a:lstStyle/>
          <a:p>
            <a:pPr algn="r" rtl="1"/>
            <a:r>
              <a:rPr lang="fa-IR" sz="3200" b="1" dirty="0" smtClean="0">
                <a:cs typeface="2  Yekan" panose="00000400000000000000" pitchFamily="2" charset="-78"/>
              </a:rPr>
              <a:t>ماژول ها</a:t>
            </a:r>
            <a:endParaRPr lang="en-US" sz="3200" b="1" dirty="0">
              <a:cs typeface="2  Yekan" panose="00000400000000000000" pitchFamily="2" charset="-78"/>
            </a:endParaRPr>
          </a:p>
        </p:txBody>
      </p:sp>
      <p:sp>
        <p:nvSpPr>
          <p:cNvPr id="7" name="TextBox 6"/>
          <p:cNvSpPr txBox="1"/>
          <p:nvPr/>
        </p:nvSpPr>
        <p:spPr>
          <a:xfrm>
            <a:off x="2935261" y="527440"/>
            <a:ext cx="3338930" cy="461665"/>
          </a:xfrm>
          <a:prstGeom prst="rect">
            <a:avLst/>
          </a:prstGeom>
          <a:noFill/>
        </p:spPr>
        <p:txBody>
          <a:bodyPr wrap="square" rtlCol="0">
            <a:spAutoFit/>
          </a:bodyPr>
          <a:lstStyle/>
          <a:p>
            <a:pPr algn="just" rtl="1"/>
            <a:r>
              <a:rPr lang="fa-IR" sz="2400" b="1" dirty="0" smtClean="0">
                <a:solidFill>
                  <a:srgbClr val="FF0000"/>
                </a:solidFill>
                <a:latin typeface="+mj-lt"/>
                <a:cs typeface="2  Kamran" panose="00000400000000000000" pitchFamily="2" charset="-78"/>
              </a:rPr>
              <a:t>محتویات فایل  (ماژول) اصلی برنامه</a:t>
            </a:r>
            <a:r>
              <a:rPr lang="fa-IR" sz="2400" b="1" dirty="0" smtClean="0">
                <a:solidFill>
                  <a:srgbClr val="FF0000"/>
                </a:solidFill>
                <a:latin typeface="Gabriola" panose="04040605051002020D02" pitchFamily="82" charset="0"/>
                <a:cs typeface="2  Kamran" panose="00000400000000000000" pitchFamily="2" charset="-78"/>
              </a:rPr>
              <a:t> </a:t>
            </a:r>
          </a:p>
        </p:txBody>
      </p:sp>
      <p:pic>
        <p:nvPicPr>
          <p:cNvPr id="2" name="Picture 1"/>
          <p:cNvPicPr>
            <a:picLocks noChangeAspect="1"/>
          </p:cNvPicPr>
          <p:nvPr/>
        </p:nvPicPr>
        <p:blipFill rotWithShape="1">
          <a:blip r:embed="rId2"/>
          <a:srcRect l="26308" t="15162" r="43461" b="73550"/>
          <a:stretch/>
        </p:blipFill>
        <p:spPr>
          <a:xfrm>
            <a:off x="759655" y="1394423"/>
            <a:ext cx="5514536" cy="1157632"/>
          </a:xfrm>
          <a:prstGeom prst="rect">
            <a:avLst/>
          </a:prstGeom>
          <a:ln>
            <a:solidFill>
              <a:schemeClr val="tx1"/>
            </a:solidFill>
          </a:ln>
        </p:spPr>
      </p:pic>
      <p:pic>
        <p:nvPicPr>
          <p:cNvPr id="4" name="Picture 3"/>
          <p:cNvPicPr>
            <a:picLocks noChangeAspect="1"/>
          </p:cNvPicPr>
          <p:nvPr/>
        </p:nvPicPr>
        <p:blipFill rotWithShape="1">
          <a:blip r:embed="rId3"/>
          <a:srcRect l="23193" t="76936" r="65961" b="17933"/>
          <a:stretch/>
        </p:blipFill>
        <p:spPr>
          <a:xfrm>
            <a:off x="5908430" y="1686811"/>
            <a:ext cx="2247933" cy="59785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l="26423" t="15162" r="42308" b="73345"/>
          <a:stretch/>
        </p:blipFill>
        <p:spPr>
          <a:xfrm>
            <a:off x="759654" y="2799470"/>
            <a:ext cx="5514537" cy="1139536"/>
          </a:xfrm>
          <a:prstGeom prst="rect">
            <a:avLst/>
          </a:prstGeom>
          <a:ln>
            <a:solidFill>
              <a:schemeClr val="tx1"/>
            </a:solidFill>
          </a:ln>
        </p:spPr>
      </p:pic>
      <p:pic>
        <p:nvPicPr>
          <p:cNvPr id="10" name="Picture 9"/>
          <p:cNvPicPr>
            <a:picLocks noChangeAspect="1"/>
          </p:cNvPicPr>
          <p:nvPr/>
        </p:nvPicPr>
        <p:blipFill rotWithShape="1">
          <a:blip r:embed="rId3"/>
          <a:srcRect l="23193" t="76936" r="65961" b="17933"/>
          <a:stretch/>
        </p:blipFill>
        <p:spPr>
          <a:xfrm>
            <a:off x="5908430" y="2999061"/>
            <a:ext cx="2247933" cy="59785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rotWithShape="1">
          <a:blip r:embed="rId5"/>
          <a:srcRect l="26769" t="15573" r="43923" b="73344"/>
          <a:stretch/>
        </p:blipFill>
        <p:spPr>
          <a:xfrm>
            <a:off x="759653" y="4220306"/>
            <a:ext cx="5558304" cy="1181686"/>
          </a:xfrm>
          <a:prstGeom prst="rect">
            <a:avLst/>
          </a:prstGeom>
          <a:ln>
            <a:solidFill>
              <a:schemeClr val="tx1"/>
            </a:solidFill>
          </a:ln>
        </p:spPr>
      </p:pic>
      <p:pic>
        <p:nvPicPr>
          <p:cNvPr id="12" name="Picture 11"/>
          <p:cNvPicPr>
            <a:picLocks noChangeAspect="1"/>
          </p:cNvPicPr>
          <p:nvPr/>
        </p:nvPicPr>
        <p:blipFill rotWithShape="1">
          <a:blip r:embed="rId3"/>
          <a:srcRect l="23193" t="76936" r="65961" b="17933"/>
          <a:stretch/>
        </p:blipFill>
        <p:spPr>
          <a:xfrm>
            <a:off x="5908429" y="4512222"/>
            <a:ext cx="2247933" cy="597854"/>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rotWithShape="1">
          <a:blip r:embed="rId6"/>
          <a:srcRect l="26539" t="15368" r="35269" b="73140"/>
          <a:stretch/>
        </p:blipFill>
        <p:spPr>
          <a:xfrm>
            <a:off x="759653" y="5607256"/>
            <a:ext cx="6769156" cy="1145235"/>
          </a:xfrm>
          <a:prstGeom prst="rect">
            <a:avLst/>
          </a:prstGeom>
          <a:ln>
            <a:solidFill>
              <a:schemeClr val="tx1"/>
            </a:solidFill>
          </a:ln>
        </p:spPr>
      </p:pic>
      <p:pic>
        <p:nvPicPr>
          <p:cNvPr id="14" name="Picture 13"/>
          <p:cNvPicPr>
            <a:picLocks noChangeAspect="1"/>
          </p:cNvPicPr>
          <p:nvPr/>
        </p:nvPicPr>
        <p:blipFill rotWithShape="1">
          <a:blip r:embed="rId3"/>
          <a:srcRect l="23193" t="76936" r="65961" b="17933"/>
          <a:stretch/>
        </p:blipFill>
        <p:spPr>
          <a:xfrm>
            <a:off x="7091259" y="5880946"/>
            <a:ext cx="2247933" cy="597854"/>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9073662" y="1662572"/>
            <a:ext cx="963725" cy="646331"/>
          </a:xfrm>
          <a:prstGeom prst="rect">
            <a:avLst/>
          </a:prstGeom>
          <a:noFill/>
        </p:spPr>
        <p:txBody>
          <a:bodyPr wrap="none" rtlCol="0">
            <a:spAutoFit/>
          </a:bodyPr>
          <a:lstStyle/>
          <a:p>
            <a:r>
              <a:rPr lang="en-US" sz="3600" dirty="0" smtClean="0">
                <a:sym typeface="Wingdings" panose="05000000000000000000" pitchFamily="2" charset="2"/>
              </a:rPr>
              <a:t></a:t>
            </a:r>
            <a:endParaRPr lang="en-US" sz="3600" dirty="0"/>
          </a:p>
        </p:txBody>
      </p:sp>
      <p:sp>
        <p:nvSpPr>
          <p:cNvPr id="16" name="TextBox 15"/>
          <p:cNvSpPr txBox="1"/>
          <p:nvPr/>
        </p:nvSpPr>
        <p:spPr>
          <a:xfrm>
            <a:off x="9073661" y="2950584"/>
            <a:ext cx="574196" cy="646331"/>
          </a:xfrm>
          <a:prstGeom prst="rect">
            <a:avLst/>
          </a:prstGeom>
          <a:noFill/>
        </p:spPr>
        <p:txBody>
          <a:bodyPr wrap="none" rtlCol="0">
            <a:spAutoFit/>
          </a:bodyPr>
          <a:lstStyle/>
          <a:p>
            <a:r>
              <a:rPr lang="en-US" sz="3600" dirty="0" smtClean="0">
                <a:sym typeface="Wingdings" panose="05000000000000000000" pitchFamily="2" charset="2"/>
              </a:rPr>
              <a:t></a:t>
            </a:r>
            <a:endParaRPr lang="en-US" sz="3600" dirty="0"/>
          </a:p>
        </p:txBody>
      </p:sp>
      <p:sp>
        <p:nvSpPr>
          <p:cNvPr id="17" name="TextBox 16"/>
          <p:cNvSpPr txBox="1"/>
          <p:nvPr/>
        </p:nvSpPr>
        <p:spPr>
          <a:xfrm>
            <a:off x="9073661" y="4487983"/>
            <a:ext cx="574196" cy="646331"/>
          </a:xfrm>
          <a:prstGeom prst="rect">
            <a:avLst/>
          </a:prstGeom>
          <a:noFill/>
        </p:spPr>
        <p:txBody>
          <a:bodyPr wrap="none" rtlCol="0">
            <a:spAutoFit/>
          </a:bodyPr>
          <a:lstStyle/>
          <a:p>
            <a:r>
              <a:rPr lang="en-US" sz="3600" dirty="0" smtClean="0">
                <a:sym typeface="Wingdings" panose="05000000000000000000" pitchFamily="2" charset="2"/>
              </a:rPr>
              <a:t></a:t>
            </a:r>
            <a:endParaRPr lang="en-US" sz="3600" dirty="0"/>
          </a:p>
        </p:txBody>
      </p:sp>
      <p:sp>
        <p:nvSpPr>
          <p:cNvPr id="18" name="TextBox 17"/>
          <p:cNvSpPr txBox="1"/>
          <p:nvPr/>
        </p:nvSpPr>
        <p:spPr>
          <a:xfrm>
            <a:off x="9847040" y="5880946"/>
            <a:ext cx="963725" cy="1200329"/>
          </a:xfrm>
          <a:prstGeom prst="rect">
            <a:avLst/>
          </a:prstGeom>
          <a:noFill/>
        </p:spPr>
        <p:txBody>
          <a:bodyPr wrap="none" rtlCol="0">
            <a:spAutoFit/>
          </a:bodyPr>
          <a:lstStyle/>
          <a:p>
            <a:r>
              <a:rPr lang="en-US" sz="3600" dirty="0" smtClean="0">
                <a:sym typeface="Wingdings" panose="05000000000000000000" pitchFamily="2" charset="2"/>
              </a:rPr>
              <a:t></a:t>
            </a:r>
            <a:r>
              <a:rPr lang="en-US" sz="3600" dirty="0">
                <a:sym typeface="Wingdings" panose="05000000000000000000" pitchFamily="2" charset="2"/>
              </a:rPr>
              <a:t></a:t>
            </a:r>
            <a:endParaRPr lang="en-US" sz="3600" dirty="0"/>
          </a:p>
          <a:p>
            <a:endParaRPr lang="en-US" sz="3600" dirty="0"/>
          </a:p>
        </p:txBody>
      </p:sp>
    </p:spTree>
    <p:extLst>
      <p:ext uri="{BB962C8B-B14F-4D97-AF65-F5344CB8AC3E}">
        <p14:creationId xmlns:p14="http://schemas.microsoft.com/office/powerpoint/2010/main" val="234743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 y="1102036"/>
            <a:ext cx="11195737"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یک </a:t>
            </a:r>
            <a:r>
              <a:rPr lang="fa-IR" sz="3200" b="1" dirty="0" smtClean="0">
                <a:solidFill>
                  <a:schemeClr val="accent1"/>
                </a:solidFill>
                <a:latin typeface="+mj-lt"/>
                <a:cs typeface="2  Kamran" panose="00000400000000000000" pitchFamily="2" charset="-78"/>
              </a:rPr>
              <a:t>پکیج (</a:t>
            </a:r>
            <a:r>
              <a:rPr lang="en-US" sz="3200" b="1" dirty="0" smtClean="0">
                <a:solidFill>
                  <a:schemeClr val="accent1"/>
                </a:solidFill>
                <a:latin typeface="Gabriola" panose="04040605051002020D02" pitchFamily="82" charset="0"/>
                <a:cs typeface="2  Kamran" panose="00000400000000000000" pitchFamily="2" charset="-78"/>
              </a:rPr>
              <a:t>Package</a:t>
            </a:r>
            <a:r>
              <a:rPr lang="fa-IR" sz="3200" b="1" dirty="0" smtClean="0">
                <a:solidFill>
                  <a:schemeClr val="accent1"/>
                </a:solidFill>
                <a:latin typeface="+mj-lt"/>
                <a:cs typeface="2  Kamran" panose="00000400000000000000" pitchFamily="2" charset="-78"/>
              </a:rPr>
              <a:t>) </a:t>
            </a:r>
            <a:r>
              <a:rPr lang="fa-IR" sz="3200" b="1" dirty="0" smtClean="0">
                <a:latin typeface="+mj-lt"/>
                <a:cs typeface="2  Kamran" panose="00000400000000000000" pitchFamily="2" charset="-78"/>
              </a:rPr>
              <a:t>شامل مجموعه ای از ماژول ها است. </a:t>
            </a:r>
          </a:p>
        </p:txBody>
      </p:sp>
      <p:sp>
        <p:nvSpPr>
          <p:cNvPr id="9" name="TextBox 8"/>
          <p:cNvSpPr txBox="1"/>
          <p:nvPr/>
        </p:nvSpPr>
        <p:spPr>
          <a:xfrm>
            <a:off x="10639503" y="218363"/>
            <a:ext cx="1322798" cy="584775"/>
          </a:xfrm>
          <a:prstGeom prst="rect">
            <a:avLst/>
          </a:prstGeom>
          <a:noFill/>
        </p:spPr>
        <p:txBody>
          <a:bodyPr wrap="none" rtlCol="0">
            <a:spAutoFit/>
          </a:bodyPr>
          <a:lstStyle/>
          <a:p>
            <a:pPr algn="r" rtl="1"/>
            <a:r>
              <a:rPr lang="fa-IR" sz="3200" b="1" dirty="0" smtClean="0">
                <a:cs typeface="2  Yekan" panose="00000400000000000000" pitchFamily="2" charset="-78"/>
              </a:rPr>
              <a:t>پکیج ها</a:t>
            </a:r>
            <a:endParaRPr lang="en-US" sz="3200" b="1" dirty="0">
              <a:cs typeface="2  Yekan" panose="00000400000000000000" pitchFamily="2" charset="-78"/>
            </a:endParaRPr>
          </a:p>
        </p:txBody>
      </p:sp>
      <p:sp>
        <p:nvSpPr>
          <p:cNvPr id="7" name="TextBox 6"/>
          <p:cNvSpPr txBox="1"/>
          <p:nvPr/>
        </p:nvSpPr>
        <p:spPr>
          <a:xfrm>
            <a:off x="548639" y="1817507"/>
            <a:ext cx="11195737" cy="584775"/>
          </a:xfrm>
          <a:prstGeom prst="rect">
            <a:avLst/>
          </a:prstGeom>
          <a:noFill/>
        </p:spPr>
        <p:txBody>
          <a:bodyPr wrap="square" rtlCol="0">
            <a:spAutoFit/>
          </a:bodyPr>
          <a:lstStyle/>
          <a:p>
            <a:pPr algn="just" rtl="1"/>
            <a:r>
              <a:rPr lang="fa-IR" sz="2800" b="1" dirty="0">
                <a:latin typeface="+mj-lt"/>
                <a:cs typeface="2  Kamran" panose="00000400000000000000" pitchFamily="2" charset="-78"/>
              </a:rPr>
              <a:t>از نظر فنی، یک </a:t>
            </a:r>
            <a:r>
              <a:rPr lang="fa-IR" sz="2800" b="1" dirty="0" smtClean="0">
                <a:latin typeface="+mj-lt"/>
                <a:cs typeface="2  Kamran" panose="00000400000000000000" pitchFamily="2" charset="-78"/>
              </a:rPr>
              <a:t>پکیج، پوشه ای شامل </a:t>
            </a:r>
            <a:r>
              <a:rPr lang="fa-IR" sz="2800" b="1" dirty="0">
                <a:latin typeface="+mj-lt"/>
                <a:cs typeface="2  Kamran" panose="00000400000000000000" pitchFamily="2" charset="-78"/>
              </a:rPr>
              <a:t>تعدادی ماژول به همراه یک فایل به نام </a:t>
            </a:r>
            <a:r>
              <a:rPr lang="en-US" sz="3200" b="1" dirty="0">
                <a:latin typeface="Gabriola" panose="04040605051002020D02" pitchFamily="82" charset="0"/>
                <a:cs typeface="2  Kamran" panose="00000400000000000000" pitchFamily="2" charset="-78"/>
              </a:rPr>
              <a:t>__init__.py</a:t>
            </a:r>
            <a:r>
              <a:rPr lang="fa-IR" sz="3200" b="1" dirty="0">
                <a:latin typeface="Gabriola" panose="04040605051002020D02" pitchFamily="82" charset="0"/>
                <a:cs typeface="2  Kamran" panose="00000400000000000000" pitchFamily="2" charset="-78"/>
              </a:rPr>
              <a:t> </a:t>
            </a:r>
            <a:r>
              <a:rPr lang="fa-IR" sz="2800" b="1" dirty="0">
                <a:latin typeface="+mj-lt"/>
                <a:cs typeface="2  Kamran" panose="00000400000000000000" pitchFamily="2" charset="-78"/>
              </a:rPr>
              <a:t>است. </a:t>
            </a:r>
          </a:p>
        </p:txBody>
      </p:sp>
      <p:sp>
        <p:nvSpPr>
          <p:cNvPr id="8" name="TextBox 7"/>
          <p:cNvSpPr txBox="1"/>
          <p:nvPr/>
        </p:nvSpPr>
        <p:spPr>
          <a:xfrm>
            <a:off x="6306671" y="2741825"/>
            <a:ext cx="5437705" cy="523220"/>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فایل </a:t>
            </a:r>
            <a:r>
              <a:rPr lang="en-US" sz="2800" b="1" dirty="0" smtClean="0">
                <a:latin typeface="+mj-lt"/>
                <a:cs typeface="2  Kamran" panose="00000400000000000000" pitchFamily="2" charset="-78"/>
              </a:rPr>
              <a:t> </a:t>
            </a:r>
            <a:r>
              <a:rPr lang="en-US" sz="2800" b="1" dirty="0">
                <a:latin typeface="Gabriola" panose="04040605051002020D02" pitchFamily="82" charset="0"/>
                <a:cs typeface="2  Kamran" panose="00000400000000000000" pitchFamily="2" charset="-78"/>
              </a:rPr>
              <a:t>__init__.py</a:t>
            </a:r>
            <a:r>
              <a:rPr lang="fa-IR" sz="2800" b="1" dirty="0" smtClean="0">
                <a:latin typeface="+mj-lt"/>
                <a:cs typeface="2  Kamran" panose="00000400000000000000" pitchFamily="2" charset="-78"/>
              </a:rPr>
              <a:t> می تواند یک فایل خالی باشد. </a:t>
            </a:r>
            <a:endParaRPr lang="fa-IR" sz="2800" b="1" dirty="0">
              <a:latin typeface="+mj-lt"/>
              <a:cs typeface="2  Kamran" panose="00000400000000000000" pitchFamily="2" charset="-78"/>
            </a:endParaRPr>
          </a:p>
        </p:txBody>
      </p:sp>
      <p:sp>
        <p:nvSpPr>
          <p:cNvPr id="10" name="TextBox 9"/>
          <p:cNvSpPr txBox="1"/>
          <p:nvPr/>
        </p:nvSpPr>
        <p:spPr>
          <a:xfrm>
            <a:off x="4034118" y="3854565"/>
            <a:ext cx="7710258" cy="954107"/>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یک پکیج می تواند شامل تعدادی زیرپکیج (زیرپوشه) باشد که هر یک دارای ماژول ها و فایل های </a:t>
            </a:r>
            <a:r>
              <a:rPr lang="en-US" sz="2800" b="1" dirty="0" smtClean="0">
                <a:latin typeface="+mj-lt"/>
                <a:cs typeface="2  Kamran" panose="00000400000000000000" pitchFamily="2" charset="-78"/>
              </a:rPr>
              <a:t>__init__.py</a:t>
            </a:r>
            <a:r>
              <a:rPr lang="fa-IR" sz="2800" b="1" dirty="0" smtClean="0">
                <a:latin typeface="+mj-lt"/>
                <a:cs typeface="2  Kamran" panose="00000400000000000000" pitchFamily="2" charset="-78"/>
              </a:rPr>
              <a:t> خود هستند. </a:t>
            </a:r>
            <a:endParaRPr lang="fa-IR" sz="2800" b="1" dirty="0">
              <a:latin typeface="+mj-lt"/>
              <a:cs typeface="2  Kamran" panose="00000400000000000000" pitchFamily="2" charset="-78"/>
            </a:endParaRPr>
          </a:p>
        </p:txBody>
      </p:sp>
      <p:pic>
        <p:nvPicPr>
          <p:cNvPr id="3" name="Picture 2"/>
          <p:cNvPicPr>
            <a:picLocks noChangeAspect="1"/>
          </p:cNvPicPr>
          <p:nvPr/>
        </p:nvPicPr>
        <p:blipFill rotWithShape="1">
          <a:blip r:embed="rId2"/>
          <a:srcRect l="15000" t="38427" r="70331" b="19200"/>
          <a:stretch/>
        </p:blipFill>
        <p:spPr>
          <a:xfrm>
            <a:off x="548639" y="2402282"/>
            <a:ext cx="2638314" cy="4284779"/>
          </a:xfrm>
          <a:prstGeom prst="rect">
            <a:avLst/>
          </a:prstGeom>
          <a:ln>
            <a:solidFill>
              <a:schemeClr val="tx1"/>
            </a:solidFill>
          </a:ln>
        </p:spPr>
      </p:pic>
    </p:spTree>
    <p:extLst>
      <p:ext uri="{BB962C8B-B14F-4D97-AF65-F5344CB8AC3E}">
        <p14:creationId xmlns:p14="http://schemas.microsoft.com/office/powerpoint/2010/main" val="2338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166617" y="218363"/>
            <a:ext cx="1795684" cy="584775"/>
          </a:xfrm>
          <a:prstGeom prst="rect">
            <a:avLst/>
          </a:prstGeom>
          <a:noFill/>
        </p:spPr>
        <p:txBody>
          <a:bodyPr wrap="none" rtlCol="0">
            <a:spAutoFit/>
          </a:bodyPr>
          <a:lstStyle/>
          <a:p>
            <a:pPr algn="r" rtl="1"/>
            <a:r>
              <a:rPr lang="fa-IR" sz="3200" b="1" dirty="0" smtClean="0">
                <a:cs typeface="2  Yekan" panose="00000400000000000000" pitchFamily="2" charset="-78"/>
              </a:rPr>
              <a:t>یادآوری ...</a:t>
            </a:r>
            <a:endParaRPr lang="en-US" sz="3200" b="1" dirty="0">
              <a:cs typeface="2  Yekan" panose="00000400000000000000" pitchFamily="2" charset="-78"/>
            </a:endParaRPr>
          </a:p>
        </p:txBody>
      </p:sp>
      <p:sp>
        <p:nvSpPr>
          <p:cNvPr id="11" name="TextBox 10"/>
          <p:cNvSpPr txBox="1"/>
          <p:nvPr/>
        </p:nvSpPr>
        <p:spPr>
          <a:xfrm>
            <a:off x="464234" y="1257380"/>
            <a:ext cx="11498067" cy="1569660"/>
          </a:xfrm>
          <a:prstGeom prst="rect">
            <a:avLst/>
          </a:prstGeom>
          <a:noFill/>
        </p:spPr>
        <p:txBody>
          <a:bodyPr wrap="square" rtlCol="0">
            <a:spAutoFit/>
          </a:bodyPr>
          <a:lstStyle/>
          <a:p>
            <a:pPr algn="just" rtl="1"/>
            <a:r>
              <a:rPr lang="fa-IR" sz="3200" b="1" dirty="0" smtClean="0">
                <a:cs typeface="2  Kamran" panose="00000400000000000000" pitchFamily="2" charset="-78"/>
              </a:rPr>
              <a:t>پایتون برای هر یک از عملگرهای درون ساخت، متدهای خاصی تحت عنوان </a:t>
            </a:r>
            <a:r>
              <a:rPr lang="fa-IR" sz="3200" b="1" dirty="0" smtClean="0">
                <a:solidFill>
                  <a:srgbClr val="00B0F0"/>
                </a:solidFill>
                <a:cs typeface="2  Kamran" panose="00000400000000000000" pitchFamily="2" charset="-78"/>
              </a:rPr>
              <a:t>متدهای جادویی (</a:t>
            </a:r>
            <a:r>
              <a:rPr lang="en-US" sz="2800" b="1" dirty="0" smtClean="0">
                <a:solidFill>
                  <a:srgbClr val="00B0F0"/>
                </a:solidFill>
                <a:latin typeface="Gabriola" panose="04040605051002020D02" pitchFamily="82" charset="0"/>
                <a:cs typeface="2  Kamran" panose="00000400000000000000" pitchFamily="2" charset="-78"/>
              </a:rPr>
              <a:t>Magic Methods</a:t>
            </a:r>
            <a:r>
              <a:rPr lang="fa-IR" sz="3200" b="1" dirty="0" smtClean="0">
                <a:solidFill>
                  <a:srgbClr val="00B0F0"/>
                </a:solidFill>
                <a:cs typeface="2  Kamran" panose="00000400000000000000" pitchFamily="2" charset="-78"/>
              </a:rPr>
              <a:t>) </a:t>
            </a:r>
            <a:r>
              <a:rPr lang="fa-IR" sz="3200" b="1" dirty="0" smtClean="0">
                <a:cs typeface="2  Kamran" panose="00000400000000000000" pitchFamily="2" charset="-78"/>
              </a:rPr>
              <a:t>را تعریف کرده است. این متدها دارای نام مشخص بوده و </a:t>
            </a:r>
            <a:r>
              <a:rPr lang="fa-IR" sz="3200" b="1" dirty="0" smtClean="0">
                <a:solidFill>
                  <a:srgbClr val="00B0F0"/>
                </a:solidFill>
                <a:cs typeface="2  Kamran" panose="00000400000000000000" pitchFamily="2" charset="-78"/>
              </a:rPr>
              <a:t>در ابتدا و انتهای نام آنها از </a:t>
            </a:r>
            <a:r>
              <a:rPr lang="en-US" sz="3200" b="1" dirty="0" smtClean="0">
                <a:solidFill>
                  <a:srgbClr val="00B0F0"/>
                </a:solidFill>
                <a:cs typeface="2  Kamran" panose="00000400000000000000" pitchFamily="2" charset="-78"/>
              </a:rPr>
              <a:t>__</a:t>
            </a:r>
            <a:r>
              <a:rPr lang="fa-IR" sz="3200" b="1" dirty="0" smtClean="0">
                <a:solidFill>
                  <a:srgbClr val="00B0F0"/>
                </a:solidFill>
                <a:cs typeface="2  Kamran" panose="00000400000000000000" pitchFamily="2" charset="-78"/>
              </a:rPr>
              <a:t> استفاده شده است</a:t>
            </a:r>
            <a:r>
              <a:rPr lang="fa-IR" sz="3200" b="1" dirty="0" smtClean="0">
                <a:cs typeface="2  Kamran" panose="00000400000000000000" pitchFamily="2" charset="-78"/>
              </a:rPr>
              <a:t>. </a:t>
            </a:r>
            <a:endParaRPr lang="fa-IR" sz="3200" b="1" dirty="0" smtClean="0">
              <a:latin typeface="Gabriola" panose="04040605051002020D02" pitchFamily="82" charset="0"/>
              <a:cs typeface="2  Kamra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581743317"/>
              </p:ext>
            </p:extLst>
          </p:nvPr>
        </p:nvGraphicFramePr>
        <p:xfrm>
          <a:off x="1294228" y="2956429"/>
          <a:ext cx="8983039" cy="3246120"/>
        </p:xfrm>
        <a:graphic>
          <a:graphicData uri="http://schemas.openxmlformats.org/drawingml/2006/table">
            <a:tbl>
              <a:tblPr firstRow="1" bandRow="1">
                <a:tableStyleId>{2D5ABB26-0587-4C30-8999-92F81FD0307C}</a:tableStyleId>
              </a:tblPr>
              <a:tblGrid>
                <a:gridCol w="6274190"/>
                <a:gridCol w="2708849"/>
              </a:tblGrid>
              <a:tr h="370840">
                <a:tc>
                  <a:txBody>
                    <a:bodyPr/>
                    <a:lstStyle/>
                    <a:p>
                      <a:pPr algn="ctr" rtl="1"/>
                      <a:r>
                        <a:rPr lang="fa-IR" sz="3200" b="1" kern="1200" dirty="0" smtClean="0">
                          <a:solidFill>
                            <a:schemeClr val="tx1"/>
                          </a:solidFill>
                          <a:latin typeface="+mn-lt"/>
                          <a:ea typeface="+mn-ea"/>
                          <a:cs typeface="2  Kamran" panose="00000400000000000000" pitchFamily="2" charset="-78"/>
                        </a:rPr>
                        <a:t>نام متد معادل</a:t>
                      </a:r>
                      <a:endParaRPr lang="en-US" sz="3200" b="1" kern="1200" dirty="0">
                        <a:solidFill>
                          <a:schemeClr val="tx1"/>
                        </a:solidFill>
                        <a:latin typeface="+mn-lt"/>
                        <a:ea typeface="+mn-ea"/>
                        <a:cs typeface="2  Kamra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sz="3200" b="1" kern="1200" dirty="0" smtClean="0">
                          <a:solidFill>
                            <a:schemeClr val="tx1"/>
                          </a:solidFill>
                          <a:latin typeface="+mn-lt"/>
                          <a:ea typeface="+mn-ea"/>
                          <a:cs typeface="2  Kamran" panose="00000400000000000000" pitchFamily="2" charset="-78"/>
                        </a:rPr>
                        <a:t>عملگر</a:t>
                      </a:r>
                      <a:endParaRPr lang="en-US" sz="3200" b="1" kern="1200" dirty="0">
                        <a:solidFill>
                          <a:schemeClr val="tx1"/>
                        </a:solidFill>
                        <a:latin typeface="+mn-lt"/>
                        <a:ea typeface="+mn-ea"/>
                        <a:cs typeface="2  Kamra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solidFill>
                            <a:srgbClr val="00B0F0"/>
                          </a:solidFill>
                          <a:latin typeface="Consolas" panose="020B0609020204030204" pitchFamily="49" charset="0"/>
                          <a:cs typeface="Consolas" panose="020B0609020204030204" pitchFamily="49" charset="0"/>
                        </a:rPr>
                        <a:t>__add__,</a:t>
                      </a:r>
                      <a:r>
                        <a:rPr lang="en-US" baseline="0" dirty="0" smtClean="0">
                          <a:solidFill>
                            <a:srgbClr val="00B0F0"/>
                          </a:solidFill>
                          <a:latin typeface="Consolas" panose="020B0609020204030204" pitchFamily="49" charset="0"/>
                          <a:cs typeface="Consolas" panose="020B0609020204030204" pitchFamily="49" charset="0"/>
                        </a:rPr>
                        <a:t> </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__sub__, __mod__, __pow__</a:t>
                      </a:r>
                    </a:p>
                    <a:p>
                      <a:pPr algn="ctr" rtl="1"/>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mul</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truediv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floordiv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00B0F0"/>
                          </a:solidFill>
                          <a:latin typeface="Consolas" panose="020B0609020204030204" pitchFamily="49" charset="0"/>
                          <a:cs typeface="Consolas" panose="020B0609020204030204" pitchFamily="49" charset="0"/>
                        </a:rPr>
                        <a:t>, -, %, **</a:t>
                      </a:r>
                      <a:r>
                        <a:rPr lang="fa-IR" dirty="0" smtClean="0">
                          <a:solidFill>
                            <a:srgbClr val="00B0F0"/>
                          </a:solidFill>
                          <a:latin typeface="Consolas" panose="020B0609020204030204" pitchFamily="49" charset="0"/>
                        </a:rPr>
                        <a:t>+</a:t>
                      </a:r>
                      <a:endParaRPr lang="en-US" dirty="0" smtClean="0">
                        <a:solidFill>
                          <a:srgbClr val="00B0F0"/>
                        </a:solidFill>
                        <a:latin typeface="Consolas" panose="020B0609020204030204" pitchFamily="49" charset="0"/>
                        <a:cs typeface="Consolas" panose="020B0609020204030204" pitchFamily="49" charset="0"/>
                      </a:endParaRPr>
                    </a:p>
                    <a:p>
                      <a:pPr algn="ctr" rtl="1"/>
                      <a:r>
                        <a:rPr lang="en-US" dirty="0" smtClean="0">
                          <a:solidFill>
                            <a:srgbClr val="00B0F0"/>
                          </a:solidFill>
                          <a:latin typeface="Consolas" panose="020B0609020204030204" pitchFamily="49" charset="0"/>
                          <a:cs typeface="Consolas" panose="020B0609020204030204" pitchFamily="49" charset="0"/>
                        </a:rPr>
                        <a:t>*, /, //</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eq</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gt</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__le__,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ge</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lt</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__ne__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FF0000"/>
                          </a:solidFill>
                          <a:latin typeface="Consolas" panose="020B0609020204030204" pitchFamily="49" charset="0"/>
                          <a:cs typeface="Consolas" panose="020B0609020204030204" pitchFamily="49" charset="0"/>
                        </a:rPr>
                        <a:t>==, &gt;, &lt;=</a:t>
                      </a:r>
                      <a:r>
                        <a:rPr lang="en-US" baseline="0" dirty="0" smtClean="0">
                          <a:solidFill>
                            <a:srgbClr val="FF0000"/>
                          </a:solidFill>
                          <a:latin typeface="Consolas" panose="020B0609020204030204" pitchFamily="49" charset="0"/>
                          <a:cs typeface="Consolas" panose="020B0609020204030204" pitchFamily="49" charset="0"/>
                        </a:rPr>
                        <a:t>, &gt;=, </a:t>
                      </a:r>
                      <a:r>
                        <a:rPr lang="en-US" dirty="0" smtClean="0">
                          <a:solidFill>
                            <a:srgbClr val="FF0000"/>
                          </a:solidFill>
                          <a:latin typeface="Consolas" panose="020B0609020204030204" pitchFamily="49" charset="0"/>
                          <a:cs typeface="Consolas" panose="020B0609020204030204" pitchFamily="49" charset="0"/>
                        </a:rPr>
                        <a:t>&lt;, !=</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sz="1800" b="0" i="0" u="none" strike="noStrike" kern="1200" baseline="0" dirty="0" smtClean="0">
                          <a:solidFill>
                            <a:srgbClr val="00B0F0"/>
                          </a:solidFill>
                          <a:latin typeface="Consolas" panose="020B0609020204030204" pitchFamily="49" charset="0"/>
                          <a:ea typeface="+mn-ea"/>
                          <a:cs typeface="Consolas" panose="020B0609020204030204" pitchFamily="49" charset="0"/>
                        </a:rPr>
                        <a:t>__</a:t>
                      </a:r>
                      <a:r>
                        <a:rPr lang="en-US" sz="1800" b="0" i="0" u="none" strike="noStrike" kern="1200" baseline="0" dirty="0" err="1" smtClean="0">
                          <a:solidFill>
                            <a:srgbClr val="00B0F0"/>
                          </a:solidFill>
                          <a:latin typeface="Consolas" panose="020B0609020204030204" pitchFamily="49" charset="0"/>
                          <a:ea typeface="+mn-ea"/>
                          <a:cs typeface="Consolas" panose="020B0609020204030204" pitchFamily="49" charset="0"/>
                        </a:rPr>
                        <a:t>len</a:t>
                      </a:r>
                      <a:r>
                        <a:rPr lang="en-US" sz="1800" b="0" i="0" u="none" strike="noStrike" kern="1200" baseline="0" dirty="0" smtClean="0">
                          <a:solidFill>
                            <a:srgbClr val="00B0F0"/>
                          </a:solidFill>
                          <a:latin typeface="Consolas" panose="020B0609020204030204" pitchFamily="49" charset="0"/>
                          <a:ea typeface="+mn-ea"/>
                          <a:cs typeface="Consolas" panose="020B0609020204030204" pitchFamily="49" charset="0"/>
                        </a:rPr>
                        <a:t>__</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dirty="0" smtClean="0">
                          <a:solidFill>
                            <a:srgbClr val="00B0F0"/>
                          </a:solidFill>
                          <a:latin typeface="Consolas" panose="020B0609020204030204" pitchFamily="49" charset="0"/>
                        </a:rPr>
                        <a:t>طول</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__or__</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dirty="0" smtClean="0">
                          <a:solidFill>
                            <a:srgbClr val="FF0000"/>
                          </a:solidFill>
                          <a:latin typeface="Consolas" panose="020B0609020204030204" pitchFamily="49" charset="0"/>
                        </a:rPr>
                        <a:t>|</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solidFill>
                            <a:srgbClr val="00B0F0"/>
                          </a:solidFill>
                          <a:latin typeface="Consolas" panose="020B0609020204030204" pitchFamily="49" charset="0"/>
                          <a:cs typeface="Consolas" panose="020B0609020204030204" pitchFamily="49" charset="0"/>
                        </a:rPr>
                        <a:t>__</a:t>
                      </a:r>
                      <a:r>
                        <a:rPr lang="en-US" dirty="0" err="1" smtClean="0">
                          <a:solidFill>
                            <a:srgbClr val="00B0F0"/>
                          </a:solidFill>
                          <a:latin typeface="Consolas" panose="020B0609020204030204" pitchFamily="49" charset="0"/>
                          <a:cs typeface="Consolas" panose="020B0609020204030204" pitchFamily="49" charset="0"/>
                        </a:rPr>
                        <a:t>iadd</a:t>
                      </a:r>
                      <a:r>
                        <a:rPr lang="en-US" dirty="0" smtClean="0">
                          <a:solidFill>
                            <a:srgbClr val="00B0F0"/>
                          </a:solidFill>
                          <a:latin typeface="Consolas" panose="020B0609020204030204" pitchFamily="49" charset="0"/>
                          <a:cs typeface="Consolas" panose="020B0609020204030204" pitchFamily="49" charset="0"/>
                        </a:rPr>
                        <a:t>__,</a:t>
                      </a:r>
                      <a:r>
                        <a:rPr lang="en-US" baseline="0" dirty="0" smtClean="0">
                          <a:solidFill>
                            <a:srgbClr val="00B0F0"/>
                          </a:solidFill>
                          <a:latin typeface="Consolas" panose="020B0609020204030204" pitchFamily="49" charset="0"/>
                          <a:cs typeface="Consolas" panose="020B0609020204030204" pitchFamily="49" charset="0"/>
                        </a:rPr>
                        <a:t> </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isub</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imod</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ipow</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p>
                    <a:p>
                      <a:pPr algn="ctr" rtl="1"/>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imul</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ifloordiv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endParaRPr lang="en-US" dirty="0" smtClean="0">
                        <a:solidFill>
                          <a:srgbClr val="00B0F0"/>
                        </a:solidFill>
                        <a:latin typeface="Consolas" panose="020B0609020204030204" pitchFamily="49" charset="0"/>
                        <a:cs typeface="Consolas" panose="020B0609020204030204" pitchFamily="49" charset="0"/>
                      </a:endParaRPr>
                    </a:p>
                    <a:p>
                      <a:pPr algn="ctr" rtl="1"/>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00B0F0"/>
                          </a:solidFill>
                          <a:latin typeface="Consolas" panose="020B0609020204030204" pitchFamily="49" charset="0"/>
                          <a:cs typeface="Consolas" panose="020B0609020204030204" pitchFamily="49" charset="0"/>
                        </a:rPr>
                        <a:t>+=, -=,</a:t>
                      </a:r>
                      <a:r>
                        <a:rPr lang="en-US" baseline="0" dirty="0" smtClean="0">
                          <a:solidFill>
                            <a:srgbClr val="00B0F0"/>
                          </a:solidFill>
                          <a:latin typeface="Consolas" panose="020B0609020204030204" pitchFamily="49" charset="0"/>
                          <a:cs typeface="Consolas" panose="020B0609020204030204" pitchFamily="49" charset="0"/>
                        </a:rPr>
                        <a:t> %=, **=</a:t>
                      </a:r>
                    </a:p>
                    <a:p>
                      <a:pPr algn="ctr" rtl="1"/>
                      <a:r>
                        <a:rPr lang="en-US" baseline="0" dirty="0" smtClean="0">
                          <a:solidFill>
                            <a:srgbClr val="00B0F0"/>
                          </a:solidFill>
                          <a:latin typeface="Consolas" panose="020B0609020204030204" pitchFamily="49" charset="0"/>
                          <a:cs typeface="Consolas" panose="020B0609020204030204" pitchFamily="49" charset="0"/>
                        </a:rPr>
                        <a:t>*=, /=, //=</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342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1031" y="1370248"/>
            <a:ext cx="5870782"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a:t>
            </a:r>
            <a:r>
              <a:rPr lang="fa-IR" sz="3200" b="1" dirty="0" smtClean="0">
                <a:latin typeface="+mj-lt"/>
                <a:cs typeface="2  Kamran" panose="00000400000000000000" pitchFamily="2" charset="-78"/>
              </a:rPr>
              <a:t>:  مخفی کردن پیچیدگی های غیرضروری </a:t>
            </a:r>
          </a:p>
        </p:txBody>
      </p:sp>
      <p:sp>
        <p:nvSpPr>
          <p:cNvPr id="8" name="TextBox 7"/>
          <p:cNvSpPr txBox="1"/>
          <p:nvPr/>
        </p:nvSpPr>
        <p:spPr>
          <a:xfrm>
            <a:off x="309282" y="2270087"/>
            <a:ext cx="11435096" cy="1815882"/>
          </a:xfrm>
          <a:prstGeom prst="rect">
            <a:avLst/>
          </a:prstGeom>
          <a:noFill/>
        </p:spPr>
        <p:txBody>
          <a:bodyPr wrap="square" rtlCol="0">
            <a:spAutoFit/>
          </a:bodyPr>
          <a:lstStyle/>
          <a:p>
            <a:pPr algn="just" rtl="1"/>
            <a:r>
              <a:rPr lang="fa-IR" sz="2800" b="1" dirty="0" smtClean="0">
                <a:solidFill>
                  <a:srgbClr val="00B0F0"/>
                </a:solidFill>
                <a:latin typeface="+mj-lt"/>
                <a:cs typeface="2  Kamran" panose="00000400000000000000" pitchFamily="2" charset="-78"/>
              </a:rPr>
              <a:t>کپسوله سازی در نوع داده لب تاپ</a:t>
            </a:r>
            <a:r>
              <a:rPr lang="fa-IR" sz="2800" b="1" dirty="0" smtClean="0">
                <a:latin typeface="+mj-lt"/>
                <a:cs typeface="2  Kamran" panose="00000400000000000000" pitchFamily="2" charset="-78"/>
              </a:rPr>
              <a:t>:  کاربر نیازی به دیدن و دسترسی به حافظه، پردازنده و ... ندارد بنابراین، در محصول نهایی، این قطعات نباید به شکل فیزیکی دیده شوند. حتی بخش هایی که مشتری نیاز به دسترسی به آنها دارد نیز از طریق واسط ها انجام می شوند. به عنوان مثال، کاربر نیاز دارد تا ورودی را بر روی بافرهای ورودی قرار دهد. ولی کاربر دسترسی مستقیم به بافرها ندارد و این عمل از طریق واسطی به نام کیبورد انجام می شود. </a:t>
            </a:r>
          </a:p>
        </p:txBody>
      </p:sp>
      <p:sp>
        <p:nvSpPr>
          <p:cNvPr id="9" name="TextBox 8"/>
          <p:cNvSpPr txBox="1"/>
          <p:nvPr/>
        </p:nvSpPr>
        <p:spPr>
          <a:xfrm>
            <a:off x="309282" y="4401033"/>
            <a:ext cx="11435096" cy="1384995"/>
          </a:xfrm>
          <a:prstGeom prst="rect">
            <a:avLst/>
          </a:prstGeom>
          <a:noFill/>
        </p:spPr>
        <p:txBody>
          <a:bodyPr wrap="square" rtlCol="0">
            <a:spAutoFit/>
          </a:bodyPr>
          <a:lstStyle/>
          <a:p>
            <a:pPr algn="just" rtl="1"/>
            <a:r>
              <a:rPr lang="fa-IR" sz="2800" b="1" dirty="0" smtClean="0">
                <a:solidFill>
                  <a:srgbClr val="00B0F0"/>
                </a:solidFill>
                <a:latin typeface="+mj-lt"/>
                <a:cs typeface="2  Kamran" panose="00000400000000000000" pitchFamily="2" charset="-78"/>
              </a:rPr>
              <a:t>کپسوله سازی در نوع داده ماشین</a:t>
            </a:r>
            <a:r>
              <a:rPr lang="fa-IR" sz="2800" b="1" dirty="0" smtClean="0">
                <a:latin typeface="+mj-lt"/>
                <a:cs typeface="2  Kamran" panose="00000400000000000000" pitchFamily="2" charset="-78"/>
              </a:rPr>
              <a:t>:  کاربر نیازی به دیدن و دسترسی به گیربکس، تسمه تایم، انژکتور و ... ندارد بنابراین، در محصول نهایی، این قطعات نباید به شکل فیزیکی دیده شوند. اگرچه کاربر نیاز به تغییر جهت حرکت چرخ ها دارد، ولی این دسترسی از طریق واسطی به نام فرمان انجام می شود.</a:t>
            </a:r>
          </a:p>
        </p:txBody>
      </p:sp>
      <p:sp>
        <p:nvSpPr>
          <p:cNvPr id="7" name="TextBox 6"/>
          <p:cNvSpPr txBox="1"/>
          <p:nvPr/>
        </p:nvSpPr>
        <p:spPr>
          <a:xfrm>
            <a:off x="10166617" y="218363"/>
            <a:ext cx="1795684" cy="584775"/>
          </a:xfrm>
          <a:prstGeom prst="rect">
            <a:avLst/>
          </a:prstGeom>
          <a:noFill/>
        </p:spPr>
        <p:txBody>
          <a:bodyPr wrap="none" rtlCol="0">
            <a:spAutoFit/>
          </a:bodyPr>
          <a:lstStyle/>
          <a:p>
            <a:pPr algn="r" rtl="1"/>
            <a:r>
              <a:rPr lang="fa-IR" sz="3200" b="1" dirty="0" smtClean="0">
                <a:cs typeface="2  Yekan" panose="00000400000000000000" pitchFamily="2" charset="-78"/>
              </a:rPr>
              <a:t>یادآوری ...</a:t>
            </a:r>
            <a:endParaRPr lang="en-US" sz="3200" b="1" dirty="0">
              <a:cs typeface="2  Yekan" panose="00000400000000000000" pitchFamily="2" charset="-78"/>
            </a:endParaRPr>
          </a:p>
        </p:txBody>
      </p:sp>
    </p:spTree>
    <p:extLst>
      <p:ext uri="{BB962C8B-B14F-4D97-AF65-F5344CB8AC3E}">
        <p14:creationId xmlns:p14="http://schemas.microsoft.com/office/powerpoint/2010/main" val="181410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235393"/>
            <a:ext cx="11166154"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 در طراحی کلاس ها:  </a:t>
            </a:r>
            <a:endParaRPr lang="fa-IR" sz="3200" b="1" dirty="0" smtClean="0">
              <a:latin typeface="+mj-lt"/>
              <a:cs typeface="2  Kamran" panose="00000400000000000000" pitchFamily="2" charset="-78"/>
            </a:endParaRPr>
          </a:p>
        </p:txBody>
      </p:sp>
      <p:sp>
        <p:nvSpPr>
          <p:cNvPr id="8" name="TextBox 7"/>
          <p:cNvSpPr txBox="1"/>
          <p:nvPr/>
        </p:nvSpPr>
        <p:spPr>
          <a:xfrm>
            <a:off x="309282" y="2270087"/>
            <a:ext cx="11435096" cy="1138773"/>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1- متدهایی که خارج از کلاس استفاده نمی شوند </a:t>
            </a:r>
            <a:r>
              <a:rPr lang="fa-IR" sz="4000" b="1" dirty="0">
                <a:cs typeface="2  Kamran" panose="00000400000000000000" pitchFamily="2" charset="-78"/>
              </a:rPr>
              <a:t>(</a:t>
            </a:r>
            <a:r>
              <a:rPr lang="fa-IR" sz="3200" b="1" dirty="0">
                <a:cs typeface="2  Kamran" panose="00000400000000000000" pitchFamily="2" charset="-78"/>
              </a:rPr>
              <a:t>مانند متد </a:t>
            </a:r>
            <a:r>
              <a:rPr lang="en-US" sz="2000" b="1" dirty="0" err="1">
                <a:latin typeface="Consolas" panose="020B0609020204030204" pitchFamily="49" charset="0"/>
                <a:cs typeface="Consolas" panose="020B0609020204030204" pitchFamily="49" charset="0"/>
              </a:rPr>
              <a:t>seconds_to_time</a:t>
            </a:r>
            <a:r>
              <a:rPr lang="en-US" sz="2000" b="1" dirty="0">
                <a:latin typeface="Consolas" panose="020B0609020204030204" pitchFamily="49" charset="0"/>
                <a:cs typeface="Consolas" panose="020B0609020204030204" pitchFamily="49" charset="0"/>
              </a:rPr>
              <a:t>()</a:t>
            </a:r>
            <a:r>
              <a:rPr lang="fa-IR" sz="4000" b="1" dirty="0">
                <a:cs typeface="2  Kamran" panose="00000400000000000000" pitchFamily="2" charset="-78"/>
              </a:rPr>
              <a:t>) </a:t>
            </a:r>
            <a:r>
              <a:rPr lang="fa-IR" sz="2800" b="1" dirty="0" smtClean="0">
                <a:latin typeface="+mj-lt"/>
                <a:cs typeface="2  Kamran" panose="00000400000000000000" pitchFamily="2" charset="-78"/>
              </a:rPr>
              <a:t>را با قرار دادن __ در ابتدای نام آنها، مخفی کن</a:t>
            </a:r>
          </a:p>
        </p:txBody>
      </p:sp>
      <p:sp>
        <p:nvSpPr>
          <p:cNvPr id="7" name="TextBox 6"/>
          <p:cNvSpPr txBox="1"/>
          <p:nvPr/>
        </p:nvSpPr>
        <p:spPr>
          <a:xfrm>
            <a:off x="282388" y="3707758"/>
            <a:ext cx="11435096" cy="1384995"/>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2- صفاتی که دسترسی مستقیم به آنها از طریق اشیاء می تواند مشکل ساز باشد (مانند دقیقه ها و ثانیه ها در ساعت) را با قرار دادن __ در ابتدای نام آنها مخفی کرده و سپس یک متد </a:t>
            </a:r>
            <a:r>
              <a:rPr lang="en-US" sz="2400" b="1" dirty="0" smtClean="0">
                <a:latin typeface="+mj-lt"/>
                <a:cs typeface="2  Kamran" panose="00000400000000000000" pitchFamily="2" charset="-78"/>
              </a:rPr>
              <a:t>setter</a:t>
            </a:r>
            <a:r>
              <a:rPr lang="fa-IR" sz="2400" b="1" dirty="0" smtClean="0">
                <a:latin typeface="+mj-lt"/>
                <a:cs typeface="2  Kamran" panose="00000400000000000000" pitchFamily="2" charset="-78"/>
              </a:rPr>
              <a:t> </a:t>
            </a:r>
            <a:r>
              <a:rPr lang="fa-IR" sz="2800" b="1" dirty="0" smtClean="0">
                <a:latin typeface="+mj-lt"/>
                <a:cs typeface="2  Kamran" panose="00000400000000000000" pitchFamily="2" charset="-78"/>
              </a:rPr>
              <a:t>و یک متد </a:t>
            </a:r>
            <a:r>
              <a:rPr lang="en-US" sz="2400" b="1" dirty="0" smtClean="0">
                <a:latin typeface="+mj-lt"/>
                <a:cs typeface="2  Kamran" panose="00000400000000000000" pitchFamily="2" charset="-78"/>
              </a:rPr>
              <a:t>getter</a:t>
            </a:r>
            <a:r>
              <a:rPr lang="fa-IR" sz="2400" b="1" dirty="0" smtClean="0">
                <a:latin typeface="+mj-lt"/>
                <a:cs typeface="2  Kamran" panose="00000400000000000000" pitchFamily="2" charset="-78"/>
              </a:rPr>
              <a:t> </a:t>
            </a:r>
            <a:r>
              <a:rPr lang="fa-IR" sz="2800" b="1" dirty="0" smtClean="0">
                <a:latin typeface="+mj-lt"/>
                <a:cs typeface="2  Kamran" panose="00000400000000000000" pitchFamily="2" charset="-78"/>
              </a:rPr>
              <a:t>جهت دسترسی و دستکاری آنها ایجاد کن.  </a:t>
            </a:r>
          </a:p>
        </p:txBody>
      </p:sp>
      <p:sp>
        <p:nvSpPr>
          <p:cNvPr id="9" name="TextBox 8"/>
          <p:cNvSpPr txBox="1"/>
          <p:nvPr/>
        </p:nvSpPr>
        <p:spPr>
          <a:xfrm>
            <a:off x="10166617" y="218363"/>
            <a:ext cx="1795684" cy="584775"/>
          </a:xfrm>
          <a:prstGeom prst="rect">
            <a:avLst/>
          </a:prstGeom>
          <a:noFill/>
        </p:spPr>
        <p:txBody>
          <a:bodyPr wrap="none" rtlCol="0">
            <a:spAutoFit/>
          </a:bodyPr>
          <a:lstStyle/>
          <a:p>
            <a:pPr algn="r" rtl="1"/>
            <a:r>
              <a:rPr lang="fa-IR" sz="3200" b="1" dirty="0" smtClean="0">
                <a:cs typeface="2  Yekan" panose="00000400000000000000" pitchFamily="2" charset="-78"/>
              </a:rPr>
              <a:t>یادآوری ...</a:t>
            </a:r>
            <a:endParaRPr lang="en-US" sz="3200" b="1" dirty="0">
              <a:cs typeface="2  Yekan" panose="00000400000000000000" pitchFamily="2" charset="-78"/>
            </a:endParaRPr>
          </a:p>
        </p:txBody>
      </p:sp>
    </p:spTree>
    <p:extLst>
      <p:ext uri="{BB962C8B-B14F-4D97-AF65-F5344CB8AC3E}">
        <p14:creationId xmlns:p14="http://schemas.microsoft.com/office/powerpoint/2010/main" val="263326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102036"/>
            <a:ext cx="11166154" cy="1077218"/>
          </a:xfrm>
          <a:prstGeom prst="rect">
            <a:avLst/>
          </a:prstGeom>
          <a:noFill/>
        </p:spPr>
        <p:txBody>
          <a:bodyPr wrap="square" rtlCol="0">
            <a:spAutoFit/>
          </a:bodyPr>
          <a:lstStyle/>
          <a:p>
            <a:pPr algn="just" rtl="1"/>
            <a:r>
              <a:rPr lang="fa-IR" sz="3200" b="1" dirty="0" smtClean="0">
                <a:solidFill>
                  <a:schemeClr val="accent1"/>
                </a:solidFill>
                <a:latin typeface="+mj-lt"/>
                <a:cs typeface="2  Kamran" panose="00000400000000000000" pitchFamily="2" charset="-78"/>
              </a:rPr>
              <a:t>وراثت</a:t>
            </a:r>
            <a:r>
              <a:rPr lang="fa-IR" sz="3200" b="1" dirty="0" smtClean="0">
                <a:latin typeface="+mj-lt"/>
                <a:cs typeface="2  Kamran" panose="00000400000000000000" pitchFamily="2" charset="-78"/>
              </a:rPr>
              <a:t> (</a:t>
            </a:r>
            <a:r>
              <a:rPr lang="en-US" sz="2800" b="1" dirty="0">
                <a:latin typeface="Gabriola" panose="04040605051002020D02" pitchFamily="82" charset="0"/>
                <a:cs typeface="2  Kamran" panose="00000400000000000000" pitchFamily="2" charset="-78"/>
              </a:rPr>
              <a:t>Inheritance</a:t>
            </a:r>
            <a:r>
              <a:rPr lang="fa-IR" sz="3200" b="1" dirty="0" smtClean="0">
                <a:latin typeface="+mj-lt"/>
                <a:cs typeface="2  Kamran" panose="00000400000000000000" pitchFamily="2" charset="-78"/>
              </a:rPr>
              <a:t>) روشی است جهت </a:t>
            </a:r>
            <a:r>
              <a:rPr lang="fa-IR" sz="3200" b="1" dirty="0" smtClean="0">
                <a:solidFill>
                  <a:schemeClr val="accent1"/>
                </a:solidFill>
                <a:latin typeface="+mj-lt"/>
                <a:cs typeface="2  Kamran" panose="00000400000000000000" pitchFamily="2" charset="-78"/>
              </a:rPr>
              <a:t>دسته بندی سلسله مراتبی انواع داده</a:t>
            </a:r>
            <a:r>
              <a:rPr lang="fa-IR" sz="3200" b="1" dirty="0" smtClean="0">
                <a:latin typeface="+mj-lt"/>
                <a:cs typeface="2  Kamran" panose="00000400000000000000" pitchFamily="2" charset="-78"/>
              </a:rPr>
              <a:t>، از کلاس های کلی تا کلاس های خاص</a:t>
            </a: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sp>
        <p:nvSpPr>
          <p:cNvPr id="2" name="Rectangle 1"/>
          <p:cNvSpPr/>
          <p:nvPr/>
        </p:nvSpPr>
        <p:spPr>
          <a:xfrm>
            <a:off x="2860044" y="1801909"/>
            <a:ext cx="995083" cy="793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person</a:t>
            </a:r>
            <a:endParaRPr lang="en-US" sz="2800" b="1" dirty="0">
              <a:solidFill>
                <a:schemeClr val="tx1"/>
              </a:solidFill>
              <a:latin typeface="Gabriola" panose="04040605051002020D02" pitchFamily="82" charset="0"/>
              <a:cs typeface="2  Kamran" panose="00000400000000000000" pitchFamily="2" charset="-78"/>
            </a:endParaRPr>
          </a:p>
        </p:txBody>
      </p:sp>
      <p:sp>
        <p:nvSpPr>
          <p:cNvPr id="10" name="Rectangle 9"/>
          <p:cNvSpPr/>
          <p:nvPr/>
        </p:nvSpPr>
        <p:spPr>
          <a:xfrm>
            <a:off x="1304370" y="3127240"/>
            <a:ext cx="1071584"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latin typeface="Gabriola" panose="04040605051002020D02" pitchFamily="82" charset="0"/>
                <a:cs typeface="2  Kamran" panose="00000400000000000000" pitchFamily="2" charset="-78"/>
              </a:rPr>
              <a:t>Student</a:t>
            </a:r>
          </a:p>
        </p:txBody>
      </p:sp>
      <p:sp>
        <p:nvSpPr>
          <p:cNvPr id="11" name="Rectangle 10"/>
          <p:cNvSpPr/>
          <p:nvPr/>
        </p:nvSpPr>
        <p:spPr>
          <a:xfrm>
            <a:off x="2716311" y="3127239"/>
            <a:ext cx="1304364"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latin typeface="Gabriola" panose="04040605051002020D02" pitchFamily="82" charset="0"/>
                <a:cs typeface="2  Kamran" panose="00000400000000000000" pitchFamily="2" charset="-78"/>
              </a:rPr>
              <a:t>Employee</a:t>
            </a:r>
          </a:p>
        </p:txBody>
      </p:sp>
      <p:cxnSp>
        <p:nvCxnSpPr>
          <p:cNvPr id="4" name="Straight Arrow Connector 3"/>
          <p:cNvCxnSpPr>
            <a:stCxn id="11" idx="0"/>
            <a:endCxn id="2" idx="2"/>
          </p:cNvCxnSpPr>
          <p:nvPr/>
        </p:nvCxnSpPr>
        <p:spPr>
          <a:xfrm flipH="1" flipV="1">
            <a:off x="3357586" y="2595285"/>
            <a:ext cx="10907" cy="531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10" idx="0"/>
            <a:endCxn id="2" idx="2"/>
          </p:cNvCxnSpPr>
          <p:nvPr/>
        </p:nvCxnSpPr>
        <p:spPr>
          <a:xfrm flipV="1">
            <a:off x="1840162" y="2595285"/>
            <a:ext cx="1517424" cy="5319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628883" y="2328157"/>
            <a:ext cx="7329251" cy="523220"/>
          </a:xfrm>
          <a:prstGeom prst="rect">
            <a:avLst/>
          </a:prstGeom>
        </p:spPr>
        <p:txBody>
          <a:bodyPr wrap="none">
            <a:spAutoFit/>
          </a:bodyPr>
          <a:lstStyle/>
          <a:p>
            <a:pPr algn="r" rtl="1"/>
            <a:r>
              <a:rPr lang="fa-IR" sz="1600" b="1" dirty="0">
                <a:cs typeface="2  Kamran" panose="00000400000000000000" pitchFamily="2" charset="-78"/>
              </a:rPr>
              <a:t> </a:t>
            </a:r>
            <a:r>
              <a:rPr lang="fa-IR" sz="2800" b="1" dirty="0" smtClean="0">
                <a:latin typeface="+mj-lt"/>
                <a:cs typeface="2  Kamran" panose="00000400000000000000" pitchFamily="2" charset="-78"/>
              </a:rPr>
              <a:t>کلاس </a:t>
            </a:r>
            <a:r>
              <a:rPr lang="en-US" sz="2800" b="1" dirty="0" smtClean="0">
                <a:latin typeface="Gabriola" panose="04040605051002020D02" pitchFamily="82" charset="0"/>
                <a:cs typeface="2  Kamran" panose="00000400000000000000" pitchFamily="2" charset="-78"/>
              </a:rPr>
              <a:t>Person</a:t>
            </a:r>
            <a:r>
              <a:rPr lang="fa-IR" sz="2800" b="1" dirty="0" smtClean="0">
                <a:latin typeface="+mj-lt"/>
                <a:cs typeface="2  Kamran" panose="00000400000000000000" pitchFamily="2" charset="-78"/>
              </a:rPr>
              <a:t>، یک </a:t>
            </a:r>
            <a:r>
              <a:rPr lang="fa-IR" sz="2800" b="1" dirty="0" smtClean="0">
                <a:solidFill>
                  <a:schemeClr val="accent1"/>
                </a:solidFill>
                <a:latin typeface="+mj-lt"/>
                <a:cs typeface="2  Kamran" panose="00000400000000000000" pitchFamily="2" charset="-78"/>
              </a:rPr>
              <a:t>کلاس مافوق (</a:t>
            </a:r>
            <a:r>
              <a:rPr lang="en-US" sz="2800" b="1" dirty="0">
                <a:solidFill>
                  <a:schemeClr val="accent1"/>
                </a:solidFill>
                <a:latin typeface="Gabriola" panose="04040605051002020D02" pitchFamily="82" charset="0"/>
                <a:cs typeface="2  Kamran" panose="00000400000000000000" pitchFamily="2" charset="-78"/>
              </a:rPr>
              <a:t>Superclass</a:t>
            </a:r>
            <a:r>
              <a:rPr lang="fa-IR" sz="2800" b="1" dirty="0" smtClean="0">
                <a:solidFill>
                  <a:schemeClr val="accent1"/>
                </a:solidFill>
                <a:latin typeface="+mj-lt"/>
                <a:cs typeface="2  Kamran" panose="00000400000000000000" pitchFamily="2" charset="-78"/>
              </a:rPr>
              <a:t>) </a:t>
            </a:r>
            <a:r>
              <a:rPr lang="fa-IR" sz="2800" b="1" dirty="0" smtClean="0">
                <a:latin typeface="+mj-lt"/>
                <a:cs typeface="2  Kamran" panose="00000400000000000000" pitchFamily="2" charset="-78"/>
              </a:rPr>
              <a:t>برای سایر کلاس ها است. </a:t>
            </a:r>
            <a:endParaRPr lang="en-US" sz="1600" dirty="0"/>
          </a:p>
        </p:txBody>
      </p:sp>
      <p:sp>
        <p:nvSpPr>
          <p:cNvPr id="20" name="Rectangle 19"/>
          <p:cNvSpPr/>
          <p:nvPr/>
        </p:nvSpPr>
        <p:spPr>
          <a:xfrm>
            <a:off x="4359397" y="3113792"/>
            <a:ext cx="1178702"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latin typeface="Gabriola" panose="04040605051002020D02" pitchFamily="82" charset="0"/>
                <a:cs typeface="2  Kamran" panose="00000400000000000000" pitchFamily="2" charset="-78"/>
              </a:rPr>
              <a:t>Teacher</a:t>
            </a:r>
          </a:p>
        </p:txBody>
      </p:sp>
      <p:cxnSp>
        <p:nvCxnSpPr>
          <p:cNvPr id="21" name="Straight Arrow Connector 20"/>
          <p:cNvCxnSpPr>
            <a:stCxn id="20" idx="0"/>
            <a:endCxn id="2" idx="2"/>
          </p:cNvCxnSpPr>
          <p:nvPr/>
        </p:nvCxnSpPr>
        <p:spPr>
          <a:xfrm flipH="1" flipV="1">
            <a:off x="3357586" y="2595285"/>
            <a:ext cx="1591162" cy="518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17935" y="4341957"/>
            <a:ext cx="1071584"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BS</a:t>
            </a:r>
            <a:endParaRPr lang="en-US" sz="2800" b="1" dirty="0">
              <a:solidFill>
                <a:schemeClr val="tx1"/>
              </a:solidFill>
              <a:latin typeface="Gabriola" panose="04040605051002020D02" pitchFamily="82" charset="0"/>
              <a:cs typeface="2  Kamran" panose="00000400000000000000" pitchFamily="2" charset="-78"/>
            </a:endParaRPr>
          </a:p>
        </p:txBody>
      </p:sp>
      <p:sp>
        <p:nvSpPr>
          <p:cNvPr id="31" name="Rectangle 30"/>
          <p:cNvSpPr/>
          <p:nvPr/>
        </p:nvSpPr>
        <p:spPr>
          <a:xfrm>
            <a:off x="1308546" y="4341956"/>
            <a:ext cx="1071584"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MS</a:t>
            </a:r>
            <a:endParaRPr lang="en-US" sz="2800" b="1" dirty="0">
              <a:solidFill>
                <a:schemeClr val="tx1"/>
              </a:solidFill>
              <a:latin typeface="Gabriola" panose="04040605051002020D02" pitchFamily="82" charset="0"/>
              <a:cs typeface="2  Kamran" panose="00000400000000000000" pitchFamily="2" charset="-78"/>
            </a:endParaRPr>
          </a:p>
        </p:txBody>
      </p:sp>
      <p:sp>
        <p:nvSpPr>
          <p:cNvPr id="32" name="Rectangle 31"/>
          <p:cNvSpPr/>
          <p:nvPr/>
        </p:nvSpPr>
        <p:spPr>
          <a:xfrm>
            <a:off x="2599177" y="4341955"/>
            <a:ext cx="1071584"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solidFill>
                  <a:schemeClr val="tx1"/>
                </a:solidFill>
                <a:latin typeface="Gabriola" panose="04040605051002020D02" pitchFamily="82" charset="0"/>
                <a:cs typeface="2  Kamran" panose="00000400000000000000" pitchFamily="2" charset="-78"/>
              </a:rPr>
              <a:t>Phd</a:t>
            </a:r>
            <a:endParaRPr lang="en-US" sz="2800" b="1" dirty="0">
              <a:solidFill>
                <a:schemeClr val="tx1"/>
              </a:solidFill>
              <a:latin typeface="Gabriola" panose="04040605051002020D02" pitchFamily="82" charset="0"/>
              <a:cs typeface="2  Kamran" panose="00000400000000000000" pitchFamily="2" charset="-78"/>
            </a:endParaRPr>
          </a:p>
        </p:txBody>
      </p:sp>
      <p:cxnSp>
        <p:nvCxnSpPr>
          <p:cNvPr id="33" name="Straight Arrow Connector 32"/>
          <p:cNvCxnSpPr>
            <a:stCxn id="30" idx="0"/>
            <a:endCxn id="10" idx="2"/>
          </p:cNvCxnSpPr>
          <p:nvPr/>
        </p:nvCxnSpPr>
        <p:spPr>
          <a:xfrm flipV="1">
            <a:off x="553727" y="3943029"/>
            <a:ext cx="1286435" cy="398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31" idx="0"/>
            <a:endCxn id="10" idx="2"/>
          </p:cNvCxnSpPr>
          <p:nvPr/>
        </p:nvCxnSpPr>
        <p:spPr>
          <a:xfrm flipH="1" flipV="1">
            <a:off x="1840162" y="3943029"/>
            <a:ext cx="4176" cy="3989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2" idx="0"/>
            <a:endCxn id="10" idx="2"/>
          </p:cNvCxnSpPr>
          <p:nvPr/>
        </p:nvCxnSpPr>
        <p:spPr>
          <a:xfrm flipH="1" flipV="1">
            <a:off x="1840162" y="3943029"/>
            <a:ext cx="1294807" cy="3989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6938683" y="3038212"/>
            <a:ext cx="5019452" cy="954107"/>
          </a:xfrm>
          <a:prstGeom prst="rect">
            <a:avLst/>
          </a:prstGeom>
        </p:spPr>
        <p:txBody>
          <a:bodyPr wrap="square">
            <a:spAutoFit/>
          </a:bodyPr>
          <a:lstStyle/>
          <a:p>
            <a:pPr algn="r" rtl="1"/>
            <a:r>
              <a:rPr lang="fa-IR" sz="1600" b="1" dirty="0">
                <a:cs typeface="2  Kamran" panose="00000400000000000000" pitchFamily="2" charset="-78"/>
              </a:rPr>
              <a:t> </a:t>
            </a:r>
            <a:r>
              <a:rPr lang="fa-IR" sz="2800" b="1" dirty="0" smtClean="0">
                <a:latin typeface="+mj-lt"/>
                <a:cs typeface="2  Kamran" panose="00000400000000000000" pitchFamily="2" charset="-78"/>
              </a:rPr>
              <a:t>کلاس </a:t>
            </a:r>
            <a:r>
              <a:rPr lang="en-US" sz="2800" b="1" dirty="0" smtClean="0">
                <a:latin typeface="Gabriola" panose="04040605051002020D02" pitchFamily="82" charset="0"/>
                <a:cs typeface="2  Kamran" panose="00000400000000000000" pitchFamily="2" charset="-78"/>
              </a:rPr>
              <a:t>Student</a:t>
            </a:r>
            <a:r>
              <a:rPr lang="fa-IR" sz="2800" b="1" dirty="0" smtClean="0">
                <a:latin typeface="+mj-lt"/>
                <a:cs typeface="2  Kamran" panose="00000400000000000000" pitchFamily="2" charset="-78"/>
              </a:rPr>
              <a:t>، یک </a:t>
            </a:r>
            <a:r>
              <a:rPr lang="fa-IR" sz="2800" b="1" dirty="0">
                <a:latin typeface="+mj-lt"/>
                <a:cs typeface="2  Kamran" panose="00000400000000000000" pitchFamily="2" charset="-78"/>
              </a:rPr>
              <a:t>کلاس مافوق </a:t>
            </a:r>
            <a:r>
              <a:rPr lang="fa-IR" sz="2800" b="1" dirty="0" smtClean="0">
                <a:latin typeface="+mj-lt"/>
                <a:cs typeface="2  Kamran" panose="00000400000000000000" pitchFamily="2" charset="-78"/>
              </a:rPr>
              <a:t>برای</a:t>
            </a:r>
          </a:p>
          <a:p>
            <a:pPr algn="r" rtl="1"/>
            <a:r>
              <a:rPr lang="fa-IR" sz="2800" b="1" dirty="0" smtClean="0">
                <a:latin typeface="+mj-lt"/>
                <a:cs typeface="2  Kamran" panose="00000400000000000000" pitchFamily="2" charset="-78"/>
              </a:rPr>
              <a:t> کلاس های </a:t>
            </a:r>
            <a:r>
              <a:rPr lang="en-US" sz="2800" b="1" dirty="0" smtClean="0">
                <a:latin typeface="Gabriola" panose="04040605051002020D02" pitchFamily="82" charset="0"/>
                <a:cs typeface="2  Kamran" panose="00000400000000000000" pitchFamily="2" charset="-78"/>
              </a:rPr>
              <a:t>BS</a:t>
            </a:r>
            <a:r>
              <a:rPr lang="fa-IR" sz="2800" b="1" dirty="0" smtClean="0">
                <a:latin typeface="Gabriola" panose="04040605051002020D02" pitchFamily="82" charset="0"/>
                <a:cs typeface="2  Kamran" panose="00000400000000000000" pitchFamily="2" charset="-78"/>
              </a:rPr>
              <a:t>، </a:t>
            </a:r>
            <a:r>
              <a:rPr lang="en-US" sz="2800" b="1" dirty="0" smtClean="0">
                <a:latin typeface="Gabriola" panose="04040605051002020D02" pitchFamily="82" charset="0"/>
                <a:cs typeface="2  Kamran" panose="00000400000000000000" pitchFamily="2" charset="-78"/>
              </a:rPr>
              <a:t>MS</a:t>
            </a:r>
            <a:r>
              <a:rPr lang="fa-IR" sz="2800" b="1" dirty="0" smtClean="0">
                <a:latin typeface="Gabriola" panose="04040605051002020D02" pitchFamily="82" charset="0"/>
                <a:cs typeface="2  Kamran" panose="00000400000000000000" pitchFamily="2" charset="-78"/>
              </a:rPr>
              <a:t>و </a:t>
            </a:r>
            <a:r>
              <a:rPr lang="en-US" sz="2800" b="1" dirty="0" err="1" smtClean="0">
                <a:latin typeface="Gabriola" panose="04040605051002020D02" pitchFamily="82" charset="0"/>
                <a:cs typeface="2  Kamran" panose="00000400000000000000" pitchFamily="2" charset="-78"/>
              </a:rPr>
              <a:t>Phd</a:t>
            </a:r>
            <a:r>
              <a:rPr lang="fa-IR" sz="2800" b="1" dirty="0">
                <a:latin typeface="Gabriola" panose="04040605051002020D02" pitchFamily="82" charset="0"/>
                <a:cs typeface="2  Kamran" panose="00000400000000000000" pitchFamily="2" charset="-78"/>
              </a:rPr>
              <a:t> </a:t>
            </a:r>
            <a:r>
              <a:rPr lang="fa-IR" sz="2800" b="1" dirty="0" smtClean="0">
                <a:latin typeface="+mj-lt"/>
                <a:cs typeface="2  Kamran" panose="00000400000000000000" pitchFamily="2" charset="-78"/>
              </a:rPr>
              <a:t>است. </a:t>
            </a:r>
            <a:endParaRPr lang="en-US" sz="1600" dirty="0"/>
          </a:p>
        </p:txBody>
      </p:sp>
      <p:sp>
        <p:nvSpPr>
          <p:cNvPr id="44" name="Rectangle 43"/>
          <p:cNvSpPr/>
          <p:nvPr/>
        </p:nvSpPr>
        <p:spPr>
          <a:xfrm>
            <a:off x="4359397" y="4341955"/>
            <a:ext cx="7598737" cy="523220"/>
          </a:xfrm>
          <a:prstGeom prst="rect">
            <a:avLst/>
          </a:prstGeom>
        </p:spPr>
        <p:txBody>
          <a:bodyPr wrap="square">
            <a:spAutoFit/>
          </a:bodyPr>
          <a:lstStyle/>
          <a:p>
            <a:pPr algn="r" rtl="1"/>
            <a:r>
              <a:rPr lang="fa-IR" sz="1600" b="1" dirty="0">
                <a:cs typeface="2  Kamran" panose="00000400000000000000" pitchFamily="2" charset="-78"/>
              </a:rPr>
              <a:t> </a:t>
            </a:r>
            <a:r>
              <a:rPr lang="fa-IR" sz="2800" b="1" dirty="0" smtClean="0">
                <a:latin typeface="+mj-lt"/>
                <a:cs typeface="2  Kamran" panose="00000400000000000000" pitchFamily="2" charset="-78"/>
              </a:rPr>
              <a:t>کلاس </a:t>
            </a:r>
            <a:r>
              <a:rPr lang="en-US" sz="2800" b="1" dirty="0" smtClean="0">
                <a:latin typeface="Gabriola" panose="04040605051002020D02" pitchFamily="82" charset="0"/>
                <a:cs typeface="2  Kamran" panose="00000400000000000000" pitchFamily="2" charset="-78"/>
              </a:rPr>
              <a:t>Student</a:t>
            </a:r>
            <a:r>
              <a:rPr lang="fa-IR" sz="2800" b="1" dirty="0" smtClean="0">
                <a:latin typeface="+mj-lt"/>
                <a:cs typeface="2  Kamran" panose="00000400000000000000" pitchFamily="2" charset="-78"/>
              </a:rPr>
              <a:t>، </a:t>
            </a:r>
            <a:r>
              <a:rPr lang="fa-IR" sz="2800" b="1" dirty="0" smtClean="0">
                <a:solidFill>
                  <a:schemeClr val="accent1"/>
                </a:solidFill>
                <a:latin typeface="+mj-lt"/>
                <a:cs typeface="2  Kamran" panose="00000400000000000000" pitchFamily="2" charset="-78"/>
              </a:rPr>
              <a:t>یک کلاس مشتق (</a:t>
            </a:r>
            <a:r>
              <a:rPr lang="en-US" sz="2800" b="1" dirty="0">
                <a:solidFill>
                  <a:schemeClr val="accent1"/>
                </a:solidFill>
                <a:latin typeface="Gabriola" panose="04040605051002020D02" pitchFamily="82" charset="0"/>
                <a:cs typeface="2  Kamran" panose="00000400000000000000" pitchFamily="2" charset="-78"/>
              </a:rPr>
              <a:t>Subclass</a:t>
            </a:r>
            <a:r>
              <a:rPr lang="fa-IR" sz="2800" b="1" dirty="0" smtClean="0">
                <a:solidFill>
                  <a:schemeClr val="accent1"/>
                </a:solidFill>
                <a:latin typeface="+mj-lt"/>
                <a:cs typeface="2  Kamran" panose="00000400000000000000" pitchFamily="2" charset="-78"/>
              </a:rPr>
              <a:t>)</a:t>
            </a:r>
            <a:r>
              <a:rPr lang="fa-IR" sz="2800" b="1" dirty="0" smtClean="0">
                <a:latin typeface="+mj-lt"/>
                <a:cs typeface="2  Kamran" panose="00000400000000000000" pitchFamily="2" charset="-78"/>
              </a:rPr>
              <a:t> از کلاس </a:t>
            </a:r>
            <a:r>
              <a:rPr lang="en-US" sz="2800" b="1" dirty="0">
                <a:latin typeface="Gabriola" panose="04040605051002020D02" pitchFamily="82" charset="0"/>
                <a:cs typeface="2  Kamran" panose="00000400000000000000" pitchFamily="2" charset="-78"/>
              </a:rPr>
              <a:t>Person</a:t>
            </a:r>
            <a:r>
              <a:rPr lang="fa-IR" sz="2800" b="1" dirty="0" smtClean="0">
                <a:latin typeface="+mj-lt"/>
                <a:cs typeface="2  Kamran" panose="00000400000000000000" pitchFamily="2" charset="-78"/>
              </a:rPr>
              <a:t> است. </a:t>
            </a:r>
            <a:endParaRPr lang="en-US" sz="1600" dirty="0"/>
          </a:p>
        </p:txBody>
      </p:sp>
      <p:sp>
        <p:nvSpPr>
          <p:cNvPr id="45" name="Rectangle 44"/>
          <p:cNvSpPr/>
          <p:nvPr/>
        </p:nvSpPr>
        <p:spPr>
          <a:xfrm>
            <a:off x="174813" y="5348866"/>
            <a:ext cx="11783322" cy="954107"/>
          </a:xfrm>
          <a:prstGeom prst="rect">
            <a:avLst/>
          </a:prstGeom>
        </p:spPr>
        <p:txBody>
          <a:bodyPr wrap="square">
            <a:spAutoFit/>
          </a:bodyPr>
          <a:lstStyle/>
          <a:p>
            <a:pPr algn="r" rtl="1"/>
            <a:r>
              <a:rPr lang="fa-IR" sz="1600" b="1" dirty="0">
                <a:cs typeface="2  Kamran" panose="00000400000000000000" pitchFamily="2" charset="-78"/>
              </a:rPr>
              <a:t> </a:t>
            </a:r>
            <a:r>
              <a:rPr lang="fa-IR" sz="2800" b="1" dirty="0" smtClean="0">
                <a:latin typeface="+mj-lt"/>
                <a:cs typeface="2  Kamran" panose="00000400000000000000" pitchFamily="2" charset="-78"/>
              </a:rPr>
              <a:t>هر کلاس مشتق، </a:t>
            </a:r>
            <a:r>
              <a:rPr lang="fa-IR" sz="2800" b="1" dirty="0" smtClean="0">
                <a:solidFill>
                  <a:schemeClr val="accent1"/>
                </a:solidFill>
                <a:latin typeface="+mj-lt"/>
                <a:cs typeface="2  Kamran" panose="00000400000000000000" pitchFamily="2" charset="-78"/>
              </a:rPr>
              <a:t>نوع خاصی</a:t>
            </a:r>
            <a:r>
              <a:rPr lang="fa-IR" sz="2800" b="1" dirty="0" smtClean="0">
                <a:latin typeface="+mj-lt"/>
                <a:cs typeface="2  Kamran" panose="00000400000000000000" pitchFamily="2" charset="-78"/>
              </a:rPr>
              <a:t> از کلاس مافوق است. بنابراین، تمامی ویژگی ها و متدهای کلاس مافوق را </a:t>
            </a:r>
            <a:r>
              <a:rPr lang="fa-IR" sz="2800" b="1" dirty="0" smtClean="0">
                <a:solidFill>
                  <a:schemeClr val="accent1"/>
                </a:solidFill>
                <a:latin typeface="+mj-lt"/>
                <a:cs typeface="2  Kamran" panose="00000400000000000000" pitchFamily="2" charset="-78"/>
              </a:rPr>
              <a:t>به ارث برده </a:t>
            </a:r>
            <a:r>
              <a:rPr lang="fa-IR" sz="2800" b="1" dirty="0" smtClean="0">
                <a:latin typeface="+mj-lt"/>
                <a:cs typeface="2  Kamran" panose="00000400000000000000" pitchFamily="2" charset="-78"/>
              </a:rPr>
              <a:t>و خود تعدادی ویژگی و متد به آنها اضافه می کند. این کار به روال طراحی کمک کرده و موجب استفاده مجدد از کدها می شود. </a:t>
            </a:r>
            <a:endParaRPr lang="en-US" sz="1600" dirty="0"/>
          </a:p>
        </p:txBody>
      </p:sp>
    </p:spTree>
    <p:extLst>
      <p:ext uri="{BB962C8B-B14F-4D97-AF65-F5344CB8AC3E}">
        <p14:creationId xmlns:p14="http://schemas.microsoft.com/office/powerpoint/2010/main" val="7506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0" grpId="0" animBg="1"/>
      <p:bldP spid="11" grpId="0" animBg="1"/>
      <p:bldP spid="18" grpId="0"/>
      <p:bldP spid="20" grpId="0" animBg="1"/>
      <p:bldP spid="31" grpId="0" animBg="1"/>
      <p:bldP spid="32" grpId="0" animBg="1"/>
      <p:bldP spid="43"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7390" y="1102036"/>
            <a:ext cx="2726987"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اشکال دوبعدی</a:t>
            </a: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pic>
        <p:nvPicPr>
          <p:cNvPr id="5" name="Picture 4"/>
          <p:cNvPicPr>
            <a:picLocks noChangeAspect="1"/>
          </p:cNvPicPr>
          <p:nvPr/>
        </p:nvPicPr>
        <p:blipFill rotWithShape="1">
          <a:blip r:embed="rId2"/>
          <a:srcRect l="25846" t="11263" r="25115" b="69856"/>
          <a:stretch/>
        </p:blipFill>
        <p:spPr>
          <a:xfrm>
            <a:off x="407962" y="1394422"/>
            <a:ext cx="8830229" cy="1911485"/>
          </a:xfrm>
          <a:prstGeom prst="rect">
            <a:avLst/>
          </a:prstGeom>
          <a:ln>
            <a:solidFill>
              <a:schemeClr val="accent1"/>
            </a:solidFill>
          </a:ln>
        </p:spPr>
      </p:pic>
      <p:pic>
        <p:nvPicPr>
          <p:cNvPr id="7" name="Picture 6"/>
          <p:cNvPicPr>
            <a:picLocks noChangeAspect="1"/>
          </p:cNvPicPr>
          <p:nvPr/>
        </p:nvPicPr>
        <p:blipFill rotWithShape="1">
          <a:blip r:embed="rId3"/>
          <a:srcRect l="26885" t="47999" r="35385" b="45639"/>
          <a:stretch/>
        </p:blipFill>
        <p:spPr>
          <a:xfrm>
            <a:off x="407962" y="3598293"/>
            <a:ext cx="8830229" cy="837116"/>
          </a:xfrm>
          <a:prstGeom prst="rect">
            <a:avLst/>
          </a:prstGeom>
          <a:ln>
            <a:solidFill>
              <a:srgbClr val="C00000"/>
            </a:solidFill>
          </a:ln>
        </p:spPr>
      </p:pic>
      <p:pic>
        <p:nvPicPr>
          <p:cNvPr id="8" name="Picture 7"/>
          <p:cNvPicPr>
            <a:picLocks noChangeAspect="1"/>
          </p:cNvPicPr>
          <p:nvPr/>
        </p:nvPicPr>
        <p:blipFill rotWithShape="1">
          <a:blip r:embed="rId4"/>
          <a:srcRect l="23193" t="23167" r="52231" b="74371"/>
          <a:stretch/>
        </p:blipFill>
        <p:spPr>
          <a:xfrm>
            <a:off x="5511722" y="4161089"/>
            <a:ext cx="4869161" cy="274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93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7390" y="1102036"/>
            <a:ext cx="2726987"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اشکال دوبعدی</a:t>
            </a: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pic>
        <p:nvPicPr>
          <p:cNvPr id="2" name="Picture 1"/>
          <p:cNvPicPr>
            <a:picLocks noChangeAspect="1"/>
          </p:cNvPicPr>
          <p:nvPr/>
        </p:nvPicPr>
        <p:blipFill rotWithShape="1">
          <a:blip r:embed="rId2"/>
          <a:srcRect l="26423" t="30349" r="15654" b="45229"/>
          <a:stretch/>
        </p:blipFill>
        <p:spPr>
          <a:xfrm>
            <a:off x="140676" y="1686810"/>
            <a:ext cx="10924893" cy="2589767"/>
          </a:xfrm>
          <a:prstGeom prst="rect">
            <a:avLst/>
          </a:prstGeom>
          <a:ln>
            <a:solidFill>
              <a:schemeClr val="accent1"/>
            </a:solidFill>
          </a:ln>
        </p:spPr>
      </p:pic>
      <p:sp>
        <p:nvSpPr>
          <p:cNvPr id="10" name="TextBox 9"/>
          <p:cNvSpPr txBox="1"/>
          <p:nvPr/>
        </p:nvSpPr>
        <p:spPr>
          <a:xfrm>
            <a:off x="633046" y="901981"/>
            <a:ext cx="4440901" cy="461665"/>
          </a:xfrm>
          <a:prstGeom prst="rect">
            <a:avLst/>
          </a:prstGeom>
          <a:noFill/>
        </p:spPr>
        <p:txBody>
          <a:bodyPr wrap="square" rtlCol="0">
            <a:spAutoFit/>
          </a:bodyPr>
          <a:lstStyle/>
          <a:p>
            <a:pPr algn="just" rtl="1"/>
            <a:r>
              <a:rPr lang="fa-IR" sz="2400" b="1" dirty="0" smtClean="0">
                <a:solidFill>
                  <a:srgbClr val="FF0000"/>
                </a:solidFill>
                <a:latin typeface="+mj-lt"/>
                <a:cs typeface="2  Kamran" panose="00000400000000000000" pitchFamily="2" charset="-78"/>
              </a:rPr>
              <a:t>کلاس </a:t>
            </a:r>
            <a:r>
              <a:rPr lang="en-US" sz="2400" b="1" dirty="0" smtClean="0">
                <a:solidFill>
                  <a:srgbClr val="FF0000"/>
                </a:solidFill>
                <a:latin typeface="Gabriola" panose="04040605051002020D02" pitchFamily="82" charset="0"/>
                <a:cs typeface="2  Kamran" panose="00000400000000000000" pitchFamily="2" charset="-78"/>
              </a:rPr>
              <a:t>Rectangle</a:t>
            </a:r>
            <a:r>
              <a:rPr lang="fa-IR" sz="2400" b="1" dirty="0" smtClean="0">
                <a:solidFill>
                  <a:srgbClr val="FF0000"/>
                </a:solidFill>
                <a:latin typeface="+mj-lt"/>
                <a:cs typeface="2  Kamran" panose="00000400000000000000" pitchFamily="2" charset="-78"/>
              </a:rPr>
              <a:t> یک کلاس مشتق از </a:t>
            </a:r>
            <a:r>
              <a:rPr lang="en-US" sz="2400" b="1" dirty="0" err="1">
                <a:solidFill>
                  <a:srgbClr val="FF0000"/>
                </a:solidFill>
                <a:latin typeface="Gabriola" panose="04040605051002020D02" pitchFamily="82" charset="0"/>
                <a:cs typeface="2  Kamran" panose="00000400000000000000" pitchFamily="2" charset="-78"/>
              </a:rPr>
              <a:t>TwoDShape</a:t>
            </a:r>
            <a:r>
              <a:rPr lang="fa-IR" sz="2400" b="1" dirty="0" smtClean="0">
                <a:solidFill>
                  <a:srgbClr val="FF0000"/>
                </a:solidFill>
                <a:latin typeface="+mj-lt"/>
                <a:cs typeface="2  Kamran" panose="00000400000000000000" pitchFamily="2" charset="-78"/>
              </a:rPr>
              <a:t> </a:t>
            </a:r>
          </a:p>
        </p:txBody>
      </p:sp>
      <p:cxnSp>
        <p:nvCxnSpPr>
          <p:cNvPr id="12" name="Straight Arrow Connector 11"/>
          <p:cNvCxnSpPr/>
          <p:nvPr/>
        </p:nvCxnSpPr>
        <p:spPr>
          <a:xfrm flipV="1">
            <a:off x="2110154" y="1363647"/>
            <a:ext cx="225083" cy="437018"/>
          </a:xfrm>
          <a:prstGeom prst="straightConnector1">
            <a:avLst/>
          </a:prstGeom>
          <a:ln>
            <a:solidFill>
              <a:srgbClr val="FFC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73947" y="2419643"/>
            <a:ext cx="2255321" cy="13566"/>
          </a:xfrm>
          <a:prstGeom prst="straightConnector1">
            <a:avLst/>
          </a:prstGeom>
          <a:ln>
            <a:solidFill>
              <a:srgbClr val="FFC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85902" y="2109458"/>
            <a:ext cx="4440901" cy="830997"/>
          </a:xfrm>
          <a:prstGeom prst="rect">
            <a:avLst/>
          </a:prstGeom>
          <a:solidFill>
            <a:schemeClr val="bg1"/>
          </a:solidFill>
        </p:spPr>
        <p:txBody>
          <a:bodyPr wrap="square" rtlCol="0">
            <a:spAutoFit/>
          </a:bodyPr>
          <a:lstStyle/>
          <a:p>
            <a:pPr algn="just" rtl="1"/>
            <a:r>
              <a:rPr lang="fa-IR" sz="2400" b="1" dirty="0" smtClean="0">
                <a:solidFill>
                  <a:srgbClr val="FF0000"/>
                </a:solidFill>
                <a:latin typeface="+mj-lt"/>
                <a:cs typeface="2  Kamran" panose="00000400000000000000" pitchFamily="2" charset="-78"/>
              </a:rPr>
              <a:t>فراخوانی متد کلاس مافوق توسط کلاس مشتق با استفاده از کلمه کلیدی </a:t>
            </a:r>
            <a:r>
              <a:rPr lang="en-US" sz="2400" b="1" dirty="0" smtClean="0">
                <a:solidFill>
                  <a:srgbClr val="FF0000"/>
                </a:solidFill>
                <a:latin typeface="Gabriola" panose="04040605051002020D02" pitchFamily="82" charset="0"/>
                <a:cs typeface="2  Kamran" panose="00000400000000000000" pitchFamily="2" charset="-78"/>
              </a:rPr>
              <a:t>super</a:t>
            </a:r>
            <a:endParaRPr lang="fa-IR" sz="2400" b="1" dirty="0" smtClean="0">
              <a:solidFill>
                <a:srgbClr val="FF0000"/>
              </a:solidFill>
              <a:latin typeface="Gabriola" panose="04040605051002020D02" pitchFamily="82" charset="0"/>
              <a:cs typeface="2  Kamran" panose="00000400000000000000" pitchFamily="2" charset="-78"/>
            </a:endParaRPr>
          </a:p>
        </p:txBody>
      </p:sp>
      <p:sp>
        <p:nvSpPr>
          <p:cNvPr id="19" name="TextBox 18"/>
          <p:cNvSpPr txBox="1"/>
          <p:nvPr/>
        </p:nvSpPr>
        <p:spPr>
          <a:xfrm>
            <a:off x="4743623" y="2615895"/>
            <a:ext cx="2585646" cy="830997"/>
          </a:xfrm>
          <a:prstGeom prst="rect">
            <a:avLst/>
          </a:prstGeom>
          <a:solidFill>
            <a:schemeClr val="bg1"/>
          </a:solidFill>
        </p:spPr>
        <p:txBody>
          <a:bodyPr wrap="square" rtlCol="0">
            <a:spAutoFit/>
          </a:bodyPr>
          <a:lstStyle/>
          <a:p>
            <a:pPr algn="just" rtl="1"/>
            <a:r>
              <a:rPr lang="fa-IR" sz="2400" b="1" dirty="0" smtClean="0">
                <a:solidFill>
                  <a:srgbClr val="FF0000"/>
                </a:solidFill>
                <a:latin typeface="Gabriola" panose="04040605051002020D02" pitchFamily="82" charset="0"/>
                <a:cs typeface="2  Kamran" panose="00000400000000000000" pitchFamily="2" charset="-78"/>
              </a:rPr>
              <a:t>متد خاص کلاس مشتق (کلاس مافوق فاقد این متد است)</a:t>
            </a:r>
          </a:p>
        </p:txBody>
      </p:sp>
      <p:cxnSp>
        <p:nvCxnSpPr>
          <p:cNvPr id="20" name="Straight Arrow Connector 19"/>
          <p:cNvCxnSpPr/>
          <p:nvPr/>
        </p:nvCxnSpPr>
        <p:spPr>
          <a:xfrm>
            <a:off x="2654727" y="2940455"/>
            <a:ext cx="1621851" cy="0"/>
          </a:xfrm>
          <a:prstGeom prst="straightConnector1">
            <a:avLst/>
          </a:prstGeom>
          <a:ln>
            <a:solidFill>
              <a:srgbClr val="FFC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34042" y="4812731"/>
            <a:ext cx="5078438" cy="830997"/>
          </a:xfrm>
          <a:prstGeom prst="rect">
            <a:avLst/>
          </a:prstGeom>
          <a:solidFill>
            <a:schemeClr val="bg1"/>
          </a:solidFill>
        </p:spPr>
        <p:txBody>
          <a:bodyPr wrap="square" rtlCol="0">
            <a:spAutoFit/>
          </a:bodyPr>
          <a:lstStyle/>
          <a:p>
            <a:pPr algn="just" rtl="1"/>
            <a:r>
              <a:rPr lang="fa-IR" sz="2400" b="1" dirty="0" smtClean="0">
                <a:solidFill>
                  <a:srgbClr val="FF0000"/>
                </a:solidFill>
                <a:latin typeface="Gabriola" panose="04040605051002020D02" pitchFamily="82" charset="0"/>
                <a:cs typeface="2  Kamran" panose="00000400000000000000" pitchFamily="2" charset="-78"/>
              </a:rPr>
              <a:t>در صورت نیاز، کلاس مشتق می تواند تعریف متدهای کلاس مافوق را عوض کند</a:t>
            </a:r>
            <a:r>
              <a:rPr lang="en-US" sz="2400" b="1" dirty="0" smtClean="0">
                <a:solidFill>
                  <a:srgbClr val="FF0000"/>
                </a:solidFill>
                <a:latin typeface="Gabriola" panose="04040605051002020D02" pitchFamily="82" charset="0"/>
                <a:cs typeface="2  Kamran" panose="00000400000000000000" pitchFamily="2" charset="-78"/>
              </a:rPr>
              <a:t> </a:t>
            </a:r>
            <a:r>
              <a:rPr lang="fa-IR" sz="2400" b="1" dirty="0" smtClean="0">
                <a:solidFill>
                  <a:srgbClr val="FF0000"/>
                </a:solidFill>
                <a:latin typeface="Gabriola" panose="04040605051002020D02" pitchFamily="82" charset="0"/>
                <a:cs typeface="2  Kamran" panose="00000400000000000000" pitchFamily="2" charset="-78"/>
              </a:rPr>
              <a:t> (</a:t>
            </a:r>
            <a:r>
              <a:rPr lang="en-US" sz="2400" b="1" dirty="0" smtClean="0">
                <a:solidFill>
                  <a:srgbClr val="FF0000"/>
                </a:solidFill>
                <a:latin typeface="Gabriola" panose="04040605051002020D02" pitchFamily="82" charset="0"/>
                <a:cs typeface="2  Kamran" panose="00000400000000000000" pitchFamily="2" charset="-78"/>
              </a:rPr>
              <a:t>Overload</a:t>
            </a:r>
            <a:r>
              <a:rPr lang="fa-IR" sz="2400" b="1" dirty="0" smtClean="0">
                <a:solidFill>
                  <a:srgbClr val="FF0000"/>
                </a:solidFill>
                <a:latin typeface="Gabriola" panose="04040605051002020D02" pitchFamily="82" charset="0"/>
                <a:cs typeface="2  Kamran" panose="00000400000000000000" pitchFamily="2" charset="-78"/>
              </a:rPr>
              <a:t>) </a:t>
            </a:r>
          </a:p>
        </p:txBody>
      </p:sp>
      <p:cxnSp>
        <p:nvCxnSpPr>
          <p:cNvPr id="23" name="Straight Arrow Connector 22"/>
          <p:cNvCxnSpPr>
            <a:endCxn id="22" idx="1"/>
          </p:cNvCxnSpPr>
          <p:nvPr/>
        </p:nvCxnSpPr>
        <p:spPr>
          <a:xfrm>
            <a:off x="2912012" y="4194101"/>
            <a:ext cx="422030" cy="1034129"/>
          </a:xfrm>
          <a:prstGeom prst="straightConnector1">
            <a:avLst/>
          </a:prstGeom>
          <a:ln>
            <a:solidFill>
              <a:srgbClr val="FFC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4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9"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7390" y="1102036"/>
            <a:ext cx="2726987"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اشکال دوبعدی</a:t>
            </a: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pic>
        <p:nvPicPr>
          <p:cNvPr id="2" name="Picture 1"/>
          <p:cNvPicPr>
            <a:picLocks noChangeAspect="1"/>
          </p:cNvPicPr>
          <p:nvPr/>
        </p:nvPicPr>
        <p:blipFill rotWithShape="1">
          <a:blip r:embed="rId2"/>
          <a:srcRect l="26423" t="30349" r="15654" b="45229"/>
          <a:stretch/>
        </p:blipFill>
        <p:spPr>
          <a:xfrm>
            <a:off x="140676" y="1686810"/>
            <a:ext cx="10924893" cy="2589767"/>
          </a:xfrm>
          <a:prstGeom prst="rect">
            <a:avLst/>
          </a:prstGeom>
          <a:ln>
            <a:solidFill>
              <a:schemeClr val="accent1"/>
            </a:solidFill>
          </a:ln>
        </p:spPr>
      </p:pic>
      <p:pic>
        <p:nvPicPr>
          <p:cNvPr id="3" name="Picture 2"/>
          <p:cNvPicPr>
            <a:picLocks noChangeAspect="1"/>
          </p:cNvPicPr>
          <p:nvPr/>
        </p:nvPicPr>
        <p:blipFill rotWithShape="1">
          <a:blip r:embed="rId3"/>
          <a:srcRect l="26654" t="60108" r="41731" b="25937"/>
          <a:stretch/>
        </p:blipFill>
        <p:spPr>
          <a:xfrm>
            <a:off x="140676" y="4515728"/>
            <a:ext cx="6575410" cy="1631853"/>
          </a:xfrm>
          <a:prstGeom prst="rect">
            <a:avLst/>
          </a:prstGeom>
          <a:ln>
            <a:solidFill>
              <a:srgbClr val="FF0000"/>
            </a:solidFill>
          </a:ln>
        </p:spPr>
      </p:pic>
      <p:pic>
        <p:nvPicPr>
          <p:cNvPr id="4" name="Picture 3"/>
          <p:cNvPicPr>
            <a:picLocks noChangeAspect="1"/>
          </p:cNvPicPr>
          <p:nvPr/>
        </p:nvPicPr>
        <p:blipFill rotWithShape="1">
          <a:blip r:embed="rId4"/>
          <a:srcRect l="23077" t="59697" r="32154" b="34967"/>
          <a:stretch/>
        </p:blipFill>
        <p:spPr>
          <a:xfrm>
            <a:off x="2986530" y="5795888"/>
            <a:ext cx="7137738" cy="4783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83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7390" y="1102036"/>
            <a:ext cx="2726987" cy="584775"/>
          </a:xfrm>
          <a:prstGeom prst="rect">
            <a:avLst/>
          </a:prstGeom>
          <a:noFill/>
        </p:spPr>
        <p:txBody>
          <a:bodyPr wrap="square" rtlCol="0">
            <a:spAutoFit/>
          </a:bodyPr>
          <a:lstStyle/>
          <a:p>
            <a:pPr algn="just" rtl="1"/>
            <a:r>
              <a:rPr lang="fa-IR" sz="3200" b="1" dirty="0" smtClean="0">
                <a:latin typeface="+mj-lt"/>
                <a:cs typeface="2  Kamran" panose="00000400000000000000" pitchFamily="2" charset="-78"/>
              </a:rPr>
              <a:t>مثال: اشکال دوبعدی</a:t>
            </a:r>
          </a:p>
        </p:txBody>
      </p:sp>
      <p:sp>
        <p:nvSpPr>
          <p:cNvPr id="9" name="TextBox 8"/>
          <p:cNvSpPr txBox="1"/>
          <p:nvPr/>
        </p:nvSpPr>
        <p:spPr>
          <a:xfrm>
            <a:off x="10828657" y="218363"/>
            <a:ext cx="1133644" cy="584775"/>
          </a:xfrm>
          <a:prstGeom prst="rect">
            <a:avLst/>
          </a:prstGeom>
          <a:noFill/>
        </p:spPr>
        <p:txBody>
          <a:bodyPr wrap="none" rtlCol="0">
            <a:spAutoFit/>
          </a:bodyPr>
          <a:lstStyle/>
          <a:p>
            <a:pPr algn="r" rtl="1"/>
            <a:r>
              <a:rPr lang="fa-IR" sz="3200" b="1" dirty="0" smtClean="0">
                <a:cs typeface="2  Yekan" panose="00000400000000000000" pitchFamily="2" charset="-78"/>
              </a:rPr>
              <a:t>وراثت</a:t>
            </a:r>
            <a:endParaRPr lang="en-US" sz="3200" b="1" dirty="0">
              <a:cs typeface="2  Yekan" panose="00000400000000000000" pitchFamily="2" charset="-78"/>
            </a:endParaRPr>
          </a:p>
        </p:txBody>
      </p:sp>
      <p:pic>
        <p:nvPicPr>
          <p:cNvPr id="5" name="Picture 4"/>
          <p:cNvPicPr>
            <a:picLocks noChangeAspect="1"/>
          </p:cNvPicPr>
          <p:nvPr/>
        </p:nvPicPr>
        <p:blipFill rotWithShape="1">
          <a:blip r:embed="rId2"/>
          <a:srcRect l="26653" t="28297" r="18193" b="47486"/>
          <a:stretch/>
        </p:blipFill>
        <p:spPr>
          <a:xfrm>
            <a:off x="248506" y="2551009"/>
            <a:ext cx="10580151" cy="2611835"/>
          </a:xfrm>
          <a:prstGeom prst="rect">
            <a:avLst/>
          </a:prstGeom>
          <a:ln>
            <a:solidFill>
              <a:schemeClr val="tx2"/>
            </a:solidFill>
          </a:ln>
        </p:spPr>
      </p:pic>
      <p:pic>
        <p:nvPicPr>
          <p:cNvPr id="7" name="Picture 6"/>
          <p:cNvPicPr>
            <a:picLocks noChangeAspect="1"/>
          </p:cNvPicPr>
          <p:nvPr/>
        </p:nvPicPr>
        <p:blipFill rotWithShape="1">
          <a:blip r:embed="rId3"/>
          <a:srcRect l="26193" t="60518" r="42461" b="32709"/>
          <a:stretch/>
        </p:blipFill>
        <p:spPr>
          <a:xfrm>
            <a:off x="248505" y="5422132"/>
            <a:ext cx="7193303" cy="873790"/>
          </a:xfrm>
          <a:prstGeom prst="rect">
            <a:avLst/>
          </a:prstGeom>
          <a:ln>
            <a:solidFill>
              <a:srgbClr val="FF0000"/>
            </a:solidFill>
          </a:ln>
        </p:spPr>
      </p:pic>
      <p:pic>
        <p:nvPicPr>
          <p:cNvPr id="8" name="Picture 7"/>
          <p:cNvPicPr>
            <a:picLocks noChangeAspect="1"/>
          </p:cNvPicPr>
          <p:nvPr/>
        </p:nvPicPr>
        <p:blipFill rotWithShape="1">
          <a:blip r:embed="rId4"/>
          <a:srcRect l="23423" t="79399" r="33077" b="17112"/>
          <a:stretch/>
        </p:blipFill>
        <p:spPr>
          <a:xfrm>
            <a:off x="2729133" y="6056771"/>
            <a:ext cx="8565254" cy="386232"/>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2860044" y="155989"/>
            <a:ext cx="1499353" cy="793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solidFill>
                  <a:schemeClr val="tx1"/>
                </a:solidFill>
                <a:latin typeface="Gabriola" panose="04040605051002020D02" pitchFamily="82" charset="0"/>
                <a:cs typeface="2  Kamran" panose="00000400000000000000" pitchFamily="2" charset="-78"/>
              </a:rPr>
              <a:t>TwoDShape</a:t>
            </a:r>
            <a:endParaRPr lang="en-US" sz="2800" b="1" dirty="0">
              <a:solidFill>
                <a:schemeClr val="tx1"/>
              </a:solidFill>
              <a:latin typeface="Gabriola" panose="04040605051002020D02" pitchFamily="82" charset="0"/>
              <a:cs typeface="2  Kamran" panose="00000400000000000000" pitchFamily="2" charset="-78"/>
            </a:endParaRPr>
          </a:p>
        </p:txBody>
      </p:sp>
      <p:sp>
        <p:nvSpPr>
          <p:cNvPr id="11" name="Rectangle 10"/>
          <p:cNvSpPr/>
          <p:nvPr/>
        </p:nvSpPr>
        <p:spPr>
          <a:xfrm>
            <a:off x="1304369" y="1481320"/>
            <a:ext cx="1424763"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Rectangle</a:t>
            </a:r>
            <a:endParaRPr lang="en-US" sz="2800" b="1" dirty="0">
              <a:solidFill>
                <a:schemeClr val="tx1"/>
              </a:solidFill>
              <a:latin typeface="Gabriola" panose="04040605051002020D02" pitchFamily="82" charset="0"/>
              <a:cs typeface="2  Kamran" panose="00000400000000000000" pitchFamily="2" charset="-78"/>
            </a:endParaRPr>
          </a:p>
        </p:txBody>
      </p:sp>
      <p:cxnSp>
        <p:nvCxnSpPr>
          <p:cNvPr id="13" name="Straight Arrow Connector 12"/>
          <p:cNvCxnSpPr>
            <a:stCxn id="11" idx="0"/>
            <a:endCxn id="10" idx="2"/>
          </p:cNvCxnSpPr>
          <p:nvPr/>
        </p:nvCxnSpPr>
        <p:spPr>
          <a:xfrm flipV="1">
            <a:off x="2016751" y="949365"/>
            <a:ext cx="1592970" cy="5319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4359397" y="1467872"/>
            <a:ext cx="1178702" cy="815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Gabriola" panose="04040605051002020D02" pitchFamily="82" charset="0"/>
                <a:cs typeface="2  Kamran" panose="00000400000000000000" pitchFamily="2" charset="-78"/>
              </a:rPr>
              <a:t>Triangle</a:t>
            </a:r>
            <a:endParaRPr lang="en-US" sz="2800" b="1" dirty="0">
              <a:solidFill>
                <a:schemeClr val="tx1"/>
              </a:solidFill>
              <a:latin typeface="Gabriola" panose="04040605051002020D02" pitchFamily="82" charset="0"/>
              <a:cs typeface="2  Kamran" panose="00000400000000000000" pitchFamily="2" charset="-78"/>
            </a:endParaRPr>
          </a:p>
        </p:txBody>
      </p:sp>
      <p:cxnSp>
        <p:nvCxnSpPr>
          <p:cNvPr id="17" name="Straight Arrow Connector 16"/>
          <p:cNvCxnSpPr>
            <a:stCxn id="14" idx="0"/>
            <a:endCxn id="10" idx="2"/>
          </p:cNvCxnSpPr>
          <p:nvPr/>
        </p:nvCxnSpPr>
        <p:spPr>
          <a:xfrm flipH="1" flipV="1">
            <a:off x="3609721" y="949365"/>
            <a:ext cx="1339027" cy="518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850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10892258</TotalTime>
  <Words>843</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2  Kamran</vt:lpstr>
      <vt:lpstr>2  Yekan</vt:lpstr>
      <vt:lpstr>2  Zar</vt:lpstr>
      <vt:lpstr>Arial</vt:lpstr>
      <vt:lpstr>B Yekan</vt:lpstr>
      <vt:lpstr>Calibri</vt:lpstr>
      <vt:lpstr>Calibri Light</vt:lpstr>
      <vt:lpstr>Consolas</vt:lpstr>
      <vt:lpstr>Gabriola</vt:lpstr>
      <vt:lpstr>Webdings</vt:lpstr>
      <vt:lpstr>Wingdings</vt:lpstr>
      <vt:lpstr>Office Theme</vt:lpstr>
      <vt:lpstr>برنامه سازی پیشرفته  (برنامه نویسی شیءگرا: وراثت، ماژول ها و پکیج ها)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و مفاهیم اولیه پایتون</dc:title>
  <dc:creator>Sadegh</dc:creator>
  <cp:lastModifiedBy>Sadegh</cp:lastModifiedBy>
  <cp:revision>862</cp:revision>
  <dcterms:created xsi:type="dcterms:W3CDTF">2019-12-14T18:20:14Z</dcterms:created>
  <dcterms:modified xsi:type="dcterms:W3CDTF">2020-06-05T06:56:41Z</dcterms:modified>
</cp:coreProperties>
</file>