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91" r:id="rId13"/>
    <p:sldId id="293" r:id="rId14"/>
    <p:sldId id="294" r:id="rId15"/>
    <p:sldId id="295" r:id="rId16"/>
    <p:sldId id="29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8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206B6-35E1-44B9-B362-838A576C792D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627A2-8538-41C5-9B85-B89FEBF9F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97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4A514-8706-4B7D-9197-B837582C69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57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cs typeface="B Yekan" panose="00000400000000000000" pitchFamily="2" charset="-78"/>
              </a:defRPr>
            </a:lvl1pPr>
          </a:lstStyle>
          <a:p>
            <a:r>
              <a:rPr lang="fa-IR" dirty="0" smtClean="0"/>
              <a:t>برنامه سازی پیشرفته (مقدمه)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cs typeface="2  Kamran" panose="00000400000000000000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a-IR" dirty="0" smtClean="0"/>
              <a:t>صادق اسکندری</a:t>
            </a:r>
          </a:p>
          <a:p>
            <a:r>
              <a:rPr lang="fa-IR" dirty="0" smtClean="0"/>
              <a:t>دانشگاه گیلان، گروه علوم کامپیوتر</a:t>
            </a:r>
          </a:p>
          <a:p>
            <a:r>
              <a:rPr lang="fa-IR" dirty="0" smtClean="0"/>
              <a:t>نیمسال دوم 98-99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A899F3-6BE7-46ED-A53A-DCF4043585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7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2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1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6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1">
              <a:defRPr>
                <a:cs typeface="B Yekan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algn="r" rtl="1">
              <a:defRPr b="1" baseline="0">
                <a:cs typeface="2  Zar" panose="00000400000000000000" pitchFamily="2" charset="-78"/>
              </a:defRPr>
            </a:lvl1pPr>
            <a:lvl2pPr algn="r" rtl="1">
              <a:defRPr>
                <a:cs typeface="2  Zar" panose="00000400000000000000" pitchFamily="2" charset="-78"/>
              </a:defRPr>
            </a:lvl2pPr>
            <a:lvl3pPr algn="r" rtl="1">
              <a:defRPr>
                <a:cs typeface="2  Zar" panose="00000400000000000000" pitchFamily="2" charset="-78"/>
              </a:defRPr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fa-IR" dirty="0" smtClean="0"/>
              <a:t>سطح اول</a:t>
            </a:r>
            <a:endParaRPr lang="en-US" dirty="0" smtClean="0"/>
          </a:p>
          <a:p>
            <a:pPr lvl="1"/>
            <a:r>
              <a:rPr lang="fa-IR" dirty="0" smtClean="0"/>
              <a:t>سطح دوم</a:t>
            </a:r>
            <a:endParaRPr lang="en-US" dirty="0" smtClean="0"/>
          </a:p>
          <a:p>
            <a:pPr lvl="2"/>
            <a:r>
              <a:rPr lang="fa-IR" dirty="0" smtClean="0"/>
              <a:t>سطح سوم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2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1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4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6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7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A475C-F081-42DC-8781-5CA9D66BBF8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9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a-IR" sz="8000" b="1" dirty="0" smtClean="0">
                <a:cs typeface="2  Kamran" panose="00000400000000000000" pitchFamily="2" charset="-78"/>
              </a:rPr>
              <a:t>برنامه سازی پیشرفته </a:t>
            </a:r>
            <a:br>
              <a:rPr lang="fa-IR" sz="8000" b="1" dirty="0" smtClean="0">
                <a:cs typeface="2  Kamran" panose="00000400000000000000" pitchFamily="2" charset="-78"/>
              </a:rPr>
            </a:br>
            <a:r>
              <a:rPr lang="fa-IR" sz="8000" b="1" dirty="0" smtClean="0">
                <a:cs typeface="2  Kamran" panose="00000400000000000000" pitchFamily="2" charset="-78"/>
              </a:rPr>
              <a:t>(توابع: معرفی و کاربرد) </a:t>
            </a:r>
            <a:endParaRPr lang="en-US" sz="8000" b="1" dirty="0">
              <a:cs typeface="2  Kamr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 smtClean="0"/>
              <a:t>صادق اسکندری - دانشکده علوم ریاضی، گروه علوم کامپیوتر</a:t>
            </a:r>
          </a:p>
          <a:p>
            <a:r>
              <a:rPr lang="en-US" dirty="0" smtClean="0"/>
              <a:t>eskandari@guilan.ac.ir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1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75371" y="2455590"/>
                <a:ext cx="16709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371" y="2455590"/>
                <a:ext cx="167090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015" r="-365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675371" y="3733798"/>
                <a:ext cx="37067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  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𝑜𝑡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𝑒𝑟𝑤𝑖𝑠𝑒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371" y="3733798"/>
                <a:ext cx="370672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645" r="-1480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e 7"/>
          <p:cNvSpPr/>
          <p:nvPr/>
        </p:nvSpPr>
        <p:spPr>
          <a:xfrm>
            <a:off x="2150935" y="2413359"/>
            <a:ext cx="524436" cy="186450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64025" y="3084003"/>
                <a:ext cx="16784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25" y="3084003"/>
                <a:ext cx="1678408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8272922" y="5221661"/>
            <a:ext cx="1011032" cy="10605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1"/>
            <a:endCxn id="19" idx="7"/>
          </p:cNvCxnSpPr>
          <p:nvPr/>
        </p:nvCxnSpPr>
        <p:spPr>
          <a:xfrm flipH="1">
            <a:off x="7676488" y="5376977"/>
            <a:ext cx="744496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813518" y="5221661"/>
            <a:ext cx="1011032" cy="10605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43928" y="492998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40,9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9" idx="1"/>
            <a:endCxn id="22" idx="7"/>
          </p:cNvCxnSpPr>
          <p:nvPr/>
        </p:nvCxnSpPr>
        <p:spPr>
          <a:xfrm flipH="1">
            <a:off x="6217084" y="5376977"/>
            <a:ext cx="744496" cy="22451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354114" y="5244112"/>
            <a:ext cx="1011032" cy="10605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1"/>
            <a:endCxn id="24" idx="7"/>
          </p:cNvCxnSpPr>
          <p:nvPr/>
        </p:nvCxnSpPr>
        <p:spPr>
          <a:xfrm flipH="1">
            <a:off x="4770781" y="5399428"/>
            <a:ext cx="731395" cy="1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907811" y="5244113"/>
            <a:ext cx="1011032" cy="10605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1"/>
            <a:endCxn id="26" idx="7"/>
          </p:cNvCxnSpPr>
          <p:nvPr/>
        </p:nvCxnSpPr>
        <p:spPr>
          <a:xfrm flipH="1">
            <a:off x="3299958" y="5399429"/>
            <a:ext cx="755915" cy="1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436988" y="5244114"/>
            <a:ext cx="1011032" cy="10605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297036" y="492998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31,10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80303" y="494735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22,9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07945" y="494735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13,9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26" idx="5"/>
            <a:endCxn id="24" idx="3"/>
          </p:cNvCxnSpPr>
          <p:nvPr/>
        </p:nvCxnSpPr>
        <p:spPr>
          <a:xfrm flipV="1">
            <a:off x="3299958" y="6149358"/>
            <a:ext cx="755915" cy="1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4" idx="5"/>
            <a:endCxn id="22" idx="3"/>
          </p:cNvCxnSpPr>
          <p:nvPr/>
        </p:nvCxnSpPr>
        <p:spPr>
          <a:xfrm flipV="1">
            <a:off x="4770781" y="6149357"/>
            <a:ext cx="731395" cy="1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2" idx="5"/>
            <a:endCxn id="19" idx="3"/>
          </p:cNvCxnSpPr>
          <p:nvPr/>
        </p:nvCxnSpPr>
        <p:spPr>
          <a:xfrm flipV="1">
            <a:off x="6217084" y="6126906"/>
            <a:ext cx="744496" cy="22451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5"/>
            <a:endCxn id="17" idx="3"/>
          </p:cNvCxnSpPr>
          <p:nvPr/>
        </p:nvCxnSpPr>
        <p:spPr>
          <a:xfrm>
            <a:off x="7676488" y="6126906"/>
            <a:ext cx="744496" cy="0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05412" y="6149357"/>
            <a:ext cx="50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23809" y="6194456"/>
            <a:ext cx="66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74416" y="6149357"/>
            <a:ext cx="66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720092" y="6175214"/>
            <a:ext cx="66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4025" y="1057697"/>
            <a:ext cx="11473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مثال: رابطه بازگشتی برای عمل تقسیم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964462" y="1175843"/>
                <a:ext cx="20265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//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462" y="1175843"/>
                <a:ext cx="202658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303" r="-3003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/>
          <a:srcRect l="18198" t="36464" r="60184" b="40779"/>
          <a:stretch/>
        </p:blipFill>
        <p:spPr>
          <a:xfrm>
            <a:off x="7720021" y="2049022"/>
            <a:ext cx="3942480" cy="2333305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26" idx="1"/>
            <a:endCxn id="35" idx="7"/>
          </p:cNvCxnSpPr>
          <p:nvPr/>
        </p:nvCxnSpPr>
        <p:spPr>
          <a:xfrm flipH="1">
            <a:off x="1852165" y="5399430"/>
            <a:ext cx="732885" cy="4483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89195" y="5248597"/>
            <a:ext cx="1011032" cy="10605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60152" y="495183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4,9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5"/>
            <a:endCxn id="26" idx="3"/>
          </p:cNvCxnSpPr>
          <p:nvPr/>
        </p:nvCxnSpPr>
        <p:spPr>
          <a:xfrm flipV="1">
            <a:off x="1852165" y="6149359"/>
            <a:ext cx="732885" cy="4483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57619" y="6153840"/>
            <a:ext cx="50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7332182" y="107951"/>
            <a:ext cx="4697894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بازگشتی: کاربرد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98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8" grpId="0" animBg="1"/>
      <p:bldP spid="14" grpId="0"/>
      <p:bldP spid="17" grpId="0" animBg="1"/>
      <p:bldP spid="19" grpId="0" animBg="1"/>
      <p:bldP spid="20" grpId="0"/>
      <p:bldP spid="22" grpId="0" animBg="1"/>
      <p:bldP spid="24" grpId="0" animBg="1"/>
      <p:bldP spid="26" grpId="0" animBg="1"/>
      <p:bldP spid="27" grpId="0"/>
      <p:bldP spid="28" grpId="0"/>
      <p:bldP spid="29" grpId="0"/>
      <p:bldP spid="44" grpId="0"/>
      <p:bldP spid="45" grpId="0"/>
      <p:bldP spid="46" grpId="0"/>
      <p:bldP spid="47" grpId="0"/>
      <p:bldP spid="35" grpId="0" animBg="1"/>
      <p:bldP spid="36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75371" y="2455590"/>
                <a:ext cx="23401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371" y="2455590"/>
                <a:ext cx="234012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865" r="-2604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675371" y="3733798"/>
                <a:ext cx="33418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gcd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  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𝑜𝑡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𝑒𝑟𝑤𝑖𝑠𝑒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371" y="3733798"/>
                <a:ext cx="334187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920" r="-1825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e 7"/>
          <p:cNvSpPr/>
          <p:nvPr/>
        </p:nvSpPr>
        <p:spPr>
          <a:xfrm>
            <a:off x="2150935" y="2413359"/>
            <a:ext cx="524436" cy="186450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2737" y="3035544"/>
                <a:ext cx="207819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𝑔𝑐𝑑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7" y="3035544"/>
                <a:ext cx="2078198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6309656" y="5221661"/>
            <a:ext cx="1011032" cy="10605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1"/>
            <a:endCxn id="19" idx="7"/>
          </p:cNvCxnSpPr>
          <p:nvPr/>
        </p:nvCxnSpPr>
        <p:spPr>
          <a:xfrm flipH="1">
            <a:off x="5713222" y="5376977"/>
            <a:ext cx="744496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850252" y="5221661"/>
            <a:ext cx="1011032" cy="10605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gcd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97174" y="492998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45,30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9" idx="1"/>
            <a:endCxn id="22" idx="7"/>
          </p:cNvCxnSpPr>
          <p:nvPr/>
        </p:nvCxnSpPr>
        <p:spPr>
          <a:xfrm flipH="1">
            <a:off x="4253818" y="5376977"/>
            <a:ext cx="744496" cy="22451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390848" y="5244112"/>
            <a:ext cx="1011032" cy="10605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gcd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333770" y="492998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30,15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22" idx="5"/>
            <a:endCxn id="19" idx="3"/>
          </p:cNvCxnSpPr>
          <p:nvPr/>
        </p:nvCxnSpPr>
        <p:spPr>
          <a:xfrm flipV="1">
            <a:off x="4253818" y="6126906"/>
            <a:ext cx="744496" cy="22451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5"/>
            <a:endCxn id="17" idx="3"/>
          </p:cNvCxnSpPr>
          <p:nvPr/>
        </p:nvCxnSpPr>
        <p:spPr>
          <a:xfrm>
            <a:off x="5713222" y="6126906"/>
            <a:ext cx="744496" cy="0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311150" y="6149357"/>
            <a:ext cx="66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826" y="6175214"/>
            <a:ext cx="66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4025" y="1057697"/>
            <a:ext cx="11473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مثال: رابطه بازگشتی برای بزرگترین مقسوم علیه مشترک (الگوریتم اقلیدس)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18088" t="43134" r="61066" b="34698"/>
          <a:stretch/>
        </p:blipFill>
        <p:spPr>
          <a:xfrm>
            <a:off x="7383311" y="2005141"/>
            <a:ext cx="3801285" cy="2272727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7332182" y="107951"/>
            <a:ext cx="4697894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بازگشتی: کاربرد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79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8" grpId="0" animBg="1"/>
      <p:bldP spid="14" grpId="0"/>
      <p:bldP spid="17" grpId="0" animBg="1"/>
      <p:bldP spid="19" grpId="0" animBg="1"/>
      <p:bldP spid="20" grpId="0"/>
      <p:bldP spid="22" grpId="0" animBg="1"/>
      <p:bldP spid="27" grpId="0"/>
      <p:bldP spid="46" grpId="0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10357221" y="3944189"/>
            <a:ext cx="1011032" cy="10605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1"/>
            <a:endCxn id="19" idx="7"/>
          </p:cNvCxnSpPr>
          <p:nvPr/>
        </p:nvCxnSpPr>
        <p:spPr>
          <a:xfrm flipH="1">
            <a:off x="9760787" y="4099505"/>
            <a:ext cx="744496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8897817" y="3944189"/>
            <a:ext cx="1011032" cy="10605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9621632" y="364743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123456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9" idx="1"/>
            <a:endCxn id="22" idx="7"/>
          </p:cNvCxnSpPr>
          <p:nvPr/>
        </p:nvCxnSpPr>
        <p:spPr>
          <a:xfrm flipH="1">
            <a:off x="8301383" y="4099505"/>
            <a:ext cx="744496" cy="22451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438413" y="3966640"/>
            <a:ext cx="1011032" cy="10605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88749" y="363766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12345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22" idx="5"/>
            <a:endCxn id="19" idx="3"/>
          </p:cNvCxnSpPr>
          <p:nvPr/>
        </p:nvCxnSpPr>
        <p:spPr>
          <a:xfrm flipV="1">
            <a:off x="8301383" y="4849434"/>
            <a:ext cx="744496" cy="22451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5"/>
            <a:endCxn id="17" idx="3"/>
          </p:cNvCxnSpPr>
          <p:nvPr/>
        </p:nvCxnSpPr>
        <p:spPr>
          <a:xfrm>
            <a:off x="9760787" y="4849434"/>
            <a:ext cx="744496" cy="0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358715" y="4871885"/>
            <a:ext cx="66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804391" y="4897742"/>
            <a:ext cx="66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6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75413" y="1057697"/>
            <a:ext cx="6961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رابطه بازگشتی برای محاسبه تعداد ارقام یک عدد صحیح</a:t>
            </a:r>
          </a:p>
        </p:txBody>
      </p:sp>
      <p:cxnSp>
        <p:nvCxnSpPr>
          <p:cNvPr id="23" name="Straight Arrow Connector 22"/>
          <p:cNvCxnSpPr>
            <a:stCxn id="22" idx="1"/>
            <a:endCxn id="24" idx="7"/>
          </p:cNvCxnSpPr>
          <p:nvPr/>
        </p:nvCxnSpPr>
        <p:spPr>
          <a:xfrm flipH="1">
            <a:off x="6746014" y="4121956"/>
            <a:ext cx="840461" cy="4483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3044" y="3971123"/>
            <a:ext cx="1011032" cy="10605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25966" y="371078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1234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5"/>
            <a:endCxn id="22" idx="3"/>
          </p:cNvCxnSpPr>
          <p:nvPr/>
        </p:nvCxnSpPr>
        <p:spPr>
          <a:xfrm flipV="1">
            <a:off x="6746014" y="4871885"/>
            <a:ext cx="840461" cy="4483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03346" y="4930156"/>
            <a:ext cx="66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4" idx="1"/>
            <a:endCxn id="32" idx="7"/>
          </p:cNvCxnSpPr>
          <p:nvPr/>
        </p:nvCxnSpPr>
        <p:spPr>
          <a:xfrm flipH="1">
            <a:off x="5213050" y="4126439"/>
            <a:ext cx="818056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350080" y="3971123"/>
            <a:ext cx="1011032" cy="10605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93002" y="365699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123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2" idx="5"/>
            <a:endCxn id="24" idx="3"/>
          </p:cNvCxnSpPr>
          <p:nvPr/>
        </p:nvCxnSpPr>
        <p:spPr>
          <a:xfrm>
            <a:off x="5213050" y="4876368"/>
            <a:ext cx="818056" cy="0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70382" y="4876368"/>
            <a:ext cx="66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32" idx="1"/>
            <a:endCxn id="37" idx="7"/>
          </p:cNvCxnSpPr>
          <p:nvPr/>
        </p:nvCxnSpPr>
        <p:spPr>
          <a:xfrm flipH="1">
            <a:off x="3657681" y="4126439"/>
            <a:ext cx="840461" cy="4483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794711" y="3975606"/>
            <a:ext cx="1011032" cy="10605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737633" y="37152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7" idx="5"/>
            <a:endCxn id="32" idx="3"/>
          </p:cNvCxnSpPr>
          <p:nvPr/>
        </p:nvCxnSpPr>
        <p:spPr>
          <a:xfrm flipV="1">
            <a:off x="3657681" y="4876368"/>
            <a:ext cx="840461" cy="4483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15013" y="4934639"/>
            <a:ext cx="66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>
            <a:stCxn id="37" idx="1"/>
            <a:endCxn id="44" idx="7"/>
          </p:cNvCxnSpPr>
          <p:nvPr/>
        </p:nvCxnSpPr>
        <p:spPr>
          <a:xfrm flipH="1">
            <a:off x="2147103" y="4130922"/>
            <a:ext cx="795670" cy="8964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284133" y="3984570"/>
            <a:ext cx="1011032" cy="10605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27055" y="36704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4" idx="5"/>
            <a:endCxn id="37" idx="3"/>
          </p:cNvCxnSpPr>
          <p:nvPr/>
        </p:nvCxnSpPr>
        <p:spPr>
          <a:xfrm flipV="1">
            <a:off x="2147103" y="4880851"/>
            <a:ext cx="795670" cy="8964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04435" y="4889815"/>
            <a:ext cx="66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8088" t="42937" r="58860" b="34503"/>
          <a:stretch/>
        </p:blipFill>
        <p:spPr>
          <a:xfrm>
            <a:off x="125715" y="911094"/>
            <a:ext cx="4372427" cy="2405882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7332182" y="107951"/>
            <a:ext cx="4697894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بازگشتی: مثالهای بیشتر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31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/>
      <p:bldP spid="22" grpId="0" animBg="1"/>
      <p:bldP spid="27" grpId="0"/>
      <p:bldP spid="46" grpId="0"/>
      <p:bldP spid="47" grpId="0"/>
      <p:bldP spid="24" grpId="0" animBg="1"/>
      <p:bldP spid="25" grpId="0"/>
      <p:bldP spid="28" grpId="0"/>
      <p:bldP spid="32" grpId="0" animBg="1"/>
      <p:bldP spid="33" grpId="0"/>
      <p:bldP spid="35" grpId="0"/>
      <p:bldP spid="37" grpId="0" animBg="1"/>
      <p:bldP spid="38" grpId="0"/>
      <p:bldP spid="42" grpId="0"/>
      <p:bldP spid="44" grpId="0" animBg="1"/>
      <p:bldP spid="45" grpId="0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4975413" y="1057697"/>
            <a:ext cx="6961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برجهای هانوی: توصیف مسئله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447" y="1439316"/>
            <a:ext cx="4992781" cy="20598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36576" y="1095694"/>
            <a:ext cx="1171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A: Source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4948524" y="1095694"/>
            <a:ext cx="920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B: </a:t>
            </a:r>
            <a:r>
              <a:rPr lang="en-US" sz="2000" dirty="0" err="1" smtClean="0"/>
              <a:t>Dest</a:t>
            </a:r>
            <a:endParaRPr lang="en-US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6324607" y="1095694"/>
            <a:ext cx="1017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C: Temp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026508" y="2235143"/>
            <a:ext cx="19319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b="1" dirty="0">
                <a:solidFill>
                  <a:srgbClr val="FF0000"/>
                </a:solidFill>
                <a:cs typeface="2  Kamran" panose="00000400000000000000" pitchFamily="2" charset="-78"/>
              </a:rPr>
              <a:t>دیسک ها از بزرگ به </a:t>
            </a:r>
            <a:endParaRPr lang="en-US" sz="2400" b="1" dirty="0" smtClean="0">
              <a:solidFill>
                <a:srgbClr val="FF0000"/>
              </a:solidFill>
              <a:cs typeface="2  Kamran" panose="00000400000000000000" pitchFamily="2" charset="-78"/>
            </a:endParaRPr>
          </a:p>
          <a:p>
            <a:r>
              <a:rPr lang="fa-IR" sz="24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کوچک </a:t>
            </a:r>
            <a:r>
              <a:rPr lang="fa-IR" sz="2400" b="1" dirty="0">
                <a:solidFill>
                  <a:srgbClr val="FF0000"/>
                </a:solidFill>
                <a:cs typeface="2  Kamran" panose="00000400000000000000" pitchFamily="2" charset="-78"/>
              </a:rPr>
              <a:t>مرتب هستند. </a:t>
            </a:r>
            <a:endParaRPr lang="en-US" sz="24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cxnSp>
        <p:nvCxnSpPr>
          <p:cNvPr id="8" name="Straight Arrow Connector 7"/>
          <p:cNvCxnSpPr>
            <a:endCxn id="3" idx="1"/>
          </p:cNvCxnSpPr>
          <p:nvPr/>
        </p:nvCxnSpPr>
        <p:spPr>
          <a:xfrm flipH="1">
            <a:off x="2958447" y="2469247"/>
            <a:ext cx="578129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09469" y="3932218"/>
            <a:ext cx="111275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با فرض این که </a:t>
            </a:r>
            <a:r>
              <a:rPr lang="en-US" sz="3200" b="1" dirty="0" smtClean="0">
                <a:latin typeface="+mj-lt"/>
                <a:cs typeface="2  Kamran" panose="00000400000000000000" pitchFamily="2" charset="-78"/>
              </a:rPr>
              <a:t>n</a:t>
            </a:r>
            <a:r>
              <a:rPr lang="fa-IR" sz="3200" b="1" dirty="0" smtClean="0">
                <a:cs typeface="2  Kamran" panose="00000400000000000000" pitchFamily="2" charset="-78"/>
              </a:rPr>
              <a:t> تا دیسک بر روی برج </a:t>
            </a:r>
            <a:r>
              <a:rPr lang="en-US" sz="3200" b="1" dirty="0" smtClean="0">
                <a:latin typeface="+mj-lt"/>
                <a:cs typeface="2  Kamran" panose="00000400000000000000" pitchFamily="2" charset="-78"/>
              </a:rPr>
              <a:t>A</a:t>
            </a:r>
            <a:r>
              <a:rPr lang="fa-IR" sz="3200" b="1" dirty="0" smtClean="0">
                <a:cs typeface="2  Kamran" panose="00000400000000000000" pitchFamily="2" charset="-78"/>
              </a:rPr>
              <a:t> داده شده باشد، یک راهکار برای انتقال این دیسک ها به برج </a:t>
            </a:r>
            <a:r>
              <a:rPr lang="en-US" sz="3200" b="1" dirty="0" smtClean="0">
                <a:latin typeface="+mj-lt"/>
                <a:cs typeface="2  Kamran" panose="00000400000000000000" pitchFamily="2" charset="-78"/>
              </a:rPr>
              <a:t>B</a:t>
            </a:r>
            <a:r>
              <a:rPr lang="fa-IR" sz="3200" b="1" dirty="0" smtClean="0">
                <a:cs typeface="2  Kamran" panose="00000400000000000000" pitchFamily="2" charset="-78"/>
              </a:rPr>
              <a:t> با کمک برج </a:t>
            </a:r>
            <a:r>
              <a:rPr lang="en-US" sz="3200" b="1" dirty="0" smtClean="0">
                <a:latin typeface="+mj-lt"/>
                <a:cs typeface="2  Kamran" panose="00000400000000000000" pitchFamily="2" charset="-78"/>
              </a:rPr>
              <a:t>C</a:t>
            </a:r>
            <a:r>
              <a:rPr lang="fa-IR" sz="3200" b="1" dirty="0" smtClean="0">
                <a:cs typeface="2  Kamran" panose="00000400000000000000" pitchFamily="2" charset="-78"/>
              </a:rPr>
              <a:t> ارائه کنید به شرط آن که: </a:t>
            </a:r>
          </a:p>
          <a:p>
            <a:pPr algn="r" rtl="1"/>
            <a:endParaRPr lang="fa-IR" sz="3200" b="1" dirty="0" smtClean="0">
              <a:solidFill>
                <a:srgbClr val="FF0000"/>
              </a:solidFill>
              <a:cs typeface="2  Kamran" panose="00000400000000000000" pitchFamily="2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در هر حرکت تنها یک دیسک حرکت داده شود.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هیچگاه یک دیسک بر روی یک دیسک کوچکتر قرار نگیرد.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70019" y="2207196"/>
            <a:ext cx="30168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972519" y="2494506"/>
            <a:ext cx="30168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972519" y="2749337"/>
            <a:ext cx="30168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332182" y="107951"/>
            <a:ext cx="4697894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بازگشتی: مثالهای بیشتر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51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951227" y="1057697"/>
                <a:ext cx="39858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3200" b="1" dirty="0" smtClean="0">
                    <a:cs typeface="2  Kamran" panose="00000400000000000000" pitchFamily="2" charset="-78"/>
                  </a:rPr>
                  <a:t>برجهای هانوی: مثال برای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𝒏</m:t>
                    </m:r>
                    <m:r>
                      <a:rPr lang="en-US" sz="28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𝟑</m:t>
                    </m:r>
                  </m:oMath>
                </a14:m>
                <a:endParaRPr lang="fa-IR" sz="2800" b="1" dirty="0" smtClean="0">
                  <a:solidFill>
                    <a:schemeClr val="accent1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227" y="1057697"/>
                <a:ext cx="3985811" cy="584775"/>
              </a:xfrm>
              <a:prstGeom prst="rect">
                <a:avLst/>
              </a:prstGeom>
              <a:blipFill rotWithShape="0">
                <a:blip r:embed="rId2"/>
                <a:stretch>
                  <a:fillRect t="-12632" r="-3976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3605266" y="1677321"/>
            <a:ext cx="28115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203030" y="695990"/>
            <a:ext cx="0" cy="98133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5013152" y="704012"/>
            <a:ext cx="0" cy="98133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831304" y="704011"/>
            <a:ext cx="0" cy="98133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18020" y="1588170"/>
            <a:ext cx="753979" cy="160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930314" y="1363581"/>
            <a:ext cx="545426" cy="160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026565" y="1171077"/>
            <a:ext cx="352925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0077" y="3209345"/>
            <a:ext cx="28115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97841" y="2228014"/>
            <a:ext cx="0" cy="98133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507963" y="2236036"/>
            <a:ext cx="0" cy="98133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326115" y="2236035"/>
            <a:ext cx="0" cy="98133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12831" y="3120194"/>
            <a:ext cx="753979" cy="160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25125" y="2895605"/>
            <a:ext cx="545426" cy="160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323479" y="3120193"/>
            <a:ext cx="352925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1"/>
          <p:cNvSpPr>
            <a:spLocks noChangeArrowheads="1"/>
          </p:cNvSpPr>
          <p:nvPr/>
        </p:nvSpPr>
        <p:spPr bwMode="auto">
          <a:xfrm>
            <a:off x="425126" y="3340621"/>
            <a:ext cx="231807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move 1 from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to 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41765" y="35731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803762" y="33325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662013" y="34127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3124013" y="3201323"/>
            <a:ext cx="28115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3721777" y="2219992"/>
            <a:ext cx="0" cy="98133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531899" y="2228014"/>
            <a:ext cx="0" cy="98133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350051" y="2228013"/>
            <a:ext cx="0" cy="98133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336767" y="3112172"/>
            <a:ext cx="753979" cy="160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069315" y="3112171"/>
            <a:ext cx="545426" cy="160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347415" y="3112171"/>
            <a:ext cx="352925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1"/>
          <p:cNvSpPr>
            <a:spLocks noChangeArrowheads="1"/>
          </p:cNvSpPr>
          <p:nvPr/>
        </p:nvSpPr>
        <p:spPr bwMode="auto">
          <a:xfrm>
            <a:off x="3449062" y="3332599"/>
            <a:ext cx="231807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move 2 from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to 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6163992" y="3209345"/>
            <a:ext cx="28115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6761756" y="2228014"/>
            <a:ext cx="0" cy="98133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571878" y="2236036"/>
            <a:ext cx="0" cy="98133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8390030" y="2236035"/>
            <a:ext cx="0" cy="98133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376746" y="3120194"/>
            <a:ext cx="753979" cy="160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109294" y="3120193"/>
            <a:ext cx="545426" cy="160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221583" y="2895605"/>
            <a:ext cx="352925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1"/>
          <p:cNvSpPr>
            <a:spLocks noChangeArrowheads="1"/>
          </p:cNvSpPr>
          <p:nvPr/>
        </p:nvSpPr>
        <p:spPr bwMode="auto">
          <a:xfrm>
            <a:off x="6489041" y="3340621"/>
            <a:ext cx="231807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move 1 from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to 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9181624" y="3201323"/>
            <a:ext cx="28115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9779388" y="2219992"/>
            <a:ext cx="0" cy="98133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0589510" y="2228014"/>
            <a:ext cx="0" cy="98133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11407662" y="2228013"/>
            <a:ext cx="0" cy="98133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0212524" y="3112172"/>
            <a:ext cx="753979" cy="160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126926" y="3112171"/>
            <a:ext cx="545426" cy="160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1239215" y="2887583"/>
            <a:ext cx="352925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1"/>
          <p:cNvSpPr>
            <a:spLocks noChangeArrowheads="1"/>
          </p:cNvSpPr>
          <p:nvPr/>
        </p:nvSpPr>
        <p:spPr bwMode="auto">
          <a:xfrm>
            <a:off x="9512977" y="3322453"/>
            <a:ext cx="231807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move 3 from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to 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9205686" y="5455244"/>
            <a:ext cx="28115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9803450" y="4473913"/>
            <a:ext cx="0" cy="98133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10613572" y="4481935"/>
            <a:ext cx="0" cy="98133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11431724" y="4481934"/>
            <a:ext cx="0" cy="98133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0236586" y="5366093"/>
            <a:ext cx="753979" cy="160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1150988" y="5366092"/>
            <a:ext cx="545426" cy="160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9610939" y="5366092"/>
            <a:ext cx="352925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"/>
          <p:cNvSpPr>
            <a:spLocks noChangeArrowheads="1"/>
          </p:cNvSpPr>
          <p:nvPr/>
        </p:nvSpPr>
        <p:spPr bwMode="auto">
          <a:xfrm>
            <a:off x="9537039" y="5576374"/>
            <a:ext cx="231807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move 1 from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to 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5700489" y="5447224"/>
            <a:ext cx="28115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298253" y="4465893"/>
            <a:ext cx="0" cy="98133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7108375" y="4473915"/>
            <a:ext cx="0" cy="98133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7926527" y="4473914"/>
            <a:ext cx="0" cy="98133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731389" y="5358073"/>
            <a:ext cx="753979" cy="160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843688" y="5149526"/>
            <a:ext cx="545426" cy="160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105742" y="5358072"/>
            <a:ext cx="352925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1"/>
          <p:cNvSpPr>
            <a:spLocks noChangeArrowheads="1"/>
          </p:cNvSpPr>
          <p:nvPr/>
        </p:nvSpPr>
        <p:spPr bwMode="auto">
          <a:xfrm>
            <a:off x="6031842" y="5568354"/>
            <a:ext cx="231807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move 2 from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to 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2099038" y="5455246"/>
            <a:ext cx="28115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2696802" y="4473915"/>
            <a:ext cx="0" cy="98133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3506924" y="4481937"/>
            <a:ext cx="0" cy="98133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4325076" y="4481936"/>
            <a:ext cx="0" cy="98133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3129938" y="5366095"/>
            <a:ext cx="753979" cy="160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242237" y="5157548"/>
            <a:ext cx="545426" cy="160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338478" y="4949002"/>
            <a:ext cx="352925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"/>
          <p:cNvSpPr>
            <a:spLocks noChangeArrowheads="1"/>
          </p:cNvSpPr>
          <p:nvPr/>
        </p:nvSpPr>
        <p:spPr bwMode="auto">
          <a:xfrm>
            <a:off x="2430391" y="5576376"/>
            <a:ext cx="231807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move 1 from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to 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191" y="3320721"/>
            <a:ext cx="288862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080087" y="3328743"/>
            <a:ext cx="288862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120065" y="3352807"/>
            <a:ext cx="288862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05" name="TextBox 104"/>
          <p:cNvSpPr txBox="1"/>
          <p:nvPr/>
        </p:nvSpPr>
        <p:spPr>
          <a:xfrm>
            <a:off x="9176085" y="3360829"/>
            <a:ext cx="288862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9152023" y="5598704"/>
            <a:ext cx="288862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630782" y="5606726"/>
            <a:ext cx="288862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053394" y="5622768"/>
            <a:ext cx="288862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7332182" y="107951"/>
            <a:ext cx="4697894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بازگشتی: مثالهای بیشتر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 flipH="1" flipV="1">
            <a:off x="6458667" y="726644"/>
            <a:ext cx="5733333" cy="1630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74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62" grpId="0" animBg="1"/>
      <p:bldP spid="70" grpId="0" animBg="1"/>
      <p:bldP spid="78" grpId="0" animBg="1"/>
      <p:bldP spid="86" grpId="0" animBg="1"/>
      <p:bldP spid="94" grpId="0" animBg="1"/>
      <p:bldP spid="102" grpId="0" animBg="1"/>
      <p:bldP spid="40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7951227" y="1057697"/>
            <a:ext cx="3985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برجهای هانوی: راه حل بازگشتی</a:t>
            </a:r>
            <a:endParaRPr lang="fa-IR" sz="2800" b="1" dirty="0" smtClean="0">
              <a:solidFill>
                <a:schemeClr val="accent1"/>
              </a:solidFill>
              <a:cs typeface="2  Kamran" panose="00000400000000000000" pitchFamily="2" charset="-7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856676" y="1677321"/>
            <a:ext cx="28115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454440" y="695990"/>
            <a:ext cx="0" cy="98133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264562" y="704012"/>
            <a:ext cx="0" cy="98133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082714" y="704011"/>
            <a:ext cx="0" cy="98133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957968" y="1610388"/>
            <a:ext cx="96169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293175" y="35731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087674" y="33467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913423" y="34127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endParaRPr lang="en-US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2030158" y="1506116"/>
            <a:ext cx="8229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2118390" y="1417886"/>
            <a:ext cx="64008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190580" y="1313614"/>
            <a:ext cx="457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294854" y="1225384"/>
            <a:ext cx="27432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351002" y="1121112"/>
            <a:ext cx="18288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1864698" y="3209343"/>
            <a:ext cx="28115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V="1">
            <a:off x="2334126" y="2228012"/>
            <a:ext cx="0" cy="98133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3272584" y="2236034"/>
            <a:ext cx="0" cy="98133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4203030" y="2236033"/>
            <a:ext cx="0" cy="98133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837654" y="3142410"/>
            <a:ext cx="96169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3786763" y="3134382"/>
            <a:ext cx="8229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3874995" y="3038819"/>
            <a:ext cx="64008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3947185" y="2941880"/>
            <a:ext cx="457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051459" y="2846317"/>
            <a:ext cx="27432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4107607" y="2749378"/>
            <a:ext cx="18288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1856678" y="4548861"/>
            <a:ext cx="28115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2358190" y="3567530"/>
            <a:ext cx="0" cy="98133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V="1">
            <a:off x="3264564" y="3575552"/>
            <a:ext cx="0" cy="98133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V="1">
            <a:off x="4211052" y="3575551"/>
            <a:ext cx="0" cy="98133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2776112" y="4481928"/>
            <a:ext cx="96169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3794785" y="4473900"/>
            <a:ext cx="8229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3883017" y="4376961"/>
            <a:ext cx="64008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955207" y="4281398"/>
            <a:ext cx="457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4059481" y="4193168"/>
            <a:ext cx="27432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4115629" y="4088896"/>
            <a:ext cx="18288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1848657" y="6080878"/>
            <a:ext cx="28115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2350169" y="5099547"/>
            <a:ext cx="0" cy="98133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3256543" y="5107569"/>
            <a:ext cx="0" cy="98133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4203031" y="5107568"/>
            <a:ext cx="0" cy="98133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2768091" y="6013945"/>
            <a:ext cx="96169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2853118" y="5925706"/>
            <a:ext cx="8229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2941350" y="5830143"/>
            <a:ext cx="64008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3013540" y="5733204"/>
            <a:ext cx="457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3117814" y="5637641"/>
            <a:ext cx="27432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3173962" y="5540702"/>
            <a:ext cx="18288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/>
              <p:cNvSpPr txBox="1"/>
              <p:nvPr/>
            </p:nvSpPr>
            <p:spPr>
              <a:xfrm>
                <a:off x="5540168" y="2557635"/>
                <a:ext cx="61223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𝑵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𝟏</m:t>
                    </m:r>
                  </m:oMath>
                </a14:m>
                <a:r>
                  <a:rPr lang="fa-IR" sz="2800" b="1" dirty="0" smtClean="0">
                    <a:solidFill>
                      <a:srgbClr val="FF0000"/>
                    </a:solidFill>
                    <a:cs typeface="2  Kamran" panose="00000400000000000000" pitchFamily="2" charset="-78"/>
                  </a:rPr>
                  <a:t> دیسک بالایی را به شکل بازگشتی به برج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𝑪</m:t>
                    </m:r>
                  </m:oMath>
                </a14:m>
                <a:r>
                  <a:rPr lang="fa-IR" sz="2800" b="1" dirty="0" smtClean="0">
                    <a:solidFill>
                      <a:srgbClr val="FF0000"/>
                    </a:solidFill>
                    <a:cs typeface="2  Kamran" panose="00000400000000000000" pitchFamily="2" charset="-78"/>
                  </a:rPr>
                  <a:t> منتقل کن</a:t>
                </a:r>
                <a:endParaRPr lang="fa-IR" sz="2400" b="1" dirty="0" smtClean="0">
                  <a:solidFill>
                    <a:srgbClr val="FF000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168" y="2557635"/>
                <a:ext cx="6122333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2941" r="-299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/>
              <p:cNvSpPr txBox="1"/>
              <p:nvPr/>
            </p:nvSpPr>
            <p:spPr>
              <a:xfrm>
                <a:off x="5548190" y="3913192"/>
                <a:ext cx="61223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800" b="1" dirty="0" smtClean="0">
                    <a:solidFill>
                      <a:srgbClr val="FF0000"/>
                    </a:solidFill>
                    <a:cs typeface="2  Kamran" panose="00000400000000000000" pitchFamily="2" charset="-78"/>
                  </a:rPr>
                  <a:t>دیسک بزرگ 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𝑵</m:t>
                    </m:r>
                  </m:oMath>
                </a14:m>
                <a:r>
                  <a:rPr lang="fa-IR" sz="2800" b="1" dirty="0" smtClean="0">
                    <a:solidFill>
                      <a:srgbClr val="FF0000"/>
                    </a:solidFill>
                    <a:cs typeface="2  Kamran" panose="00000400000000000000" pitchFamily="2" charset="-78"/>
                  </a:rPr>
                  <a:t>) را از برج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𝑨</m:t>
                    </m:r>
                  </m:oMath>
                </a14:m>
                <a:r>
                  <a:rPr lang="fa-IR" sz="2800" b="1" dirty="0" smtClean="0">
                    <a:solidFill>
                      <a:srgbClr val="FF0000"/>
                    </a:solidFill>
                    <a:cs typeface="2  Kamran" panose="00000400000000000000" pitchFamily="2" charset="-78"/>
                  </a:rPr>
                  <a:t> به برج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𝑩</m:t>
                    </m:r>
                  </m:oMath>
                </a14:m>
                <a:r>
                  <a:rPr lang="fa-IR" sz="2800" b="1" dirty="0" smtClean="0">
                    <a:solidFill>
                      <a:srgbClr val="FF0000"/>
                    </a:solidFill>
                    <a:cs typeface="2  Kamran" panose="00000400000000000000" pitchFamily="2" charset="-78"/>
                  </a:rPr>
                  <a:t> منتقل کن</a:t>
                </a:r>
                <a:endParaRPr lang="fa-IR" sz="2400" b="1" dirty="0" smtClean="0">
                  <a:solidFill>
                    <a:srgbClr val="FF000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190" y="3913192"/>
                <a:ext cx="6122333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2791" r="-2092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/>
              <p:cNvSpPr txBox="1"/>
              <p:nvPr/>
            </p:nvSpPr>
            <p:spPr>
              <a:xfrm>
                <a:off x="5548190" y="5501360"/>
                <a:ext cx="61223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𝑵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𝟏</m:t>
                    </m:r>
                  </m:oMath>
                </a14:m>
                <a:r>
                  <a:rPr lang="fa-IR" sz="2800" b="1" dirty="0" smtClean="0">
                    <a:solidFill>
                      <a:srgbClr val="FF0000"/>
                    </a:solidFill>
                    <a:cs typeface="2  Kamran" panose="00000400000000000000" pitchFamily="2" charset="-78"/>
                  </a:rPr>
                  <a:t> دیسک بالایی را به شکل بازگشتی به برج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𝑩</m:t>
                    </m:r>
                  </m:oMath>
                </a14:m>
                <a:r>
                  <a:rPr lang="fa-IR" sz="2800" b="1" dirty="0" smtClean="0">
                    <a:solidFill>
                      <a:srgbClr val="FF0000"/>
                    </a:solidFill>
                    <a:cs typeface="2  Kamran" panose="00000400000000000000" pitchFamily="2" charset="-78"/>
                  </a:rPr>
                  <a:t> منتقل کن</a:t>
                </a:r>
                <a:endParaRPr lang="fa-IR" sz="2400" b="1" dirty="0" smtClean="0">
                  <a:solidFill>
                    <a:srgbClr val="FF000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95" name="TextBox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190" y="5501360"/>
                <a:ext cx="6122333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1628" r="-39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7332182" y="107951"/>
            <a:ext cx="4697894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بازگشتی: مثالهای بیشتر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 flipV="1">
            <a:off x="4617745" y="726644"/>
            <a:ext cx="7574255" cy="1630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21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/>
      <p:bldP spid="194" grpId="0"/>
      <p:bldP spid="19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7951227" y="1057697"/>
            <a:ext cx="3985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برجهای هانوی: تابع بازگشتی</a:t>
            </a:r>
            <a:endParaRPr lang="fa-IR" sz="2800" b="1" dirty="0" smtClean="0">
              <a:solidFill>
                <a:schemeClr val="accent1"/>
              </a:solidFill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7128" t="29244" r="39775" b="42944"/>
          <a:stretch/>
        </p:blipFill>
        <p:spPr>
          <a:xfrm>
            <a:off x="382136" y="1642472"/>
            <a:ext cx="7246678" cy="26292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5560" t="62295" r="71679" b="21180"/>
          <a:stretch/>
        </p:blipFill>
        <p:spPr>
          <a:xfrm>
            <a:off x="382136" y="4271748"/>
            <a:ext cx="2593076" cy="188794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332182" y="107951"/>
            <a:ext cx="4697894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بازگشتی: مثالهای بیشتر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32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160264" y="3730583"/>
            <a:ext cx="1269242" cy="100993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7127" t="28248" r="51306" b="12420"/>
          <a:stretch/>
        </p:blipFill>
        <p:spPr>
          <a:xfrm>
            <a:off x="122829" y="1214651"/>
            <a:ext cx="5023935" cy="5308979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10490658" y="3736085"/>
            <a:ext cx="1269242" cy="100993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isPrime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829870" y="3730583"/>
            <a:ext cx="1269242" cy="100993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193286" y="1777913"/>
            <a:ext cx="1269242" cy="9778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sod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4" idx="7"/>
            <a:endCxn id="13" idx="5"/>
          </p:cNvCxnSpPr>
          <p:nvPr/>
        </p:nvCxnSpPr>
        <p:spPr>
          <a:xfrm flipV="1">
            <a:off x="9243630" y="2612599"/>
            <a:ext cx="33022" cy="126588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3"/>
            <a:endCxn id="4" idx="1"/>
          </p:cNvCxnSpPr>
          <p:nvPr/>
        </p:nvCxnSpPr>
        <p:spPr>
          <a:xfrm flipH="1">
            <a:off x="8346140" y="2612599"/>
            <a:ext cx="33022" cy="1265885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243630" y="294390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123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11843" y="2943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4" idx="1"/>
            <a:endCxn id="12" idx="7"/>
          </p:cNvCxnSpPr>
          <p:nvPr/>
        </p:nvCxnSpPr>
        <p:spPr>
          <a:xfrm flipH="1">
            <a:off x="6913236" y="3878484"/>
            <a:ext cx="1432904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5"/>
            <a:endCxn id="4" idx="3"/>
          </p:cNvCxnSpPr>
          <p:nvPr/>
        </p:nvCxnSpPr>
        <p:spPr>
          <a:xfrm>
            <a:off x="6913236" y="4592616"/>
            <a:ext cx="1432904" cy="0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90373" y="354591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1234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32182" y="46447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4" idx="7"/>
            <a:endCxn id="11" idx="1"/>
          </p:cNvCxnSpPr>
          <p:nvPr/>
        </p:nvCxnSpPr>
        <p:spPr>
          <a:xfrm>
            <a:off x="9243630" y="3878484"/>
            <a:ext cx="1432904" cy="5502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3"/>
            <a:endCxn id="4" idx="5"/>
          </p:cNvCxnSpPr>
          <p:nvPr/>
        </p:nvCxnSpPr>
        <p:spPr>
          <a:xfrm flipH="1" flipV="1">
            <a:off x="9243630" y="4592616"/>
            <a:ext cx="1432904" cy="5502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746142" y="34821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9687632" y="4615853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7332182" y="107951"/>
            <a:ext cx="4697894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بازگشتی: درخت فراخوانی توابع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07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3" grpId="0" animBg="1"/>
      <p:bldP spid="29" grpId="0"/>
      <p:bldP spid="30" grpId="0"/>
      <p:bldP spid="35" grpId="0"/>
      <p:bldP spid="36" grpId="0"/>
      <p:bldP spid="41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620574" y="1163162"/>
            <a:ext cx="1011032" cy="10605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4" idx="2"/>
            <a:endCxn id="27" idx="0"/>
          </p:cNvCxnSpPr>
          <p:nvPr/>
        </p:nvCxnSpPr>
        <p:spPr>
          <a:xfrm flipH="1">
            <a:off x="9009249" y="1693443"/>
            <a:ext cx="611325" cy="730501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4" idx="4"/>
          </p:cNvCxnSpPr>
          <p:nvPr/>
        </p:nvCxnSpPr>
        <p:spPr>
          <a:xfrm flipV="1">
            <a:off x="9514765" y="2223723"/>
            <a:ext cx="611325" cy="730502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8715849">
            <a:off x="8911518" y="17124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7686" t="39597" r="66530" b="25561"/>
          <a:stretch/>
        </p:blipFill>
        <p:spPr>
          <a:xfrm>
            <a:off x="218364" y="1749728"/>
            <a:ext cx="2811439" cy="3489375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>
          <a:xfrm>
            <a:off x="8503733" y="2423944"/>
            <a:ext cx="1011032" cy="10605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7381905" y="3750052"/>
            <a:ext cx="1011032" cy="10539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f2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6066849" y="5184511"/>
            <a:ext cx="1011032" cy="10605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f3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7" idx="2"/>
            <a:endCxn id="31" idx="0"/>
          </p:cNvCxnSpPr>
          <p:nvPr/>
        </p:nvCxnSpPr>
        <p:spPr>
          <a:xfrm flipH="1">
            <a:off x="7887421" y="2954225"/>
            <a:ext cx="616312" cy="795827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2"/>
            <a:endCxn id="33" idx="0"/>
          </p:cNvCxnSpPr>
          <p:nvPr/>
        </p:nvCxnSpPr>
        <p:spPr>
          <a:xfrm flipH="1">
            <a:off x="6572365" y="4277032"/>
            <a:ext cx="809540" cy="907479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3" idx="6"/>
            <a:endCxn id="31" idx="4"/>
          </p:cNvCxnSpPr>
          <p:nvPr/>
        </p:nvCxnSpPr>
        <p:spPr>
          <a:xfrm flipV="1">
            <a:off x="7077881" y="4804012"/>
            <a:ext cx="809540" cy="910780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1" idx="6"/>
            <a:endCxn id="27" idx="4"/>
          </p:cNvCxnSpPr>
          <p:nvPr/>
        </p:nvCxnSpPr>
        <p:spPr>
          <a:xfrm flipV="1">
            <a:off x="8392937" y="3484505"/>
            <a:ext cx="616312" cy="792527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8715849">
            <a:off x="7808986" y="3038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 rot="18715849">
            <a:off x="6625547" y="44096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 rot="18715849">
            <a:off x="7364819" y="522161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 rot="18715849">
            <a:off x="8513149" y="389102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 rot="18715849">
            <a:off x="9691286" y="256933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600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7332182" y="107951"/>
            <a:ext cx="4697894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بازگشتی: درخت فراخوانی توابع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98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/>
      <p:bldP spid="27" grpId="0" animBg="1"/>
      <p:bldP spid="31" grpId="0" animBg="1"/>
      <p:bldP spid="33" grpId="0" animBg="1"/>
      <p:bldP spid="49" grpId="0"/>
      <p:bldP spid="51" grpId="0"/>
      <p:bldP spid="52" grpId="0"/>
      <p:bldP spid="53" grpId="0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68489" y="1057697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فراخوانی یک تابع به وسیله خودش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8246" t="66675" r="65970" b="16800"/>
          <a:stretch/>
        </p:blipFill>
        <p:spPr>
          <a:xfrm>
            <a:off x="163773" y="2429302"/>
            <a:ext cx="3477712" cy="20471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02629" y="2920621"/>
            <a:ext cx="1577550" cy="423080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442003" y="2813420"/>
            <a:ext cx="1011032" cy="10605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1"/>
            <a:endCxn id="26" idx="7"/>
          </p:cNvCxnSpPr>
          <p:nvPr/>
        </p:nvCxnSpPr>
        <p:spPr>
          <a:xfrm flipH="1">
            <a:off x="6399198" y="2968736"/>
            <a:ext cx="2190867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536228" y="2813420"/>
            <a:ext cx="1011032" cy="10605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func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168260" y="26287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9" name="Curved Connector 8"/>
          <p:cNvCxnSpPr>
            <a:stCxn id="26" idx="0"/>
            <a:endCxn id="26" idx="2"/>
          </p:cNvCxnSpPr>
          <p:nvPr/>
        </p:nvCxnSpPr>
        <p:spPr>
          <a:xfrm rot="16200000" flipH="1" flipV="1">
            <a:off x="5523845" y="2825802"/>
            <a:ext cx="530281" cy="505516"/>
          </a:xfrm>
          <a:prstGeom prst="curvedConnector4">
            <a:avLst>
              <a:gd name="adj1" fmla="val -43109"/>
              <a:gd name="adj2" fmla="val 1452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8945429">
            <a:off x="5176032" y="2429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28" name="Curved Connector 27"/>
          <p:cNvCxnSpPr>
            <a:stCxn id="26" idx="0"/>
            <a:endCxn id="26" idx="2"/>
          </p:cNvCxnSpPr>
          <p:nvPr/>
        </p:nvCxnSpPr>
        <p:spPr>
          <a:xfrm rot="16200000" flipH="1" flipV="1">
            <a:off x="5523845" y="2825802"/>
            <a:ext cx="530281" cy="505516"/>
          </a:xfrm>
          <a:prstGeom prst="curvedConnector4">
            <a:avLst>
              <a:gd name="adj1" fmla="val -102305"/>
              <a:gd name="adj2" fmla="val 2019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18945429">
            <a:off x="4891706" y="2158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45" name="Curved Connector 44"/>
          <p:cNvCxnSpPr>
            <a:stCxn id="26" idx="0"/>
            <a:endCxn id="26" idx="2"/>
          </p:cNvCxnSpPr>
          <p:nvPr/>
        </p:nvCxnSpPr>
        <p:spPr>
          <a:xfrm rot="16200000" flipH="1" flipV="1">
            <a:off x="5523845" y="2825802"/>
            <a:ext cx="530281" cy="505516"/>
          </a:xfrm>
          <a:prstGeom prst="curvedConnector4">
            <a:avLst>
              <a:gd name="adj1" fmla="val -182088"/>
              <a:gd name="adj2" fmla="val 2991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rot="18945429">
            <a:off x="4482271" y="17977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 rot="13532459">
            <a:off x="4021526" y="156214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</a:t>
            </a:r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332182" y="107951"/>
            <a:ext cx="4697894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بازگشتی: تعریف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21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  <p:bldP spid="26" grpId="0" animBg="1"/>
      <p:bldP spid="29" grpId="0"/>
      <p:bldP spid="36" grpId="0"/>
      <p:bldP spid="50" grpId="0"/>
      <p:bldP spid="57" grpId="0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68489" y="1057697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فراخوانی یک تابع به وسیله خودش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8246" t="66675" r="65970" b="16800"/>
          <a:stretch/>
        </p:blipFill>
        <p:spPr>
          <a:xfrm>
            <a:off x="163773" y="2429302"/>
            <a:ext cx="3477712" cy="20471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02629" y="2920621"/>
            <a:ext cx="1577550" cy="423080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575943" y="2099247"/>
            <a:ext cx="1011032" cy="10605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1"/>
            <a:endCxn id="26" idx="0"/>
          </p:cNvCxnSpPr>
          <p:nvPr/>
        </p:nvCxnSpPr>
        <p:spPr>
          <a:xfrm flipH="1">
            <a:off x="6986714" y="2254563"/>
            <a:ext cx="737291" cy="59298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481198" y="2847543"/>
            <a:ext cx="1011032" cy="10605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func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19290451">
            <a:off x="6989813" y="22510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6" idx="2"/>
            <a:endCxn id="22" idx="0"/>
          </p:cNvCxnSpPr>
          <p:nvPr/>
        </p:nvCxnSpPr>
        <p:spPr>
          <a:xfrm flipH="1">
            <a:off x="5975682" y="3377824"/>
            <a:ext cx="505516" cy="525617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470166" y="3903441"/>
            <a:ext cx="1011032" cy="10605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func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2" idx="2"/>
            <a:endCxn id="27" idx="0"/>
          </p:cNvCxnSpPr>
          <p:nvPr/>
        </p:nvCxnSpPr>
        <p:spPr>
          <a:xfrm flipH="1">
            <a:off x="4964650" y="4433722"/>
            <a:ext cx="505516" cy="53028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459134" y="4964002"/>
            <a:ext cx="1011032" cy="10605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func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4244451" y="6024563"/>
            <a:ext cx="341194" cy="335297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18845809">
            <a:off x="5957483" y="3271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18845809">
            <a:off x="4993491" y="4348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355359" y="3616648"/>
            <a:ext cx="44073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بازگشتی به این شکل، هیچ کاربردی ندارد زیرا تابع می تواند تا ابد خود را فراخوانی کند و در نتیجه، هیچگاه مقداری برگردانده نمی شود </a:t>
            </a:r>
            <a:endParaRPr lang="fa-IR" sz="3200" b="1" dirty="0" smtClean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55359" y="5780782"/>
            <a:ext cx="4407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سوال: راهکار چیست؟ 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مقدار پایه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7332182" y="107951"/>
            <a:ext cx="4697894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بازگشتی: تعریف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22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9" grpId="0"/>
      <p:bldP spid="22" grpId="0" animBg="1"/>
      <p:bldP spid="27" grpId="0" animBg="1"/>
      <p:bldP spid="39" grpId="0"/>
      <p:bldP spid="40" grpId="0"/>
      <p:bldP spid="41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9738647" y="5221661"/>
            <a:ext cx="1011032" cy="10605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1"/>
            <a:endCxn id="26" idx="7"/>
          </p:cNvCxnSpPr>
          <p:nvPr/>
        </p:nvCxnSpPr>
        <p:spPr>
          <a:xfrm flipH="1">
            <a:off x="9142213" y="5376977"/>
            <a:ext cx="744496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279243" y="5221661"/>
            <a:ext cx="1011032" cy="10605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func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309653" y="4929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6" idx="1"/>
            <a:endCxn id="22" idx="7"/>
          </p:cNvCxnSpPr>
          <p:nvPr/>
        </p:nvCxnSpPr>
        <p:spPr>
          <a:xfrm flipH="1">
            <a:off x="7682809" y="5376977"/>
            <a:ext cx="744496" cy="22451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819839" y="5244112"/>
            <a:ext cx="1011032" cy="10605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func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2" idx="1"/>
            <a:endCxn id="27" idx="7"/>
          </p:cNvCxnSpPr>
          <p:nvPr/>
        </p:nvCxnSpPr>
        <p:spPr>
          <a:xfrm flipH="1">
            <a:off x="6236506" y="5399428"/>
            <a:ext cx="731395" cy="1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373536" y="5244113"/>
            <a:ext cx="1011032" cy="10605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8246" t="43181" r="64403" b="34520"/>
          <a:stretch/>
        </p:blipFill>
        <p:spPr>
          <a:xfrm>
            <a:off x="1482153" y="1174710"/>
            <a:ext cx="3851625" cy="278310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46680" y="1653353"/>
            <a:ext cx="2442949" cy="74092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495145" y="1556019"/>
            <a:ext cx="19324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بررسی مقدار پایه: </a:t>
            </a:r>
          </a:p>
          <a:p>
            <a:pPr algn="ctr" rtl="1"/>
            <a:r>
              <a:rPr lang="fa-IR" sz="2800" b="1" dirty="0" smtClean="0">
                <a:cs typeface="2  Kamran" panose="00000400000000000000" pitchFamily="2" charset="-78"/>
              </a:rPr>
              <a:t>مقدار پایه: 5</a:t>
            </a:r>
            <a:endParaRPr lang="fa-IR" sz="2400" b="1" dirty="0" smtClean="0">
              <a:cs typeface="2  Kamran" panose="00000400000000000000" pitchFamily="2" charset="-78"/>
            </a:endParaRPr>
          </a:p>
        </p:txBody>
      </p:sp>
      <p:cxnSp>
        <p:nvCxnSpPr>
          <p:cNvPr id="7" name="Straight Arrow Connector 6"/>
          <p:cNvCxnSpPr>
            <a:stCxn id="4" idx="3"/>
            <a:endCxn id="28" idx="1"/>
          </p:cNvCxnSpPr>
          <p:nvPr/>
        </p:nvCxnSpPr>
        <p:spPr>
          <a:xfrm>
            <a:off x="4989629" y="2023814"/>
            <a:ext cx="505516" cy="9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1"/>
            <a:endCxn id="31" idx="7"/>
          </p:cNvCxnSpPr>
          <p:nvPr/>
        </p:nvCxnSpPr>
        <p:spPr>
          <a:xfrm flipH="1">
            <a:off x="4765683" y="5399429"/>
            <a:ext cx="755915" cy="1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902713" y="5244114"/>
            <a:ext cx="1011032" cy="10605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func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841161" y="4929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9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491695" y="4929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8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020872" y="4929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7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31" idx="1"/>
            <a:endCxn id="52" idx="7"/>
          </p:cNvCxnSpPr>
          <p:nvPr/>
        </p:nvCxnSpPr>
        <p:spPr>
          <a:xfrm flipH="1" flipV="1">
            <a:off x="3252969" y="5399428"/>
            <a:ext cx="797806" cy="2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2389999" y="5244112"/>
            <a:ext cx="1011032" cy="10605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func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2" idx="1"/>
            <a:endCxn id="54" idx="7"/>
          </p:cNvCxnSpPr>
          <p:nvPr/>
        </p:nvCxnSpPr>
        <p:spPr>
          <a:xfrm flipH="1">
            <a:off x="1782146" y="5399428"/>
            <a:ext cx="755915" cy="1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919176" y="5244113"/>
            <a:ext cx="1011032" cy="10605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func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508158" y="4929986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6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037335" y="4929986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5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54" idx="5"/>
            <a:endCxn id="52" idx="3"/>
          </p:cNvCxnSpPr>
          <p:nvPr/>
        </p:nvCxnSpPr>
        <p:spPr>
          <a:xfrm flipV="1">
            <a:off x="1782146" y="6149357"/>
            <a:ext cx="755915" cy="1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2" idx="5"/>
            <a:endCxn id="31" idx="3"/>
          </p:cNvCxnSpPr>
          <p:nvPr/>
        </p:nvCxnSpPr>
        <p:spPr>
          <a:xfrm>
            <a:off x="3252969" y="6149357"/>
            <a:ext cx="797806" cy="2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" idx="5"/>
            <a:endCxn id="27" idx="3"/>
          </p:cNvCxnSpPr>
          <p:nvPr/>
        </p:nvCxnSpPr>
        <p:spPr>
          <a:xfrm flipV="1">
            <a:off x="4765683" y="6149358"/>
            <a:ext cx="755915" cy="1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7" idx="5"/>
            <a:endCxn id="22" idx="3"/>
          </p:cNvCxnSpPr>
          <p:nvPr/>
        </p:nvCxnSpPr>
        <p:spPr>
          <a:xfrm flipV="1">
            <a:off x="6236506" y="6149357"/>
            <a:ext cx="731395" cy="1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2" idx="5"/>
            <a:endCxn id="26" idx="3"/>
          </p:cNvCxnSpPr>
          <p:nvPr/>
        </p:nvCxnSpPr>
        <p:spPr>
          <a:xfrm flipV="1">
            <a:off x="7682809" y="6126906"/>
            <a:ext cx="744496" cy="22451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5"/>
            <a:endCxn id="23" idx="3"/>
          </p:cNvCxnSpPr>
          <p:nvPr/>
        </p:nvCxnSpPr>
        <p:spPr>
          <a:xfrm>
            <a:off x="9142213" y="6126906"/>
            <a:ext cx="744496" cy="0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821914" y="6192743"/>
            <a:ext cx="66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b="1" dirty="0" smtClean="0">
                <a:solidFill>
                  <a:srgbClr val="FF0000"/>
                </a:solidFill>
              </a:rPr>
              <a:t>100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99703" y="6175214"/>
            <a:ext cx="66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b="1" dirty="0" smtClean="0">
                <a:solidFill>
                  <a:srgbClr val="FF0000"/>
                </a:solidFill>
              </a:rPr>
              <a:t>101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803885" y="6149357"/>
            <a:ext cx="66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b="1" dirty="0" smtClean="0">
                <a:solidFill>
                  <a:srgbClr val="FF0000"/>
                </a:solidFill>
              </a:rPr>
              <a:t>102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235959" y="6197665"/>
            <a:ext cx="66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b="1" dirty="0" smtClean="0">
                <a:solidFill>
                  <a:srgbClr val="FF0000"/>
                </a:solidFill>
              </a:rPr>
              <a:t>103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740141" y="6149357"/>
            <a:ext cx="66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b="1" dirty="0" smtClean="0">
                <a:solidFill>
                  <a:srgbClr val="FF0000"/>
                </a:solidFill>
              </a:rPr>
              <a:t>104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185817" y="6175214"/>
            <a:ext cx="66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b="1" dirty="0" smtClean="0">
                <a:solidFill>
                  <a:srgbClr val="FF0000"/>
                </a:solidFill>
              </a:rPr>
              <a:t>105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7332182" y="107951"/>
            <a:ext cx="4697894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بازگشتی: مقدار پایه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67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9" grpId="0"/>
      <p:bldP spid="22" grpId="0" animBg="1"/>
      <p:bldP spid="27" grpId="0" animBg="1"/>
      <p:bldP spid="4" grpId="0" animBg="1"/>
      <p:bldP spid="28" grpId="0"/>
      <p:bldP spid="31" grpId="0" animBg="1"/>
      <p:bldP spid="47" grpId="0"/>
      <p:bldP spid="49" grpId="0"/>
      <p:bldP spid="50" grpId="0"/>
      <p:bldP spid="52" grpId="0" animBg="1"/>
      <p:bldP spid="54" grpId="0" animBg="1"/>
      <p:bldP spid="55" grpId="0"/>
      <p:bldP spid="56" grpId="0"/>
      <p:bldP spid="72" grpId="0"/>
      <p:bldP spid="73" grpId="0"/>
      <p:bldP spid="74" grpId="0"/>
      <p:bldP spid="75" grpId="0"/>
      <p:bldP spid="76" grpId="0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4025" y="1057697"/>
            <a:ext cx="11473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تمرین: درخت های فراخوانی هر یک از توابع زیر را رسم نموده و خروجی نهایی (آنچه که در صفحه نمایش نشان داده می شود) را برای هر یک مشخص کنید.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7798" t="43181" r="57463" b="26555"/>
          <a:stretch/>
        </p:blipFill>
        <p:spPr>
          <a:xfrm>
            <a:off x="464025" y="3071862"/>
            <a:ext cx="3728884" cy="25646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7574" t="50547" r="63060" b="21180"/>
          <a:stretch/>
        </p:blipFill>
        <p:spPr>
          <a:xfrm>
            <a:off x="6769289" y="3071862"/>
            <a:ext cx="3124555" cy="256466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332182" y="107951"/>
            <a:ext cx="4697894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بازگشتی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73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4025" y="1057697"/>
            <a:ext cx="11473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برای حل یک مسئله در قالب بازگشتی، نیاز به یک 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رابطه بازگشتی </a:t>
            </a:r>
            <a:r>
              <a:rPr lang="fa-IR" sz="3200" b="1" dirty="0" smtClean="0">
                <a:cs typeface="2  Kamran" panose="00000400000000000000" pitchFamily="2" charset="-78"/>
              </a:rPr>
              <a:t>داریم.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1788318"/>
            <a:ext cx="117263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رابطه بازگشتی جمله ای است که یک 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مسئله با ورودی های داده شده </a:t>
            </a:r>
            <a:r>
              <a:rPr lang="fa-IR" sz="3200" b="1" dirty="0" smtClean="0">
                <a:cs typeface="2  Kamran" panose="00000400000000000000" pitchFamily="2" charset="-78"/>
              </a:rPr>
              <a:t>را در قالب 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یک یا چند مسئله با ورودی های کوچکتر </a:t>
            </a:r>
            <a:r>
              <a:rPr lang="fa-IR" sz="3200" b="1" dirty="0" smtClean="0">
                <a:cs typeface="2  Kamran" panose="00000400000000000000" pitchFamily="2" charset="-78"/>
              </a:rPr>
              <a:t>بیان می کند.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1943" y="4265226"/>
                <a:ext cx="5381345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𝑏𝑎𝑠𝑒</m:t>
                              </m:r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𝑐𝑎𝑠𝑒</m:t>
                              </m:r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𝑇𝑟𝑢𝑒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𝑏𝑎𝑠𝑒</m:t>
                              </m:r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𝑐𝑎𝑠𝑒</m:t>
                              </m:r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𝐹𝑎𝑙𝑠𝑒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43" y="4265226"/>
                <a:ext cx="5381345" cy="9611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604582" y="3279546"/>
            <a:ext cx="3171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پایه بازگشتی</a:t>
            </a:r>
            <a:r>
              <a:rPr lang="fa-IR" sz="2400" b="1" dirty="0" smtClean="0">
                <a:cs typeface="2  Kamran" panose="00000400000000000000" pitchFamily="2" charset="-78"/>
              </a:rPr>
              <a:t>: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fa-IR" sz="2000" b="1" dirty="0" smtClean="0">
                <a:latin typeface="Consolas" panose="020B0609020204030204" pitchFamily="49" charset="0"/>
                <a:cs typeface="2  Kamran" panose="00000400000000000000" pitchFamily="2" charset="-78"/>
              </a:rPr>
              <a:t> </a:t>
            </a:r>
            <a:r>
              <a:rPr lang="fa-IR" sz="2400" b="1" dirty="0" smtClean="0">
                <a:cs typeface="2  Kamran" panose="00000400000000000000" pitchFamily="2" charset="-78"/>
              </a:rPr>
              <a:t>موجب فراخوانی مجدد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fa-IR" sz="2400" b="1" dirty="0" smtClean="0">
                <a:cs typeface="2  Kamran" panose="00000400000000000000" pitchFamily="2" charset="-78"/>
              </a:rPr>
              <a:t> نمی شود.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04582" y="4945003"/>
            <a:ext cx="31714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اسقرای بازگشتی</a:t>
            </a:r>
            <a:r>
              <a:rPr lang="fa-IR" sz="2400" b="1" dirty="0" smtClean="0">
                <a:cs typeface="2  Kamran" panose="00000400000000000000" pitchFamily="2" charset="-78"/>
              </a:rPr>
              <a:t>: تابع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fa-IR" sz="2400" b="1" dirty="0" smtClean="0">
                <a:cs typeface="2  Kamran" panose="00000400000000000000" pitchFamily="2" charset="-78"/>
              </a:rPr>
              <a:t> مجددا با ورودی های جدید فراخوانی می شوند. غالبا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fa-IR" sz="2400" b="1" dirty="0" smtClean="0">
                <a:cs typeface="2  Kamran" panose="00000400000000000000" pitchFamily="2" charset="-78"/>
              </a:rPr>
              <a:t> نسبت به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fa-IR" sz="2400" b="1" dirty="0" smtClean="0">
                <a:cs typeface="2  Kamran" panose="00000400000000000000" pitchFamily="2" charset="-78"/>
              </a:rPr>
              <a:t> به پایه نزدیکتر است. </a:t>
            </a:r>
          </a:p>
        </p:txBody>
      </p:sp>
      <p:cxnSp>
        <p:nvCxnSpPr>
          <p:cNvPr id="3" name="Straight Arrow Connector 2"/>
          <p:cNvCxnSpPr>
            <a:endCxn id="9" idx="1"/>
          </p:cNvCxnSpPr>
          <p:nvPr/>
        </p:nvCxnSpPr>
        <p:spPr>
          <a:xfrm flipV="1">
            <a:off x="4518212" y="3695045"/>
            <a:ext cx="2086370" cy="57018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4557010" y="5226387"/>
            <a:ext cx="2047572" cy="50344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332182" y="107951"/>
            <a:ext cx="4697894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بازگشتی: کاربرد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7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4025" y="1057697"/>
            <a:ext cx="11473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مثال: رابطه بازگشتی برای عمل ضرب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002697" y="1165418"/>
                <a:ext cx="20692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697" y="1165418"/>
                <a:ext cx="206928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245" r="-29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75371" y="2455590"/>
                <a:ext cx="18985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371" y="2455590"/>
                <a:ext cx="189853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537" r="-3537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675371" y="3733798"/>
                <a:ext cx="36943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  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𝑜𝑡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𝑒𝑟𝑤𝑖𝑠𝑒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371" y="3733798"/>
                <a:ext cx="369434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485" r="-1485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e 7"/>
          <p:cNvSpPr/>
          <p:nvPr/>
        </p:nvSpPr>
        <p:spPr>
          <a:xfrm>
            <a:off x="2150935" y="2413359"/>
            <a:ext cx="524436" cy="186450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64025" y="3084003"/>
                <a:ext cx="16784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25" y="3084003"/>
                <a:ext cx="1678408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/>
          <a:srcRect l="18971" t="36660" r="58309" b="40780"/>
          <a:stretch/>
        </p:blipFill>
        <p:spPr>
          <a:xfrm>
            <a:off x="7413232" y="2066361"/>
            <a:ext cx="4249269" cy="2372165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8272922" y="5221661"/>
            <a:ext cx="1011032" cy="10605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1"/>
            <a:endCxn id="19" idx="7"/>
          </p:cNvCxnSpPr>
          <p:nvPr/>
        </p:nvCxnSpPr>
        <p:spPr>
          <a:xfrm flipH="1">
            <a:off x="7676488" y="5376977"/>
            <a:ext cx="744496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813518" y="5221661"/>
            <a:ext cx="1011032" cy="10605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43928" y="492998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4,10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9" idx="1"/>
            <a:endCxn id="22" idx="7"/>
          </p:cNvCxnSpPr>
          <p:nvPr/>
        </p:nvCxnSpPr>
        <p:spPr>
          <a:xfrm flipH="1">
            <a:off x="6217084" y="5376977"/>
            <a:ext cx="744496" cy="22451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354114" y="5244112"/>
            <a:ext cx="1011032" cy="10605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1"/>
            <a:endCxn id="24" idx="7"/>
          </p:cNvCxnSpPr>
          <p:nvPr/>
        </p:nvCxnSpPr>
        <p:spPr>
          <a:xfrm flipH="1">
            <a:off x="4770781" y="5399428"/>
            <a:ext cx="731395" cy="1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907811" y="5244113"/>
            <a:ext cx="1011032" cy="10605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1"/>
            <a:endCxn id="26" idx="7"/>
          </p:cNvCxnSpPr>
          <p:nvPr/>
        </p:nvCxnSpPr>
        <p:spPr>
          <a:xfrm flipH="1">
            <a:off x="3299958" y="5399429"/>
            <a:ext cx="755915" cy="1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436988" y="5244114"/>
            <a:ext cx="1011032" cy="10605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75436" y="492998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3,10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80303" y="494735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2,10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07945" y="494735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1,10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26" idx="5"/>
            <a:endCxn id="24" idx="3"/>
          </p:cNvCxnSpPr>
          <p:nvPr/>
        </p:nvCxnSpPr>
        <p:spPr>
          <a:xfrm flipV="1">
            <a:off x="3299958" y="6149358"/>
            <a:ext cx="755915" cy="1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4" idx="5"/>
            <a:endCxn id="22" idx="3"/>
          </p:cNvCxnSpPr>
          <p:nvPr/>
        </p:nvCxnSpPr>
        <p:spPr>
          <a:xfrm flipV="1">
            <a:off x="4770781" y="6149357"/>
            <a:ext cx="731395" cy="1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2" idx="5"/>
            <a:endCxn id="19" idx="3"/>
          </p:cNvCxnSpPr>
          <p:nvPr/>
        </p:nvCxnSpPr>
        <p:spPr>
          <a:xfrm flipV="1">
            <a:off x="6217084" y="6126906"/>
            <a:ext cx="744496" cy="22451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5"/>
            <a:endCxn id="17" idx="3"/>
          </p:cNvCxnSpPr>
          <p:nvPr/>
        </p:nvCxnSpPr>
        <p:spPr>
          <a:xfrm>
            <a:off x="7676488" y="6126906"/>
            <a:ext cx="744496" cy="0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05412" y="6149357"/>
            <a:ext cx="50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23809" y="6194456"/>
            <a:ext cx="66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20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74416" y="6149357"/>
            <a:ext cx="66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30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720092" y="6175214"/>
            <a:ext cx="66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40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7332182" y="107951"/>
            <a:ext cx="4697894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بازگشتی: کاربرد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07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8" grpId="0" animBg="1"/>
      <p:bldP spid="14" grpId="0"/>
      <p:bldP spid="17" grpId="0" animBg="1"/>
      <p:bldP spid="19" grpId="0" animBg="1"/>
      <p:bldP spid="20" grpId="0"/>
      <p:bldP spid="22" grpId="0" animBg="1"/>
      <p:bldP spid="24" grpId="0" animBg="1"/>
      <p:bldP spid="26" grpId="0" animBg="1"/>
      <p:bldP spid="27" grpId="0"/>
      <p:bldP spid="28" grpId="0"/>
      <p:bldP spid="29" grpId="0"/>
      <p:bldP spid="44" grpId="0"/>
      <p:bldP spid="45" grpId="0"/>
      <p:bldP spid="46" grpId="0"/>
      <p:bldP spid="4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15358</TotalTime>
  <Words>641</Words>
  <Application>Microsoft Office PowerPoint</Application>
  <PresentationFormat>Widescreen</PresentationFormat>
  <Paragraphs>193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2  Kamran</vt:lpstr>
      <vt:lpstr>2  Zar</vt:lpstr>
      <vt:lpstr>Arial</vt:lpstr>
      <vt:lpstr>B Yekan</vt:lpstr>
      <vt:lpstr>Calibri</vt:lpstr>
      <vt:lpstr>Calibri Light</vt:lpstr>
      <vt:lpstr>Cambria Math</vt:lpstr>
      <vt:lpstr>Consolas</vt:lpstr>
      <vt:lpstr>Courier New</vt:lpstr>
      <vt:lpstr>Wingdings</vt:lpstr>
      <vt:lpstr>Office Theme</vt:lpstr>
      <vt:lpstr>برنامه سازی پیشرفته  (توابع: معرفی و کاربرد) </vt:lpstr>
      <vt:lpstr>بازگشتی: درخت فراخوانی توابع</vt:lpstr>
      <vt:lpstr>بازگشتی: درخت فراخوانی توابع</vt:lpstr>
      <vt:lpstr>بازگشتی: تعریف</vt:lpstr>
      <vt:lpstr>بازگشتی: تعریف</vt:lpstr>
      <vt:lpstr>بازگشتی: مقدار پایه</vt:lpstr>
      <vt:lpstr>بازگشتی</vt:lpstr>
      <vt:lpstr>بازگشتی: کاربرد</vt:lpstr>
      <vt:lpstr>بازگشتی: کاربرد</vt:lpstr>
      <vt:lpstr>بازگشتی: کاربرد</vt:lpstr>
      <vt:lpstr>بازگشتی: کاربرد</vt:lpstr>
      <vt:lpstr>بازگشتی: مثالهای بیشتر</vt:lpstr>
      <vt:lpstr>بازگشتی: مثالهای بیشتر</vt:lpstr>
      <vt:lpstr>بازگشتی: مثالهای بیشتر</vt:lpstr>
      <vt:lpstr>بازگشتی: مثالهای بیشتر</vt:lpstr>
      <vt:lpstr>بازگشتی: مثالهای بیشتر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معرفی و مفاهیم اولیه پایتون</dc:title>
  <dc:creator>Sadegh</dc:creator>
  <cp:lastModifiedBy>Ilia</cp:lastModifiedBy>
  <cp:revision>390</cp:revision>
  <dcterms:created xsi:type="dcterms:W3CDTF">2019-12-14T18:20:14Z</dcterms:created>
  <dcterms:modified xsi:type="dcterms:W3CDTF">2020-10-21T06:34:46Z</dcterms:modified>
</cp:coreProperties>
</file>