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1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5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30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8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87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7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7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6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3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4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20910C-8C9C-4F8A-9342-9CCD0CA03E1F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C22B97-C15D-43EE-829E-7B769835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51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EC89D-99DD-4FBB-A588-862644338C8A}"/>
              </a:ext>
            </a:extLst>
          </p:cNvPr>
          <p:cNvSpPr txBox="1"/>
          <p:nvPr/>
        </p:nvSpPr>
        <p:spPr>
          <a:xfrm>
            <a:off x="3316407" y="532262"/>
            <a:ext cx="4819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" panose="020B0602020104020203" pitchFamily="34" charset="0"/>
              </a:rPr>
              <a:t>HEXA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CC12E-8E43-4E19-AFB0-A77F4967E1E4}"/>
              </a:ext>
            </a:extLst>
          </p:cNvPr>
          <p:cNvSpPr txBox="1"/>
          <p:nvPr/>
        </p:nvSpPr>
        <p:spPr>
          <a:xfrm>
            <a:off x="295701" y="5848684"/>
            <a:ext cx="11600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Grade 1st Semester 2020-2021, 6th October STEM HIGH School for boys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29F79-CB46-4DC2-8F94-F165DA9A3C23}"/>
              </a:ext>
            </a:extLst>
          </p:cNvPr>
          <p:cNvSpPr txBox="1"/>
          <p:nvPr/>
        </p:nvSpPr>
        <p:spPr>
          <a:xfrm>
            <a:off x="3883261" y="2497976"/>
            <a:ext cx="36856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0" dirty="0">
                <a:effectLst/>
                <a:latin typeface="Verdana" panose="020B0604030504040204" pitchFamily="34" charset="0"/>
              </a:rPr>
              <a:t>Ahmed Mahmoud</a:t>
            </a:r>
            <a:endParaRPr lang="en-US" sz="2800" dirty="0">
              <a:latin typeface="Verdana" panose="020B0604030504040204" pitchFamily="34" charset="0"/>
            </a:endParaRPr>
          </a:p>
          <a:p>
            <a:pPr algn="ctr"/>
            <a:r>
              <a:rPr lang="en-US" sz="2800" b="0" i="0" dirty="0">
                <a:effectLst/>
                <a:latin typeface="Verdana" panose="020B0604030504040204" pitchFamily="34" charset="0"/>
              </a:rPr>
              <a:t>Shehab </a:t>
            </a:r>
            <a:r>
              <a:rPr lang="en-US" sz="2800" b="0" i="0" dirty="0" err="1">
                <a:effectLst/>
                <a:latin typeface="Verdana" panose="020B0604030504040204" pitchFamily="34" charset="0"/>
              </a:rPr>
              <a:t>Sherif</a:t>
            </a:r>
            <a:endParaRPr lang="en-US" sz="2800" b="0" i="0" dirty="0"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800" dirty="0">
                <a:latin typeface="Verdana" panose="020B0604030504040204" pitchFamily="34" charset="0"/>
              </a:rPr>
              <a:t>Seif Ahmed</a:t>
            </a:r>
            <a:endParaRPr lang="en-US" sz="2800" b="0" i="0" dirty="0">
              <a:effectLst/>
              <a:latin typeface="Verdana" panose="020B0604030504040204" pitchFamily="34" charset="0"/>
            </a:endParaRPr>
          </a:p>
          <a:p>
            <a:pPr algn="ctr"/>
            <a:r>
              <a:rPr lang="en-US" sz="2800" b="0" i="0" dirty="0" err="1">
                <a:effectLst/>
                <a:latin typeface="Verdana" panose="020B0604030504040204" pitchFamily="34" charset="0"/>
              </a:rPr>
              <a:t>Sadek</a:t>
            </a:r>
            <a:r>
              <a:rPr lang="en-US" sz="2800" b="0" i="0" dirty="0">
                <a:effectLst/>
                <a:latin typeface="Verdana" panose="020B0604030504040204" pitchFamily="34" charset="0"/>
              </a:rPr>
              <a:t> Mohammed</a:t>
            </a:r>
            <a:br>
              <a:rPr lang="en-US" sz="2800" b="0" i="0" dirty="0">
                <a:effectLst/>
                <a:latin typeface="Verdana" panose="020B0604030504040204" pitchFamily="34" charset="0"/>
              </a:rPr>
            </a:br>
            <a:r>
              <a:rPr lang="en-US" sz="2800" b="0" i="0" dirty="0">
                <a:effectLst/>
                <a:latin typeface="Verdana" panose="020B0604030504040204" pitchFamily="34" charset="0"/>
              </a:rPr>
              <a:t>Mohammed </a:t>
            </a:r>
            <a:r>
              <a:rPr lang="en-US" sz="2800" b="0" i="0" dirty="0" err="1">
                <a:effectLst/>
                <a:latin typeface="Verdana" panose="020B0604030504040204" pitchFamily="34" charset="0"/>
              </a:rPr>
              <a:t>Hamdy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B0382-56C7-4A0F-B27B-1B96BB87D1C1}"/>
              </a:ext>
            </a:extLst>
          </p:cNvPr>
          <p:cNvSpPr txBox="1"/>
          <p:nvPr/>
        </p:nvSpPr>
        <p:spPr>
          <a:xfrm>
            <a:off x="4555720" y="1805478"/>
            <a:ext cx="234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Group 112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E8BA76-00D0-43A5-8AD5-B79513932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5917" y="1564588"/>
            <a:ext cx="3428571" cy="342857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6B39103-4981-4179-A5AA-481C71AAC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661579"/>
            <a:ext cx="3685624" cy="301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73D9-FC4C-4255-8BDE-83B8E3ECD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4289E-6F9D-4431-960E-E940490CC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0CEC-1F5C-459A-89F7-A3BB13CAB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E8687-96BE-4164-A6B7-80594A12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123F-8432-40DA-A663-B5AE96C40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26F7D-EB99-4D60-8FD4-2089E3835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0276-2245-4E40-A86D-FE17969D1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F51E1-B431-442F-B581-64B7A565D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0EAE-CA04-46D8-A173-DA584C9C6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DFEA1-BA16-4794-B948-162572B76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4AE9-188C-4E31-9F14-0956194F5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58D96-9117-4B1F-839A-5BB988C4C8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C27-0A73-46E5-AAD6-1463E7933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A70CD-C57C-4BF4-ACFA-90B7E720D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CD59-2413-4AA2-AABB-E5514E731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E3C9D-6FD0-4958-94C4-1E1B19467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036B-1A06-49F2-82DD-5C356D14B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8E746-316D-4AB3-B915-23C37E1E6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4060-8273-4A7D-859B-82FED45B3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15020-E39E-4715-95EE-E2F3FAF23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F68B8-C10C-4085-8E2F-FFCD89B57CAA}"/>
              </a:ext>
            </a:extLst>
          </p:cNvPr>
          <p:cNvSpPr txBox="1"/>
          <p:nvPr/>
        </p:nvSpPr>
        <p:spPr>
          <a:xfrm>
            <a:off x="479686" y="299803"/>
            <a:ext cx="328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3200" b="1" dirty="0"/>
              <a:t>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146DB-8133-46B5-9554-C6CA95CF2772}"/>
              </a:ext>
            </a:extLst>
          </p:cNvPr>
          <p:cNvSpPr txBox="1"/>
          <p:nvPr/>
        </p:nvSpPr>
        <p:spPr>
          <a:xfrm>
            <a:off x="179882" y="1093265"/>
            <a:ext cx="73606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Nova" panose="020B0602020104020203" pitchFamily="34" charset="0"/>
                <a:cs typeface="Times New Roman" panose="02020603050405020304" pitchFamily="18" charset="0"/>
              </a:rPr>
              <a:t>The major grand challenge is urban congestion where 95% of the Egyptian population are concentrated around the Nile, where its main cause is the lack of water resources</a:t>
            </a:r>
          </a:p>
          <a:p>
            <a:endParaRPr lang="en-US" sz="2400" b="1" dirty="0">
              <a:latin typeface="Gill Sans Nova" panose="020B06020201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Nova" panose="020B0602020104020203" pitchFamily="34" charset="0"/>
                <a:cs typeface="Times New Roman" panose="02020603050405020304" pitchFamily="18" charset="0"/>
              </a:rPr>
              <a:t>The Specific problem is collecting wasted rain water to start land reclamation processes and solve the problem of urban congestion.</a:t>
            </a:r>
          </a:p>
          <a:p>
            <a:endParaRPr lang="en-US" sz="2400" b="1" dirty="0">
              <a:latin typeface="Gill Sans Nova" panose="020B0602020104020203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Nova" panose="020B0602020104020203" pitchFamily="34" charset="0"/>
                <a:cs typeface="Times New Roman" panose="02020603050405020304" pitchFamily="18" charset="0"/>
              </a:rPr>
              <a:t>The chosen solution is finding new resource of water and rain water was chosen as it is more pure and available. </a:t>
            </a:r>
            <a:endParaRPr lang="en-US" sz="2400" dirty="0">
              <a:latin typeface="Gill Sans Nova" panose="020B06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DC4C7-6215-4655-869B-CF2C0472F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44" y="1093266"/>
            <a:ext cx="4182271" cy="32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60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6BED-A540-46D7-8826-287CF8695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2A4D0-8474-4E31-AB1B-123B1FB91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57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AFD0-86B9-4982-A3F6-CBD911ED2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63ABD-E3DE-4DE0-991F-04DDB9B6A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CE14-9498-484C-A01C-77AEEE476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48377-0881-4C57-B0C3-001A15EAA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03C9-3A5E-45EF-B51A-F62A25206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8B159-28DC-433C-AF36-640A87DE9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6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F24A-2603-4BBA-B6E7-3B30A385A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EDE5F-8730-446C-91B5-9ADE3F60E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6906-007F-4BB5-9AC0-C13608E88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261E9-403D-4DFF-9457-BE9F72A08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18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7490-C4B0-4345-8827-F1BAE8C90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C505-82F0-406E-8D16-2435E2385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7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C325-C0AC-4FD2-8797-D97A678FD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84224-F29E-4FDA-B163-E66C03B26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55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3AFD-FB76-4A5E-B7CD-E8D4DE2FA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A5600-9BEE-4864-AF8A-A18AD3FF6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0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1216-7C2C-4A8A-9835-4CEED73C8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EE872-007A-4663-8CB8-B61822E44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1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33D96-D1D1-4BC4-8D35-ED4E8C44EA78}"/>
              </a:ext>
            </a:extLst>
          </p:cNvPr>
          <p:cNvSpPr txBox="1"/>
          <p:nvPr/>
        </p:nvSpPr>
        <p:spPr>
          <a:xfrm>
            <a:off x="128117" y="624611"/>
            <a:ext cx="841513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Gill Sans Nova" panose="020B0602020104020203" pitchFamily="34" charset="0"/>
              </a:rPr>
              <a:t>The rooftop water collector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ill Sans Nova" panose="020B0602020104020203" pitchFamily="34" charset="0"/>
              </a:rPr>
              <a:t>collecting rainwater and transferring it to a tank by a system of gutters</a:t>
            </a:r>
            <a:r>
              <a:rPr lang="en-US" sz="1800" b="0" i="0" dirty="0">
                <a:effectLst/>
                <a:latin typeface="TimesNewRomanPSMT"/>
              </a:rPr>
              <a:t>.</a:t>
            </a:r>
            <a:endParaRPr lang="en-US" sz="2400" b="1" dirty="0">
              <a:latin typeface="Gill Sans Nova" panose="020B06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Nova" panose="020B0602020104020203" pitchFamily="34" charset="0"/>
              </a:rPr>
              <a:t>One</a:t>
            </a:r>
            <a:r>
              <a:rPr lang="en-US" sz="2400" b="1" i="0" dirty="0">
                <a:effectLst/>
                <a:latin typeface="Gill Sans Nova" panose="020B0602020104020203" pitchFamily="34" charset="0"/>
              </a:rPr>
              <a:t> advantage is providing high-quality water for domestic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ill Sans Nova" panose="020B0602020104020203" pitchFamily="34" charset="0"/>
              </a:rPr>
              <a:t> </a:t>
            </a:r>
            <a:r>
              <a:rPr lang="en-US" sz="2400" b="1" dirty="0">
                <a:latin typeface="Gill Sans Nova" panose="020B0602020104020203" pitchFamily="34" charset="0"/>
              </a:rPr>
              <a:t>One</a:t>
            </a:r>
            <a:r>
              <a:rPr lang="en-US" sz="2400" b="1" i="0" dirty="0">
                <a:effectLst/>
                <a:latin typeface="Gill Sans Nova" panose="020B0602020104020203" pitchFamily="34" charset="0"/>
              </a:rPr>
              <a:t> disadvantage is that the water can get contaminated by the corpses of the small animals.</a:t>
            </a:r>
            <a:r>
              <a:rPr lang="en-US" sz="2400" b="1" dirty="0">
                <a:latin typeface="Gill Sans Nova" panose="020B0602020104020203" pitchFamily="34" charset="0"/>
              </a:rPr>
              <a:t> </a:t>
            </a:r>
          </a:p>
          <a:p>
            <a:endParaRPr lang="en-US" sz="2400" b="1" i="0" dirty="0">
              <a:effectLst/>
              <a:latin typeface="Gill Sans Nova" panose="020B06020201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Gill Sans Nova" panose="020B0602020104020203" pitchFamily="34" charset="0"/>
              </a:rPr>
              <a:t>T</a:t>
            </a:r>
            <a:r>
              <a:rPr lang="en-US" sz="2400" b="1" i="0" dirty="0">
                <a:effectLst/>
                <a:latin typeface="Gill Sans Nova" panose="020B0602020104020203" pitchFamily="34" charset="0"/>
              </a:rPr>
              <a:t>he ground catchment.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ill Sans Nova" panose="020B0602020104020203" pitchFamily="34" charset="0"/>
              </a:rPr>
              <a:t>It uses compacted or cement soil with enough slope to collect the rainwater in an underground tank.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Nova" panose="020B0602020104020203" pitchFamily="34" charset="0"/>
              </a:rPr>
              <a:t>One</a:t>
            </a:r>
            <a:r>
              <a:rPr lang="en-US" sz="2400" b="1" i="0" dirty="0">
                <a:effectLst/>
                <a:latin typeface="Gill Sans Nova" panose="020B0602020104020203" pitchFamily="34" charset="0"/>
              </a:rPr>
              <a:t> advantage is providing water for whole families in a small community rather than individual roof top systems.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Nova" panose="020B0602020104020203" pitchFamily="34" charset="0"/>
              </a:rPr>
              <a:t>One</a:t>
            </a:r>
            <a:r>
              <a:rPr lang="en-US" sz="2400" b="1" i="0" dirty="0">
                <a:effectLst/>
                <a:latin typeface="Gill Sans Nova" panose="020B0602020104020203" pitchFamily="34" charset="0"/>
              </a:rPr>
              <a:t> disadvantage is that the maintenance of the underground tank will be difficult.</a:t>
            </a:r>
            <a:endParaRPr lang="en-US" sz="2400" b="1" dirty="0">
              <a:latin typeface="Gill Sans Nova" panose="020B06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1E4FA-BA58-4948-913F-7ACBC82FFB5C}"/>
              </a:ext>
            </a:extLst>
          </p:cNvPr>
          <p:cNvSpPr txBox="1"/>
          <p:nvPr/>
        </p:nvSpPr>
        <p:spPr>
          <a:xfrm>
            <a:off x="227531" y="101391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Gill Sans Nova" panose="020B0602020104020203" pitchFamily="34" charset="0"/>
              </a:rPr>
              <a:t>Prior solutions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BA82B-A92D-488F-8E06-51C93676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718" y="924102"/>
            <a:ext cx="3495165" cy="2123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FAD87-FFBA-4FC9-B170-9A315127B15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r="3125"/>
          <a:stretch/>
        </p:blipFill>
        <p:spPr bwMode="auto">
          <a:xfrm>
            <a:off x="8587409" y="3810099"/>
            <a:ext cx="3476474" cy="2299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686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702D-E423-4772-B5F9-581882180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551DB-6FFB-4E55-AE32-7B56610A8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2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12D14C-76F9-4C4F-AF79-5C98BA2788BF}"/>
              </a:ext>
            </a:extLst>
          </p:cNvPr>
          <p:cNvSpPr txBox="1"/>
          <p:nvPr/>
        </p:nvSpPr>
        <p:spPr>
          <a:xfrm>
            <a:off x="295421" y="582107"/>
            <a:ext cx="1114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Gill Sans Nova" panose="020B0602020104020203" pitchFamily="34" charset="0"/>
              </a:rPr>
              <a:t>The design requirement is collecting the largest amount of water at the least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3476A-EE26-4754-99E4-1DF3AB862C49}"/>
              </a:ext>
            </a:extLst>
          </p:cNvPr>
          <p:cNvSpPr txBox="1"/>
          <p:nvPr/>
        </p:nvSpPr>
        <p:spPr>
          <a:xfrm>
            <a:off x="295421" y="1714044"/>
            <a:ext cx="253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3200" b="1" dirty="0"/>
              <a:t>Materials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489B40-3979-451F-9DA7-B3C736D625D9}"/>
              </a:ext>
            </a:extLst>
          </p:cNvPr>
          <p:cNvGrpSpPr/>
          <p:nvPr/>
        </p:nvGrpSpPr>
        <p:grpSpPr>
          <a:xfrm>
            <a:off x="238539" y="2566273"/>
            <a:ext cx="11769541" cy="4225780"/>
            <a:chOff x="238539" y="2566273"/>
            <a:chExt cx="11769541" cy="42257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3642FA-8449-4054-933E-F53E5B914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47828" y="2994065"/>
              <a:ext cx="2696717" cy="139293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686B80-038A-4A68-8835-FBD772872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202861" y="5271491"/>
              <a:ext cx="1447619" cy="139293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25C004-0A11-40E0-9034-9371C47E0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6369662" y="5101576"/>
              <a:ext cx="1323810" cy="20571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74DA271-EBCF-4EEF-921E-3778F8922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29063" y="2924306"/>
              <a:ext cx="1638287" cy="149757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E0AD801-6D52-44D7-A904-623C0035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89913" y="3391665"/>
              <a:ext cx="1718167" cy="97935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D2D1385-8638-4A1C-9E8E-F2E5AB834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89913" y="5597459"/>
              <a:ext cx="1469033" cy="9793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CF50E5-69A9-450F-98C7-C9A3622C6CA5}"/>
                </a:ext>
              </a:extLst>
            </p:cNvPr>
            <p:cNvSpPr txBox="1"/>
            <p:nvPr/>
          </p:nvSpPr>
          <p:spPr>
            <a:xfrm>
              <a:off x="2443165" y="2713619"/>
              <a:ext cx="1556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Craft sticks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0F0AA4-2993-46B9-B44D-68AE3F126295}"/>
                </a:ext>
              </a:extLst>
            </p:cNvPr>
            <p:cNvSpPr txBox="1"/>
            <p:nvPr/>
          </p:nvSpPr>
          <p:spPr>
            <a:xfrm>
              <a:off x="2364914" y="4938964"/>
              <a:ext cx="1538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Yellow PVA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8D7328-FAF4-4D0C-BA01-1E231526CAB8}"/>
                </a:ext>
              </a:extLst>
            </p:cNvPr>
            <p:cNvSpPr txBox="1"/>
            <p:nvPr/>
          </p:nvSpPr>
          <p:spPr>
            <a:xfrm>
              <a:off x="6126574" y="2809399"/>
              <a:ext cx="2009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Kemapoxy150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8AB43-9433-41FA-BB43-6BCE69D1EA42}"/>
                </a:ext>
              </a:extLst>
            </p:cNvPr>
            <p:cNvSpPr txBox="1"/>
            <p:nvPr/>
          </p:nvSpPr>
          <p:spPr>
            <a:xfrm>
              <a:off x="6258890" y="5045893"/>
              <a:ext cx="17451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effectLst/>
                  <a:latin typeface="Gill Sans Nova" panose="020B06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polyurethane caulk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93A81F-2F60-4044-B938-5D22F7638A78}"/>
                </a:ext>
              </a:extLst>
            </p:cNvPr>
            <p:cNvSpPr txBox="1"/>
            <p:nvPr/>
          </p:nvSpPr>
          <p:spPr>
            <a:xfrm>
              <a:off x="10356882" y="2717283"/>
              <a:ext cx="140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ill Sans Nova" panose="020B06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r>
                <a:rPr lang="en-US" sz="1800" b="1" dirty="0">
                  <a:effectLst/>
                  <a:latin typeface="Gill Sans Nova" panose="020B06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ard point tenon saw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00E511-D821-4AC6-B157-A815E96E338D}"/>
                </a:ext>
              </a:extLst>
            </p:cNvPr>
            <p:cNvSpPr txBox="1"/>
            <p:nvPr/>
          </p:nvSpPr>
          <p:spPr>
            <a:xfrm>
              <a:off x="10292862" y="5148138"/>
              <a:ext cx="1472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effectLst/>
                  <a:latin typeface="Gill Sans Nova" panose="020B06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paint brush</a:t>
              </a:r>
              <a:endParaRPr lang="en-US" dirty="0"/>
            </a:p>
          </p:txBody>
        </p:sp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0AAFB28F-8353-464B-A388-0A4A22F95DF3}"/>
                </a:ext>
              </a:extLst>
            </p:cNvPr>
            <p:cNvSpPr/>
            <p:nvPr/>
          </p:nvSpPr>
          <p:spPr>
            <a:xfrm>
              <a:off x="238539" y="2566273"/>
              <a:ext cx="1815548" cy="1571429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Building material</a:t>
              </a:r>
            </a:p>
          </p:txBody>
        </p:sp>
        <p:sp>
          <p:nvSpPr>
            <p:cNvPr id="35" name="Teardrop 34">
              <a:extLst>
                <a:ext uri="{FF2B5EF4-FFF2-40B4-BE49-F238E27FC236}">
                  <a16:creationId xmlns:a16="http://schemas.microsoft.com/office/drawing/2014/main" id="{88334358-04A0-4F7D-8279-015059760642}"/>
                </a:ext>
              </a:extLst>
            </p:cNvPr>
            <p:cNvSpPr/>
            <p:nvPr/>
          </p:nvSpPr>
          <p:spPr>
            <a:xfrm>
              <a:off x="308486" y="4881906"/>
              <a:ext cx="1815548" cy="1620636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Chosen glue</a:t>
              </a:r>
            </a:p>
          </p:txBody>
        </p:sp>
        <p:sp>
          <p:nvSpPr>
            <p:cNvPr id="36" name="Teardrop 35">
              <a:extLst>
                <a:ext uri="{FF2B5EF4-FFF2-40B4-BE49-F238E27FC236}">
                  <a16:creationId xmlns:a16="http://schemas.microsoft.com/office/drawing/2014/main" id="{3C5208DF-3373-471C-8CA2-AC67035409E0}"/>
                </a:ext>
              </a:extLst>
            </p:cNvPr>
            <p:cNvSpPr/>
            <p:nvPr/>
          </p:nvSpPr>
          <p:spPr>
            <a:xfrm>
              <a:off x="4187447" y="2697506"/>
              <a:ext cx="1815548" cy="1647707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effectLst/>
                  <a:latin typeface="Gill Sans Nova" panose="020B06020201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coating material</a:t>
              </a:r>
              <a:endParaRPr lang="en-US" dirty="0"/>
            </a:p>
          </p:txBody>
        </p:sp>
        <p:sp>
          <p:nvSpPr>
            <p:cNvPr id="37" name="Teardrop 36">
              <a:extLst>
                <a:ext uri="{FF2B5EF4-FFF2-40B4-BE49-F238E27FC236}">
                  <a16:creationId xmlns:a16="http://schemas.microsoft.com/office/drawing/2014/main" id="{E178AE06-5CF6-45D5-ACC6-B397480C306C}"/>
                </a:ext>
              </a:extLst>
            </p:cNvPr>
            <p:cNvSpPr/>
            <p:nvPr/>
          </p:nvSpPr>
          <p:spPr>
            <a:xfrm>
              <a:off x="4187447" y="4923069"/>
              <a:ext cx="1815548" cy="1538310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Chosen adhesive</a:t>
              </a:r>
            </a:p>
          </p:txBody>
        </p:sp>
        <p:sp>
          <p:nvSpPr>
            <p:cNvPr id="38" name="Teardrop 37">
              <a:extLst>
                <a:ext uri="{FF2B5EF4-FFF2-40B4-BE49-F238E27FC236}">
                  <a16:creationId xmlns:a16="http://schemas.microsoft.com/office/drawing/2014/main" id="{788A7F70-6752-4FCB-B063-B2502A4D6BE9}"/>
                </a:ext>
              </a:extLst>
            </p:cNvPr>
            <p:cNvSpPr/>
            <p:nvPr/>
          </p:nvSpPr>
          <p:spPr>
            <a:xfrm>
              <a:off x="8202307" y="4973911"/>
              <a:ext cx="1815548" cy="1602903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Covering tool</a:t>
              </a:r>
            </a:p>
          </p:txBody>
        </p:sp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F957E1E9-3E0F-4214-A08B-7C216AE22810}"/>
                </a:ext>
              </a:extLst>
            </p:cNvPr>
            <p:cNvSpPr/>
            <p:nvPr/>
          </p:nvSpPr>
          <p:spPr>
            <a:xfrm>
              <a:off x="8136355" y="2615480"/>
              <a:ext cx="1815548" cy="1647707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Gill Sans Nova" panose="020B0602020104020203" pitchFamily="34" charset="0"/>
                  <a:cs typeface="Arial" panose="020B0604020202020204" pitchFamily="34" charset="0"/>
                </a:rPr>
                <a:t>Cutting tool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53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C4A125-9ACE-41C1-9462-0C29D09E7426}"/>
              </a:ext>
            </a:extLst>
          </p:cNvPr>
          <p:cNvSpPr txBox="1"/>
          <p:nvPr/>
        </p:nvSpPr>
        <p:spPr>
          <a:xfrm>
            <a:off x="2133600" y="622852"/>
            <a:ext cx="47707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THE GRAND CHALLENGES </a:t>
            </a:r>
          </a:p>
          <a:p>
            <a:r>
              <a:rPr lang="en-US" dirty="0"/>
              <a:t>DEFINE THE PROBLEM </a:t>
            </a:r>
          </a:p>
          <a:p>
            <a:r>
              <a:rPr lang="en-US" dirty="0"/>
              <a:t>PRIOR SOLUTIONS</a:t>
            </a:r>
          </a:p>
          <a:p>
            <a:r>
              <a:rPr lang="en-US" dirty="0"/>
              <a:t>WHAT IS YOUR PROJECT (BREIF)</a:t>
            </a:r>
          </a:p>
          <a:p>
            <a:r>
              <a:rPr lang="en-US" dirty="0"/>
              <a:t>DESIGN REQUIREMENTS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Videos for Methods and test plan </a:t>
            </a:r>
          </a:p>
          <a:p>
            <a:r>
              <a:rPr lang="en-US" dirty="0"/>
              <a:t>Keep your explanation in points (bullets)</a:t>
            </a:r>
          </a:p>
          <a:p>
            <a:r>
              <a:rPr lang="en-US" dirty="0"/>
              <a:t>Put figures on the presentation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4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09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58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9650-0C2A-44E4-92A8-E3EDC0268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E7A05-05DB-411B-852F-A556F1DFE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67F2-98E6-4701-B632-F30AEC1E5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0381B-9A0E-4A6A-9D0F-98EB3BF84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1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110</TotalTime>
  <Words>286</Words>
  <Application>Microsoft Office PowerPoint</Application>
  <PresentationFormat>Widescreen</PresentationFormat>
  <Paragraphs>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Calisto MT</vt:lpstr>
      <vt:lpstr>Gill Sans Nova</vt:lpstr>
      <vt:lpstr>Times New Roman</vt:lpstr>
      <vt:lpstr>TimesNewRomanPSMT</vt:lpstr>
      <vt:lpstr>Verdana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Mahmoud</dc:creator>
  <cp:lastModifiedBy>Ahmed Mahmoud</cp:lastModifiedBy>
  <cp:revision>12</cp:revision>
  <dcterms:created xsi:type="dcterms:W3CDTF">2021-03-15T21:50:53Z</dcterms:created>
  <dcterms:modified xsi:type="dcterms:W3CDTF">2021-03-15T23:41:41Z</dcterms:modified>
</cp:coreProperties>
</file>