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Condensed"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CDCD13-7CA2-4ADF-971F-A457C72C54EF}">
  <a:tblStyle styleId="{73CDCD13-7CA2-4ADF-971F-A457C72C54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483816893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483816893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483816893_3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483816893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483816893_3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483816893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f580c9b73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f580c9b73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483816893_3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c483816893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f580c9b73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f580c9b73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f580c9b73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f580c9b73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c3a75c764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c3a75c76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f580c9b73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f580c9b73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f580c9b73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f580c9b73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f580c9b73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f580c9b73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f580c9b73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f580c9b73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f580c9b73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bf580c9b73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f580c9b73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f580c9b73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f580c9b73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f580c9b73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4c642f4a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4c642f4a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f580c9b7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bf580c9b7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3fc2be2c5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3fc2be2c5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f580c9b73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f580c9b73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f580c9b7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f580c9b7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f580c9b73_1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f580c9b73_1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f580c9b73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f580c9b7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48381689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48381689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4925" y="1200900"/>
            <a:ext cx="8397600" cy="1370700"/>
          </a:xfrm>
          <a:prstGeom prst="rect">
            <a:avLst/>
          </a:prstGeom>
          <a:noFill/>
          <a:ln>
            <a:noFill/>
          </a:ln>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sz="2300">
              <a:solidFill>
                <a:srgbClr val="000000"/>
              </a:solidFill>
            </a:endParaRPr>
          </a:p>
          <a:p>
            <a:pPr marL="0" lvl="0" indent="0" algn="ctr" rtl="0">
              <a:spcBef>
                <a:spcPts val="0"/>
              </a:spcBef>
              <a:spcAft>
                <a:spcPts val="0"/>
              </a:spcAft>
              <a:buNone/>
            </a:pPr>
            <a:r>
              <a:rPr lang="en" sz="2300" b="1">
                <a:solidFill>
                  <a:srgbClr val="000000"/>
                </a:solidFill>
              </a:rPr>
              <a:t>A Machine Learning Approach to predict Gender, Age and Emotion by extracting statistical features from Frequency Spectrum Analysis of speech</a:t>
            </a:r>
            <a:endParaRPr sz="2300" b="1">
              <a:solidFill>
                <a:srgbClr val="000000"/>
              </a:solidFill>
            </a:endParaRPr>
          </a:p>
          <a:p>
            <a:pPr marL="0" lvl="0" indent="0" algn="ctr" rtl="0">
              <a:spcBef>
                <a:spcPts val="0"/>
              </a:spcBef>
              <a:spcAft>
                <a:spcPts val="0"/>
              </a:spcAft>
              <a:buNone/>
            </a:pPr>
            <a:endParaRPr sz="2300">
              <a:solidFill>
                <a:srgbClr val="000000"/>
              </a:solidFill>
              <a:highlight>
                <a:srgbClr val="E4E8EE"/>
              </a:highlight>
            </a:endParaRPr>
          </a:p>
        </p:txBody>
      </p:sp>
      <p:sp>
        <p:nvSpPr>
          <p:cNvPr id="55" name="Google Shape;55;p13"/>
          <p:cNvSpPr txBox="1">
            <a:spLocks noGrp="1"/>
          </p:cNvSpPr>
          <p:nvPr>
            <p:ph type="subTitle" idx="1"/>
          </p:nvPr>
        </p:nvSpPr>
        <p:spPr>
          <a:xfrm>
            <a:off x="417600" y="3624650"/>
            <a:ext cx="4055700" cy="1030500"/>
          </a:xfrm>
          <a:prstGeom prst="rect">
            <a:avLst/>
          </a:prstGeom>
        </p:spPr>
        <p:txBody>
          <a:bodyPr spcFirstLastPara="1" wrap="square" lIns="91425" tIns="91425" rIns="91425" bIns="91425" anchor="t" anchorCtr="0">
            <a:normAutofit fontScale="55000" lnSpcReduction="10000"/>
          </a:bodyPr>
          <a:lstStyle/>
          <a:p>
            <a:pPr marL="0" lvl="0" indent="0" algn="ctr" rtl="0">
              <a:spcBef>
                <a:spcPts val="0"/>
              </a:spcBef>
              <a:spcAft>
                <a:spcPts val="0"/>
              </a:spcAft>
              <a:buNone/>
            </a:pPr>
            <a:r>
              <a:rPr lang="en" b="1">
                <a:solidFill>
                  <a:srgbClr val="000000"/>
                </a:solidFill>
              </a:rPr>
              <a:t>Thesis Members:</a:t>
            </a:r>
            <a:endParaRPr b="1">
              <a:solidFill>
                <a:srgbClr val="000000"/>
              </a:solidFill>
            </a:endParaRPr>
          </a:p>
          <a:p>
            <a:pPr marL="0" lvl="0" indent="0" algn="ctr" rtl="0">
              <a:spcBef>
                <a:spcPts val="0"/>
              </a:spcBef>
              <a:spcAft>
                <a:spcPts val="0"/>
              </a:spcAft>
              <a:buNone/>
            </a:pPr>
            <a:r>
              <a:rPr lang="en">
                <a:solidFill>
                  <a:srgbClr val="000000"/>
                </a:solidFill>
              </a:rPr>
              <a:t>Dipan Sadekeen - 201714020</a:t>
            </a:r>
            <a:endParaRPr>
              <a:solidFill>
                <a:srgbClr val="000000"/>
              </a:solidFill>
            </a:endParaRPr>
          </a:p>
          <a:p>
            <a:pPr marL="0" lvl="0" indent="0" algn="ctr" rtl="0">
              <a:spcBef>
                <a:spcPts val="0"/>
              </a:spcBef>
              <a:spcAft>
                <a:spcPts val="0"/>
              </a:spcAft>
              <a:buNone/>
            </a:pPr>
            <a:r>
              <a:rPr lang="en">
                <a:solidFill>
                  <a:srgbClr val="000000"/>
                </a:solidFill>
              </a:rPr>
              <a:t>M Aqib Alfaz - 201714024</a:t>
            </a:r>
            <a:endParaRPr>
              <a:solidFill>
                <a:srgbClr val="000000"/>
              </a:solidFill>
            </a:endParaRPr>
          </a:p>
          <a:p>
            <a:pPr marL="0" lvl="0" indent="0" algn="ctr" rtl="0">
              <a:spcBef>
                <a:spcPts val="0"/>
              </a:spcBef>
              <a:spcAft>
                <a:spcPts val="0"/>
              </a:spcAft>
              <a:buNone/>
            </a:pPr>
            <a:r>
              <a:rPr lang="en">
                <a:solidFill>
                  <a:srgbClr val="000000"/>
                </a:solidFill>
              </a:rPr>
              <a:t>Syed Rohit Zaman - 201714060</a:t>
            </a:r>
            <a:endParaRPr>
              <a:solidFill>
                <a:srgbClr val="000000"/>
              </a:solidFill>
            </a:endParaRPr>
          </a:p>
        </p:txBody>
      </p:sp>
      <p:sp>
        <p:nvSpPr>
          <p:cNvPr id="56" name="Google Shape;56;p13"/>
          <p:cNvSpPr txBox="1">
            <a:spLocks noGrp="1"/>
          </p:cNvSpPr>
          <p:nvPr>
            <p:ph type="subTitle" idx="1"/>
          </p:nvPr>
        </p:nvSpPr>
        <p:spPr>
          <a:xfrm>
            <a:off x="4988550" y="3662825"/>
            <a:ext cx="3953400" cy="1030500"/>
          </a:xfrm>
          <a:prstGeom prst="rect">
            <a:avLst/>
          </a:prstGeom>
        </p:spPr>
        <p:txBody>
          <a:bodyPr spcFirstLastPara="1" wrap="square" lIns="91425" tIns="91425" rIns="91425" bIns="91425" anchor="t" anchorCtr="0">
            <a:normAutofit fontScale="55000" lnSpcReduction="10000"/>
          </a:bodyPr>
          <a:lstStyle/>
          <a:p>
            <a:pPr marL="0" lvl="0" indent="0" algn="ctr" rtl="0">
              <a:spcBef>
                <a:spcPts val="0"/>
              </a:spcBef>
              <a:spcAft>
                <a:spcPts val="0"/>
              </a:spcAft>
              <a:buNone/>
            </a:pPr>
            <a:r>
              <a:rPr lang="en" b="1">
                <a:solidFill>
                  <a:srgbClr val="000000"/>
                </a:solidFill>
              </a:rPr>
              <a:t>Thesis Supervisor:</a:t>
            </a:r>
            <a:endParaRPr b="1">
              <a:solidFill>
                <a:srgbClr val="000000"/>
              </a:solidFill>
            </a:endParaRPr>
          </a:p>
          <a:p>
            <a:pPr marL="0" lvl="0" indent="0" algn="ctr" rtl="0">
              <a:spcBef>
                <a:spcPts val="0"/>
              </a:spcBef>
              <a:spcAft>
                <a:spcPts val="0"/>
              </a:spcAft>
              <a:buNone/>
            </a:pPr>
            <a:r>
              <a:rPr lang="en">
                <a:solidFill>
                  <a:srgbClr val="000000"/>
                </a:solidFill>
              </a:rPr>
              <a:t>Dr. Rifat Shahriyar</a:t>
            </a:r>
            <a:endParaRPr>
              <a:solidFill>
                <a:srgbClr val="000000"/>
              </a:solidFill>
            </a:endParaRPr>
          </a:p>
          <a:p>
            <a:pPr marL="0" lvl="0" indent="0" algn="ctr" rtl="0">
              <a:spcBef>
                <a:spcPts val="0"/>
              </a:spcBef>
              <a:spcAft>
                <a:spcPts val="0"/>
              </a:spcAft>
              <a:buNone/>
            </a:pPr>
            <a:r>
              <a:rPr lang="en">
                <a:solidFill>
                  <a:srgbClr val="000000"/>
                </a:solidFill>
              </a:rPr>
              <a:t>Associate Professor, CSE, BUET</a:t>
            </a:r>
            <a:endParaRPr>
              <a:solidFill>
                <a:srgbClr val="000000"/>
              </a:solidFill>
            </a:endParaRPr>
          </a:p>
          <a:p>
            <a:pPr marL="0" lvl="0" indent="0" algn="ctr" rtl="0">
              <a:spcBef>
                <a:spcPts val="0"/>
              </a:spcBef>
              <a:spcAft>
                <a:spcPts val="0"/>
              </a:spcAft>
              <a:buNone/>
            </a:pPr>
            <a:r>
              <a:rPr lang="en">
                <a:solidFill>
                  <a:srgbClr val="000000"/>
                </a:solidFill>
              </a:rPr>
              <a:t>Email: rifat.shahriyar@gmail.com</a:t>
            </a:r>
            <a:endParaRPr>
              <a:solidFill>
                <a:srgbClr val="000000"/>
              </a:solidFill>
            </a:endParaRPr>
          </a:p>
        </p:txBody>
      </p:sp>
      <p:sp>
        <p:nvSpPr>
          <p:cNvPr id="57" name="Google Shape;57;p13"/>
          <p:cNvSpPr txBox="1"/>
          <p:nvPr/>
        </p:nvSpPr>
        <p:spPr>
          <a:xfrm>
            <a:off x="1968600" y="2952600"/>
            <a:ext cx="5206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t>Group no</a:t>
            </a:r>
            <a:r>
              <a:rPr lang="en" sz="2000"/>
              <a:t>: </a:t>
            </a:r>
            <a:r>
              <a:rPr lang="en" sz="2000" b="1"/>
              <a:t>B15    </a:t>
            </a:r>
            <a:r>
              <a:rPr lang="en" sz="2000"/>
              <a:t>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study used the audio dataset of “</a:t>
            </a:r>
            <a:r>
              <a:rPr lang="en" b="1"/>
              <a:t>Mozilla Common Voice”</a:t>
            </a:r>
            <a:r>
              <a:rPr lang="en"/>
              <a:t> [2] to build prediction models for gender and age. The data set contains 64000 audio files in MP3 format with 61528 (Common voice corpus 5.1) different voices. The dataset also includes a CSV file containing filename, accent, </a:t>
            </a:r>
            <a:r>
              <a:rPr lang="en" b="1"/>
              <a:t>age</a:t>
            </a:r>
            <a:r>
              <a:rPr lang="en"/>
              <a:t>, </a:t>
            </a:r>
            <a:r>
              <a:rPr lang="en" b="1"/>
              <a:t>gender</a:t>
            </a:r>
            <a:r>
              <a:rPr lang="en"/>
              <a:t>, upvotes, and downvotes.</a:t>
            </a:r>
            <a:endParaRPr/>
          </a:p>
          <a:p>
            <a:pPr marL="457200" lvl="0" indent="-342900" algn="l" rtl="0">
              <a:spcBef>
                <a:spcPts val="0"/>
              </a:spcBef>
              <a:spcAft>
                <a:spcPts val="0"/>
              </a:spcAft>
              <a:buSzPts val="1800"/>
              <a:buChar char="●"/>
            </a:pPr>
            <a:r>
              <a:rPr lang="en"/>
              <a:t>This study used the audio dataset of “</a:t>
            </a:r>
            <a:r>
              <a:rPr lang="en" b="1"/>
              <a:t>Ryerson AudioVisual Database of Emotional Speech and Song (RAVDESS)”</a:t>
            </a:r>
            <a:r>
              <a:rPr lang="en"/>
              <a:t> [3] to build prediction models for emotion which includes 7356 files. There are 24 professional actors in the database (12 female, 12 male). The speech includes expressions of calm, happiness, sadness, angry, fear, surprise, and disgust. </a:t>
            </a:r>
            <a:endParaRPr/>
          </a:p>
        </p:txBody>
      </p:sp>
      <p:sp>
        <p:nvSpPr>
          <p:cNvPr id="141" name="Google Shape;14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9500"/>
              <a:buFont typeface="Arial"/>
              <a:buNone/>
            </a:pPr>
            <a:r>
              <a:rPr lang="en" sz="2222" b="1">
                <a:solidFill>
                  <a:srgbClr val="434343"/>
                </a:solidFill>
              </a:rPr>
              <a:t>Phase – I : Dataset Generation (Audio Data Collection)</a:t>
            </a:r>
            <a:endParaRPr sz="3022"/>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body" idx="1"/>
          </p:nvPr>
        </p:nvSpPr>
        <p:spPr>
          <a:xfrm>
            <a:off x="311700" y="1152475"/>
            <a:ext cx="8520600" cy="3541800"/>
          </a:xfrm>
          <a:prstGeom prst="rect">
            <a:avLst/>
          </a:prstGeom>
        </p:spPr>
        <p:txBody>
          <a:bodyPr spcFirstLastPara="1" wrap="square" lIns="91425" tIns="91425" rIns="91425" bIns="91425" anchor="t" anchorCtr="0">
            <a:normAutofit/>
          </a:bodyPr>
          <a:lstStyle/>
          <a:p>
            <a:pPr marL="457200" lvl="0" indent="-346075" algn="l" rtl="0">
              <a:spcBef>
                <a:spcPts val="0"/>
              </a:spcBef>
              <a:spcAft>
                <a:spcPts val="0"/>
              </a:spcAft>
              <a:buSzPts val="1850"/>
              <a:buChar char="●"/>
            </a:pPr>
            <a:r>
              <a:rPr lang="en" sz="1850"/>
              <a:t>On the Mozilla audio dataset ,along with the audio files labels were also provided. Labels for the gender were </a:t>
            </a:r>
            <a:r>
              <a:rPr lang="en" sz="1850" b="1"/>
              <a:t>male</a:t>
            </a:r>
            <a:r>
              <a:rPr lang="en" sz="1850"/>
              <a:t> and </a:t>
            </a:r>
            <a:r>
              <a:rPr lang="en" sz="1850" b="1"/>
              <a:t>female</a:t>
            </a:r>
            <a:r>
              <a:rPr lang="en" sz="1850"/>
              <a:t>. For the Age provided labels were </a:t>
            </a:r>
            <a:r>
              <a:rPr lang="en" sz="1850" b="1"/>
              <a:t>teens, twenties, thirties, forties, fifties, sixties, seventies, eighties, and nineties</a:t>
            </a:r>
            <a:r>
              <a:rPr lang="en" sz="1850"/>
              <a:t>. </a:t>
            </a:r>
            <a:endParaRPr sz="1850"/>
          </a:p>
          <a:p>
            <a:pPr marL="457200" lvl="0" indent="-346075" algn="l" rtl="0">
              <a:spcBef>
                <a:spcPts val="0"/>
              </a:spcBef>
              <a:spcAft>
                <a:spcPts val="0"/>
              </a:spcAft>
              <a:buSzPts val="1850"/>
              <a:buChar char="●"/>
            </a:pPr>
            <a:r>
              <a:rPr lang="en" sz="1850"/>
              <a:t>After the feature extraction the labels were categorized into 3 categories where </a:t>
            </a:r>
            <a:r>
              <a:rPr lang="en" sz="1850" b="1"/>
              <a:t>young</a:t>
            </a:r>
            <a:r>
              <a:rPr lang="en" sz="1850"/>
              <a:t> includes </a:t>
            </a:r>
            <a:r>
              <a:rPr lang="en" sz="1850" b="1"/>
              <a:t>teens</a:t>
            </a:r>
            <a:r>
              <a:rPr lang="en" sz="1850"/>
              <a:t> and </a:t>
            </a:r>
            <a:r>
              <a:rPr lang="en" sz="1850" b="1"/>
              <a:t>twenties</a:t>
            </a:r>
            <a:r>
              <a:rPr lang="en" sz="1850"/>
              <a:t>, the category </a:t>
            </a:r>
            <a:r>
              <a:rPr lang="en" sz="1850" b="1"/>
              <a:t>matured</a:t>
            </a:r>
            <a:r>
              <a:rPr lang="en" sz="1850"/>
              <a:t> includes </a:t>
            </a:r>
            <a:r>
              <a:rPr lang="en" sz="1850" b="1"/>
              <a:t>thirties, forties, fifties</a:t>
            </a:r>
            <a:r>
              <a:rPr lang="en" sz="1850"/>
              <a:t>, and the category </a:t>
            </a:r>
            <a:r>
              <a:rPr lang="en" sz="1850" b="1"/>
              <a:t>old</a:t>
            </a:r>
            <a:r>
              <a:rPr lang="en" sz="1850"/>
              <a:t> included </a:t>
            </a:r>
            <a:r>
              <a:rPr lang="en" sz="1850" b="1"/>
              <a:t>sixties, seventies, eighties, nineties</a:t>
            </a:r>
            <a:r>
              <a:rPr lang="en" sz="1850"/>
              <a:t>. </a:t>
            </a:r>
            <a:endParaRPr sz="1850"/>
          </a:p>
          <a:p>
            <a:pPr marL="457200" lvl="0" indent="-346075" algn="l" rtl="0">
              <a:spcBef>
                <a:spcPts val="0"/>
              </a:spcBef>
              <a:spcAft>
                <a:spcPts val="0"/>
              </a:spcAft>
              <a:buSzPts val="1850"/>
              <a:buChar char="●"/>
            </a:pPr>
            <a:r>
              <a:rPr lang="en" sz="1850"/>
              <a:t>So In our thesis we work with</a:t>
            </a:r>
            <a:r>
              <a:rPr lang="en" sz="1850" b="1"/>
              <a:t> Old, Mature </a:t>
            </a:r>
            <a:r>
              <a:rPr lang="en" sz="1850"/>
              <a:t>and </a:t>
            </a:r>
            <a:r>
              <a:rPr lang="en" sz="1850" b="1"/>
              <a:t>Young </a:t>
            </a:r>
            <a:r>
              <a:rPr lang="en" sz="1850"/>
              <a:t>labels for the Age Dataset.</a:t>
            </a:r>
            <a:endParaRPr sz="1850"/>
          </a:p>
        </p:txBody>
      </p:sp>
      <p:sp>
        <p:nvSpPr>
          <p:cNvPr id="147" name="Google Shape;147;p23"/>
          <p:cNvSpPr txBox="1">
            <a:spLocks noGrp="1"/>
          </p:cNvSpPr>
          <p:nvPr>
            <p:ph type="title"/>
          </p:nvPr>
        </p:nvSpPr>
        <p:spPr>
          <a:xfrm>
            <a:off x="311700" y="431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9500"/>
              <a:buFont typeface="Arial"/>
              <a:buNone/>
            </a:pPr>
            <a:r>
              <a:rPr lang="en" sz="2222" b="1">
                <a:solidFill>
                  <a:srgbClr val="434343"/>
                </a:solidFill>
              </a:rPr>
              <a:t>Phase – I : Dataset Generation (Labels of the datasets)</a:t>
            </a:r>
            <a:endParaRPr sz="3022"/>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22" b="1">
                <a:solidFill>
                  <a:srgbClr val="434343"/>
                </a:solidFill>
              </a:rPr>
              <a:t>Phase – I : Dataset Generation (Labels of the datasets)</a:t>
            </a:r>
            <a:r>
              <a:rPr lang="en" sz="2222" b="1">
                <a:latin typeface="Times New Roman"/>
                <a:ea typeface="Times New Roman"/>
                <a:cs typeface="Times New Roman"/>
                <a:sym typeface="Times New Roman"/>
              </a:rPr>
              <a:t> </a:t>
            </a:r>
            <a:r>
              <a:rPr lang="en" sz="2222" b="1">
                <a:solidFill>
                  <a:srgbClr val="434343"/>
                </a:solidFill>
              </a:rPr>
              <a:t>(Cont.)</a:t>
            </a:r>
            <a:endParaRPr sz="2222" b="1">
              <a:solidFill>
                <a:srgbClr val="434343"/>
              </a:solidFill>
            </a:endParaRPr>
          </a:p>
          <a:p>
            <a:pPr marL="0" lvl="0" indent="0" algn="l" rtl="0">
              <a:spcBef>
                <a:spcPts val="0"/>
              </a:spcBef>
              <a:spcAft>
                <a:spcPts val="0"/>
              </a:spcAft>
              <a:buClr>
                <a:schemeClr val="dk1"/>
              </a:buClr>
              <a:buSzPct val="45833"/>
              <a:buFont typeface="Arial"/>
              <a:buNone/>
            </a:pPr>
            <a:endParaRPr sz="24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53" name="Google Shape;153;p24"/>
          <p:cNvSpPr txBox="1">
            <a:spLocks noGrp="1"/>
          </p:cNvSpPr>
          <p:nvPr>
            <p:ph type="body" idx="1"/>
          </p:nvPr>
        </p:nvSpPr>
        <p:spPr>
          <a:xfrm>
            <a:off x="311700" y="1152475"/>
            <a:ext cx="8639700" cy="3951300"/>
          </a:xfrm>
          <a:prstGeom prst="rect">
            <a:avLst/>
          </a:prstGeom>
        </p:spPr>
        <p:txBody>
          <a:bodyPr spcFirstLastPara="1" wrap="square" lIns="91425" tIns="91425" rIns="91425" bIns="91425" anchor="t" anchorCtr="0">
            <a:noAutofit/>
          </a:bodyPr>
          <a:lstStyle/>
          <a:p>
            <a:pPr marL="457200" lvl="0" indent="-329882" algn="l" rtl="0">
              <a:lnSpc>
                <a:spcPct val="95000"/>
              </a:lnSpc>
              <a:spcBef>
                <a:spcPts val="0"/>
              </a:spcBef>
              <a:spcAft>
                <a:spcPts val="0"/>
              </a:spcAft>
              <a:buSzPts val="1595"/>
              <a:buChar char="●"/>
            </a:pPr>
            <a:r>
              <a:rPr lang="en" sz="1595"/>
              <a:t>The speech file contains 1440 audio files. Each filename consists of a 7-part numerical identifier (e.g., 02-01-</a:t>
            </a:r>
            <a:r>
              <a:rPr lang="en" sz="1595" b="1"/>
              <a:t>06</a:t>
            </a:r>
            <a:r>
              <a:rPr lang="en" sz="1595"/>
              <a:t>-01-02-01-12.wav), where the third one from the left side denotes the emotion. If emotion is</a:t>
            </a:r>
            <a:endParaRPr sz="1595"/>
          </a:p>
          <a:p>
            <a:pPr marL="457200" lvl="0" indent="0" algn="l" rtl="0">
              <a:lnSpc>
                <a:spcPct val="80000"/>
              </a:lnSpc>
              <a:spcBef>
                <a:spcPts val="1200"/>
              </a:spcBef>
              <a:spcAft>
                <a:spcPts val="0"/>
              </a:spcAft>
              <a:buSzPts val="852"/>
              <a:buNone/>
            </a:pPr>
            <a:r>
              <a:rPr lang="en" sz="1595"/>
              <a:t>01 = neutral, </a:t>
            </a:r>
            <a:endParaRPr sz="1595"/>
          </a:p>
          <a:p>
            <a:pPr marL="457200" lvl="0" indent="0" algn="l" rtl="0">
              <a:lnSpc>
                <a:spcPct val="80000"/>
              </a:lnSpc>
              <a:spcBef>
                <a:spcPts val="1200"/>
              </a:spcBef>
              <a:spcAft>
                <a:spcPts val="0"/>
              </a:spcAft>
              <a:buSzPts val="852"/>
              <a:buNone/>
            </a:pPr>
            <a:r>
              <a:rPr lang="en" sz="1595"/>
              <a:t>02 = calm,</a:t>
            </a:r>
            <a:endParaRPr sz="1595"/>
          </a:p>
          <a:p>
            <a:pPr marL="457200" lvl="0" indent="0" algn="l" rtl="0">
              <a:lnSpc>
                <a:spcPct val="80000"/>
              </a:lnSpc>
              <a:spcBef>
                <a:spcPts val="1200"/>
              </a:spcBef>
              <a:spcAft>
                <a:spcPts val="0"/>
              </a:spcAft>
              <a:buSzPts val="852"/>
              <a:buNone/>
            </a:pPr>
            <a:r>
              <a:rPr lang="en" sz="1595" b="1"/>
              <a:t>03 = happy</a:t>
            </a:r>
            <a:r>
              <a:rPr lang="en" sz="1595"/>
              <a:t>, </a:t>
            </a:r>
            <a:endParaRPr sz="1595"/>
          </a:p>
          <a:p>
            <a:pPr marL="457200" lvl="0" indent="0" algn="l" rtl="0">
              <a:lnSpc>
                <a:spcPct val="80000"/>
              </a:lnSpc>
              <a:spcBef>
                <a:spcPts val="1200"/>
              </a:spcBef>
              <a:spcAft>
                <a:spcPts val="0"/>
              </a:spcAft>
              <a:buSzPts val="852"/>
              <a:buNone/>
            </a:pPr>
            <a:r>
              <a:rPr lang="en" sz="1595" b="1"/>
              <a:t>04 = sad,</a:t>
            </a:r>
            <a:r>
              <a:rPr lang="en" sz="1595"/>
              <a:t> </a:t>
            </a:r>
            <a:endParaRPr sz="1595"/>
          </a:p>
          <a:p>
            <a:pPr marL="457200" lvl="0" indent="0" algn="l" rtl="0">
              <a:lnSpc>
                <a:spcPct val="80000"/>
              </a:lnSpc>
              <a:spcBef>
                <a:spcPts val="1200"/>
              </a:spcBef>
              <a:spcAft>
                <a:spcPts val="0"/>
              </a:spcAft>
              <a:buSzPts val="852"/>
              <a:buNone/>
            </a:pPr>
            <a:r>
              <a:rPr lang="en" sz="1595" b="1"/>
              <a:t>05 = angry</a:t>
            </a:r>
            <a:r>
              <a:rPr lang="en" sz="1595"/>
              <a:t>, </a:t>
            </a:r>
            <a:endParaRPr sz="1595"/>
          </a:p>
          <a:p>
            <a:pPr marL="457200" lvl="0" indent="0" algn="l" rtl="0">
              <a:lnSpc>
                <a:spcPct val="80000"/>
              </a:lnSpc>
              <a:spcBef>
                <a:spcPts val="1200"/>
              </a:spcBef>
              <a:spcAft>
                <a:spcPts val="0"/>
              </a:spcAft>
              <a:buSzPts val="852"/>
              <a:buNone/>
            </a:pPr>
            <a:r>
              <a:rPr lang="en" sz="1595"/>
              <a:t>06 = fearful,</a:t>
            </a:r>
            <a:endParaRPr sz="1595"/>
          </a:p>
          <a:p>
            <a:pPr marL="457200" lvl="0" indent="0" algn="l" rtl="0">
              <a:lnSpc>
                <a:spcPct val="80000"/>
              </a:lnSpc>
              <a:spcBef>
                <a:spcPts val="1200"/>
              </a:spcBef>
              <a:spcAft>
                <a:spcPts val="0"/>
              </a:spcAft>
              <a:buSzPts val="852"/>
              <a:buNone/>
            </a:pPr>
            <a:r>
              <a:rPr lang="en" sz="1595"/>
              <a:t>07 = disgust,</a:t>
            </a:r>
            <a:endParaRPr sz="1595"/>
          </a:p>
          <a:p>
            <a:pPr marL="457200" lvl="0" indent="0" algn="l" rtl="0">
              <a:lnSpc>
                <a:spcPct val="80000"/>
              </a:lnSpc>
              <a:spcBef>
                <a:spcPts val="1200"/>
              </a:spcBef>
              <a:spcAft>
                <a:spcPts val="0"/>
              </a:spcAft>
              <a:buSzPts val="852"/>
              <a:buNone/>
            </a:pPr>
            <a:r>
              <a:rPr lang="en" sz="1595"/>
              <a:t>08 = surprised.</a:t>
            </a:r>
            <a:endParaRPr sz="1595"/>
          </a:p>
          <a:p>
            <a:pPr marL="457200" lvl="0" indent="-329882" algn="l" rtl="0">
              <a:lnSpc>
                <a:spcPct val="80000"/>
              </a:lnSpc>
              <a:spcBef>
                <a:spcPts val="1200"/>
              </a:spcBef>
              <a:spcAft>
                <a:spcPts val="0"/>
              </a:spcAft>
              <a:buSzPts val="1595"/>
              <a:buChar char="●"/>
            </a:pPr>
            <a:r>
              <a:rPr lang="en" sz="1595"/>
              <a:t>In our thesis we work with only</a:t>
            </a:r>
            <a:r>
              <a:rPr lang="en" sz="1595" b="1"/>
              <a:t> happy,sad,angry</a:t>
            </a:r>
            <a:r>
              <a:rPr lang="en" sz="1595"/>
              <a:t>.labels for the emotion dataset.</a:t>
            </a:r>
            <a:endParaRPr sz="1595"/>
          </a:p>
        </p:txBody>
      </p:sp>
      <p:pic>
        <p:nvPicPr>
          <p:cNvPr id="154" name="Google Shape;154;p24"/>
          <p:cNvPicPr preferRelativeResize="0"/>
          <p:nvPr/>
        </p:nvPicPr>
        <p:blipFill>
          <a:blip r:embed="rId3">
            <a:alphaModFix/>
          </a:blip>
          <a:stretch>
            <a:fillRect/>
          </a:stretch>
        </p:blipFill>
        <p:spPr>
          <a:xfrm>
            <a:off x="4781550" y="2310650"/>
            <a:ext cx="3133200" cy="52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p:nvPr/>
        </p:nvSpPr>
        <p:spPr>
          <a:xfrm>
            <a:off x="464600" y="227800"/>
            <a:ext cx="8143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Phase – I : Dataset Generation Phase – I : Generated Datasets </a:t>
            </a:r>
            <a:endParaRPr sz="2000"/>
          </a:p>
        </p:txBody>
      </p:sp>
      <p:sp>
        <p:nvSpPr>
          <p:cNvPr id="160" name="Google Shape;160;p25"/>
          <p:cNvSpPr/>
          <p:nvPr/>
        </p:nvSpPr>
        <p:spPr>
          <a:xfrm>
            <a:off x="1424600" y="1965025"/>
            <a:ext cx="1275600" cy="7605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Audio (.</a:t>
            </a:r>
            <a:r>
              <a:rPr lang="en" sz="1200"/>
              <a:t>Mp3</a:t>
            </a:r>
            <a:r>
              <a:rPr lang="en"/>
              <a:t>)</a:t>
            </a:r>
            <a:endParaRPr/>
          </a:p>
        </p:txBody>
      </p:sp>
      <p:sp>
        <p:nvSpPr>
          <p:cNvPr id="161" name="Google Shape;161;p25"/>
          <p:cNvSpPr/>
          <p:nvPr/>
        </p:nvSpPr>
        <p:spPr>
          <a:xfrm>
            <a:off x="575725" y="947925"/>
            <a:ext cx="10188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Mozilla[2]</a:t>
            </a:r>
            <a:endParaRPr/>
          </a:p>
          <a:p>
            <a:pPr marL="0" lvl="0" indent="0" algn="l" rtl="0">
              <a:spcBef>
                <a:spcPts val="0"/>
              </a:spcBef>
              <a:spcAft>
                <a:spcPts val="0"/>
              </a:spcAft>
              <a:buNone/>
            </a:pPr>
            <a:endParaRPr/>
          </a:p>
        </p:txBody>
      </p:sp>
      <p:sp>
        <p:nvSpPr>
          <p:cNvPr id="162" name="Google Shape;162;p25"/>
          <p:cNvSpPr/>
          <p:nvPr/>
        </p:nvSpPr>
        <p:spPr>
          <a:xfrm>
            <a:off x="547525" y="3105025"/>
            <a:ext cx="12756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Ravdess[3]</a:t>
            </a:r>
            <a:endParaRPr/>
          </a:p>
        </p:txBody>
      </p:sp>
      <p:sp>
        <p:nvSpPr>
          <p:cNvPr id="163" name="Google Shape;163;p25"/>
          <p:cNvSpPr/>
          <p:nvPr/>
        </p:nvSpPr>
        <p:spPr>
          <a:xfrm>
            <a:off x="3270625" y="1117025"/>
            <a:ext cx="14631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CSV(filename, gender, age)</a:t>
            </a:r>
            <a:endParaRPr/>
          </a:p>
        </p:txBody>
      </p:sp>
      <p:sp>
        <p:nvSpPr>
          <p:cNvPr id="164" name="Google Shape;164;p25"/>
          <p:cNvSpPr/>
          <p:nvPr/>
        </p:nvSpPr>
        <p:spPr>
          <a:xfrm>
            <a:off x="5449738" y="1117025"/>
            <a:ext cx="10188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Filtered CSV data</a:t>
            </a:r>
            <a:endParaRPr/>
          </a:p>
        </p:txBody>
      </p:sp>
      <p:sp>
        <p:nvSpPr>
          <p:cNvPr id="165" name="Google Shape;165;p25"/>
          <p:cNvSpPr/>
          <p:nvPr/>
        </p:nvSpPr>
        <p:spPr>
          <a:xfrm>
            <a:off x="5375475" y="1965025"/>
            <a:ext cx="1151400" cy="7605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Audio Feature Dataset</a:t>
            </a:r>
            <a:endParaRPr/>
          </a:p>
        </p:txBody>
      </p:sp>
      <p:sp>
        <p:nvSpPr>
          <p:cNvPr id="166" name="Google Shape;166;p25"/>
          <p:cNvSpPr/>
          <p:nvPr/>
        </p:nvSpPr>
        <p:spPr>
          <a:xfrm>
            <a:off x="6954000" y="1725125"/>
            <a:ext cx="12756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Labeled Final Dataset for Gender and Age</a:t>
            </a:r>
            <a:endParaRPr sz="800"/>
          </a:p>
        </p:txBody>
      </p:sp>
      <p:sp>
        <p:nvSpPr>
          <p:cNvPr id="167" name="Google Shape;167;p25"/>
          <p:cNvSpPr/>
          <p:nvPr/>
        </p:nvSpPr>
        <p:spPr>
          <a:xfrm>
            <a:off x="4227425" y="3105025"/>
            <a:ext cx="15507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Audio Feature Dataset</a:t>
            </a:r>
            <a:endParaRPr>
              <a:solidFill>
                <a:schemeClr val="dk1"/>
              </a:solidFill>
            </a:endParaRPr>
          </a:p>
          <a:p>
            <a:pPr marL="0" lvl="0" indent="0" algn="l" rtl="0">
              <a:spcBef>
                <a:spcPts val="0"/>
              </a:spcBef>
              <a:spcAft>
                <a:spcPts val="0"/>
              </a:spcAft>
              <a:buNone/>
            </a:pPr>
            <a:endParaRPr/>
          </a:p>
        </p:txBody>
      </p:sp>
      <p:sp>
        <p:nvSpPr>
          <p:cNvPr id="168" name="Google Shape;168;p25"/>
          <p:cNvSpPr/>
          <p:nvPr/>
        </p:nvSpPr>
        <p:spPr>
          <a:xfrm>
            <a:off x="2290950" y="3105025"/>
            <a:ext cx="13170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Audio (.</a:t>
            </a:r>
            <a:r>
              <a:rPr lang="en" sz="1200">
                <a:solidFill>
                  <a:schemeClr val="dk1"/>
                </a:solidFill>
              </a:rPr>
              <a:t>Wav</a:t>
            </a:r>
            <a:r>
              <a:rPr lang="en">
                <a:solidFill>
                  <a:schemeClr val="dk1"/>
                </a:solidFill>
              </a:rPr>
              <a:t>)</a:t>
            </a:r>
            <a:endParaRPr>
              <a:solidFill>
                <a:schemeClr val="dk1"/>
              </a:solidFill>
            </a:endParaRPr>
          </a:p>
          <a:p>
            <a:pPr marL="0" lvl="0" indent="0" algn="l" rtl="0">
              <a:spcBef>
                <a:spcPts val="0"/>
              </a:spcBef>
              <a:spcAft>
                <a:spcPts val="0"/>
              </a:spcAft>
              <a:buNone/>
            </a:pPr>
            <a:endParaRPr/>
          </a:p>
        </p:txBody>
      </p:sp>
      <p:cxnSp>
        <p:nvCxnSpPr>
          <p:cNvPr id="169" name="Google Shape;169;p25"/>
          <p:cNvCxnSpPr>
            <a:stCxn id="161" idx="2"/>
          </p:cNvCxnSpPr>
          <p:nvPr/>
        </p:nvCxnSpPr>
        <p:spPr>
          <a:xfrm>
            <a:off x="1085125" y="1556025"/>
            <a:ext cx="405900" cy="399300"/>
          </a:xfrm>
          <a:prstGeom prst="straightConnector1">
            <a:avLst/>
          </a:prstGeom>
          <a:noFill/>
          <a:ln w="9525" cap="flat" cmpd="sng">
            <a:solidFill>
              <a:srgbClr val="4A86E8"/>
            </a:solidFill>
            <a:prstDash val="solid"/>
            <a:round/>
            <a:headEnd type="none" w="med" len="med"/>
            <a:tailEnd type="triangle" w="med" len="med"/>
          </a:ln>
        </p:spPr>
      </p:cxnSp>
      <p:cxnSp>
        <p:nvCxnSpPr>
          <p:cNvPr id="170" name="Google Shape;170;p25"/>
          <p:cNvCxnSpPr>
            <a:stCxn id="161" idx="3"/>
            <a:endCxn id="163" idx="1"/>
          </p:cNvCxnSpPr>
          <p:nvPr/>
        </p:nvCxnSpPr>
        <p:spPr>
          <a:xfrm>
            <a:off x="1594525" y="1251975"/>
            <a:ext cx="1676100" cy="169200"/>
          </a:xfrm>
          <a:prstGeom prst="straightConnector1">
            <a:avLst/>
          </a:prstGeom>
          <a:noFill/>
          <a:ln w="9525" cap="flat" cmpd="sng">
            <a:solidFill>
              <a:srgbClr val="4A86E8"/>
            </a:solidFill>
            <a:prstDash val="solid"/>
            <a:round/>
            <a:headEnd type="none" w="med" len="med"/>
            <a:tailEnd type="triangle" w="med" len="med"/>
          </a:ln>
        </p:spPr>
      </p:cxnSp>
      <p:sp>
        <p:nvSpPr>
          <p:cNvPr id="171" name="Google Shape;171;p25"/>
          <p:cNvSpPr/>
          <p:nvPr/>
        </p:nvSpPr>
        <p:spPr>
          <a:xfrm>
            <a:off x="3514475" y="1965025"/>
            <a:ext cx="1275600" cy="7605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Audio (.</a:t>
            </a:r>
            <a:r>
              <a:rPr lang="en" sz="1200"/>
              <a:t>Wav</a:t>
            </a:r>
            <a:r>
              <a:rPr lang="en"/>
              <a:t>)</a:t>
            </a:r>
            <a:endParaRPr/>
          </a:p>
        </p:txBody>
      </p:sp>
      <p:cxnSp>
        <p:nvCxnSpPr>
          <p:cNvPr id="172" name="Google Shape;172;p25"/>
          <p:cNvCxnSpPr>
            <a:stCxn id="160" idx="3"/>
            <a:endCxn id="171" idx="1"/>
          </p:cNvCxnSpPr>
          <p:nvPr/>
        </p:nvCxnSpPr>
        <p:spPr>
          <a:xfrm>
            <a:off x="2700200" y="2345275"/>
            <a:ext cx="814200" cy="0"/>
          </a:xfrm>
          <a:prstGeom prst="straightConnector1">
            <a:avLst/>
          </a:prstGeom>
          <a:noFill/>
          <a:ln w="9525" cap="flat" cmpd="sng">
            <a:solidFill>
              <a:srgbClr val="4A86E8"/>
            </a:solidFill>
            <a:prstDash val="solid"/>
            <a:round/>
            <a:headEnd type="none" w="med" len="med"/>
            <a:tailEnd type="triangle" w="med" len="med"/>
          </a:ln>
        </p:spPr>
      </p:cxnSp>
      <p:sp>
        <p:nvSpPr>
          <p:cNvPr id="173" name="Google Shape;173;p25"/>
          <p:cNvSpPr txBox="1"/>
          <p:nvPr/>
        </p:nvSpPr>
        <p:spPr>
          <a:xfrm>
            <a:off x="2807875" y="1852675"/>
            <a:ext cx="530100" cy="4926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t>Using R </a:t>
            </a:r>
            <a:endParaRPr sz="1000"/>
          </a:p>
        </p:txBody>
      </p:sp>
      <p:cxnSp>
        <p:nvCxnSpPr>
          <p:cNvPr id="174" name="Google Shape;174;p25"/>
          <p:cNvCxnSpPr/>
          <p:nvPr/>
        </p:nvCxnSpPr>
        <p:spPr>
          <a:xfrm>
            <a:off x="4733875" y="1421075"/>
            <a:ext cx="715800" cy="0"/>
          </a:xfrm>
          <a:prstGeom prst="straightConnector1">
            <a:avLst/>
          </a:prstGeom>
          <a:noFill/>
          <a:ln w="9525" cap="flat" cmpd="sng">
            <a:solidFill>
              <a:srgbClr val="4A86E8"/>
            </a:solidFill>
            <a:prstDash val="solid"/>
            <a:round/>
            <a:headEnd type="none" w="med" len="med"/>
            <a:tailEnd type="triangle" w="med" len="med"/>
          </a:ln>
        </p:spPr>
      </p:cxnSp>
      <p:sp>
        <p:nvSpPr>
          <p:cNvPr id="175" name="Google Shape;175;p25"/>
          <p:cNvSpPr txBox="1"/>
          <p:nvPr/>
        </p:nvSpPr>
        <p:spPr>
          <a:xfrm>
            <a:off x="4790075" y="902800"/>
            <a:ext cx="530100" cy="4926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t>Using </a:t>
            </a:r>
            <a:endParaRPr sz="1000"/>
          </a:p>
          <a:p>
            <a:pPr marL="0" lvl="0" indent="0" algn="l" rtl="0">
              <a:spcBef>
                <a:spcPts val="0"/>
              </a:spcBef>
              <a:spcAft>
                <a:spcPts val="0"/>
              </a:spcAft>
              <a:buNone/>
            </a:pPr>
            <a:r>
              <a:rPr lang="en" sz="1000"/>
              <a:t>Excel</a:t>
            </a:r>
            <a:endParaRPr sz="1000"/>
          </a:p>
        </p:txBody>
      </p:sp>
      <p:cxnSp>
        <p:nvCxnSpPr>
          <p:cNvPr id="176" name="Google Shape;176;p25"/>
          <p:cNvCxnSpPr>
            <a:stCxn id="164" idx="3"/>
            <a:endCxn id="166" idx="1"/>
          </p:cNvCxnSpPr>
          <p:nvPr/>
        </p:nvCxnSpPr>
        <p:spPr>
          <a:xfrm>
            <a:off x="6468538" y="1421075"/>
            <a:ext cx="485400" cy="608100"/>
          </a:xfrm>
          <a:prstGeom prst="straightConnector1">
            <a:avLst/>
          </a:prstGeom>
          <a:noFill/>
          <a:ln w="9525" cap="flat" cmpd="sng">
            <a:solidFill>
              <a:srgbClr val="4A86E8"/>
            </a:solidFill>
            <a:prstDash val="solid"/>
            <a:round/>
            <a:headEnd type="none" w="med" len="med"/>
            <a:tailEnd type="triangle" w="med" len="med"/>
          </a:ln>
        </p:spPr>
      </p:cxnSp>
      <p:cxnSp>
        <p:nvCxnSpPr>
          <p:cNvPr id="177" name="Google Shape;177;p25"/>
          <p:cNvCxnSpPr>
            <a:stCxn id="165" idx="3"/>
            <a:endCxn id="166" idx="1"/>
          </p:cNvCxnSpPr>
          <p:nvPr/>
        </p:nvCxnSpPr>
        <p:spPr>
          <a:xfrm rot="10800000" flipH="1">
            <a:off x="6526875" y="2029075"/>
            <a:ext cx="427200" cy="316200"/>
          </a:xfrm>
          <a:prstGeom prst="straightConnector1">
            <a:avLst/>
          </a:prstGeom>
          <a:noFill/>
          <a:ln w="9525" cap="flat" cmpd="sng">
            <a:solidFill>
              <a:srgbClr val="4A86E8"/>
            </a:solidFill>
            <a:prstDash val="solid"/>
            <a:round/>
            <a:headEnd type="none" w="med" len="med"/>
            <a:tailEnd type="triangle" w="med" len="med"/>
          </a:ln>
        </p:spPr>
      </p:cxnSp>
      <p:cxnSp>
        <p:nvCxnSpPr>
          <p:cNvPr id="178" name="Google Shape;178;p25"/>
          <p:cNvCxnSpPr>
            <a:stCxn id="171" idx="3"/>
            <a:endCxn id="165" idx="1"/>
          </p:cNvCxnSpPr>
          <p:nvPr/>
        </p:nvCxnSpPr>
        <p:spPr>
          <a:xfrm>
            <a:off x="4790075" y="2345275"/>
            <a:ext cx="585300" cy="0"/>
          </a:xfrm>
          <a:prstGeom prst="straightConnector1">
            <a:avLst/>
          </a:prstGeom>
          <a:noFill/>
          <a:ln w="9525" cap="flat" cmpd="sng">
            <a:solidFill>
              <a:srgbClr val="4A86E8"/>
            </a:solidFill>
            <a:prstDash val="solid"/>
            <a:round/>
            <a:headEnd type="none" w="med" len="med"/>
            <a:tailEnd type="triangle" w="med" len="med"/>
          </a:ln>
        </p:spPr>
      </p:cxnSp>
      <p:sp>
        <p:nvSpPr>
          <p:cNvPr id="179" name="Google Shape;179;p25"/>
          <p:cNvSpPr txBox="1"/>
          <p:nvPr/>
        </p:nvSpPr>
        <p:spPr>
          <a:xfrm>
            <a:off x="4817725" y="2005075"/>
            <a:ext cx="467700" cy="3387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t>FSA</a:t>
            </a:r>
            <a:endParaRPr sz="1000"/>
          </a:p>
        </p:txBody>
      </p:sp>
      <p:cxnSp>
        <p:nvCxnSpPr>
          <p:cNvPr id="180" name="Google Shape;180;p25"/>
          <p:cNvCxnSpPr>
            <a:stCxn id="162" idx="3"/>
            <a:endCxn id="168" idx="1"/>
          </p:cNvCxnSpPr>
          <p:nvPr/>
        </p:nvCxnSpPr>
        <p:spPr>
          <a:xfrm>
            <a:off x="1823125" y="3409075"/>
            <a:ext cx="467700" cy="0"/>
          </a:xfrm>
          <a:prstGeom prst="straightConnector1">
            <a:avLst/>
          </a:prstGeom>
          <a:noFill/>
          <a:ln w="9525" cap="flat" cmpd="sng">
            <a:solidFill>
              <a:srgbClr val="4A86E8"/>
            </a:solidFill>
            <a:prstDash val="solid"/>
            <a:round/>
            <a:headEnd type="none" w="med" len="med"/>
            <a:tailEnd type="triangle" w="med" len="med"/>
          </a:ln>
        </p:spPr>
      </p:cxnSp>
      <p:sp>
        <p:nvSpPr>
          <p:cNvPr id="181" name="Google Shape;181;p25"/>
          <p:cNvSpPr/>
          <p:nvPr/>
        </p:nvSpPr>
        <p:spPr>
          <a:xfrm>
            <a:off x="2227825" y="4237925"/>
            <a:ext cx="14631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Audio Filename</a:t>
            </a:r>
            <a:endParaRPr/>
          </a:p>
        </p:txBody>
      </p:sp>
      <p:sp>
        <p:nvSpPr>
          <p:cNvPr id="182" name="Google Shape;182;p25"/>
          <p:cNvSpPr/>
          <p:nvPr/>
        </p:nvSpPr>
        <p:spPr>
          <a:xfrm>
            <a:off x="4303625" y="4205725"/>
            <a:ext cx="1374600" cy="6402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Emotion Label</a:t>
            </a:r>
            <a:endParaRPr/>
          </a:p>
        </p:txBody>
      </p:sp>
      <p:cxnSp>
        <p:nvCxnSpPr>
          <p:cNvPr id="183" name="Google Shape;183;p25"/>
          <p:cNvCxnSpPr>
            <a:stCxn id="168" idx="2"/>
            <a:endCxn id="181" idx="0"/>
          </p:cNvCxnSpPr>
          <p:nvPr/>
        </p:nvCxnSpPr>
        <p:spPr>
          <a:xfrm>
            <a:off x="2949450" y="3713125"/>
            <a:ext cx="9900" cy="524700"/>
          </a:xfrm>
          <a:prstGeom prst="straightConnector1">
            <a:avLst/>
          </a:prstGeom>
          <a:noFill/>
          <a:ln w="9525" cap="flat" cmpd="sng">
            <a:solidFill>
              <a:srgbClr val="4A86E8"/>
            </a:solidFill>
            <a:prstDash val="solid"/>
            <a:round/>
            <a:headEnd type="none" w="med" len="med"/>
            <a:tailEnd type="triangle" w="med" len="med"/>
          </a:ln>
        </p:spPr>
      </p:cxnSp>
      <p:sp>
        <p:nvSpPr>
          <p:cNvPr id="184" name="Google Shape;184;p25"/>
          <p:cNvSpPr txBox="1"/>
          <p:nvPr/>
        </p:nvSpPr>
        <p:spPr>
          <a:xfrm>
            <a:off x="2949450" y="3713125"/>
            <a:ext cx="530100" cy="4926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t>Using </a:t>
            </a:r>
            <a:endParaRPr sz="1000"/>
          </a:p>
          <a:p>
            <a:pPr marL="0" lvl="0" indent="0" algn="l" rtl="0">
              <a:spcBef>
                <a:spcPts val="0"/>
              </a:spcBef>
              <a:spcAft>
                <a:spcPts val="0"/>
              </a:spcAft>
              <a:buNone/>
            </a:pPr>
            <a:r>
              <a:rPr lang="en" sz="1000"/>
              <a:t>R</a:t>
            </a:r>
            <a:endParaRPr sz="1000"/>
          </a:p>
        </p:txBody>
      </p:sp>
      <p:cxnSp>
        <p:nvCxnSpPr>
          <p:cNvPr id="185" name="Google Shape;185;p25"/>
          <p:cNvCxnSpPr>
            <a:stCxn id="168" idx="3"/>
            <a:endCxn id="167" idx="1"/>
          </p:cNvCxnSpPr>
          <p:nvPr/>
        </p:nvCxnSpPr>
        <p:spPr>
          <a:xfrm>
            <a:off x="3607950" y="3409075"/>
            <a:ext cx="619500" cy="0"/>
          </a:xfrm>
          <a:prstGeom prst="straightConnector1">
            <a:avLst/>
          </a:prstGeom>
          <a:noFill/>
          <a:ln w="9525" cap="flat" cmpd="sng">
            <a:solidFill>
              <a:srgbClr val="4A86E8"/>
            </a:solidFill>
            <a:prstDash val="solid"/>
            <a:round/>
            <a:headEnd type="none" w="med" len="med"/>
            <a:tailEnd type="triangle" w="med" len="med"/>
          </a:ln>
        </p:spPr>
      </p:cxnSp>
      <p:cxnSp>
        <p:nvCxnSpPr>
          <p:cNvPr id="186" name="Google Shape;186;p25"/>
          <p:cNvCxnSpPr>
            <a:stCxn id="181" idx="3"/>
            <a:endCxn id="182" idx="1"/>
          </p:cNvCxnSpPr>
          <p:nvPr/>
        </p:nvCxnSpPr>
        <p:spPr>
          <a:xfrm rot="10800000" flipH="1">
            <a:off x="3690925" y="4525775"/>
            <a:ext cx="612600" cy="16200"/>
          </a:xfrm>
          <a:prstGeom prst="straightConnector1">
            <a:avLst/>
          </a:prstGeom>
          <a:noFill/>
          <a:ln w="9525" cap="flat" cmpd="sng">
            <a:solidFill>
              <a:srgbClr val="4A86E8"/>
            </a:solidFill>
            <a:prstDash val="solid"/>
            <a:round/>
            <a:headEnd type="none" w="med" len="med"/>
            <a:tailEnd type="triangle" w="med" len="med"/>
          </a:ln>
        </p:spPr>
      </p:cxnSp>
      <p:sp>
        <p:nvSpPr>
          <p:cNvPr id="187" name="Google Shape;187;p25"/>
          <p:cNvSpPr txBox="1"/>
          <p:nvPr/>
        </p:nvSpPr>
        <p:spPr>
          <a:xfrm>
            <a:off x="3728850" y="4049375"/>
            <a:ext cx="530100" cy="4926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t>Using </a:t>
            </a:r>
            <a:endParaRPr sz="1000"/>
          </a:p>
          <a:p>
            <a:pPr marL="0" lvl="0" indent="0" algn="l" rtl="0">
              <a:spcBef>
                <a:spcPts val="0"/>
              </a:spcBef>
              <a:spcAft>
                <a:spcPts val="0"/>
              </a:spcAft>
              <a:buNone/>
            </a:pPr>
            <a:r>
              <a:rPr lang="en" sz="1000"/>
              <a:t>Excel</a:t>
            </a:r>
            <a:endParaRPr sz="1000"/>
          </a:p>
        </p:txBody>
      </p:sp>
      <p:sp>
        <p:nvSpPr>
          <p:cNvPr id="188" name="Google Shape;188;p25"/>
          <p:cNvSpPr txBox="1"/>
          <p:nvPr/>
        </p:nvSpPr>
        <p:spPr>
          <a:xfrm>
            <a:off x="3618850" y="2931000"/>
            <a:ext cx="530100" cy="3387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t>FSA</a:t>
            </a:r>
            <a:endParaRPr sz="1000"/>
          </a:p>
        </p:txBody>
      </p:sp>
      <p:sp>
        <p:nvSpPr>
          <p:cNvPr id="189" name="Google Shape;189;p25"/>
          <p:cNvSpPr/>
          <p:nvPr/>
        </p:nvSpPr>
        <p:spPr>
          <a:xfrm>
            <a:off x="6397600" y="3105025"/>
            <a:ext cx="1275600" cy="608100"/>
          </a:xfrm>
          <a:prstGeom prst="roundRect">
            <a:avLst>
              <a:gd name="adj" fmla="val 16667"/>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Labeled Final Dataset for Emotion</a:t>
            </a:r>
            <a:endParaRPr sz="800"/>
          </a:p>
        </p:txBody>
      </p:sp>
      <p:cxnSp>
        <p:nvCxnSpPr>
          <p:cNvPr id="190" name="Google Shape;190;p25"/>
          <p:cNvCxnSpPr>
            <a:stCxn id="167" idx="3"/>
            <a:endCxn id="189" idx="1"/>
          </p:cNvCxnSpPr>
          <p:nvPr/>
        </p:nvCxnSpPr>
        <p:spPr>
          <a:xfrm>
            <a:off x="5778125" y="3409075"/>
            <a:ext cx="619500" cy="0"/>
          </a:xfrm>
          <a:prstGeom prst="straightConnector1">
            <a:avLst/>
          </a:prstGeom>
          <a:noFill/>
          <a:ln w="9525" cap="flat" cmpd="sng">
            <a:solidFill>
              <a:srgbClr val="4A86E8"/>
            </a:solidFill>
            <a:prstDash val="solid"/>
            <a:round/>
            <a:headEnd type="none" w="med" len="med"/>
            <a:tailEnd type="triangle" w="med" len="med"/>
          </a:ln>
        </p:spPr>
      </p:cxnSp>
      <p:cxnSp>
        <p:nvCxnSpPr>
          <p:cNvPr id="191" name="Google Shape;191;p25"/>
          <p:cNvCxnSpPr>
            <a:stCxn id="182" idx="3"/>
            <a:endCxn id="189" idx="1"/>
          </p:cNvCxnSpPr>
          <p:nvPr/>
        </p:nvCxnSpPr>
        <p:spPr>
          <a:xfrm rot="10800000" flipH="1">
            <a:off x="5678225" y="3408925"/>
            <a:ext cx="719400" cy="1116900"/>
          </a:xfrm>
          <a:prstGeom prst="straightConnector1">
            <a:avLst/>
          </a:prstGeom>
          <a:noFill/>
          <a:ln w="9525" cap="flat" cmpd="sng">
            <a:solidFill>
              <a:srgbClr val="4A86E8"/>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264075" y="92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9500"/>
              <a:buFont typeface="Arial"/>
              <a:buNone/>
            </a:pPr>
            <a:r>
              <a:rPr lang="en" sz="2222" b="1">
                <a:solidFill>
                  <a:srgbClr val="434343"/>
                </a:solidFill>
              </a:rPr>
              <a:t>Phase – I : Generated Datasets Phase – II : Analyze ML Algorithms</a:t>
            </a:r>
            <a:endParaRPr sz="3022" b="1"/>
          </a:p>
        </p:txBody>
      </p:sp>
      <p:sp>
        <p:nvSpPr>
          <p:cNvPr id="197" name="Google Shape;197;p26"/>
          <p:cNvSpPr txBox="1">
            <a:spLocks noGrp="1"/>
          </p:cNvSpPr>
          <p:nvPr>
            <p:ph type="body" idx="1"/>
          </p:nvPr>
        </p:nvSpPr>
        <p:spPr>
          <a:xfrm>
            <a:off x="302675" y="601250"/>
            <a:ext cx="3028800" cy="5727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en" b="1"/>
              <a:t>Final Gender and Age Dataset:</a:t>
            </a:r>
            <a:endParaRPr b="1"/>
          </a:p>
        </p:txBody>
      </p:sp>
      <p:pic>
        <p:nvPicPr>
          <p:cNvPr id="198" name="Google Shape;198;p26"/>
          <p:cNvPicPr preferRelativeResize="0"/>
          <p:nvPr/>
        </p:nvPicPr>
        <p:blipFill>
          <a:blip r:embed="rId3">
            <a:alphaModFix/>
          </a:blip>
          <a:stretch>
            <a:fillRect/>
          </a:stretch>
        </p:blipFill>
        <p:spPr>
          <a:xfrm>
            <a:off x="264075" y="1127037"/>
            <a:ext cx="8729051" cy="1666875"/>
          </a:xfrm>
          <a:prstGeom prst="rect">
            <a:avLst/>
          </a:prstGeom>
          <a:noFill/>
          <a:ln>
            <a:noFill/>
          </a:ln>
        </p:spPr>
      </p:pic>
      <p:pic>
        <p:nvPicPr>
          <p:cNvPr id="199" name="Google Shape;199;p26"/>
          <p:cNvPicPr preferRelativeResize="0"/>
          <p:nvPr/>
        </p:nvPicPr>
        <p:blipFill>
          <a:blip r:embed="rId4">
            <a:alphaModFix/>
          </a:blip>
          <a:stretch>
            <a:fillRect/>
          </a:stretch>
        </p:blipFill>
        <p:spPr>
          <a:xfrm>
            <a:off x="212800" y="3255650"/>
            <a:ext cx="8729101" cy="1887850"/>
          </a:xfrm>
          <a:prstGeom prst="rect">
            <a:avLst/>
          </a:prstGeom>
          <a:noFill/>
          <a:ln>
            <a:noFill/>
          </a:ln>
        </p:spPr>
      </p:pic>
      <p:sp>
        <p:nvSpPr>
          <p:cNvPr id="200" name="Google Shape;200;p26"/>
          <p:cNvSpPr txBox="1">
            <a:spLocks noGrp="1"/>
          </p:cNvSpPr>
          <p:nvPr>
            <p:ph type="body" idx="1"/>
          </p:nvPr>
        </p:nvSpPr>
        <p:spPr>
          <a:xfrm>
            <a:off x="369350" y="2793925"/>
            <a:ext cx="3152700" cy="414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b="1"/>
              <a:t>Final Emotion Dataset: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p:nvPr/>
        </p:nvSpPr>
        <p:spPr>
          <a:xfrm>
            <a:off x="311700" y="447825"/>
            <a:ext cx="861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b="1">
                <a:solidFill>
                  <a:srgbClr val="434343"/>
                </a:solidFill>
              </a:rPr>
              <a:t>Phase – II : Analyze ML Algorithms</a:t>
            </a:r>
            <a:endParaRPr sz="2400" b="1">
              <a:solidFill>
                <a:schemeClr val="dk1"/>
              </a:solidFill>
              <a:latin typeface="Times New Roman"/>
              <a:ea typeface="Times New Roman"/>
              <a:cs typeface="Times New Roman"/>
              <a:sym typeface="Times New Roman"/>
            </a:endParaRPr>
          </a:p>
        </p:txBody>
      </p:sp>
      <p:sp>
        <p:nvSpPr>
          <p:cNvPr id="206" name="Google Shape;206;p27"/>
          <p:cNvSpPr/>
          <p:nvPr/>
        </p:nvSpPr>
        <p:spPr>
          <a:xfrm>
            <a:off x="3781800" y="1251225"/>
            <a:ext cx="1077000" cy="608100"/>
          </a:xfrm>
          <a:prstGeom prst="roundRect">
            <a:avLst>
              <a:gd name="adj" fmla="val 16667"/>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Removing Outliers</a:t>
            </a:r>
            <a:endParaRPr/>
          </a:p>
        </p:txBody>
      </p:sp>
      <p:sp>
        <p:nvSpPr>
          <p:cNvPr id="207" name="Google Shape;207;p27"/>
          <p:cNvSpPr/>
          <p:nvPr/>
        </p:nvSpPr>
        <p:spPr>
          <a:xfrm>
            <a:off x="2054050" y="1175025"/>
            <a:ext cx="1077000" cy="781800"/>
          </a:xfrm>
          <a:prstGeom prst="roundRect">
            <a:avLst>
              <a:gd name="adj" fmla="val 16667"/>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Handling Missing Values</a:t>
            </a:r>
            <a:endParaRPr/>
          </a:p>
        </p:txBody>
      </p:sp>
      <p:sp>
        <p:nvSpPr>
          <p:cNvPr id="208" name="Google Shape;208;p27"/>
          <p:cNvSpPr/>
          <p:nvPr/>
        </p:nvSpPr>
        <p:spPr>
          <a:xfrm>
            <a:off x="5519400" y="987825"/>
            <a:ext cx="1189500" cy="1108200"/>
          </a:xfrm>
          <a:prstGeom prst="roundRect">
            <a:avLst>
              <a:gd name="adj" fmla="val 16667"/>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Using Smote for solving class imbalance </a:t>
            </a:r>
            <a:endParaRPr/>
          </a:p>
        </p:txBody>
      </p:sp>
      <p:sp>
        <p:nvSpPr>
          <p:cNvPr id="209" name="Google Shape;209;p27"/>
          <p:cNvSpPr/>
          <p:nvPr/>
        </p:nvSpPr>
        <p:spPr>
          <a:xfrm>
            <a:off x="7217650" y="2604875"/>
            <a:ext cx="1326900" cy="925800"/>
          </a:xfrm>
          <a:prstGeom prst="roundRect">
            <a:avLst>
              <a:gd name="adj" fmla="val 16667"/>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Choose the best model comparing accuracy</a:t>
            </a:r>
            <a:endParaRPr/>
          </a:p>
        </p:txBody>
      </p:sp>
      <p:sp>
        <p:nvSpPr>
          <p:cNvPr id="210" name="Google Shape;210;p27"/>
          <p:cNvSpPr/>
          <p:nvPr/>
        </p:nvSpPr>
        <p:spPr>
          <a:xfrm>
            <a:off x="556550" y="1251225"/>
            <a:ext cx="1077000" cy="608100"/>
          </a:xfrm>
          <a:prstGeom prst="roundRect">
            <a:avLst>
              <a:gd name="adj" fmla="val 16667"/>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Dataset</a:t>
            </a:r>
            <a:endParaRPr/>
          </a:p>
        </p:txBody>
      </p:sp>
      <p:sp>
        <p:nvSpPr>
          <p:cNvPr id="211" name="Google Shape;211;p27"/>
          <p:cNvSpPr/>
          <p:nvPr/>
        </p:nvSpPr>
        <p:spPr>
          <a:xfrm>
            <a:off x="7370100" y="1183425"/>
            <a:ext cx="1018800" cy="710700"/>
          </a:xfrm>
          <a:prstGeom prst="roundRect">
            <a:avLst>
              <a:gd name="adj" fmla="val 16667"/>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Build 10 ML models</a:t>
            </a:r>
            <a:endParaRPr/>
          </a:p>
        </p:txBody>
      </p:sp>
      <p:cxnSp>
        <p:nvCxnSpPr>
          <p:cNvPr id="212" name="Google Shape;212;p27"/>
          <p:cNvCxnSpPr>
            <a:stCxn id="210" idx="3"/>
            <a:endCxn id="207" idx="1"/>
          </p:cNvCxnSpPr>
          <p:nvPr/>
        </p:nvCxnSpPr>
        <p:spPr>
          <a:xfrm>
            <a:off x="1633550" y="1555275"/>
            <a:ext cx="420600" cy="10800"/>
          </a:xfrm>
          <a:prstGeom prst="straightConnector1">
            <a:avLst/>
          </a:prstGeom>
          <a:noFill/>
          <a:ln w="28575" cap="flat" cmpd="sng">
            <a:solidFill>
              <a:schemeClr val="dk2"/>
            </a:solidFill>
            <a:prstDash val="solid"/>
            <a:round/>
            <a:headEnd type="none" w="med" len="med"/>
            <a:tailEnd type="triangle" w="med" len="med"/>
          </a:ln>
        </p:spPr>
      </p:cxnSp>
      <p:cxnSp>
        <p:nvCxnSpPr>
          <p:cNvPr id="213" name="Google Shape;213;p27"/>
          <p:cNvCxnSpPr>
            <a:stCxn id="207" idx="3"/>
            <a:endCxn id="206" idx="1"/>
          </p:cNvCxnSpPr>
          <p:nvPr/>
        </p:nvCxnSpPr>
        <p:spPr>
          <a:xfrm rot="10800000" flipH="1">
            <a:off x="3131050" y="1555425"/>
            <a:ext cx="650700" cy="10500"/>
          </a:xfrm>
          <a:prstGeom prst="straightConnector1">
            <a:avLst/>
          </a:prstGeom>
          <a:noFill/>
          <a:ln w="28575" cap="flat" cmpd="sng">
            <a:solidFill>
              <a:schemeClr val="dk2"/>
            </a:solidFill>
            <a:prstDash val="solid"/>
            <a:round/>
            <a:headEnd type="none" w="med" len="med"/>
            <a:tailEnd type="triangle" w="med" len="med"/>
          </a:ln>
        </p:spPr>
      </p:cxnSp>
      <p:cxnSp>
        <p:nvCxnSpPr>
          <p:cNvPr id="214" name="Google Shape;214;p27"/>
          <p:cNvCxnSpPr>
            <a:stCxn id="206" idx="3"/>
            <a:endCxn id="208" idx="1"/>
          </p:cNvCxnSpPr>
          <p:nvPr/>
        </p:nvCxnSpPr>
        <p:spPr>
          <a:xfrm rot="10800000" flipH="1">
            <a:off x="4858800" y="1542075"/>
            <a:ext cx="660600" cy="13200"/>
          </a:xfrm>
          <a:prstGeom prst="straightConnector1">
            <a:avLst/>
          </a:prstGeom>
          <a:noFill/>
          <a:ln w="28575" cap="flat" cmpd="sng">
            <a:solidFill>
              <a:schemeClr val="dk2"/>
            </a:solidFill>
            <a:prstDash val="solid"/>
            <a:round/>
            <a:headEnd type="none" w="med" len="med"/>
            <a:tailEnd type="triangle" w="med" len="med"/>
          </a:ln>
        </p:spPr>
      </p:cxnSp>
      <p:cxnSp>
        <p:nvCxnSpPr>
          <p:cNvPr id="215" name="Google Shape;215;p27"/>
          <p:cNvCxnSpPr>
            <a:stCxn id="208" idx="3"/>
            <a:endCxn id="211" idx="1"/>
          </p:cNvCxnSpPr>
          <p:nvPr/>
        </p:nvCxnSpPr>
        <p:spPr>
          <a:xfrm rot="10800000" flipH="1">
            <a:off x="6708900" y="1538625"/>
            <a:ext cx="661200" cy="3300"/>
          </a:xfrm>
          <a:prstGeom prst="straightConnector1">
            <a:avLst/>
          </a:prstGeom>
          <a:noFill/>
          <a:ln w="28575" cap="flat" cmpd="sng">
            <a:solidFill>
              <a:schemeClr val="dk2"/>
            </a:solidFill>
            <a:prstDash val="solid"/>
            <a:round/>
            <a:headEnd type="none" w="med" len="med"/>
            <a:tailEnd type="triangle" w="med" len="med"/>
          </a:ln>
        </p:spPr>
      </p:cxnSp>
      <p:cxnSp>
        <p:nvCxnSpPr>
          <p:cNvPr id="216" name="Google Shape;216;p27"/>
          <p:cNvCxnSpPr>
            <a:stCxn id="211" idx="2"/>
            <a:endCxn id="209" idx="0"/>
          </p:cNvCxnSpPr>
          <p:nvPr/>
        </p:nvCxnSpPr>
        <p:spPr>
          <a:xfrm>
            <a:off x="7879500" y="1894125"/>
            <a:ext cx="1500" cy="710700"/>
          </a:xfrm>
          <a:prstGeom prst="straightConnector1">
            <a:avLst/>
          </a:prstGeom>
          <a:noFill/>
          <a:ln w="28575" cap="flat" cmpd="sng">
            <a:solidFill>
              <a:schemeClr val="dk2"/>
            </a:solidFill>
            <a:prstDash val="solid"/>
            <a:round/>
            <a:headEnd type="none" w="med" len="med"/>
            <a:tailEnd type="triangle" w="med" len="med"/>
          </a:ln>
        </p:spPr>
      </p:cxnSp>
      <p:sp>
        <p:nvSpPr>
          <p:cNvPr id="217" name="Google Shape;217;p27"/>
          <p:cNvSpPr/>
          <p:nvPr/>
        </p:nvSpPr>
        <p:spPr>
          <a:xfrm>
            <a:off x="5450700" y="2604875"/>
            <a:ext cx="1326900" cy="925800"/>
          </a:xfrm>
          <a:prstGeom prst="roundRect">
            <a:avLst>
              <a:gd name="adj" fmla="val 16667"/>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Analyse Important Features</a:t>
            </a:r>
            <a:endParaRPr/>
          </a:p>
        </p:txBody>
      </p:sp>
      <p:cxnSp>
        <p:nvCxnSpPr>
          <p:cNvPr id="218" name="Google Shape;218;p27"/>
          <p:cNvCxnSpPr>
            <a:stCxn id="209" idx="1"/>
            <a:endCxn id="217" idx="3"/>
          </p:cNvCxnSpPr>
          <p:nvPr/>
        </p:nvCxnSpPr>
        <p:spPr>
          <a:xfrm rot="10800000">
            <a:off x="6777550" y="3067775"/>
            <a:ext cx="4401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body" idx="1"/>
          </p:nvPr>
        </p:nvSpPr>
        <p:spPr>
          <a:xfrm>
            <a:off x="311700" y="11130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For Dataset creation and Data Preprocessing</a:t>
            </a:r>
            <a:r>
              <a:rPr lang="en" dirty="0"/>
              <a:t> : RStudio and Excel</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b="1" dirty="0"/>
              <a:t>For Developing Machine Learning Model</a:t>
            </a:r>
            <a:r>
              <a:rPr lang="en" dirty="0"/>
              <a:t>:  Google colab, Jupyter notebook.</a:t>
            </a:r>
            <a:endParaRPr dirty="0"/>
          </a:p>
        </p:txBody>
      </p:sp>
      <p:sp>
        <p:nvSpPr>
          <p:cNvPr id="224" name="Google Shape;224;p28"/>
          <p:cNvSpPr txBox="1"/>
          <p:nvPr/>
        </p:nvSpPr>
        <p:spPr>
          <a:xfrm>
            <a:off x="311700" y="447825"/>
            <a:ext cx="6703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Tools and Platform Used</a:t>
            </a:r>
            <a:endParaRPr sz="2000" b="1">
              <a:solidFill>
                <a:srgbClr val="434343"/>
              </a:solidFill>
            </a:endParaRPr>
          </a:p>
        </p:txBody>
      </p:sp>
      <p:pic>
        <p:nvPicPr>
          <p:cNvPr id="225" name="Google Shape;225;p28"/>
          <p:cNvPicPr preferRelativeResize="0"/>
          <p:nvPr/>
        </p:nvPicPr>
        <p:blipFill>
          <a:blip r:embed="rId3">
            <a:alphaModFix/>
          </a:blip>
          <a:stretch>
            <a:fillRect/>
          </a:stretch>
        </p:blipFill>
        <p:spPr>
          <a:xfrm>
            <a:off x="2634062" y="1821175"/>
            <a:ext cx="1811126" cy="996225"/>
          </a:xfrm>
          <a:prstGeom prst="rect">
            <a:avLst/>
          </a:prstGeom>
          <a:noFill/>
          <a:ln>
            <a:noFill/>
          </a:ln>
        </p:spPr>
      </p:pic>
      <p:pic>
        <p:nvPicPr>
          <p:cNvPr id="226" name="Google Shape;226;p28"/>
          <p:cNvPicPr preferRelativeResize="0"/>
          <p:nvPr/>
        </p:nvPicPr>
        <p:blipFill>
          <a:blip r:embed="rId4">
            <a:alphaModFix/>
          </a:blip>
          <a:stretch>
            <a:fillRect/>
          </a:stretch>
        </p:blipFill>
        <p:spPr>
          <a:xfrm>
            <a:off x="4787560" y="2108288"/>
            <a:ext cx="481125" cy="422000"/>
          </a:xfrm>
          <a:prstGeom prst="rect">
            <a:avLst/>
          </a:prstGeom>
          <a:noFill/>
          <a:ln>
            <a:noFill/>
          </a:ln>
        </p:spPr>
      </p:pic>
      <p:pic>
        <p:nvPicPr>
          <p:cNvPr id="227" name="Google Shape;227;p28"/>
          <p:cNvPicPr preferRelativeResize="0"/>
          <p:nvPr/>
        </p:nvPicPr>
        <p:blipFill>
          <a:blip r:embed="rId5">
            <a:alphaModFix/>
          </a:blip>
          <a:stretch>
            <a:fillRect/>
          </a:stretch>
        </p:blipFill>
        <p:spPr>
          <a:xfrm>
            <a:off x="3147209" y="3753950"/>
            <a:ext cx="941725" cy="941725"/>
          </a:xfrm>
          <a:prstGeom prst="rect">
            <a:avLst/>
          </a:prstGeom>
          <a:noFill/>
          <a:ln>
            <a:noFill/>
          </a:ln>
        </p:spPr>
      </p:pic>
      <p:pic>
        <p:nvPicPr>
          <p:cNvPr id="228" name="Google Shape;228;p28"/>
          <p:cNvPicPr preferRelativeResize="0"/>
          <p:nvPr/>
        </p:nvPicPr>
        <p:blipFill>
          <a:blip r:embed="rId6">
            <a:alphaModFix/>
          </a:blip>
          <a:stretch>
            <a:fillRect/>
          </a:stretch>
        </p:blipFill>
        <p:spPr>
          <a:xfrm>
            <a:off x="4761209" y="3855525"/>
            <a:ext cx="690726" cy="800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body" idx="1"/>
          </p:nvPr>
        </p:nvSpPr>
        <p:spPr>
          <a:xfrm>
            <a:off x="311700" y="1004750"/>
            <a:ext cx="8520600" cy="392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  each  dataset,  ten  different  machine  learning  algorithms were applied for predicting gender, age, and emotion  to  get  the  best  predictive  model  among  all  models with the help of Python’s Scikit-learn library .The Predictive models are:</a:t>
            </a:r>
            <a:endParaRPr/>
          </a:p>
          <a:p>
            <a:pPr marL="457200" lvl="0" indent="-342900" algn="l" rtl="0">
              <a:spcBef>
                <a:spcPts val="1200"/>
              </a:spcBef>
              <a:spcAft>
                <a:spcPts val="0"/>
              </a:spcAft>
              <a:buSzPts val="1800"/>
              <a:buChar char="●"/>
            </a:pPr>
            <a:r>
              <a:rPr lang="en"/>
              <a:t>Random  Forest</a:t>
            </a:r>
            <a:endParaRPr/>
          </a:p>
          <a:p>
            <a:pPr marL="457200" lvl="0" indent="-342900" algn="l" rtl="0">
              <a:spcBef>
                <a:spcPts val="0"/>
              </a:spcBef>
              <a:spcAft>
                <a:spcPts val="0"/>
              </a:spcAft>
              <a:buSzPts val="1800"/>
              <a:buChar char="●"/>
            </a:pPr>
            <a:r>
              <a:rPr lang="en"/>
              <a:t>CatBoost</a:t>
            </a:r>
            <a:endParaRPr/>
          </a:p>
          <a:p>
            <a:pPr marL="457200" lvl="0" indent="-342900" algn="l" rtl="0">
              <a:spcBef>
                <a:spcPts val="0"/>
              </a:spcBef>
              <a:spcAft>
                <a:spcPts val="0"/>
              </a:spcAft>
              <a:buSzPts val="1800"/>
              <a:buChar char="●"/>
            </a:pPr>
            <a:r>
              <a:rPr lang="en"/>
              <a:t>Gradient  Boosting</a:t>
            </a:r>
            <a:endParaRPr/>
          </a:p>
          <a:p>
            <a:pPr marL="457200" lvl="0" indent="-342900" algn="l" rtl="0">
              <a:spcBef>
                <a:spcPts val="0"/>
              </a:spcBef>
              <a:spcAft>
                <a:spcPts val="0"/>
              </a:spcAft>
              <a:buSzPts val="1800"/>
              <a:buChar char="●"/>
            </a:pPr>
            <a:r>
              <a:rPr lang="en"/>
              <a:t>K-nearest  neighbors  (KNN)</a:t>
            </a:r>
            <a:endParaRPr/>
          </a:p>
          <a:p>
            <a:pPr marL="457200" lvl="0" indent="-342900" algn="l" rtl="0">
              <a:spcBef>
                <a:spcPts val="0"/>
              </a:spcBef>
              <a:spcAft>
                <a:spcPts val="0"/>
              </a:spcAft>
              <a:buSzPts val="1800"/>
              <a:buChar char="●"/>
            </a:pPr>
            <a:r>
              <a:rPr lang="en"/>
              <a:t>XGBoost</a:t>
            </a:r>
            <a:endParaRPr/>
          </a:p>
          <a:p>
            <a:pPr marL="0" lvl="0" indent="0" algn="l" rtl="0">
              <a:spcBef>
                <a:spcPts val="1200"/>
              </a:spcBef>
              <a:spcAft>
                <a:spcPts val="1200"/>
              </a:spcAft>
              <a:buNone/>
            </a:pPr>
            <a:r>
              <a:rPr lang="en"/>
              <a:t>A comprehensive  evaluation  of  all  the  machine  learning models is done in  terms  of  accuracy,  precision,  recall,  and  F1 score.</a:t>
            </a:r>
            <a:endParaRPr/>
          </a:p>
        </p:txBody>
      </p:sp>
      <p:sp>
        <p:nvSpPr>
          <p:cNvPr id="234" name="Google Shape;234;p29"/>
          <p:cNvSpPr txBox="1"/>
          <p:nvPr/>
        </p:nvSpPr>
        <p:spPr>
          <a:xfrm>
            <a:off x="311700" y="380675"/>
            <a:ext cx="8520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Machine Learning Models</a:t>
            </a:r>
            <a:r>
              <a:rPr lang="en" sz="2000"/>
              <a:t> </a:t>
            </a:r>
            <a:endParaRPr sz="2000"/>
          </a:p>
        </p:txBody>
      </p:sp>
      <p:sp>
        <p:nvSpPr>
          <p:cNvPr id="235" name="Google Shape;235;p29"/>
          <p:cNvSpPr txBox="1"/>
          <p:nvPr/>
        </p:nvSpPr>
        <p:spPr>
          <a:xfrm>
            <a:off x="4572000" y="2343475"/>
            <a:ext cx="42603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Char char="●"/>
            </a:pPr>
            <a:r>
              <a:rPr lang="en" sz="1800">
                <a:solidFill>
                  <a:schemeClr val="dk2"/>
                </a:solidFill>
              </a:rPr>
              <a:t>AdaBoost</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Decision  Tree</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Artificial  neural  networks  (ANN)</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Naive  Bayes</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Support vector machine (SVM)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p:nvPr/>
        </p:nvSpPr>
        <p:spPr>
          <a:xfrm>
            <a:off x="159300" y="143025"/>
            <a:ext cx="8781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Results </a:t>
            </a:r>
            <a:r>
              <a:rPr lang="en" sz="2000">
                <a:solidFill>
                  <a:srgbClr val="434343"/>
                </a:solidFill>
              </a:rPr>
              <a:t>(Best 3 results for gender detection based on test accuracy)</a:t>
            </a:r>
            <a:endParaRPr sz="2000">
              <a:solidFill>
                <a:srgbClr val="434343"/>
              </a:solidFill>
            </a:endParaRPr>
          </a:p>
        </p:txBody>
      </p:sp>
      <p:graphicFrame>
        <p:nvGraphicFramePr>
          <p:cNvPr id="241" name="Google Shape;241;p30"/>
          <p:cNvGraphicFramePr/>
          <p:nvPr>
            <p:extLst>
              <p:ext uri="{D42A27DB-BD31-4B8C-83A1-F6EECF244321}">
                <p14:modId xmlns:p14="http://schemas.microsoft.com/office/powerpoint/2010/main" val="3116155249"/>
              </p:ext>
            </p:extLst>
          </p:nvPr>
        </p:nvGraphicFramePr>
        <p:xfrm>
          <a:off x="152788" y="930075"/>
          <a:ext cx="8781003" cy="2195823"/>
        </p:xfrm>
        <a:graphic>
          <a:graphicData uri="http://schemas.openxmlformats.org/drawingml/2006/table">
            <a:tbl>
              <a:tblPr>
                <a:noFill/>
                <a:tableStyleId>{73CDCD13-7CA2-4ADF-971F-A457C72C54EF}</a:tableStyleId>
              </a:tblPr>
              <a:tblGrid>
                <a:gridCol w="975667">
                  <a:extLst>
                    <a:ext uri="{9D8B030D-6E8A-4147-A177-3AD203B41FA5}">
                      <a16:colId xmlns:a16="http://schemas.microsoft.com/office/drawing/2014/main" val="20000"/>
                    </a:ext>
                  </a:extLst>
                </a:gridCol>
                <a:gridCol w="975667">
                  <a:extLst>
                    <a:ext uri="{9D8B030D-6E8A-4147-A177-3AD203B41FA5}">
                      <a16:colId xmlns:a16="http://schemas.microsoft.com/office/drawing/2014/main" val="20001"/>
                    </a:ext>
                  </a:extLst>
                </a:gridCol>
                <a:gridCol w="975667">
                  <a:extLst>
                    <a:ext uri="{9D8B030D-6E8A-4147-A177-3AD203B41FA5}">
                      <a16:colId xmlns:a16="http://schemas.microsoft.com/office/drawing/2014/main" val="20002"/>
                    </a:ext>
                  </a:extLst>
                </a:gridCol>
                <a:gridCol w="975667">
                  <a:extLst>
                    <a:ext uri="{9D8B030D-6E8A-4147-A177-3AD203B41FA5}">
                      <a16:colId xmlns:a16="http://schemas.microsoft.com/office/drawing/2014/main" val="20003"/>
                    </a:ext>
                  </a:extLst>
                </a:gridCol>
                <a:gridCol w="975667">
                  <a:extLst>
                    <a:ext uri="{9D8B030D-6E8A-4147-A177-3AD203B41FA5}">
                      <a16:colId xmlns:a16="http://schemas.microsoft.com/office/drawing/2014/main" val="20004"/>
                    </a:ext>
                  </a:extLst>
                </a:gridCol>
                <a:gridCol w="975667">
                  <a:extLst>
                    <a:ext uri="{9D8B030D-6E8A-4147-A177-3AD203B41FA5}">
                      <a16:colId xmlns:a16="http://schemas.microsoft.com/office/drawing/2014/main" val="20005"/>
                    </a:ext>
                  </a:extLst>
                </a:gridCol>
                <a:gridCol w="975667">
                  <a:extLst>
                    <a:ext uri="{9D8B030D-6E8A-4147-A177-3AD203B41FA5}">
                      <a16:colId xmlns:a16="http://schemas.microsoft.com/office/drawing/2014/main" val="20006"/>
                    </a:ext>
                  </a:extLst>
                </a:gridCol>
                <a:gridCol w="975667">
                  <a:extLst>
                    <a:ext uri="{9D8B030D-6E8A-4147-A177-3AD203B41FA5}">
                      <a16:colId xmlns:a16="http://schemas.microsoft.com/office/drawing/2014/main" val="20007"/>
                    </a:ext>
                  </a:extLst>
                </a:gridCol>
                <a:gridCol w="975667">
                  <a:extLst>
                    <a:ext uri="{9D8B030D-6E8A-4147-A177-3AD203B41FA5}">
                      <a16:colId xmlns:a16="http://schemas.microsoft.com/office/drawing/2014/main" val="20008"/>
                    </a:ext>
                  </a:extLst>
                </a:gridCol>
              </a:tblGrid>
              <a:tr h="511490">
                <a:tc>
                  <a:txBody>
                    <a:bodyPr/>
                    <a:lstStyle/>
                    <a:p>
                      <a:pPr marL="0" lvl="0" indent="0" algn="l" rtl="0">
                        <a:spcBef>
                          <a:spcPts val="0"/>
                        </a:spcBef>
                        <a:spcAft>
                          <a:spcPts val="0"/>
                        </a:spcAft>
                        <a:buNone/>
                      </a:pPr>
                      <a:r>
                        <a:rPr lang="en" sz="1200" b="1"/>
                        <a:t>Model</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Accuracy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Precision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Recall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F1_score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Accuracy(test)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Precision(test)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Recall (test)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F1_score</a:t>
                      </a:r>
                      <a:endParaRPr sz="1200" b="1"/>
                    </a:p>
                    <a:p>
                      <a:pPr marL="0" lvl="0" indent="0" algn="l" rtl="0">
                        <a:spcBef>
                          <a:spcPts val="0"/>
                        </a:spcBef>
                        <a:spcAft>
                          <a:spcPts val="0"/>
                        </a:spcAft>
                        <a:buNone/>
                      </a:pPr>
                      <a:r>
                        <a:rPr lang="en" sz="1200" b="1"/>
                        <a:t>(test)</a:t>
                      </a:r>
                      <a:endParaRPr sz="1200" b="1"/>
                    </a:p>
                  </a:txBody>
                  <a:tcPr marL="91425" marR="91425" marT="91425" marB="91425">
                    <a:solidFill>
                      <a:srgbClr val="B7B7B7"/>
                    </a:solidFill>
                  </a:tcPr>
                </a:tc>
                <a:extLst>
                  <a:ext uri="{0D108BD9-81ED-4DB2-BD59-A6C34878D82A}">
                    <a16:rowId xmlns:a16="http://schemas.microsoft.com/office/drawing/2014/main" val="10000"/>
                  </a:ext>
                </a:extLst>
              </a:tr>
              <a:tr h="514687">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CATBOOST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0.964</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0.964</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0.964</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0.964</a:t>
                      </a:r>
                      <a:endParaRPr/>
                    </a:p>
                  </a:txBody>
                  <a:tcPr marL="91425" marR="91425" marT="91425" marB="91425"/>
                </a:tc>
                <a:extLst>
                  <a:ext uri="{0D108BD9-81ED-4DB2-BD59-A6C34878D82A}">
                    <a16:rowId xmlns:a16="http://schemas.microsoft.com/office/drawing/2014/main" val="10001"/>
                  </a:ext>
                </a:extLst>
              </a:tr>
              <a:tr h="572825">
                <a:tc>
                  <a:txBody>
                    <a:bodyPr/>
                    <a:lstStyle/>
                    <a:p>
                      <a:pPr marL="0" lvl="0" indent="0" algn="ctr" rtl="0">
                        <a:spcBef>
                          <a:spcPts val="0"/>
                        </a:spcBef>
                        <a:spcAft>
                          <a:spcPts val="0"/>
                        </a:spcAft>
                        <a:buNone/>
                      </a:pPr>
                      <a:r>
                        <a:rPr lang="en" sz="1100" b="1"/>
                        <a:t>Gradient Boosting</a:t>
                      </a:r>
                      <a:endParaRPr sz="1100" b="1"/>
                    </a:p>
                  </a:txBody>
                  <a:tcPr marL="91425" marR="91425" marT="91425" marB="91425"/>
                </a:tc>
                <a:tc>
                  <a:txBody>
                    <a:bodyPr/>
                    <a:lstStyle/>
                    <a:p>
                      <a:pPr marL="0" lvl="0" indent="0" algn="ctr" rtl="0">
                        <a:lnSpc>
                          <a:spcPct val="115000"/>
                        </a:lnSpc>
                        <a:spcBef>
                          <a:spcPts val="200"/>
                        </a:spcBef>
                        <a:spcAft>
                          <a:spcPts val="0"/>
                        </a:spcAft>
                        <a:buClr>
                          <a:schemeClr val="dk1"/>
                        </a:buClr>
                        <a:buSzPts val="1100"/>
                        <a:buFont typeface="Arial"/>
                        <a:buNone/>
                      </a:pPr>
                      <a:r>
                        <a:rPr lang="en" sz="1100" b="1" dirty="0">
                          <a:solidFill>
                            <a:srgbClr val="252525"/>
                          </a:solidFill>
                          <a:highlight>
                            <a:srgbClr val="FFFFFF"/>
                          </a:highlight>
                        </a:rPr>
                        <a:t>0.998 </a:t>
                      </a:r>
                      <a:endParaRPr sz="1100" b="1" dirty="0">
                        <a:solidFill>
                          <a:srgbClr val="252525"/>
                        </a:solidFill>
                        <a:highlight>
                          <a:srgbClr val="FFFFFF"/>
                        </a:highlight>
                      </a:endParaRPr>
                    </a:p>
                    <a:p>
                      <a:pPr marL="0" lvl="0" indent="0" algn="l" rtl="0">
                        <a:spcBef>
                          <a:spcPts val="200"/>
                        </a:spcBef>
                        <a:spcAft>
                          <a:spcPts val="0"/>
                        </a:spcAft>
                        <a:buNone/>
                      </a:pPr>
                      <a:endParaRPr dirty="0"/>
                    </a:p>
                  </a:txBody>
                  <a:tcPr marL="91425" marR="91425" marT="91425" marB="91425"/>
                </a:tc>
                <a:tc>
                  <a:txBody>
                    <a:bodyPr/>
                    <a:lstStyle/>
                    <a:p>
                      <a:pPr marL="0" lvl="0" indent="0" algn="ctr" rtl="0">
                        <a:lnSpc>
                          <a:spcPct val="115000"/>
                        </a:lnSpc>
                        <a:spcBef>
                          <a:spcPts val="200"/>
                        </a:spcBef>
                        <a:spcAft>
                          <a:spcPts val="0"/>
                        </a:spcAft>
                        <a:buClr>
                          <a:schemeClr val="dk1"/>
                        </a:buClr>
                        <a:buSzPts val="1100"/>
                        <a:buFont typeface="Arial"/>
                        <a:buNone/>
                      </a:pPr>
                      <a:r>
                        <a:rPr lang="en" sz="1100" b="1">
                          <a:solidFill>
                            <a:srgbClr val="252525"/>
                          </a:solidFill>
                          <a:highlight>
                            <a:srgbClr val="FFFFFF"/>
                          </a:highlight>
                        </a:rPr>
                        <a:t>0.998 </a:t>
                      </a:r>
                      <a:endParaRPr sz="1100" b="1">
                        <a:solidFill>
                          <a:srgbClr val="252525"/>
                        </a:solidFill>
                        <a:highlight>
                          <a:srgbClr val="FFFFFF"/>
                        </a:highlight>
                      </a:endParaRPr>
                    </a:p>
                    <a:p>
                      <a:pPr marL="0" lvl="0" indent="0" algn="l" rtl="0">
                        <a:spcBef>
                          <a:spcPts val="200"/>
                        </a:spcBef>
                        <a:spcAft>
                          <a:spcPts val="0"/>
                        </a:spcAft>
                        <a:buNone/>
                      </a:pPr>
                      <a:endParaRPr/>
                    </a:p>
                  </a:txBody>
                  <a:tcPr marL="91425" marR="91425" marT="91425" marB="91425"/>
                </a:tc>
                <a:tc>
                  <a:txBody>
                    <a:bodyPr/>
                    <a:lstStyle/>
                    <a:p>
                      <a:pPr marL="0" lvl="0" indent="0" algn="ctr" rtl="0">
                        <a:lnSpc>
                          <a:spcPct val="115000"/>
                        </a:lnSpc>
                        <a:spcBef>
                          <a:spcPts val="200"/>
                        </a:spcBef>
                        <a:spcAft>
                          <a:spcPts val="0"/>
                        </a:spcAft>
                        <a:buClr>
                          <a:schemeClr val="dk1"/>
                        </a:buClr>
                        <a:buSzPts val="1100"/>
                        <a:buFont typeface="Arial"/>
                        <a:buNone/>
                      </a:pPr>
                      <a:r>
                        <a:rPr lang="en" sz="1100" b="1">
                          <a:solidFill>
                            <a:srgbClr val="252525"/>
                          </a:solidFill>
                          <a:highlight>
                            <a:srgbClr val="FFFFFF"/>
                          </a:highlight>
                        </a:rPr>
                        <a:t>0.998 </a:t>
                      </a:r>
                      <a:endParaRPr sz="1100" b="1">
                        <a:solidFill>
                          <a:srgbClr val="252525"/>
                        </a:solidFill>
                        <a:highlight>
                          <a:srgbClr val="FFFFFF"/>
                        </a:highlight>
                      </a:endParaRPr>
                    </a:p>
                    <a:p>
                      <a:pPr marL="0" lvl="0" indent="0" algn="l" rtl="0">
                        <a:spcBef>
                          <a:spcPts val="200"/>
                        </a:spcBef>
                        <a:spcAft>
                          <a:spcPts val="0"/>
                        </a:spcAft>
                        <a:buNone/>
                      </a:pPr>
                      <a:endParaRPr/>
                    </a:p>
                  </a:txBody>
                  <a:tcPr marL="91425" marR="91425" marT="91425" marB="91425"/>
                </a:tc>
                <a:tc>
                  <a:txBody>
                    <a:bodyPr/>
                    <a:lstStyle/>
                    <a:p>
                      <a:pPr marL="0" lvl="0" indent="0" algn="ctr" rtl="0">
                        <a:lnSpc>
                          <a:spcPct val="115000"/>
                        </a:lnSpc>
                        <a:spcBef>
                          <a:spcPts val="200"/>
                        </a:spcBef>
                        <a:spcAft>
                          <a:spcPts val="0"/>
                        </a:spcAft>
                        <a:buClr>
                          <a:schemeClr val="dk1"/>
                        </a:buClr>
                        <a:buSzPts val="1100"/>
                        <a:buFont typeface="Arial"/>
                        <a:buNone/>
                      </a:pPr>
                      <a:r>
                        <a:rPr lang="en" sz="1100" b="1">
                          <a:solidFill>
                            <a:srgbClr val="252525"/>
                          </a:solidFill>
                          <a:highlight>
                            <a:srgbClr val="FFFFFF"/>
                          </a:highlight>
                        </a:rPr>
                        <a:t>0.998 </a:t>
                      </a:r>
                      <a:endParaRPr sz="1100" b="1">
                        <a:solidFill>
                          <a:srgbClr val="252525"/>
                        </a:solidFill>
                        <a:highlight>
                          <a:srgbClr val="FFFFFF"/>
                        </a:highlight>
                      </a:endParaRPr>
                    </a:p>
                    <a:p>
                      <a:pPr marL="0" lvl="0" indent="0" algn="l" rtl="0">
                        <a:spcBef>
                          <a:spcPts val="200"/>
                        </a:spcBef>
                        <a:spcAft>
                          <a:spcPts val="0"/>
                        </a:spcAft>
                        <a:buNone/>
                      </a:pP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0.959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0.959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0.959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0.959 </a:t>
                      </a:r>
                      <a:endParaRPr/>
                    </a:p>
                  </a:txBody>
                  <a:tcPr marL="91425" marR="91425" marT="91425" marB="91425"/>
                </a:tc>
                <a:extLst>
                  <a:ext uri="{0D108BD9-81ED-4DB2-BD59-A6C34878D82A}">
                    <a16:rowId xmlns:a16="http://schemas.microsoft.com/office/drawing/2014/main" val="10002"/>
                  </a:ext>
                </a:extLst>
              </a:tr>
              <a:tr h="483073">
                <a:tc>
                  <a:txBody>
                    <a:bodyPr/>
                    <a:lstStyle/>
                    <a:p>
                      <a:pPr marL="0" lvl="0" indent="0" algn="ctr" rtl="0">
                        <a:spcBef>
                          <a:spcPts val="0"/>
                        </a:spcBef>
                        <a:spcAft>
                          <a:spcPts val="0"/>
                        </a:spcAft>
                        <a:buNone/>
                      </a:pPr>
                      <a:r>
                        <a:rPr lang="en" sz="1100" b="1"/>
                        <a:t>Random Forest</a:t>
                      </a:r>
                      <a:endParaRPr sz="1100" b="1"/>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0.958</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0.958</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0.958</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dirty="0">
                          <a:solidFill>
                            <a:srgbClr val="252525"/>
                          </a:solidFill>
                          <a:highlight>
                            <a:srgbClr val="FFFFFF"/>
                          </a:highlight>
                        </a:rPr>
                        <a:t>0.958</a:t>
                      </a:r>
                      <a:endParaRPr dirty="0"/>
                    </a:p>
                  </a:txBody>
                  <a:tcPr marL="91425" marR="91425" marT="91425" marB="91425"/>
                </a:tc>
                <a:extLst>
                  <a:ext uri="{0D108BD9-81ED-4DB2-BD59-A6C34878D82A}">
                    <a16:rowId xmlns:a16="http://schemas.microsoft.com/office/drawing/2014/main" val="10003"/>
                  </a:ext>
                </a:extLst>
              </a:tr>
            </a:tbl>
          </a:graphicData>
        </a:graphic>
      </p:graphicFrame>
      <p:pic>
        <p:nvPicPr>
          <p:cNvPr id="242" name="Google Shape;242;p30"/>
          <p:cNvPicPr preferRelativeResize="0"/>
          <p:nvPr/>
        </p:nvPicPr>
        <p:blipFill>
          <a:blip r:embed="rId3">
            <a:alphaModFix/>
          </a:blip>
          <a:stretch>
            <a:fillRect/>
          </a:stretch>
        </p:blipFill>
        <p:spPr>
          <a:xfrm>
            <a:off x="1190650" y="3096850"/>
            <a:ext cx="2982700" cy="2082075"/>
          </a:xfrm>
          <a:prstGeom prst="rect">
            <a:avLst/>
          </a:prstGeom>
          <a:noFill/>
          <a:ln>
            <a:noFill/>
          </a:ln>
        </p:spPr>
      </p:pic>
      <p:sp>
        <p:nvSpPr>
          <p:cNvPr id="243" name="Google Shape;243;p30"/>
          <p:cNvSpPr txBox="1"/>
          <p:nvPr/>
        </p:nvSpPr>
        <p:spPr>
          <a:xfrm>
            <a:off x="4444600" y="3242825"/>
            <a:ext cx="44958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rPr>
              <a:t>For the CATBOOST :</a:t>
            </a:r>
            <a:endParaRPr sz="1600"/>
          </a:p>
          <a:p>
            <a:pPr marL="0" lvl="0" indent="0" algn="l" rtl="0">
              <a:spcBef>
                <a:spcPts val="0"/>
              </a:spcBef>
              <a:spcAft>
                <a:spcPts val="0"/>
              </a:spcAft>
              <a:buNone/>
            </a:pPr>
            <a:r>
              <a:rPr lang="en" sz="1600"/>
              <a:t>Most Important feature: </a:t>
            </a:r>
            <a:r>
              <a:rPr lang="en" sz="1600" b="1"/>
              <a:t>meanfun</a:t>
            </a:r>
            <a:endParaRPr sz="1600" b="1"/>
          </a:p>
          <a:p>
            <a:pPr marL="0" lvl="0" indent="0" algn="l" rtl="0">
              <a:spcBef>
                <a:spcPts val="0"/>
              </a:spcBef>
              <a:spcAft>
                <a:spcPts val="0"/>
              </a:spcAft>
              <a:buNone/>
            </a:pPr>
            <a:r>
              <a:rPr lang="en" sz="1600"/>
              <a:t>Least important feature: </a:t>
            </a:r>
            <a:r>
              <a:rPr lang="en" sz="1600" b="1"/>
              <a:t>mindom</a:t>
            </a:r>
            <a:endParaRPr sz="1600" b="1"/>
          </a:p>
          <a:p>
            <a:pPr marL="0" lvl="0" indent="0" algn="l" rtl="0">
              <a:spcBef>
                <a:spcPts val="0"/>
              </a:spcBef>
              <a:spcAft>
                <a:spcPts val="0"/>
              </a:spcAft>
              <a:buNone/>
            </a:pPr>
            <a:r>
              <a:rPr lang="en" sz="1600"/>
              <a:t>(Among 20 statistical features)</a:t>
            </a:r>
            <a:endParaRPr sz="1600"/>
          </a:p>
          <a:p>
            <a:pPr marL="0" lvl="0" indent="0" algn="l" rtl="0">
              <a:spcBef>
                <a:spcPts val="0"/>
              </a:spcBef>
              <a:spcAft>
                <a:spcPts val="0"/>
              </a:spcAft>
              <a:buNone/>
            </a:pPr>
            <a:endParaRPr sz="2000"/>
          </a:p>
          <a:p>
            <a:pPr marL="0" lvl="0" indent="0" algn="l" rtl="0">
              <a:spcBef>
                <a:spcPts val="0"/>
              </a:spcBef>
              <a:spcAft>
                <a:spcPts val="0"/>
              </a:spcAft>
              <a:buNone/>
            </a:pP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aphicFrame>
        <p:nvGraphicFramePr>
          <p:cNvPr id="248" name="Google Shape;248;p31"/>
          <p:cNvGraphicFramePr/>
          <p:nvPr>
            <p:extLst>
              <p:ext uri="{D42A27DB-BD31-4B8C-83A1-F6EECF244321}">
                <p14:modId xmlns:p14="http://schemas.microsoft.com/office/powerpoint/2010/main" val="3711712171"/>
              </p:ext>
            </p:extLst>
          </p:nvPr>
        </p:nvGraphicFramePr>
        <p:xfrm>
          <a:off x="247063" y="864201"/>
          <a:ext cx="8989803" cy="2157995"/>
        </p:xfrm>
        <a:graphic>
          <a:graphicData uri="http://schemas.openxmlformats.org/drawingml/2006/table">
            <a:tbl>
              <a:tblPr>
                <a:noFill/>
                <a:tableStyleId>{73CDCD13-7CA2-4ADF-971F-A457C72C54EF}</a:tableStyleId>
              </a:tblPr>
              <a:tblGrid>
                <a:gridCol w="998867">
                  <a:extLst>
                    <a:ext uri="{9D8B030D-6E8A-4147-A177-3AD203B41FA5}">
                      <a16:colId xmlns:a16="http://schemas.microsoft.com/office/drawing/2014/main" val="20000"/>
                    </a:ext>
                  </a:extLst>
                </a:gridCol>
                <a:gridCol w="998867">
                  <a:extLst>
                    <a:ext uri="{9D8B030D-6E8A-4147-A177-3AD203B41FA5}">
                      <a16:colId xmlns:a16="http://schemas.microsoft.com/office/drawing/2014/main" val="20001"/>
                    </a:ext>
                  </a:extLst>
                </a:gridCol>
                <a:gridCol w="998867">
                  <a:extLst>
                    <a:ext uri="{9D8B030D-6E8A-4147-A177-3AD203B41FA5}">
                      <a16:colId xmlns:a16="http://schemas.microsoft.com/office/drawing/2014/main" val="20002"/>
                    </a:ext>
                  </a:extLst>
                </a:gridCol>
                <a:gridCol w="998867">
                  <a:extLst>
                    <a:ext uri="{9D8B030D-6E8A-4147-A177-3AD203B41FA5}">
                      <a16:colId xmlns:a16="http://schemas.microsoft.com/office/drawing/2014/main" val="20003"/>
                    </a:ext>
                  </a:extLst>
                </a:gridCol>
                <a:gridCol w="998867">
                  <a:extLst>
                    <a:ext uri="{9D8B030D-6E8A-4147-A177-3AD203B41FA5}">
                      <a16:colId xmlns:a16="http://schemas.microsoft.com/office/drawing/2014/main" val="20004"/>
                    </a:ext>
                  </a:extLst>
                </a:gridCol>
                <a:gridCol w="998867">
                  <a:extLst>
                    <a:ext uri="{9D8B030D-6E8A-4147-A177-3AD203B41FA5}">
                      <a16:colId xmlns:a16="http://schemas.microsoft.com/office/drawing/2014/main" val="20005"/>
                    </a:ext>
                  </a:extLst>
                </a:gridCol>
                <a:gridCol w="998867">
                  <a:extLst>
                    <a:ext uri="{9D8B030D-6E8A-4147-A177-3AD203B41FA5}">
                      <a16:colId xmlns:a16="http://schemas.microsoft.com/office/drawing/2014/main" val="20006"/>
                    </a:ext>
                  </a:extLst>
                </a:gridCol>
                <a:gridCol w="998867">
                  <a:extLst>
                    <a:ext uri="{9D8B030D-6E8A-4147-A177-3AD203B41FA5}">
                      <a16:colId xmlns:a16="http://schemas.microsoft.com/office/drawing/2014/main" val="20007"/>
                    </a:ext>
                  </a:extLst>
                </a:gridCol>
                <a:gridCol w="998867">
                  <a:extLst>
                    <a:ext uri="{9D8B030D-6E8A-4147-A177-3AD203B41FA5}">
                      <a16:colId xmlns:a16="http://schemas.microsoft.com/office/drawing/2014/main" val="20008"/>
                    </a:ext>
                  </a:extLst>
                </a:gridCol>
              </a:tblGrid>
              <a:tr h="523029">
                <a:tc>
                  <a:txBody>
                    <a:bodyPr/>
                    <a:lstStyle/>
                    <a:p>
                      <a:pPr marL="0" lvl="0" indent="0" algn="l" rtl="0">
                        <a:spcBef>
                          <a:spcPts val="0"/>
                        </a:spcBef>
                        <a:spcAft>
                          <a:spcPts val="0"/>
                        </a:spcAft>
                        <a:buNone/>
                      </a:pPr>
                      <a:r>
                        <a:rPr lang="en" sz="1200" b="1"/>
                        <a:t>Model</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Accuracy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Precision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Recall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F1_score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Accuracy(test)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Precision(test)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Recall (test)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F1_score</a:t>
                      </a:r>
                      <a:endParaRPr sz="1200" b="1"/>
                    </a:p>
                    <a:p>
                      <a:pPr marL="0" lvl="0" indent="0" algn="l" rtl="0">
                        <a:spcBef>
                          <a:spcPts val="0"/>
                        </a:spcBef>
                        <a:spcAft>
                          <a:spcPts val="0"/>
                        </a:spcAft>
                        <a:buNone/>
                      </a:pPr>
                      <a:r>
                        <a:rPr lang="en" sz="1200" b="1"/>
                        <a:t>(test)</a:t>
                      </a:r>
                      <a:endParaRPr sz="1200" b="1"/>
                    </a:p>
                  </a:txBody>
                  <a:tcPr marL="91425" marR="91425" marT="91425" marB="91425">
                    <a:solidFill>
                      <a:srgbClr val="B7B7B7"/>
                    </a:solidFill>
                  </a:tcPr>
                </a:tc>
                <a:extLst>
                  <a:ext uri="{0D108BD9-81ED-4DB2-BD59-A6C34878D82A}">
                    <a16:rowId xmlns:a16="http://schemas.microsoft.com/office/drawing/2014/main" val="10000"/>
                  </a:ext>
                </a:extLst>
              </a:tr>
              <a:tr h="505307">
                <a:tc>
                  <a:txBody>
                    <a:bodyPr/>
                    <a:lstStyle/>
                    <a:p>
                      <a:pPr marL="0" lvl="0" indent="0" algn="ctr" rtl="0">
                        <a:lnSpc>
                          <a:spcPct val="115000"/>
                        </a:lnSpc>
                        <a:spcBef>
                          <a:spcPts val="0"/>
                        </a:spcBef>
                        <a:spcAft>
                          <a:spcPts val="0"/>
                        </a:spcAft>
                        <a:buNone/>
                      </a:pPr>
                      <a:r>
                        <a:rPr lang="en" sz="1100" b="1">
                          <a:solidFill>
                            <a:schemeClr val="dk1"/>
                          </a:solidFill>
                          <a:highlight>
                            <a:srgbClr val="FFFFFF"/>
                          </a:highlight>
                        </a:rPr>
                        <a:t>Random Forest </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1</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1</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1</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1</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0.704</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0.701 </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0.708</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0.703 </a:t>
                      </a:r>
                      <a:endParaRPr/>
                    </a:p>
                  </a:txBody>
                  <a:tcPr marL="91425" marR="91425" marT="91425" marB="91425"/>
                </a:tc>
                <a:extLst>
                  <a:ext uri="{0D108BD9-81ED-4DB2-BD59-A6C34878D82A}">
                    <a16:rowId xmlns:a16="http://schemas.microsoft.com/office/drawing/2014/main" val="10001"/>
                  </a:ext>
                </a:extLst>
              </a:tr>
              <a:tr h="505307">
                <a:tc>
                  <a:txBody>
                    <a:bodyPr/>
                    <a:lstStyle/>
                    <a:p>
                      <a:pPr marL="0" lvl="0" indent="0" algn="ctr" rtl="0">
                        <a:lnSpc>
                          <a:spcPct val="115000"/>
                        </a:lnSpc>
                        <a:spcBef>
                          <a:spcPts val="0"/>
                        </a:spcBef>
                        <a:spcAft>
                          <a:spcPts val="0"/>
                        </a:spcAft>
                        <a:buNone/>
                      </a:pPr>
                      <a:r>
                        <a:rPr lang="en" sz="1100" b="1">
                          <a:solidFill>
                            <a:schemeClr val="dk1"/>
                          </a:solidFill>
                          <a:highlight>
                            <a:srgbClr val="FFFFFF"/>
                          </a:highlight>
                        </a:rPr>
                        <a:t>CATBOOST </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0.992</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0.992</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0.992</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0.992</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0.703</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0.701</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0.706</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0.703 </a:t>
                      </a:r>
                      <a:endParaRPr/>
                    </a:p>
                  </a:txBody>
                  <a:tcPr marL="91425" marR="91425" marT="91425" marB="91425"/>
                </a:tc>
                <a:extLst>
                  <a:ext uri="{0D108BD9-81ED-4DB2-BD59-A6C34878D82A}">
                    <a16:rowId xmlns:a16="http://schemas.microsoft.com/office/drawing/2014/main" val="10002"/>
                  </a:ext>
                </a:extLst>
              </a:tr>
              <a:tr h="505307">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Gradient Boosting </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0.942</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0.943</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0.942</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0.942</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0.665</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a:solidFill>
                            <a:schemeClr val="dk1"/>
                          </a:solidFill>
                          <a:highlight>
                            <a:srgbClr val="FFFFFF"/>
                          </a:highlight>
                        </a:rPr>
                        <a:t>0.665</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dirty="0">
                          <a:solidFill>
                            <a:schemeClr val="dk1"/>
                          </a:solidFill>
                          <a:highlight>
                            <a:srgbClr val="FFFFFF"/>
                          </a:highlight>
                        </a:rPr>
                        <a:t>0.668</a:t>
                      </a:r>
                      <a:endParaRPr dirty="0"/>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sz="1100" b="1" dirty="0">
                          <a:solidFill>
                            <a:schemeClr val="dk1"/>
                          </a:solidFill>
                          <a:highlight>
                            <a:srgbClr val="FFFFFF"/>
                          </a:highlight>
                        </a:rPr>
                        <a:t>0.664</a:t>
                      </a: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249" name="Google Shape;249;p31"/>
          <p:cNvSpPr txBox="1"/>
          <p:nvPr/>
        </p:nvSpPr>
        <p:spPr>
          <a:xfrm>
            <a:off x="159300" y="143025"/>
            <a:ext cx="8407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Results </a:t>
            </a:r>
            <a:r>
              <a:rPr lang="en" sz="2000">
                <a:solidFill>
                  <a:srgbClr val="434343"/>
                </a:solidFill>
              </a:rPr>
              <a:t>(Best 3 results for age detection based on test accuracy)</a:t>
            </a:r>
            <a:endParaRPr sz="2000">
              <a:solidFill>
                <a:srgbClr val="434343"/>
              </a:solidFill>
            </a:endParaRPr>
          </a:p>
        </p:txBody>
      </p:sp>
      <p:pic>
        <p:nvPicPr>
          <p:cNvPr id="250" name="Google Shape;250;p31"/>
          <p:cNvPicPr preferRelativeResize="0"/>
          <p:nvPr/>
        </p:nvPicPr>
        <p:blipFill>
          <a:blip r:embed="rId3">
            <a:alphaModFix/>
          </a:blip>
          <a:stretch>
            <a:fillRect/>
          </a:stretch>
        </p:blipFill>
        <p:spPr>
          <a:xfrm>
            <a:off x="1264444" y="3086098"/>
            <a:ext cx="2554914" cy="1978819"/>
          </a:xfrm>
          <a:prstGeom prst="rect">
            <a:avLst/>
          </a:prstGeom>
          <a:noFill/>
          <a:ln>
            <a:noFill/>
          </a:ln>
        </p:spPr>
      </p:pic>
      <p:sp>
        <p:nvSpPr>
          <p:cNvPr id="251" name="Google Shape;251;p31"/>
          <p:cNvSpPr txBox="1"/>
          <p:nvPr/>
        </p:nvSpPr>
        <p:spPr>
          <a:xfrm>
            <a:off x="4454150" y="3242825"/>
            <a:ext cx="4486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For the Random Forest :</a:t>
            </a:r>
            <a:endParaRPr sz="1600" b="1"/>
          </a:p>
          <a:p>
            <a:pPr marL="0" lvl="0" indent="0" algn="l" rtl="0">
              <a:spcBef>
                <a:spcPts val="0"/>
              </a:spcBef>
              <a:spcAft>
                <a:spcPts val="0"/>
              </a:spcAft>
              <a:buNone/>
            </a:pPr>
            <a:r>
              <a:rPr lang="en" sz="1600"/>
              <a:t>Most Important feature: </a:t>
            </a:r>
            <a:r>
              <a:rPr lang="en" sz="1600" b="1"/>
              <a:t>sfm, Q25, meanfun</a:t>
            </a:r>
            <a:endParaRPr sz="1600" b="1"/>
          </a:p>
          <a:p>
            <a:pPr marL="0" lvl="0" indent="0" algn="l" rtl="0">
              <a:spcBef>
                <a:spcPts val="0"/>
              </a:spcBef>
              <a:spcAft>
                <a:spcPts val="0"/>
              </a:spcAft>
              <a:buNone/>
            </a:pPr>
            <a:r>
              <a:rPr lang="en" sz="1600"/>
              <a:t>Least important feature: </a:t>
            </a:r>
            <a:r>
              <a:rPr lang="en" sz="1600" b="1"/>
              <a:t>mindom</a:t>
            </a:r>
            <a:endParaRPr sz="1600" b="1"/>
          </a:p>
          <a:p>
            <a:pPr marL="0" lvl="0" indent="0" algn="l" rtl="0">
              <a:spcBef>
                <a:spcPts val="0"/>
              </a:spcBef>
              <a:spcAft>
                <a:spcPts val="0"/>
              </a:spcAft>
              <a:buNone/>
            </a:pPr>
            <a:r>
              <a:rPr lang="en" sz="1600"/>
              <a:t>(Among 20 statistical features)</a:t>
            </a:r>
            <a:endParaRPr sz="1600"/>
          </a:p>
          <a:p>
            <a:pPr marL="0" lvl="0" indent="0" algn="l" rtl="0">
              <a:spcBef>
                <a:spcPts val="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b="1"/>
          </a:p>
          <a:p>
            <a:pPr marL="457200" lvl="0" indent="-342900" algn="l" rtl="0">
              <a:spcBef>
                <a:spcPts val="1200"/>
              </a:spcBef>
              <a:spcAft>
                <a:spcPts val="0"/>
              </a:spcAft>
              <a:buSzPts val="1800"/>
              <a:buChar char="●"/>
            </a:pPr>
            <a:r>
              <a:rPr lang="en"/>
              <a:t>Frequency Spectrum Analysis</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Machine Learning </a:t>
            </a:r>
            <a:endParaRPr/>
          </a:p>
        </p:txBody>
      </p:sp>
      <p:pic>
        <p:nvPicPr>
          <p:cNvPr id="63" name="Google Shape;63;p14"/>
          <p:cNvPicPr preferRelativeResize="0"/>
          <p:nvPr/>
        </p:nvPicPr>
        <p:blipFill>
          <a:blip r:embed="rId3">
            <a:alphaModFix/>
          </a:blip>
          <a:stretch>
            <a:fillRect/>
          </a:stretch>
        </p:blipFill>
        <p:spPr>
          <a:xfrm>
            <a:off x="4079813" y="2855363"/>
            <a:ext cx="3571875" cy="1666875"/>
          </a:xfrm>
          <a:prstGeom prst="rect">
            <a:avLst/>
          </a:prstGeom>
          <a:noFill/>
          <a:ln>
            <a:noFill/>
          </a:ln>
        </p:spPr>
      </p:pic>
      <p:pic>
        <p:nvPicPr>
          <p:cNvPr id="64" name="Google Shape;64;p14"/>
          <p:cNvPicPr preferRelativeResize="0"/>
          <p:nvPr/>
        </p:nvPicPr>
        <p:blipFill>
          <a:blip r:embed="rId4">
            <a:alphaModFix/>
          </a:blip>
          <a:stretch>
            <a:fillRect/>
          </a:stretch>
        </p:blipFill>
        <p:spPr>
          <a:xfrm>
            <a:off x="5387103" y="1234475"/>
            <a:ext cx="1894800" cy="1773301"/>
          </a:xfrm>
          <a:prstGeom prst="rect">
            <a:avLst/>
          </a:prstGeom>
          <a:noFill/>
          <a:ln>
            <a:noFill/>
          </a:ln>
        </p:spPr>
      </p:pic>
      <p:sp>
        <p:nvSpPr>
          <p:cNvPr id="65" name="Google Shape;65;p14"/>
          <p:cNvSpPr txBox="1"/>
          <p:nvPr/>
        </p:nvSpPr>
        <p:spPr>
          <a:xfrm>
            <a:off x="311700" y="431275"/>
            <a:ext cx="8520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Broad Area of Research</a:t>
            </a:r>
            <a:endParaRPr sz="2000" b="1">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p32"/>
          <p:cNvGraphicFramePr/>
          <p:nvPr>
            <p:extLst>
              <p:ext uri="{D42A27DB-BD31-4B8C-83A1-F6EECF244321}">
                <p14:modId xmlns:p14="http://schemas.microsoft.com/office/powerpoint/2010/main" val="474740507"/>
              </p:ext>
            </p:extLst>
          </p:nvPr>
        </p:nvGraphicFramePr>
        <p:xfrm>
          <a:off x="305188" y="851276"/>
          <a:ext cx="8635212" cy="2011941"/>
        </p:xfrm>
        <a:graphic>
          <a:graphicData uri="http://schemas.openxmlformats.org/drawingml/2006/table">
            <a:tbl>
              <a:tblPr>
                <a:noFill/>
                <a:tableStyleId>{73CDCD13-7CA2-4ADF-971F-A457C72C54EF}</a:tableStyleId>
              </a:tblPr>
              <a:tblGrid>
                <a:gridCol w="959468">
                  <a:extLst>
                    <a:ext uri="{9D8B030D-6E8A-4147-A177-3AD203B41FA5}">
                      <a16:colId xmlns:a16="http://schemas.microsoft.com/office/drawing/2014/main" val="20000"/>
                    </a:ext>
                  </a:extLst>
                </a:gridCol>
                <a:gridCol w="959468">
                  <a:extLst>
                    <a:ext uri="{9D8B030D-6E8A-4147-A177-3AD203B41FA5}">
                      <a16:colId xmlns:a16="http://schemas.microsoft.com/office/drawing/2014/main" val="20001"/>
                    </a:ext>
                  </a:extLst>
                </a:gridCol>
                <a:gridCol w="959468">
                  <a:extLst>
                    <a:ext uri="{9D8B030D-6E8A-4147-A177-3AD203B41FA5}">
                      <a16:colId xmlns:a16="http://schemas.microsoft.com/office/drawing/2014/main" val="20002"/>
                    </a:ext>
                  </a:extLst>
                </a:gridCol>
                <a:gridCol w="959468">
                  <a:extLst>
                    <a:ext uri="{9D8B030D-6E8A-4147-A177-3AD203B41FA5}">
                      <a16:colId xmlns:a16="http://schemas.microsoft.com/office/drawing/2014/main" val="20003"/>
                    </a:ext>
                  </a:extLst>
                </a:gridCol>
                <a:gridCol w="959468">
                  <a:extLst>
                    <a:ext uri="{9D8B030D-6E8A-4147-A177-3AD203B41FA5}">
                      <a16:colId xmlns:a16="http://schemas.microsoft.com/office/drawing/2014/main" val="20004"/>
                    </a:ext>
                  </a:extLst>
                </a:gridCol>
                <a:gridCol w="959468">
                  <a:extLst>
                    <a:ext uri="{9D8B030D-6E8A-4147-A177-3AD203B41FA5}">
                      <a16:colId xmlns:a16="http://schemas.microsoft.com/office/drawing/2014/main" val="20005"/>
                    </a:ext>
                  </a:extLst>
                </a:gridCol>
                <a:gridCol w="959468">
                  <a:extLst>
                    <a:ext uri="{9D8B030D-6E8A-4147-A177-3AD203B41FA5}">
                      <a16:colId xmlns:a16="http://schemas.microsoft.com/office/drawing/2014/main" val="20006"/>
                    </a:ext>
                  </a:extLst>
                </a:gridCol>
                <a:gridCol w="959468">
                  <a:extLst>
                    <a:ext uri="{9D8B030D-6E8A-4147-A177-3AD203B41FA5}">
                      <a16:colId xmlns:a16="http://schemas.microsoft.com/office/drawing/2014/main" val="20007"/>
                    </a:ext>
                  </a:extLst>
                </a:gridCol>
                <a:gridCol w="959468">
                  <a:extLst>
                    <a:ext uri="{9D8B030D-6E8A-4147-A177-3AD203B41FA5}">
                      <a16:colId xmlns:a16="http://schemas.microsoft.com/office/drawing/2014/main" val="20008"/>
                    </a:ext>
                  </a:extLst>
                </a:gridCol>
              </a:tblGrid>
              <a:tr h="416132">
                <a:tc>
                  <a:txBody>
                    <a:bodyPr/>
                    <a:lstStyle/>
                    <a:p>
                      <a:pPr marL="0" lvl="0" indent="0" algn="l" rtl="0">
                        <a:spcBef>
                          <a:spcPts val="0"/>
                        </a:spcBef>
                        <a:spcAft>
                          <a:spcPts val="0"/>
                        </a:spcAft>
                        <a:buNone/>
                      </a:pPr>
                      <a:r>
                        <a:rPr lang="en" sz="1200" b="1"/>
                        <a:t>Model</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Accuracy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Precision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Recall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F1_score (train)</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Accuracy(test)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Precision(test)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Recall (test)</a:t>
                      </a:r>
                      <a:endParaRPr sz="1200" b="1"/>
                    </a:p>
                  </a:txBody>
                  <a:tcPr marL="91425" marR="91425" marT="91425" marB="91425">
                    <a:solidFill>
                      <a:srgbClr val="B7B7B7"/>
                    </a:solidFill>
                  </a:tcPr>
                </a:tc>
                <a:tc>
                  <a:txBody>
                    <a:bodyPr/>
                    <a:lstStyle/>
                    <a:p>
                      <a:pPr marL="0" lvl="0" indent="0" algn="l" rtl="0">
                        <a:spcBef>
                          <a:spcPts val="0"/>
                        </a:spcBef>
                        <a:spcAft>
                          <a:spcPts val="0"/>
                        </a:spcAft>
                        <a:buNone/>
                      </a:pPr>
                      <a:r>
                        <a:rPr lang="en" sz="1200" b="1"/>
                        <a:t>F1_score</a:t>
                      </a:r>
                      <a:endParaRPr sz="1200" b="1"/>
                    </a:p>
                    <a:p>
                      <a:pPr marL="0" lvl="0" indent="0" algn="l" rtl="0">
                        <a:spcBef>
                          <a:spcPts val="0"/>
                        </a:spcBef>
                        <a:spcAft>
                          <a:spcPts val="0"/>
                        </a:spcAft>
                        <a:buNone/>
                      </a:pPr>
                      <a:r>
                        <a:rPr lang="en" sz="1200" b="1"/>
                        <a:t>(test)</a:t>
                      </a:r>
                      <a:endParaRPr sz="1200" b="1"/>
                    </a:p>
                  </a:txBody>
                  <a:tcPr marL="91425" marR="91425" marT="91425" marB="91425">
                    <a:solidFill>
                      <a:srgbClr val="B7B7B7"/>
                    </a:solidFill>
                  </a:tcPr>
                </a:tc>
                <a:extLst>
                  <a:ext uri="{0D108BD9-81ED-4DB2-BD59-A6C34878D82A}">
                    <a16:rowId xmlns:a16="http://schemas.microsoft.com/office/drawing/2014/main" val="10000"/>
                  </a:ext>
                </a:extLst>
              </a:tr>
              <a:tr h="272501">
                <a:tc>
                  <a:txBody>
                    <a:bodyPr/>
                    <a:lstStyle/>
                    <a:p>
                      <a:pPr marL="0" lvl="0" indent="0" algn="ctr" rtl="0">
                        <a:lnSpc>
                          <a:spcPct val="115000"/>
                        </a:lnSpc>
                        <a:spcBef>
                          <a:spcPts val="200"/>
                        </a:spcBef>
                        <a:spcAft>
                          <a:spcPts val="200"/>
                        </a:spcAft>
                        <a:buNone/>
                      </a:pPr>
                      <a:r>
                        <a:rPr lang="en" sz="1100" b="1">
                          <a:solidFill>
                            <a:srgbClr val="252525"/>
                          </a:solidFill>
                          <a:highlight>
                            <a:srgbClr val="FFFFFF"/>
                          </a:highlight>
                        </a:rPr>
                        <a:t>XGBOOST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0.89</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0.892</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0.89</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0.89</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0.661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0.667</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0.66</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0.66</a:t>
                      </a:r>
                      <a:endParaRPr/>
                    </a:p>
                  </a:txBody>
                  <a:tcPr marL="91425" marR="91425" marT="91425" marB="91425"/>
                </a:tc>
                <a:extLst>
                  <a:ext uri="{0D108BD9-81ED-4DB2-BD59-A6C34878D82A}">
                    <a16:rowId xmlns:a16="http://schemas.microsoft.com/office/drawing/2014/main" val="10001"/>
                  </a:ext>
                </a:extLst>
              </a:tr>
              <a:tr h="418733">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CATBOOST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0.64</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0.64</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0.641</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0.64</a:t>
                      </a:r>
                      <a:endParaRPr/>
                    </a:p>
                  </a:txBody>
                  <a:tcPr marL="91425" marR="91425" marT="91425" marB="91425"/>
                </a:tc>
                <a:extLst>
                  <a:ext uri="{0D108BD9-81ED-4DB2-BD59-A6C34878D82A}">
                    <a16:rowId xmlns:a16="http://schemas.microsoft.com/office/drawing/2014/main" val="10002"/>
                  </a:ext>
                </a:extLst>
              </a:tr>
              <a:tr h="418733">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Gradient Boosting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1 </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0.64</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dirty="0">
                          <a:solidFill>
                            <a:srgbClr val="252525"/>
                          </a:solidFill>
                          <a:highlight>
                            <a:srgbClr val="FFFFFF"/>
                          </a:highlight>
                        </a:rPr>
                        <a:t>0.642 </a:t>
                      </a:r>
                      <a:endParaRPr dirty="0"/>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a:solidFill>
                            <a:srgbClr val="252525"/>
                          </a:solidFill>
                          <a:highlight>
                            <a:srgbClr val="FFFFFF"/>
                          </a:highlight>
                        </a:rPr>
                        <a:t>0.64</a:t>
                      </a:r>
                      <a:endParaRPr/>
                    </a:p>
                  </a:txBody>
                  <a:tcPr marL="91425" marR="91425" marT="91425" marB="91425"/>
                </a:tc>
                <a:tc>
                  <a:txBody>
                    <a:bodyPr/>
                    <a:lstStyle/>
                    <a:p>
                      <a:pPr marL="0" lvl="0" indent="0" algn="ctr" rtl="0">
                        <a:lnSpc>
                          <a:spcPct val="115000"/>
                        </a:lnSpc>
                        <a:spcBef>
                          <a:spcPts val="200"/>
                        </a:spcBef>
                        <a:spcAft>
                          <a:spcPts val="200"/>
                        </a:spcAft>
                        <a:buClr>
                          <a:schemeClr val="dk1"/>
                        </a:buClr>
                        <a:buSzPts val="1100"/>
                        <a:buFont typeface="Arial"/>
                        <a:buNone/>
                      </a:pPr>
                      <a:r>
                        <a:rPr lang="en" sz="1100" b="1" dirty="0">
                          <a:solidFill>
                            <a:srgbClr val="252525"/>
                          </a:solidFill>
                          <a:highlight>
                            <a:srgbClr val="FFFFFF"/>
                          </a:highlight>
                        </a:rPr>
                        <a:t>0.64</a:t>
                      </a: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257" name="Google Shape;257;p32"/>
          <p:cNvSpPr txBox="1"/>
          <p:nvPr/>
        </p:nvSpPr>
        <p:spPr>
          <a:xfrm>
            <a:off x="159300" y="143025"/>
            <a:ext cx="890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Results </a:t>
            </a:r>
            <a:r>
              <a:rPr lang="en" sz="2000">
                <a:solidFill>
                  <a:srgbClr val="434343"/>
                </a:solidFill>
              </a:rPr>
              <a:t>(Best 3 results for emotion detection based on test accuracy)</a:t>
            </a:r>
            <a:endParaRPr sz="2000">
              <a:solidFill>
                <a:srgbClr val="434343"/>
              </a:solidFill>
            </a:endParaRPr>
          </a:p>
        </p:txBody>
      </p:sp>
      <p:pic>
        <p:nvPicPr>
          <p:cNvPr id="258" name="Google Shape;258;p32"/>
          <p:cNvPicPr preferRelativeResize="0"/>
          <p:nvPr/>
        </p:nvPicPr>
        <p:blipFill>
          <a:blip r:embed="rId3">
            <a:alphaModFix/>
          </a:blip>
          <a:stretch>
            <a:fillRect/>
          </a:stretch>
        </p:blipFill>
        <p:spPr>
          <a:xfrm>
            <a:off x="1071562" y="2943225"/>
            <a:ext cx="3243139" cy="2200275"/>
          </a:xfrm>
          <a:prstGeom prst="rect">
            <a:avLst/>
          </a:prstGeom>
          <a:noFill/>
          <a:ln>
            <a:noFill/>
          </a:ln>
        </p:spPr>
      </p:pic>
      <p:sp>
        <p:nvSpPr>
          <p:cNvPr id="259" name="Google Shape;259;p32"/>
          <p:cNvSpPr txBox="1"/>
          <p:nvPr/>
        </p:nvSpPr>
        <p:spPr>
          <a:xfrm>
            <a:off x="4444600" y="3051775"/>
            <a:ext cx="44958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rPr>
              <a:t>For the XGBOOST :</a:t>
            </a:r>
            <a:endParaRPr sz="1600"/>
          </a:p>
          <a:p>
            <a:pPr marL="0" lvl="0" indent="0" algn="l" rtl="0">
              <a:spcBef>
                <a:spcPts val="0"/>
              </a:spcBef>
              <a:spcAft>
                <a:spcPts val="0"/>
              </a:spcAft>
              <a:buNone/>
            </a:pPr>
            <a:r>
              <a:rPr lang="en" sz="1600"/>
              <a:t>Most Important feature: </a:t>
            </a:r>
            <a:r>
              <a:rPr lang="en" sz="1600" b="1"/>
              <a:t>Q25</a:t>
            </a:r>
            <a:endParaRPr sz="1600" b="1"/>
          </a:p>
          <a:p>
            <a:pPr marL="0" lvl="0" indent="0" algn="l" rtl="0">
              <a:spcBef>
                <a:spcPts val="0"/>
              </a:spcBef>
              <a:spcAft>
                <a:spcPts val="0"/>
              </a:spcAft>
              <a:buNone/>
            </a:pPr>
            <a:r>
              <a:rPr lang="en" sz="1600"/>
              <a:t>Least important feature: </a:t>
            </a:r>
            <a:r>
              <a:rPr lang="en" sz="1600" b="1"/>
              <a:t>Centroid</a:t>
            </a:r>
            <a:endParaRPr sz="1600" b="1"/>
          </a:p>
          <a:p>
            <a:pPr marL="0" lvl="0" indent="0" algn="l" rtl="0">
              <a:spcBef>
                <a:spcPts val="0"/>
              </a:spcBef>
              <a:spcAft>
                <a:spcPts val="0"/>
              </a:spcAft>
              <a:buNone/>
            </a:pPr>
            <a:r>
              <a:rPr lang="en" sz="1600"/>
              <a:t>(Among 20 statistical features)</a:t>
            </a:r>
            <a:endParaRPr sz="1600"/>
          </a:p>
          <a:p>
            <a:pPr marL="0" lvl="0" indent="0" algn="l" rtl="0">
              <a:spcBef>
                <a:spcPts val="0"/>
              </a:spcBef>
              <a:spcAft>
                <a:spcPts val="0"/>
              </a:spcAft>
              <a:buNone/>
            </a:pPr>
            <a:endParaRPr sz="2000"/>
          </a:p>
          <a:p>
            <a:pPr marL="0" lvl="0" indent="0" algn="l" rtl="0">
              <a:spcBef>
                <a:spcPts val="0"/>
              </a:spcBef>
              <a:spcAft>
                <a:spcPts val="0"/>
              </a:spcAft>
              <a:buNone/>
            </a:pP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Several  studies  have  focused  on  detecting  gender,  age,and  emotion  from  different  types  of  sources.  But  according to  the  best  of  our  knowledge,  none  of  them  use  a  single type  of  source  to  detect  all  of  them.  We  have  introduced  a system to detect gender, age, and emotion from speech.</a:t>
            </a:r>
            <a:endParaRPr/>
          </a:p>
          <a:p>
            <a:pPr marL="0" lvl="0" indent="0" algn="l" rtl="0">
              <a:spcBef>
                <a:spcPts val="1200"/>
              </a:spcBef>
              <a:spcAft>
                <a:spcPts val="0"/>
              </a:spcAft>
              <a:buNone/>
            </a:pPr>
            <a:r>
              <a:rPr lang="en" b="1" u="sng"/>
              <a:t>Limitation</a:t>
            </a:r>
            <a:endParaRPr b="1" u="sng"/>
          </a:p>
          <a:p>
            <a:pPr marL="0" lvl="0" indent="0" algn="l" rtl="0">
              <a:spcBef>
                <a:spcPts val="1200"/>
              </a:spcBef>
              <a:spcAft>
                <a:spcPts val="0"/>
              </a:spcAft>
              <a:buNone/>
            </a:pPr>
            <a:r>
              <a:rPr lang="en"/>
              <a:t>If the audio clips consisted of voices from  more  than  one  person  simultaneously,  it  will  not  be able  to  find  out  the  age,  gender,  or  emotion  of  them  within the  provided  accuracy.</a:t>
            </a:r>
            <a:endParaRPr/>
          </a:p>
          <a:p>
            <a:pPr marL="0" lvl="0" indent="0" algn="l" rtl="0">
              <a:spcBef>
                <a:spcPts val="1200"/>
              </a:spcBef>
              <a:spcAft>
                <a:spcPts val="0"/>
              </a:spcAft>
              <a:buNone/>
            </a:pPr>
            <a:r>
              <a:rPr lang="en" b="1" u="sng"/>
              <a:t>Future Work</a:t>
            </a:r>
            <a:endParaRPr b="1" u="sng"/>
          </a:p>
          <a:p>
            <a:pPr marL="0" lvl="0" indent="0" algn="l" rtl="0">
              <a:spcBef>
                <a:spcPts val="1200"/>
              </a:spcBef>
              <a:spcAft>
                <a:spcPts val="1200"/>
              </a:spcAft>
              <a:buNone/>
            </a:pPr>
            <a:r>
              <a:rPr lang="en"/>
              <a:t>Detection of age, gender, and emotion from audio voices of multiple people. A web application to predict age, gender, and emotion.</a:t>
            </a:r>
            <a:endParaRPr/>
          </a:p>
        </p:txBody>
      </p:sp>
      <p:sp>
        <p:nvSpPr>
          <p:cNvPr id="265" name="Google Shape;265;p33"/>
          <p:cNvSpPr txBox="1"/>
          <p:nvPr/>
        </p:nvSpPr>
        <p:spPr>
          <a:xfrm>
            <a:off x="311700" y="447825"/>
            <a:ext cx="8520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Conclusion and Discussion</a:t>
            </a:r>
            <a:endParaRPr sz="2000" b="1">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body" idx="1"/>
          </p:nvPr>
        </p:nvSpPr>
        <p:spPr>
          <a:xfrm>
            <a:off x="311700" y="904825"/>
            <a:ext cx="8520600" cy="3816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[1] S. A. Fulop,Speech spectrum analysis.Springer Science &amp; Business Media, 2011.</a:t>
            </a:r>
            <a:endParaRPr/>
          </a:p>
          <a:p>
            <a:pPr marL="0" lvl="0" indent="0" algn="l" rtl="0">
              <a:spcBef>
                <a:spcPts val="1200"/>
              </a:spcBef>
              <a:spcAft>
                <a:spcPts val="0"/>
              </a:spcAft>
              <a:buNone/>
            </a:pPr>
            <a:r>
              <a:rPr lang="en"/>
              <a:t>[2] Voice.mozilla.org,“common voice,”https://commonvoice.mozilla.org/en,    2021,    accessed:2021-01-15.</a:t>
            </a:r>
            <a:endParaRPr/>
          </a:p>
          <a:p>
            <a:pPr marL="0" lvl="0" indent="0" algn="l" rtl="0">
              <a:spcBef>
                <a:spcPts val="1200"/>
              </a:spcBef>
              <a:spcAft>
                <a:spcPts val="0"/>
              </a:spcAft>
              <a:buNone/>
            </a:pPr>
            <a:r>
              <a:rPr lang="en"/>
              <a:t>[3] Smartlaboratory.org,“Ravdess—smartlab,”https://smartlaboratory.org/ravdess/, 2021, accessed: 2021-01-15.</a:t>
            </a:r>
            <a:endParaRPr/>
          </a:p>
          <a:p>
            <a:pPr marL="0" lvl="0" indent="0" algn="l" rtl="0">
              <a:spcBef>
                <a:spcPts val="1200"/>
              </a:spcBef>
              <a:spcAft>
                <a:spcPts val="0"/>
              </a:spcAft>
              <a:buNone/>
            </a:pPr>
            <a:r>
              <a:rPr lang="en"/>
              <a:t>[4] I. Shafran, M. Riley, and M. Mohri, “Voice signatures,” in 2003 IEEE Workshop on Automatic Speech Recognition and Understanding (IEEECat. No.03EX721), 2003, pp. 31–36.</a:t>
            </a:r>
            <a:endParaRPr/>
          </a:p>
          <a:p>
            <a:pPr marL="0" lvl="0" indent="0" algn="l" rtl="0">
              <a:spcBef>
                <a:spcPts val="1200"/>
              </a:spcBef>
              <a:spcAft>
                <a:spcPts val="0"/>
              </a:spcAft>
              <a:buNone/>
            </a:pPr>
            <a:r>
              <a:rPr lang="en"/>
              <a:t>[5] J.  Pˇribil,  A.  Pˇribilov ́a,  and  J.  Matouˇsek,  “Gmm-based  speaker  gender and age classification after voice conversion,” in 2016 First International Workshop on Sensing, Processing and Learning for Intelligent Machines(SPLINE), 2016, pp. 1–5.</a:t>
            </a:r>
            <a:endParaRPr/>
          </a:p>
          <a:p>
            <a:pPr marL="0" lvl="0" indent="0" algn="l" rtl="0">
              <a:spcBef>
                <a:spcPts val="1200"/>
              </a:spcBef>
              <a:spcAft>
                <a:spcPts val="1200"/>
              </a:spcAft>
              <a:buNone/>
            </a:pPr>
            <a:r>
              <a:rPr lang="en"/>
              <a:t>[6] E.  Ramdinmawii  and  V.  K.  Mittal,  “Gender  identification  from  speech signal  by  examining  the  speech  production  characteristics,”  in 2016 International  Conference  on  Signal  Processing  and  Communication(ICSC), 2016, pp. 244–249.</a:t>
            </a:r>
            <a:endParaRPr/>
          </a:p>
        </p:txBody>
      </p:sp>
      <p:sp>
        <p:nvSpPr>
          <p:cNvPr id="271" name="Google Shape;271;p34"/>
          <p:cNvSpPr txBox="1"/>
          <p:nvPr/>
        </p:nvSpPr>
        <p:spPr>
          <a:xfrm>
            <a:off x="356550" y="336025"/>
            <a:ext cx="8430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References </a:t>
            </a:r>
            <a:endParaRPr sz="2000" b="1">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[7] R. Djemili, H. Bourouba, and M. C. A. Korba, “A speech signal based gender identification system using four classifiers,” in 2012 International Conference on Multimedia Computing and Systems, 2012, pp. 184–187.</a:t>
            </a:r>
            <a:endParaRPr/>
          </a:p>
          <a:p>
            <a:pPr marL="0" lvl="0" indent="0" algn="l" rtl="0">
              <a:spcBef>
                <a:spcPts val="1200"/>
              </a:spcBef>
              <a:spcAft>
                <a:spcPts val="0"/>
              </a:spcAft>
              <a:buNone/>
            </a:pPr>
            <a:r>
              <a:rPr lang="en"/>
              <a:t>[8] M. H. Bahari and H. Van Hamme, “Speaker age estimation and gender detection  based  on  supervised  non-negative  matrix  factorization,”  in 2011  IEEE  Workshop  on  Biometric  Measurements  and  Systems  for Security and Medical Applications (BIOMS), 2011, pp. 1–6.</a:t>
            </a:r>
            <a:endParaRPr/>
          </a:p>
          <a:p>
            <a:pPr marL="0" lvl="0" indent="0" algn="l" rtl="0">
              <a:spcBef>
                <a:spcPts val="1200"/>
              </a:spcBef>
              <a:spcAft>
                <a:spcPts val="0"/>
              </a:spcAft>
              <a:buNone/>
            </a:pPr>
            <a:r>
              <a:rPr lang="en"/>
              <a:t>[9] Z.  Wang  and  I.  Tashev,  “Learning  utterance-level  representations  for speech emotion and age/gender recognition using deep neural networks,”in2017 IEEE International Conference on Acoustics, Speech and Signal Processing (ICASSP), 2017, pp. 5150–5154.</a:t>
            </a:r>
            <a:endParaRPr/>
          </a:p>
          <a:p>
            <a:pPr marL="0" lvl="0" indent="0" algn="l" rtl="0">
              <a:spcBef>
                <a:spcPts val="1200"/>
              </a:spcBef>
              <a:spcAft>
                <a:spcPts val="1200"/>
              </a:spcAft>
              <a:buNone/>
            </a:pPr>
            <a:r>
              <a:rPr lang="en"/>
              <a:t>[10] M.-H. Grosbras, P. D. Ross, and P. Belin, “Categorical emotion recognition from voice improves during childhood and adolescence,”Scientific reports, vol. 8, no. 1, pp. 1–11, 2018.</a:t>
            </a:r>
            <a:endParaRPr/>
          </a:p>
        </p:txBody>
      </p:sp>
      <p:sp>
        <p:nvSpPr>
          <p:cNvPr id="277" name="Google Shape;277;p35"/>
          <p:cNvSpPr txBox="1"/>
          <p:nvPr/>
        </p:nvSpPr>
        <p:spPr>
          <a:xfrm>
            <a:off x="311700" y="447825"/>
            <a:ext cx="8520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References (Cont.)</a:t>
            </a:r>
            <a:endParaRPr sz="2000" b="1">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body" idx="1"/>
          </p:nvPr>
        </p:nvSpPr>
        <p:spPr>
          <a:xfrm>
            <a:off x="311700" y="322300"/>
            <a:ext cx="8520600" cy="4246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1200"/>
              </a:spcBef>
              <a:spcAft>
                <a:spcPts val="0"/>
              </a:spcAft>
              <a:buNone/>
            </a:pPr>
            <a:endParaRPr/>
          </a:p>
          <a:p>
            <a:pPr marL="0" lvl="0" indent="0" algn="ctr" rtl="0">
              <a:spcBef>
                <a:spcPts val="1200"/>
              </a:spcBef>
              <a:spcAft>
                <a:spcPts val="0"/>
              </a:spcAft>
              <a:buNone/>
            </a:pPr>
            <a:endParaRPr/>
          </a:p>
          <a:p>
            <a:pPr marL="0" lvl="0" indent="0" algn="ctr" rtl="0">
              <a:spcBef>
                <a:spcPts val="1200"/>
              </a:spcBef>
              <a:spcAft>
                <a:spcPts val="1200"/>
              </a:spcAft>
              <a:buNone/>
            </a:pPr>
            <a:r>
              <a:rPr lang="en" sz="3900" b="1"/>
              <a:t>Thank You</a:t>
            </a:r>
            <a:endParaRPr sz="39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Speech</a:t>
            </a:r>
            <a:r>
              <a:rPr lang="en" sz="1600"/>
              <a:t>  is  a  medium  of  communication  to  exchange  information from one speaker to one or more listeners. </a:t>
            </a:r>
            <a:endParaRPr sz="1600"/>
          </a:p>
          <a:p>
            <a:pPr marL="0" lvl="0" indent="0" algn="l" rtl="0">
              <a:spcBef>
                <a:spcPts val="1200"/>
              </a:spcBef>
              <a:spcAft>
                <a:spcPts val="0"/>
              </a:spcAft>
              <a:buNone/>
            </a:pPr>
            <a:r>
              <a:rPr lang="en" sz="1600"/>
              <a:t>In  </a:t>
            </a:r>
            <a:r>
              <a:rPr lang="en" sz="1600" b="1"/>
              <a:t>speech processing</a:t>
            </a:r>
            <a:r>
              <a:rPr lang="en" sz="1600"/>
              <a:t>, speech is transformed into electrical signals, volt-ages, or currents, in which form typically speech signals can be analyzed. </a:t>
            </a:r>
            <a:endParaRPr sz="1600"/>
          </a:p>
          <a:p>
            <a:pPr marL="0" lvl="0" indent="0" algn="l" rtl="0">
              <a:spcBef>
                <a:spcPts val="1200"/>
              </a:spcBef>
              <a:spcAft>
                <a:spcPts val="1200"/>
              </a:spcAft>
              <a:buNone/>
            </a:pPr>
            <a:r>
              <a:rPr lang="en" sz="1600"/>
              <a:t>The </a:t>
            </a:r>
            <a:r>
              <a:rPr lang="en" sz="1600" b="1"/>
              <a:t>frequency spectrum analysis</a:t>
            </a:r>
            <a:r>
              <a:rPr lang="en" sz="1600"/>
              <a:t> of the signal is  called  the  analysis  of  the  amplitude,  frequency,  and  phase of  the  audio  signals.</a:t>
            </a:r>
            <a:endParaRPr sz="1600"/>
          </a:p>
        </p:txBody>
      </p:sp>
      <p:sp>
        <p:nvSpPr>
          <p:cNvPr id="71" name="Google Shape;71;p15"/>
          <p:cNvSpPr txBox="1"/>
          <p:nvPr/>
        </p:nvSpPr>
        <p:spPr>
          <a:xfrm>
            <a:off x="311700" y="335750"/>
            <a:ext cx="8520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Introduction</a:t>
            </a:r>
            <a:endParaRPr sz="2000" b="1">
              <a:solidFill>
                <a:srgbClr val="434343"/>
              </a:solidFill>
            </a:endParaRPr>
          </a:p>
        </p:txBody>
      </p:sp>
      <p:sp>
        <p:nvSpPr>
          <p:cNvPr id="72" name="Google Shape;72;p15"/>
          <p:cNvSpPr/>
          <p:nvPr/>
        </p:nvSpPr>
        <p:spPr>
          <a:xfrm>
            <a:off x="1523875" y="3368450"/>
            <a:ext cx="1473600" cy="723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Audio Signal</a:t>
            </a:r>
            <a:endParaRPr/>
          </a:p>
        </p:txBody>
      </p:sp>
      <p:sp>
        <p:nvSpPr>
          <p:cNvPr id="73" name="Google Shape;73;p15"/>
          <p:cNvSpPr/>
          <p:nvPr/>
        </p:nvSpPr>
        <p:spPr>
          <a:xfrm>
            <a:off x="3880900" y="3044300"/>
            <a:ext cx="1473600" cy="1347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Frequency </a:t>
            </a:r>
            <a:endParaRPr/>
          </a:p>
          <a:p>
            <a:pPr marL="0" lvl="0" indent="0" algn="l" rtl="0">
              <a:spcBef>
                <a:spcPts val="0"/>
              </a:spcBef>
              <a:spcAft>
                <a:spcPts val="0"/>
              </a:spcAft>
              <a:buNone/>
            </a:pPr>
            <a:r>
              <a:rPr lang="en"/>
              <a:t>   Spectrum </a:t>
            </a:r>
            <a:endParaRPr/>
          </a:p>
          <a:p>
            <a:pPr marL="0" lvl="0" indent="0" algn="l" rtl="0">
              <a:spcBef>
                <a:spcPts val="0"/>
              </a:spcBef>
              <a:spcAft>
                <a:spcPts val="0"/>
              </a:spcAft>
              <a:buNone/>
            </a:pPr>
            <a:r>
              <a:rPr lang="en"/>
              <a:t>    Analysis</a:t>
            </a:r>
            <a:endParaRPr/>
          </a:p>
        </p:txBody>
      </p:sp>
      <p:sp>
        <p:nvSpPr>
          <p:cNvPr id="74" name="Google Shape;74;p15"/>
          <p:cNvSpPr/>
          <p:nvPr/>
        </p:nvSpPr>
        <p:spPr>
          <a:xfrm>
            <a:off x="6331600" y="3368400"/>
            <a:ext cx="1473600" cy="723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Dataset</a:t>
            </a:r>
            <a:endParaRPr/>
          </a:p>
        </p:txBody>
      </p:sp>
      <p:cxnSp>
        <p:nvCxnSpPr>
          <p:cNvPr id="75" name="Google Shape;75;p15"/>
          <p:cNvCxnSpPr>
            <a:stCxn id="72" idx="3"/>
            <a:endCxn id="73" idx="1"/>
          </p:cNvCxnSpPr>
          <p:nvPr/>
        </p:nvCxnSpPr>
        <p:spPr>
          <a:xfrm rot="10800000" flipH="1">
            <a:off x="2997475" y="3717800"/>
            <a:ext cx="883500" cy="12300"/>
          </a:xfrm>
          <a:prstGeom prst="straightConnector1">
            <a:avLst/>
          </a:prstGeom>
          <a:noFill/>
          <a:ln w="9525" cap="flat" cmpd="sng">
            <a:solidFill>
              <a:schemeClr val="dk2"/>
            </a:solidFill>
            <a:prstDash val="solid"/>
            <a:round/>
            <a:headEnd type="none" w="med" len="med"/>
            <a:tailEnd type="triangle" w="med" len="med"/>
          </a:ln>
        </p:spPr>
      </p:cxnSp>
      <p:cxnSp>
        <p:nvCxnSpPr>
          <p:cNvPr id="76" name="Google Shape;76;p15"/>
          <p:cNvCxnSpPr>
            <a:stCxn id="73" idx="3"/>
            <a:endCxn id="74" idx="1"/>
          </p:cNvCxnSpPr>
          <p:nvPr/>
        </p:nvCxnSpPr>
        <p:spPr>
          <a:xfrm>
            <a:off x="5354500" y="3717800"/>
            <a:ext cx="977100" cy="12300"/>
          </a:xfrm>
          <a:prstGeom prst="straightConnector1">
            <a:avLst/>
          </a:prstGeom>
          <a:noFill/>
          <a:ln w="9525" cap="flat" cmpd="sng">
            <a:solidFill>
              <a:schemeClr val="dk2"/>
            </a:solidFill>
            <a:prstDash val="solid"/>
            <a:round/>
            <a:headEnd type="none" w="med" len="med"/>
            <a:tailEnd type="triangle" w="med" len="med"/>
          </a:ln>
        </p:spPr>
      </p:cxnSp>
      <p:sp>
        <p:nvSpPr>
          <p:cNvPr id="77" name="Google Shape;77;p15"/>
          <p:cNvSpPr txBox="1"/>
          <p:nvPr/>
        </p:nvSpPr>
        <p:spPr>
          <a:xfrm>
            <a:off x="2509175" y="4553900"/>
            <a:ext cx="520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Dataset is essential for building Machine Learning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b="1">
                <a:solidFill>
                  <a:srgbClr val="434343"/>
                </a:solidFill>
              </a:rPr>
              <a:t>Introduction (Cont.)</a:t>
            </a:r>
            <a:endParaRPr sz="2000" b="1">
              <a:solidFill>
                <a:srgbClr val="434343"/>
              </a:solidFill>
            </a:endParaRPr>
          </a:p>
        </p:txBody>
      </p:sp>
      <p:sp>
        <p:nvSpPr>
          <p:cNvPr id="83" name="Google Shape;83;p16"/>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Frequency Spectrum Analysis</a:t>
            </a:r>
            <a:r>
              <a:rPr lang="en" sz="1600"/>
              <a:t> can be used for extracting features from any audio files. On this research, </a:t>
            </a:r>
            <a:r>
              <a:rPr lang="en" sz="1600" b="1"/>
              <a:t>20 statistical features </a:t>
            </a:r>
            <a:r>
              <a:rPr lang="en" sz="1600"/>
              <a:t>were extracted from each audio and those are : </a:t>
            </a: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1200"/>
              </a:spcAft>
              <a:buNone/>
            </a:pPr>
            <a:endParaRPr sz="1600"/>
          </a:p>
        </p:txBody>
      </p:sp>
      <p:graphicFrame>
        <p:nvGraphicFramePr>
          <p:cNvPr id="84" name="Google Shape;84;p16"/>
          <p:cNvGraphicFramePr/>
          <p:nvPr/>
        </p:nvGraphicFramePr>
        <p:xfrm>
          <a:off x="784225" y="1751558"/>
          <a:ext cx="6890875" cy="3326583"/>
        </p:xfrm>
        <a:graphic>
          <a:graphicData uri="http://schemas.openxmlformats.org/drawingml/2006/table">
            <a:tbl>
              <a:tblPr>
                <a:noFill/>
                <a:tableStyleId>{73CDCD13-7CA2-4ADF-971F-A457C72C54EF}</a:tableStyleId>
              </a:tblPr>
              <a:tblGrid>
                <a:gridCol w="1378175">
                  <a:extLst>
                    <a:ext uri="{9D8B030D-6E8A-4147-A177-3AD203B41FA5}">
                      <a16:colId xmlns:a16="http://schemas.microsoft.com/office/drawing/2014/main" val="20000"/>
                    </a:ext>
                  </a:extLst>
                </a:gridCol>
                <a:gridCol w="1378175">
                  <a:extLst>
                    <a:ext uri="{9D8B030D-6E8A-4147-A177-3AD203B41FA5}">
                      <a16:colId xmlns:a16="http://schemas.microsoft.com/office/drawing/2014/main" val="20001"/>
                    </a:ext>
                  </a:extLst>
                </a:gridCol>
                <a:gridCol w="1378175">
                  <a:extLst>
                    <a:ext uri="{9D8B030D-6E8A-4147-A177-3AD203B41FA5}">
                      <a16:colId xmlns:a16="http://schemas.microsoft.com/office/drawing/2014/main" val="20002"/>
                    </a:ext>
                  </a:extLst>
                </a:gridCol>
                <a:gridCol w="1378175">
                  <a:extLst>
                    <a:ext uri="{9D8B030D-6E8A-4147-A177-3AD203B41FA5}">
                      <a16:colId xmlns:a16="http://schemas.microsoft.com/office/drawing/2014/main" val="20003"/>
                    </a:ext>
                  </a:extLst>
                </a:gridCol>
                <a:gridCol w="1378175">
                  <a:extLst>
                    <a:ext uri="{9D8B030D-6E8A-4147-A177-3AD203B41FA5}">
                      <a16:colId xmlns:a16="http://schemas.microsoft.com/office/drawing/2014/main" val="20004"/>
                    </a:ext>
                  </a:extLst>
                </a:gridCol>
              </a:tblGrid>
              <a:tr h="570225">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Mean Frequency</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Q75</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Spectral Entropy</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Mean Fundamental Frequency</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Minimum Dominant Frequency</a:t>
                      </a:r>
                      <a:endParaRPr sz="1200" b="1"/>
                    </a:p>
                  </a:txBody>
                  <a:tcPr marL="91425" marR="91425" marT="91425" marB="91425"/>
                </a:tc>
                <a:extLst>
                  <a:ext uri="{0D108BD9-81ED-4DB2-BD59-A6C34878D82A}">
                    <a16:rowId xmlns:a16="http://schemas.microsoft.com/office/drawing/2014/main" val="10000"/>
                  </a:ext>
                </a:extLst>
              </a:tr>
              <a:tr h="570225">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SD(standard deviation),</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IQR</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Spectral Flatness</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Minimum Fundamental Frequency</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Maximum Dominant Frequency</a:t>
                      </a:r>
                      <a:endParaRPr sz="1200" b="1"/>
                    </a:p>
                  </a:txBody>
                  <a:tcPr marL="91425" marR="91425" marT="91425" marB="91425"/>
                </a:tc>
                <a:extLst>
                  <a:ext uri="{0D108BD9-81ED-4DB2-BD59-A6C34878D82A}">
                    <a16:rowId xmlns:a16="http://schemas.microsoft.com/office/drawing/2014/main" val="10001"/>
                  </a:ext>
                </a:extLst>
              </a:tr>
              <a:tr h="570225">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Median</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Skewness</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Mode</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Maximum Fundamental Frequency</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Dominant Frequency</a:t>
                      </a:r>
                      <a:endParaRPr sz="1200" b="1"/>
                    </a:p>
                  </a:txBody>
                  <a:tcPr marL="91425" marR="91425" marT="91425" marB="91425"/>
                </a:tc>
                <a:extLst>
                  <a:ext uri="{0D108BD9-81ED-4DB2-BD59-A6C34878D82A}">
                    <a16:rowId xmlns:a16="http://schemas.microsoft.com/office/drawing/2014/main" val="10002"/>
                  </a:ext>
                </a:extLst>
              </a:tr>
              <a:tr h="668200">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Q25</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Kurtosis</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Centroid</a:t>
                      </a:r>
                      <a:endParaRPr sz="1200"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b="1">
                          <a:solidFill>
                            <a:schemeClr val="dk2"/>
                          </a:solidFill>
                        </a:rPr>
                        <a:t>Mean Dominant Frequency</a:t>
                      </a:r>
                      <a:endParaRPr sz="1200" b="1"/>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2"/>
                          </a:solidFill>
                        </a:rPr>
                        <a:t>Modulation Index</a:t>
                      </a:r>
                      <a:endParaRPr sz="1200" b="1">
                        <a:solidFill>
                          <a:schemeClr val="dk2"/>
                        </a:solidFill>
                      </a:endParaRPr>
                    </a:p>
                    <a:p>
                      <a:pPr marL="0" lvl="0" indent="0" algn="l" rtl="0">
                        <a:spcBef>
                          <a:spcPts val="1200"/>
                        </a:spcBef>
                        <a:spcAft>
                          <a:spcPts val="0"/>
                        </a:spcAft>
                        <a:buNone/>
                      </a:pPr>
                      <a:endParaRPr sz="1200" b="1"/>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body" idx="1"/>
          </p:nvPr>
        </p:nvSpPr>
        <p:spPr>
          <a:xfrm>
            <a:off x="311700" y="738625"/>
            <a:ext cx="8520600" cy="4404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2000" b="1"/>
          </a:p>
          <a:p>
            <a:pPr marL="0" lvl="0" indent="0" algn="just" rtl="0">
              <a:spcBef>
                <a:spcPts val="1200"/>
              </a:spcBef>
              <a:spcAft>
                <a:spcPts val="0"/>
              </a:spcAft>
              <a:buNone/>
            </a:pPr>
            <a:r>
              <a:rPr lang="en" sz="1600"/>
              <a:t>Gender, age, and emotion detection from the speech are essential in machine and human interaction. Several researchers have focused on detecting gender, age,and  emotion  from  different  types  of  sources.  But  according to the best of our knowledge, none of them use a single type of source to detect all of them. We have introduced a system to  detect  gender,  age,  and  emotion  from  speech.  </a:t>
            </a:r>
            <a:endParaRPr sz="1600"/>
          </a:p>
          <a:p>
            <a:pPr marL="0" lvl="0" indent="0" algn="l" rtl="0">
              <a:spcBef>
                <a:spcPts val="1200"/>
              </a:spcBef>
              <a:spcAft>
                <a:spcPts val="0"/>
              </a:spcAft>
              <a:buNone/>
            </a:pPr>
            <a:r>
              <a:rPr lang="en" sz="1600"/>
              <a:t>This research will help for </a:t>
            </a:r>
            <a:endParaRPr sz="1600"/>
          </a:p>
          <a:p>
            <a:pPr marL="457200" lvl="0" indent="-330200" algn="l" rtl="0">
              <a:spcBef>
                <a:spcPts val="1200"/>
              </a:spcBef>
              <a:spcAft>
                <a:spcPts val="0"/>
              </a:spcAft>
              <a:buSzPts val="1600"/>
              <a:buChar char="●"/>
            </a:pPr>
            <a:r>
              <a:rPr lang="en" sz="1600"/>
              <a:t>Effectiveness of Frequency Spectrum Analysis in order to detect gender, age and emotion</a:t>
            </a:r>
            <a:endParaRPr sz="1600"/>
          </a:p>
          <a:p>
            <a:pPr marL="457200" lvl="0" indent="-330200" algn="l" rtl="0">
              <a:spcBef>
                <a:spcPts val="0"/>
              </a:spcBef>
              <a:spcAft>
                <a:spcPts val="0"/>
              </a:spcAft>
              <a:buSzPts val="1600"/>
              <a:buChar char="●"/>
            </a:pPr>
            <a:r>
              <a:rPr lang="en" sz="1600"/>
              <a:t>Categorizing audios by age and gender from speech, </a:t>
            </a:r>
            <a:endParaRPr sz="1600"/>
          </a:p>
          <a:p>
            <a:pPr marL="457200" lvl="0" indent="-330200" algn="l" rtl="0">
              <a:spcBef>
                <a:spcPts val="0"/>
              </a:spcBef>
              <a:spcAft>
                <a:spcPts val="0"/>
              </a:spcAft>
              <a:buSzPts val="1600"/>
              <a:buChar char="●"/>
            </a:pPr>
            <a:r>
              <a:rPr lang="en" sz="1600"/>
              <a:t>Investigation purposes, </a:t>
            </a:r>
            <a:endParaRPr sz="1600"/>
          </a:p>
          <a:p>
            <a:pPr marL="457200" lvl="0" indent="-330200" algn="l" rtl="0">
              <a:spcBef>
                <a:spcPts val="0"/>
              </a:spcBef>
              <a:spcAft>
                <a:spcPts val="0"/>
              </a:spcAft>
              <a:buSzPts val="1600"/>
              <a:buChar char="●"/>
            </a:pPr>
            <a:r>
              <a:rPr lang="en" sz="1600"/>
              <a:t>Predicting customer demographic segment, </a:t>
            </a:r>
            <a:endParaRPr sz="1600"/>
          </a:p>
          <a:p>
            <a:pPr marL="457200" lvl="0" indent="-330200" algn="l" rtl="0">
              <a:spcBef>
                <a:spcPts val="0"/>
              </a:spcBef>
              <a:spcAft>
                <a:spcPts val="0"/>
              </a:spcAft>
              <a:buSzPts val="1600"/>
              <a:buChar char="●"/>
            </a:pPr>
            <a:r>
              <a:rPr lang="en" sz="1600"/>
              <a:t>Recommending offers, </a:t>
            </a:r>
            <a:endParaRPr sz="1600"/>
          </a:p>
          <a:p>
            <a:pPr marL="457200" lvl="0" indent="-330200" algn="l" rtl="0">
              <a:spcBef>
                <a:spcPts val="0"/>
              </a:spcBef>
              <a:spcAft>
                <a:spcPts val="0"/>
              </a:spcAft>
              <a:buSzPts val="1600"/>
              <a:buChar char="●"/>
            </a:pPr>
            <a:r>
              <a:rPr lang="en" sz="1600"/>
              <a:t>Telecommunication industries need to analyze their audio calls </a:t>
            </a:r>
            <a:endParaRPr sz="1600"/>
          </a:p>
        </p:txBody>
      </p:sp>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b="1">
                <a:solidFill>
                  <a:srgbClr val="434343"/>
                </a:solidFill>
              </a:rPr>
              <a:t>Introduction (Cont.)</a:t>
            </a:r>
            <a:endParaRPr sz="2000" b="1">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311700" y="447825"/>
            <a:ext cx="828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Literature Review</a:t>
            </a:r>
            <a:endParaRPr sz="2000" b="1">
              <a:solidFill>
                <a:srgbClr val="434343"/>
              </a:solidFill>
            </a:endParaRPr>
          </a:p>
        </p:txBody>
      </p:sp>
      <p:graphicFrame>
        <p:nvGraphicFramePr>
          <p:cNvPr id="96" name="Google Shape;96;p18"/>
          <p:cNvGraphicFramePr/>
          <p:nvPr/>
        </p:nvGraphicFramePr>
        <p:xfrm>
          <a:off x="311700" y="1593813"/>
          <a:ext cx="8280000" cy="3261210"/>
        </p:xfrm>
        <a:graphic>
          <a:graphicData uri="http://schemas.openxmlformats.org/drawingml/2006/table">
            <a:tbl>
              <a:tblPr>
                <a:noFill/>
                <a:tableStyleId>{73CDCD13-7CA2-4ADF-971F-A457C72C54EF}</a:tableStyleId>
              </a:tblPr>
              <a:tblGrid>
                <a:gridCol w="1557525">
                  <a:extLst>
                    <a:ext uri="{9D8B030D-6E8A-4147-A177-3AD203B41FA5}">
                      <a16:colId xmlns:a16="http://schemas.microsoft.com/office/drawing/2014/main" val="20000"/>
                    </a:ext>
                  </a:extLst>
                </a:gridCol>
                <a:gridCol w="1719725">
                  <a:extLst>
                    <a:ext uri="{9D8B030D-6E8A-4147-A177-3AD203B41FA5}">
                      <a16:colId xmlns:a16="http://schemas.microsoft.com/office/drawing/2014/main" val="20001"/>
                    </a:ext>
                  </a:extLst>
                </a:gridCol>
                <a:gridCol w="5002750">
                  <a:extLst>
                    <a:ext uri="{9D8B030D-6E8A-4147-A177-3AD203B41FA5}">
                      <a16:colId xmlns:a16="http://schemas.microsoft.com/office/drawing/2014/main" val="20002"/>
                    </a:ext>
                  </a:extLst>
                </a:gridCol>
              </a:tblGrid>
              <a:tr h="373600">
                <a:tc>
                  <a:txBody>
                    <a:bodyPr/>
                    <a:lstStyle/>
                    <a:p>
                      <a:pPr marL="0" lvl="0" indent="0" algn="ctr" rtl="0">
                        <a:spcBef>
                          <a:spcPts val="0"/>
                        </a:spcBef>
                        <a:spcAft>
                          <a:spcPts val="0"/>
                        </a:spcAft>
                        <a:buNone/>
                      </a:pPr>
                      <a:r>
                        <a:rPr lang="en" b="1"/>
                        <a:t>Key Feature</a:t>
                      </a:r>
                      <a:endParaRPr b="1"/>
                    </a:p>
                  </a:txBody>
                  <a:tcPr marL="91425" marR="91425" marT="91425" marB="91425">
                    <a:solidFill>
                      <a:srgbClr val="B7B7B7"/>
                    </a:solidFill>
                  </a:tcPr>
                </a:tc>
                <a:tc>
                  <a:txBody>
                    <a:bodyPr/>
                    <a:lstStyle/>
                    <a:p>
                      <a:pPr marL="0" lvl="0" indent="0" algn="ctr" rtl="0">
                        <a:spcBef>
                          <a:spcPts val="0"/>
                        </a:spcBef>
                        <a:spcAft>
                          <a:spcPts val="0"/>
                        </a:spcAft>
                        <a:buNone/>
                      </a:pPr>
                      <a:r>
                        <a:rPr lang="en" b="1"/>
                        <a:t>Reference</a:t>
                      </a:r>
                      <a:endParaRPr b="1"/>
                    </a:p>
                  </a:txBody>
                  <a:tcPr marL="91425" marR="91425" marT="91425" marB="91425">
                    <a:solidFill>
                      <a:srgbClr val="B7B7B7"/>
                    </a:solidFill>
                  </a:tcPr>
                </a:tc>
                <a:tc>
                  <a:txBody>
                    <a:bodyPr/>
                    <a:lstStyle/>
                    <a:p>
                      <a:pPr marL="0" lvl="0" indent="0" algn="ctr" rtl="0">
                        <a:spcBef>
                          <a:spcPts val="0"/>
                        </a:spcBef>
                        <a:spcAft>
                          <a:spcPts val="0"/>
                        </a:spcAft>
                        <a:buNone/>
                      </a:pPr>
                      <a:r>
                        <a:rPr lang="en" b="1"/>
                        <a:t>Summary</a:t>
                      </a:r>
                      <a:endParaRPr b="1"/>
                    </a:p>
                  </a:txBody>
                  <a:tcPr marL="91425" marR="91425" marT="91425" marB="91425">
                    <a:solidFill>
                      <a:srgbClr val="B7B7B7"/>
                    </a:solidFill>
                  </a:tcPr>
                </a:tc>
                <a:extLst>
                  <a:ext uri="{0D108BD9-81ED-4DB2-BD59-A6C34878D82A}">
                    <a16:rowId xmlns:a16="http://schemas.microsoft.com/office/drawing/2014/main" val="10000"/>
                  </a:ext>
                </a:extLst>
              </a:tr>
              <a:tr h="715500">
                <a:tc rowSpan="2">
                  <a:txBody>
                    <a:bodyPr/>
                    <a:lstStyle/>
                    <a:p>
                      <a:pPr marL="0" lvl="0" indent="0" algn="ctr" rtl="0">
                        <a:spcBef>
                          <a:spcPts val="0"/>
                        </a:spcBef>
                        <a:spcAft>
                          <a:spcPts val="0"/>
                        </a:spcAft>
                        <a:buNone/>
                      </a:pPr>
                      <a:endParaRPr b="1">
                        <a:solidFill>
                          <a:schemeClr val="dk2"/>
                        </a:solidFill>
                      </a:endParaRPr>
                    </a:p>
                    <a:p>
                      <a:pPr marL="0" lvl="0" indent="0" algn="ctr" rtl="0">
                        <a:spcBef>
                          <a:spcPts val="0"/>
                        </a:spcBef>
                        <a:spcAft>
                          <a:spcPts val="0"/>
                        </a:spcAft>
                        <a:buNone/>
                      </a:pPr>
                      <a:endParaRPr>
                        <a:solidFill>
                          <a:schemeClr val="dk2"/>
                        </a:solidFill>
                      </a:endParaRPr>
                    </a:p>
                    <a:p>
                      <a:pPr marL="0" lvl="0" indent="0" algn="ctr" rtl="0">
                        <a:spcBef>
                          <a:spcPts val="0"/>
                        </a:spcBef>
                        <a:spcAft>
                          <a:spcPts val="0"/>
                        </a:spcAft>
                        <a:buNone/>
                      </a:pPr>
                      <a:r>
                        <a:rPr lang="en">
                          <a:solidFill>
                            <a:schemeClr val="dk2"/>
                          </a:solidFill>
                        </a:rPr>
                        <a:t>Gender Detection</a:t>
                      </a:r>
                      <a:endParaRPr>
                        <a:solidFill>
                          <a:schemeClr val="dk2"/>
                        </a:solidFill>
                      </a:endParaRPr>
                    </a:p>
                    <a:p>
                      <a:pPr marL="0" lvl="0" indent="0" algn="l" rtl="0">
                        <a:spcBef>
                          <a:spcPts val="0"/>
                        </a:spcBef>
                        <a:spcAft>
                          <a:spcPts val="0"/>
                        </a:spcAft>
                        <a:buNone/>
                      </a:pPr>
                      <a:endParaRPr b="1">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Ramdinmawii  et  al.  [10] </a:t>
                      </a:r>
                      <a:endParaRPr>
                        <a:solidFill>
                          <a:schemeClr val="dk2"/>
                        </a:solidFill>
                      </a:endParaRPr>
                    </a:p>
                  </a:txBody>
                  <a:tcPr marL="91425" marR="91425" marT="91425" marB="91425"/>
                </a:tc>
                <a:tc>
                  <a:txBody>
                    <a:bodyPr/>
                    <a:lstStyle/>
                    <a:p>
                      <a:pPr marL="0" lvl="0" indent="0" algn="just" rtl="0">
                        <a:spcBef>
                          <a:spcPts val="0"/>
                        </a:spcBef>
                        <a:spcAft>
                          <a:spcPts val="0"/>
                        </a:spcAft>
                        <a:buNone/>
                      </a:pPr>
                      <a:r>
                        <a:rPr lang="en">
                          <a:solidFill>
                            <a:schemeClr val="dk2"/>
                          </a:solidFill>
                        </a:rPr>
                        <a:t>Conducted  a  study  to predict  gender  from  Pitch’s  speech  using  Auto-Correlation, Signal Energy, Mel Frequency Cepstral Coefficients (MFCC), and </a:t>
                      </a:r>
                      <a:r>
                        <a:rPr lang="en" b="1">
                          <a:solidFill>
                            <a:schemeClr val="dk2"/>
                          </a:solidFill>
                        </a:rPr>
                        <a:t>SVM classifiers</a:t>
                      </a:r>
                      <a:r>
                        <a:rPr lang="en">
                          <a:solidFill>
                            <a:schemeClr val="dk2"/>
                          </a:solidFill>
                        </a:rPr>
                        <a:t>.</a:t>
                      </a:r>
                      <a:endParaRPr>
                        <a:solidFill>
                          <a:schemeClr val="dk2"/>
                        </a:solidFill>
                      </a:endParaRPr>
                    </a:p>
                  </a:txBody>
                  <a:tcPr marL="91425" marR="91425" marT="91425" marB="91425"/>
                </a:tc>
                <a:extLst>
                  <a:ext uri="{0D108BD9-81ED-4DB2-BD59-A6C34878D82A}">
                    <a16:rowId xmlns:a16="http://schemas.microsoft.com/office/drawing/2014/main" val="10001"/>
                  </a:ext>
                </a:extLst>
              </a:tr>
              <a:tr h="782650">
                <a:tc vMerge="1">
                  <a:txBody>
                    <a:bodyPr/>
                    <a:lstStyle/>
                    <a:p>
                      <a:endParaRPr lang="en-US"/>
                    </a:p>
                  </a:txBody>
                  <a:tcPr/>
                </a:tc>
                <a:tc>
                  <a:txBody>
                    <a:bodyPr/>
                    <a:lstStyle/>
                    <a:p>
                      <a:pPr marL="0" lvl="0" indent="0" algn="l" rtl="0">
                        <a:spcBef>
                          <a:spcPts val="0"/>
                        </a:spcBef>
                        <a:spcAft>
                          <a:spcPts val="0"/>
                        </a:spcAft>
                        <a:buNone/>
                      </a:pPr>
                      <a:r>
                        <a:rPr lang="en">
                          <a:solidFill>
                            <a:schemeClr val="dk2"/>
                          </a:solidFill>
                        </a:rPr>
                        <a:t>Djemili  et  al. [6]</a:t>
                      </a:r>
                      <a:endParaRPr>
                        <a:solidFill>
                          <a:schemeClr val="dk2"/>
                        </a:solidFill>
                      </a:endParaRPr>
                    </a:p>
                  </a:txBody>
                  <a:tcPr marL="91425" marR="91425" marT="91425" marB="91425"/>
                </a:tc>
                <a:tc>
                  <a:txBody>
                    <a:bodyPr/>
                    <a:lstStyle/>
                    <a:p>
                      <a:pPr marL="0" lvl="0" indent="0" algn="just" rtl="0">
                        <a:spcBef>
                          <a:spcPts val="0"/>
                        </a:spcBef>
                        <a:spcAft>
                          <a:spcPts val="0"/>
                        </a:spcAft>
                        <a:buNone/>
                      </a:pPr>
                      <a:r>
                        <a:rPr lang="en">
                          <a:solidFill>
                            <a:schemeClr val="dk2"/>
                          </a:solidFill>
                        </a:rPr>
                        <a:t>Conducted a study to predict gender from speech using GMM,Multilayer Perceptron (MLP), Vector Quantization (VQ), and </a:t>
                      </a:r>
                      <a:r>
                        <a:rPr lang="en" b="1">
                          <a:solidFill>
                            <a:schemeClr val="dk2"/>
                          </a:solidFill>
                        </a:rPr>
                        <a:t>Learning  Vector  Quantization  (LVQ)</a:t>
                      </a:r>
                      <a:r>
                        <a:rPr lang="en">
                          <a:solidFill>
                            <a:schemeClr val="dk2"/>
                          </a:solidFill>
                        </a:rPr>
                        <a:t>.</a:t>
                      </a:r>
                      <a:endParaRPr>
                        <a:solidFill>
                          <a:schemeClr val="dk2"/>
                        </a:solidFill>
                      </a:endParaRPr>
                    </a:p>
                  </a:txBody>
                  <a:tcPr marL="91425" marR="91425" marT="91425" marB="91425"/>
                </a:tc>
                <a:extLst>
                  <a:ext uri="{0D108BD9-81ED-4DB2-BD59-A6C34878D82A}">
                    <a16:rowId xmlns:a16="http://schemas.microsoft.com/office/drawing/2014/main" val="10002"/>
                  </a:ext>
                </a:extLst>
              </a:tr>
              <a:tr h="529000">
                <a:tc rowSpan="2">
                  <a:txBody>
                    <a:bodyPr/>
                    <a:lstStyle/>
                    <a:p>
                      <a:pPr marL="0" lvl="0" indent="0" algn="ctr" rtl="0">
                        <a:spcBef>
                          <a:spcPts val="0"/>
                        </a:spcBef>
                        <a:spcAft>
                          <a:spcPts val="0"/>
                        </a:spcAft>
                        <a:buNone/>
                      </a:pPr>
                      <a:endParaRPr>
                        <a:solidFill>
                          <a:schemeClr val="dk2"/>
                        </a:solidFill>
                      </a:endParaRPr>
                    </a:p>
                    <a:p>
                      <a:pPr marL="0" lvl="0" indent="0" algn="ctr" rtl="0">
                        <a:spcBef>
                          <a:spcPts val="0"/>
                        </a:spcBef>
                        <a:spcAft>
                          <a:spcPts val="0"/>
                        </a:spcAft>
                        <a:buNone/>
                      </a:pPr>
                      <a:endParaRPr>
                        <a:solidFill>
                          <a:schemeClr val="dk2"/>
                        </a:solidFill>
                      </a:endParaRPr>
                    </a:p>
                    <a:p>
                      <a:pPr marL="0" lvl="0" indent="0" algn="ctr" rtl="0">
                        <a:spcBef>
                          <a:spcPts val="0"/>
                        </a:spcBef>
                        <a:spcAft>
                          <a:spcPts val="0"/>
                        </a:spcAft>
                        <a:buNone/>
                      </a:pPr>
                      <a:r>
                        <a:rPr lang="en">
                          <a:solidFill>
                            <a:schemeClr val="dk2"/>
                          </a:solidFill>
                        </a:rPr>
                        <a:t>Age Detection</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Bahari et al. [7]</a:t>
                      </a:r>
                      <a:endParaRPr>
                        <a:solidFill>
                          <a:schemeClr val="dk2"/>
                        </a:solidFill>
                      </a:endParaRPr>
                    </a:p>
                  </a:txBody>
                  <a:tcPr marL="91425" marR="91425" marT="91425" marB="91425"/>
                </a:tc>
                <a:tc>
                  <a:txBody>
                    <a:bodyPr/>
                    <a:lstStyle/>
                    <a:p>
                      <a:pPr marL="0" lvl="0" indent="0" algn="just" rtl="0">
                        <a:spcBef>
                          <a:spcPts val="0"/>
                        </a:spcBef>
                        <a:spcAft>
                          <a:spcPts val="0"/>
                        </a:spcAft>
                        <a:buNone/>
                      </a:pPr>
                      <a:r>
                        <a:rPr lang="en">
                          <a:solidFill>
                            <a:schemeClr val="dk2"/>
                          </a:solidFill>
                        </a:rPr>
                        <a:t>Conducted a study to predict age with Generalized </a:t>
                      </a:r>
                      <a:r>
                        <a:rPr lang="en" b="1">
                          <a:solidFill>
                            <a:schemeClr val="dk2"/>
                          </a:solidFill>
                        </a:rPr>
                        <a:t>Regression  Neural  Network (GRNN)</a:t>
                      </a:r>
                      <a:r>
                        <a:rPr lang="en">
                          <a:solidFill>
                            <a:schemeClr val="dk2"/>
                          </a:solidFill>
                        </a:rPr>
                        <a:t>.</a:t>
                      </a:r>
                      <a:endParaRPr>
                        <a:solidFill>
                          <a:schemeClr val="dk2"/>
                        </a:solidFill>
                      </a:endParaRPr>
                    </a:p>
                  </a:txBody>
                  <a:tcPr marL="91425" marR="91425" marT="91425" marB="91425"/>
                </a:tc>
                <a:extLst>
                  <a:ext uri="{0D108BD9-81ED-4DB2-BD59-A6C34878D82A}">
                    <a16:rowId xmlns:a16="http://schemas.microsoft.com/office/drawing/2014/main" val="10003"/>
                  </a:ext>
                </a:extLst>
              </a:tr>
              <a:tr h="589925">
                <a:tc vMerge="1">
                  <a:txBody>
                    <a:bodyPr/>
                    <a:lstStyle/>
                    <a:p>
                      <a:endParaRPr lang="en-US"/>
                    </a:p>
                  </a:txBody>
                  <a:tcPr/>
                </a:tc>
                <a:tc>
                  <a:txBody>
                    <a:bodyPr/>
                    <a:lstStyle/>
                    <a:p>
                      <a:pPr marL="0" lvl="0" indent="0" algn="l" rtl="0">
                        <a:spcBef>
                          <a:spcPts val="0"/>
                        </a:spcBef>
                        <a:spcAft>
                          <a:spcPts val="0"/>
                        </a:spcAft>
                        <a:buNone/>
                      </a:pPr>
                      <a:r>
                        <a:rPr lang="en">
                          <a:solidFill>
                            <a:schemeClr val="dk2"/>
                          </a:solidFill>
                        </a:rPr>
                        <a:t>Pˇribil  et  al. [5]</a:t>
                      </a:r>
                      <a:endParaRPr>
                        <a:solidFill>
                          <a:schemeClr val="dk2"/>
                        </a:solidFill>
                      </a:endParaRPr>
                    </a:p>
                  </a:txBody>
                  <a:tcPr marL="91425" marR="91425" marT="91425" marB="91425"/>
                </a:tc>
                <a:tc>
                  <a:txBody>
                    <a:bodyPr/>
                    <a:lstStyle/>
                    <a:p>
                      <a:pPr marL="0" lvl="0" indent="0" algn="just" rtl="0">
                        <a:spcBef>
                          <a:spcPts val="0"/>
                        </a:spcBef>
                        <a:spcAft>
                          <a:spcPts val="0"/>
                        </a:spcAft>
                        <a:buNone/>
                      </a:pPr>
                      <a:r>
                        <a:rPr lang="en">
                          <a:solidFill>
                            <a:schemeClr val="dk2"/>
                          </a:solidFill>
                        </a:rPr>
                        <a:t>Conducted  a  study  to  predict  age  from  speech  using </a:t>
                      </a:r>
                      <a:r>
                        <a:rPr lang="en" b="1">
                          <a:solidFill>
                            <a:schemeClr val="dk2"/>
                          </a:solidFill>
                        </a:rPr>
                        <a:t>Gaussian Mixture Modelling (GMM)</a:t>
                      </a:r>
                      <a:r>
                        <a:rPr lang="en">
                          <a:solidFill>
                            <a:schemeClr val="dk2"/>
                          </a:solidFill>
                        </a:rPr>
                        <a:t>.</a:t>
                      </a:r>
                      <a:endParaRPr>
                        <a:solidFill>
                          <a:schemeClr val="dk2"/>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97" name="Google Shape;97;p18"/>
          <p:cNvSpPr txBox="1"/>
          <p:nvPr/>
        </p:nvSpPr>
        <p:spPr>
          <a:xfrm>
            <a:off x="311700" y="959325"/>
            <a:ext cx="82800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2"/>
                </a:solidFill>
              </a:rPr>
              <a:t>From many papers those we had read some are included here with brief description which was our main concern in case of our thesis purpose.</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311700" y="206100"/>
            <a:ext cx="828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Literature Review (Cont.)</a:t>
            </a:r>
            <a:endParaRPr sz="2000" b="1">
              <a:solidFill>
                <a:srgbClr val="434343"/>
              </a:solidFill>
            </a:endParaRPr>
          </a:p>
        </p:txBody>
      </p:sp>
      <p:graphicFrame>
        <p:nvGraphicFramePr>
          <p:cNvPr id="103" name="Google Shape;103;p19"/>
          <p:cNvGraphicFramePr/>
          <p:nvPr/>
        </p:nvGraphicFramePr>
        <p:xfrm>
          <a:off x="311700" y="705838"/>
          <a:ext cx="8280000" cy="2451425"/>
        </p:xfrm>
        <a:graphic>
          <a:graphicData uri="http://schemas.openxmlformats.org/drawingml/2006/table">
            <a:tbl>
              <a:tblPr>
                <a:noFill/>
                <a:tableStyleId>{73CDCD13-7CA2-4ADF-971F-A457C72C54EF}</a:tableStyleId>
              </a:tblPr>
              <a:tblGrid>
                <a:gridCol w="1557525">
                  <a:extLst>
                    <a:ext uri="{9D8B030D-6E8A-4147-A177-3AD203B41FA5}">
                      <a16:colId xmlns:a16="http://schemas.microsoft.com/office/drawing/2014/main" val="20000"/>
                    </a:ext>
                  </a:extLst>
                </a:gridCol>
                <a:gridCol w="1746600">
                  <a:extLst>
                    <a:ext uri="{9D8B030D-6E8A-4147-A177-3AD203B41FA5}">
                      <a16:colId xmlns:a16="http://schemas.microsoft.com/office/drawing/2014/main" val="20001"/>
                    </a:ext>
                  </a:extLst>
                </a:gridCol>
                <a:gridCol w="4975875">
                  <a:extLst>
                    <a:ext uri="{9D8B030D-6E8A-4147-A177-3AD203B41FA5}">
                      <a16:colId xmlns:a16="http://schemas.microsoft.com/office/drawing/2014/main" val="20002"/>
                    </a:ext>
                  </a:extLst>
                </a:gridCol>
              </a:tblGrid>
              <a:tr h="400475">
                <a:tc>
                  <a:txBody>
                    <a:bodyPr/>
                    <a:lstStyle/>
                    <a:p>
                      <a:pPr marL="0" lvl="0" indent="0" algn="ctr" rtl="0">
                        <a:spcBef>
                          <a:spcPts val="0"/>
                        </a:spcBef>
                        <a:spcAft>
                          <a:spcPts val="0"/>
                        </a:spcAft>
                        <a:buNone/>
                      </a:pPr>
                      <a:r>
                        <a:rPr lang="en" b="1"/>
                        <a:t>Key Feature</a:t>
                      </a:r>
                      <a:endParaRPr b="1"/>
                    </a:p>
                  </a:txBody>
                  <a:tcPr marL="91425" marR="91425" marT="91425" marB="91425">
                    <a:solidFill>
                      <a:srgbClr val="B7B7B7"/>
                    </a:solidFill>
                  </a:tcPr>
                </a:tc>
                <a:tc>
                  <a:txBody>
                    <a:bodyPr/>
                    <a:lstStyle/>
                    <a:p>
                      <a:pPr marL="0" lvl="0" indent="0" algn="ctr" rtl="0">
                        <a:spcBef>
                          <a:spcPts val="0"/>
                        </a:spcBef>
                        <a:spcAft>
                          <a:spcPts val="0"/>
                        </a:spcAft>
                        <a:buNone/>
                      </a:pPr>
                      <a:r>
                        <a:rPr lang="en" b="1"/>
                        <a:t>Reference</a:t>
                      </a:r>
                      <a:endParaRPr b="1"/>
                    </a:p>
                  </a:txBody>
                  <a:tcPr marL="91425" marR="91425" marT="91425" marB="91425">
                    <a:solidFill>
                      <a:srgbClr val="B7B7B7"/>
                    </a:solidFill>
                  </a:tcPr>
                </a:tc>
                <a:tc>
                  <a:txBody>
                    <a:bodyPr/>
                    <a:lstStyle/>
                    <a:p>
                      <a:pPr marL="0" lvl="0" indent="0" algn="ctr" rtl="0">
                        <a:spcBef>
                          <a:spcPts val="0"/>
                        </a:spcBef>
                        <a:spcAft>
                          <a:spcPts val="0"/>
                        </a:spcAft>
                        <a:buNone/>
                      </a:pPr>
                      <a:r>
                        <a:rPr lang="en" b="1"/>
                        <a:t>Summary</a:t>
                      </a:r>
                      <a:endParaRPr b="1"/>
                    </a:p>
                  </a:txBody>
                  <a:tcPr marL="91425" marR="91425" marT="91425" marB="91425">
                    <a:solidFill>
                      <a:srgbClr val="B7B7B7"/>
                    </a:solidFill>
                  </a:tcPr>
                </a:tc>
                <a:extLst>
                  <a:ext uri="{0D108BD9-81ED-4DB2-BD59-A6C34878D82A}">
                    <a16:rowId xmlns:a16="http://schemas.microsoft.com/office/drawing/2014/main" val="10000"/>
                  </a:ext>
                </a:extLst>
              </a:tr>
              <a:tr h="618450">
                <a:tc rowSpan="2">
                  <a:txBody>
                    <a:bodyPr/>
                    <a:lstStyle/>
                    <a:p>
                      <a:pPr marL="0" lvl="0" indent="0" algn="ctr" rtl="0">
                        <a:spcBef>
                          <a:spcPts val="0"/>
                        </a:spcBef>
                        <a:spcAft>
                          <a:spcPts val="0"/>
                        </a:spcAft>
                        <a:buNone/>
                      </a:pPr>
                      <a:endParaRPr b="1">
                        <a:solidFill>
                          <a:schemeClr val="dk2"/>
                        </a:solidFill>
                      </a:endParaRPr>
                    </a:p>
                    <a:p>
                      <a:pPr marL="0" lvl="0" indent="0" algn="ctr" rtl="0">
                        <a:spcBef>
                          <a:spcPts val="0"/>
                        </a:spcBef>
                        <a:spcAft>
                          <a:spcPts val="0"/>
                        </a:spcAft>
                        <a:buNone/>
                      </a:pPr>
                      <a:r>
                        <a:rPr lang="en">
                          <a:solidFill>
                            <a:schemeClr val="dk2"/>
                          </a:solidFill>
                        </a:rPr>
                        <a:t>Emotion Detection</a:t>
                      </a:r>
                      <a:endParaRPr>
                        <a:solidFill>
                          <a:schemeClr val="dk2"/>
                        </a:solidFill>
                      </a:endParaRPr>
                    </a:p>
                    <a:p>
                      <a:pPr marL="0" lvl="0" indent="0" algn="ctr" rtl="0">
                        <a:spcBef>
                          <a:spcPts val="0"/>
                        </a:spcBef>
                        <a:spcAft>
                          <a:spcPts val="0"/>
                        </a:spcAft>
                        <a:buNone/>
                      </a:pPr>
                      <a:endParaRPr b="1">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Grosbras et al. [9]</a:t>
                      </a:r>
                      <a:endParaRPr>
                        <a:solidFill>
                          <a:schemeClr val="dk2"/>
                        </a:solidFill>
                      </a:endParaRPr>
                    </a:p>
                  </a:txBody>
                  <a:tcPr marL="91425" marR="91425" marT="91425" marB="91425"/>
                </a:tc>
                <a:tc>
                  <a:txBody>
                    <a:bodyPr/>
                    <a:lstStyle/>
                    <a:p>
                      <a:pPr marL="0" lvl="0" indent="0" algn="just" rtl="0">
                        <a:spcBef>
                          <a:spcPts val="0"/>
                        </a:spcBef>
                        <a:spcAft>
                          <a:spcPts val="0"/>
                        </a:spcAft>
                        <a:buNone/>
                      </a:pPr>
                      <a:r>
                        <a:rPr lang="en">
                          <a:solidFill>
                            <a:schemeClr val="dk2"/>
                          </a:solidFill>
                        </a:rPr>
                        <a:t>Conducted a study to predict Emotion from speech using </a:t>
                      </a:r>
                      <a:r>
                        <a:rPr lang="en" b="1">
                          <a:solidFill>
                            <a:schemeClr val="dk2"/>
                          </a:solidFill>
                        </a:rPr>
                        <a:t>Multilayer Perceptron</a:t>
                      </a:r>
                      <a:r>
                        <a:rPr lang="en">
                          <a:solidFill>
                            <a:schemeClr val="dk2"/>
                          </a:solidFill>
                        </a:rPr>
                        <a:t> </a:t>
                      </a:r>
                      <a:r>
                        <a:rPr lang="en" b="1">
                          <a:solidFill>
                            <a:schemeClr val="dk2"/>
                          </a:solidFill>
                        </a:rPr>
                        <a:t>(MLP)</a:t>
                      </a:r>
                      <a:r>
                        <a:rPr lang="en">
                          <a:solidFill>
                            <a:schemeClr val="dk2"/>
                          </a:solidFill>
                        </a:rPr>
                        <a:t>.</a:t>
                      </a:r>
                      <a:endParaRPr>
                        <a:solidFill>
                          <a:schemeClr val="dk2"/>
                        </a:solidFill>
                      </a:endParaRPr>
                    </a:p>
                  </a:txBody>
                  <a:tcPr marL="91425" marR="91425" marT="91425" marB="91425"/>
                </a:tc>
                <a:extLst>
                  <a:ext uri="{0D108BD9-81ED-4DB2-BD59-A6C34878D82A}">
                    <a16:rowId xmlns:a16="http://schemas.microsoft.com/office/drawing/2014/main" val="10001"/>
                  </a:ext>
                </a:extLst>
              </a:tr>
              <a:tr h="589925">
                <a:tc vMerge="1">
                  <a:txBody>
                    <a:bodyPr/>
                    <a:lstStyle/>
                    <a:p>
                      <a:endParaRPr lang="en-US"/>
                    </a:p>
                  </a:txBody>
                  <a:tcPr/>
                </a:tc>
                <a:tc>
                  <a:txBody>
                    <a:bodyPr/>
                    <a:lstStyle/>
                    <a:p>
                      <a:pPr marL="0" lvl="0" indent="0" algn="l" rtl="0">
                        <a:spcBef>
                          <a:spcPts val="0"/>
                        </a:spcBef>
                        <a:spcAft>
                          <a:spcPts val="0"/>
                        </a:spcAft>
                        <a:buNone/>
                      </a:pPr>
                      <a:r>
                        <a:rPr lang="en">
                          <a:solidFill>
                            <a:schemeClr val="dk2"/>
                          </a:solidFill>
                        </a:rPr>
                        <a:t>Wang et al. [8] </a:t>
                      </a:r>
                      <a:endParaRPr>
                        <a:solidFill>
                          <a:schemeClr val="dk2"/>
                        </a:solidFill>
                      </a:endParaRPr>
                    </a:p>
                  </a:txBody>
                  <a:tcPr marL="91425" marR="91425" marT="91425" marB="91425"/>
                </a:tc>
                <a:tc>
                  <a:txBody>
                    <a:bodyPr/>
                    <a:lstStyle/>
                    <a:p>
                      <a:pPr marL="0" lvl="0" indent="0" algn="just" rtl="0">
                        <a:spcBef>
                          <a:spcPts val="0"/>
                        </a:spcBef>
                        <a:spcAft>
                          <a:spcPts val="0"/>
                        </a:spcAft>
                        <a:buNone/>
                      </a:pPr>
                      <a:r>
                        <a:rPr lang="en">
                          <a:solidFill>
                            <a:schemeClr val="dk2"/>
                          </a:solidFill>
                        </a:rPr>
                        <a:t>Conducted a study to predict emotion from speech using </a:t>
                      </a:r>
                      <a:r>
                        <a:rPr lang="en" b="1">
                          <a:solidFill>
                            <a:schemeClr val="dk2"/>
                          </a:solidFill>
                        </a:rPr>
                        <a:t>Deep Neural Networks</a:t>
                      </a:r>
                      <a:r>
                        <a:rPr lang="en">
                          <a:solidFill>
                            <a:schemeClr val="dk2"/>
                          </a:solidFill>
                        </a:rPr>
                        <a:t> </a:t>
                      </a:r>
                      <a:r>
                        <a:rPr lang="en" b="1">
                          <a:solidFill>
                            <a:schemeClr val="dk2"/>
                          </a:solidFill>
                        </a:rPr>
                        <a:t>(DNN)</a:t>
                      </a:r>
                      <a:r>
                        <a:rPr lang="en">
                          <a:solidFill>
                            <a:schemeClr val="dk2"/>
                          </a:solidFill>
                        </a:rPr>
                        <a:t>.</a:t>
                      </a:r>
                      <a:endParaRPr>
                        <a:solidFill>
                          <a:schemeClr val="dk2"/>
                        </a:solidFill>
                      </a:endParaRPr>
                    </a:p>
                  </a:txBody>
                  <a:tcPr marL="91425" marR="91425" marT="91425" marB="91425"/>
                </a:tc>
                <a:extLst>
                  <a:ext uri="{0D108BD9-81ED-4DB2-BD59-A6C34878D82A}">
                    <a16:rowId xmlns:a16="http://schemas.microsoft.com/office/drawing/2014/main" val="10002"/>
                  </a:ext>
                </a:extLst>
              </a:tr>
              <a:tr h="589925">
                <a:tc>
                  <a:txBody>
                    <a:bodyPr/>
                    <a:lstStyle/>
                    <a:p>
                      <a:pPr marL="0" lvl="0" indent="0" algn="ctr" rtl="0">
                        <a:spcBef>
                          <a:spcPts val="0"/>
                        </a:spcBef>
                        <a:spcAft>
                          <a:spcPts val="0"/>
                        </a:spcAft>
                        <a:buNone/>
                      </a:pPr>
                      <a:r>
                        <a:rPr lang="en">
                          <a:solidFill>
                            <a:schemeClr val="dk2"/>
                          </a:solidFill>
                        </a:rPr>
                        <a:t>Gender, age &amp; Emotion Detection</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Shafran et al. [4] </a:t>
                      </a:r>
                      <a:endParaRPr>
                        <a:solidFill>
                          <a:schemeClr val="dk2"/>
                        </a:solidFill>
                      </a:endParaRPr>
                    </a:p>
                  </a:txBody>
                  <a:tcPr marL="91425" marR="91425" marT="91425" marB="91425"/>
                </a:tc>
                <a:tc>
                  <a:txBody>
                    <a:bodyPr/>
                    <a:lstStyle/>
                    <a:p>
                      <a:pPr marL="0" lvl="0" indent="0" algn="just" rtl="0">
                        <a:spcBef>
                          <a:spcPts val="0"/>
                        </a:spcBef>
                        <a:spcAft>
                          <a:spcPts val="0"/>
                        </a:spcAft>
                        <a:buNone/>
                      </a:pPr>
                      <a:r>
                        <a:rPr lang="en">
                          <a:solidFill>
                            <a:schemeClr val="dk2"/>
                          </a:solidFill>
                        </a:rPr>
                        <a:t>Conducted a study to predict gender, age, and emotion from speech using the </a:t>
                      </a:r>
                      <a:r>
                        <a:rPr lang="en" b="1">
                          <a:solidFill>
                            <a:schemeClr val="dk2"/>
                          </a:solidFill>
                        </a:rPr>
                        <a:t>Hidden Markov Model (HMM) and the Support Vector Machine (SVM)</a:t>
                      </a:r>
                      <a:r>
                        <a:rPr lang="en">
                          <a:solidFill>
                            <a:schemeClr val="dk2"/>
                          </a:solidFill>
                        </a:rPr>
                        <a:t>.</a:t>
                      </a:r>
                      <a:endParaRPr>
                        <a:solidFill>
                          <a:schemeClr val="dk2"/>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104" name="Google Shape;104;p19"/>
          <p:cNvSpPr txBox="1"/>
          <p:nvPr/>
        </p:nvSpPr>
        <p:spPr>
          <a:xfrm>
            <a:off x="432000" y="3377775"/>
            <a:ext cx="8280000" cy="1743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500">
                <a:solidFill>
                  <a:schemeClr val="dk2"/>
                </a:solidFill>
              </a:rPr>
              <a:t>Major Concerns From the existing papers:</a:t>
            </a:r>
            <a:endParaRPr sz="1500">
              <a:solidFill>
                <a:schemeClr val="dk2"/>
              </a:solidFill>
            </a:endParaRPr>
          </a:p>
          <a:p>
            <a:pPr marL="457200" lvl="0" indent="-323850" algn="just" rtl="0">
              <a:lnSpc>
                <a:spcPct val="115000"/>
              </a:lnSpc>
              <a:spcBef>
                <a:spcPts val="0"/>
              </a:spcBef>
              <a:spcAft>
                <a:spcPts val="0"/>
              </a:spcAft>
              <a:buClr>
                <a:schemeClr val="dk2"/>
              </a:buClr>
              <a:buSzPts val="1500"/>
              <a:buChar char="●"/>
            </a:pPr>
            <a:r>
              <a:rPr lang="en" sz="1500">
                <a:solidFill>
                  <a:schemeClr val="dk2"/>
                </a:solidFill>
              </a:rPr>
              <a:t>There is no study in the literature to compare all  the  predictive  models  using  supervised  machine  learning algorithms to measure comparative performance.</a:t>
            </a:r>
            <a:endParaRPr sz="1500">
              <a:solidFill>
                <a:schemeClr val="dk2"/>
              </a:solidFill>
            </a:endParaRPr>
          </a:p>
          <a:p>
            <a:pPr marL="457200" lvl="0" indent="0" algn="just" rtl="0">
              <a:lnSpc>
                <a:spcPct val="115000"/>
              </a:lnSpc>
              <a:spcBef>
                <a:spcPts val="0"/>
              </a:spcBef>
              <a:spcAft>
                <a:spcPts val="0"/>
              </a:spcAft>
              <a:buNone/>
            </a:pPr>
            <a:endParaRPr sz="1500">
              <a:solidFill>
                <a:schemeClr val="dk2"/>
              </a:solidFill>
            </a:endParaRPr>
          </a:p>
          <a:p>
            <a:pPr marL="457200" lvl="0" indent="-323850" algn="just" rtl="0">
              <a:lnSpc>
                <a:spcPct val="115000"/>
              </a:lnSpc>
              <a:spcBef>
                <a:spcPts val="0"/>
              </a:spcBef>
              <a:spcAft>
                <a:spcPts val="0"/>
              </a:spcAft>
              <a:buClr>
                <a:schemeClr val="dk2"/>
              </a:buClr>
              <a:buSzPts val="1500"/>
              <a:buChar char="●"/>
            </a:pPr>
            <a:r>
              <a:rPr lang="en" sz="1500">
                <a:solidFill>
                  <a:schemeClr val="dk2"/>
                </a:solidFill>
              </a:rPr>
              <a:t>None of the approaches used Frequency Spectrum Analysis to detect gender, age and emotion .</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body" idx="1"/>
          </p:nvPr>
        </p:nvSpPr>
        <p:spPr>
          <a:xfrm>
            <a:off x="311700" y="10379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develop a single approach for predicting gender, age and emotion from speech.</a:t>
            </a:r>
            <a:endParaRPr/>
          </a:p>
          <a:p>
            <a:pPr marL="457200" lvl="0" indent="-342900" algn="l" rtl="0">
              <a:spcBef>
                <a:spcPts val="0"/>
              </a:spcBef>
              <a:spcAft>
                <a:spcPts val="0"/>
              </a:spcAft>
              <a:buSzPts val="1800"/>
              <a:buChar char="●"/>
            </a:pPr>
            <a:r>
              <a:rPr lang="en"/>
              <a:t>To explore the effectiveness of Frequency Spectrum Analysis for predicting gender, age and emotion from speech. </a:t>
            </a:r>
            <a:endParaRPr/>
          </a:p>
          <a:p>
            <a:pPr marL="457200" lvl="0" indent="-342900" algn="l" rtl="0">
              <a:spcBef>
                <a:spcPts val="0"/>
              </a:spcBef>
              <a:spcAft>
                <a:spcPts val="0"/>
              </a:spcAft>
              <a:buSzPts val="1800"/>
              <a:buChar char="●"/>
            </a:pPr>
            <a:r>
              <a:rPr lang="en"/>
              <a:t>To compare the performance of the developed machine learning models and to find out the best machine learning model.</a:t>
            </a:r>
            <a:endParaRPr/>
          </a:p>
        </p:txBody>
      </p:sp>
      <p:sp>
        <p:nvSpPr>
          <p:cNvPr id="110" name="Google Shape;110;p20"/>
          <p:cNvSpPr txBox="1"/>
          <p:nvPr/>
        </p:nvSpPr>
        <p:spPr>
          <a:xfrm>
            <a:off x="311700" y="447825"/>
            <a:ext cx="8520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434343"/>
                </a:solidFill>
              </a:rPr>
              <a:t>Objectives</a:t>
            </a:r>
            <a:endParaRPr sz="2000" b="1">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7142"/>
              <a:buFont typeface="Arial"/>
              <a:buNone/>
            </a:pPr>
            <a:r>
              <a:rPr lang="en" sz="2333" b="1">
                <a:solidFill>
                  <a:srgbClr val="434343"/>
                </a:solidFill>
              </a:rPr>
              <a:t>Methodology</a:t>
            </a:r>
            <a:endParaRPr sz="3133"/>
          </a:p>
        </p:txBody>
      </p:sp>
      <p:sp>
        <p:nvSpPr>
          <p:cNvPr id="116" name="Google Shape;116;p21"/>
          <p:cNvSpPr/>
          <p:nvPr/>
        </p:nvSpPr>
        <p:spPr>
          <a:xfrm>
            <a:off x="311700" y="1463187"/>
            <a:ext cx="1317300" cy="602700"/>
          </a:xfrm>
          <a:prstGeom prst="roundRect">
            <a:avLst>
              <a:gd name="adj" fmla="val 16667"/>
            </a:avLst>
          </a:prstGeom>
          <a:gradFill>
            <a:gsLst>
              <a:gs pos="0">
                <a:srgbClr val="89AEFF"/>
              </a:gs>
              <a:gs pos="50000">
                <a:srgbClr val="B7CAFF"/>
              </a:gs>
              <a:gs pos="100000">
                <a:srgbClr val="DBE5FF"/>
              </a:gs>
            </a:gsLst>
            <a:lin ang="5400012" scaled="0"/>
          </a:gradFill>
          <a:ln w="25400" cap="flat" cmpd="sng">
            <a:solidFill>
              <a:srgbClr val="000000"/>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Roboto Condensed"/>
                <a:ea typeface="Roboto Condensed"/>
                <a:cs typeface="Roboto Condensed"/>
                <a:sym typeface="Roboto Condensed"/>
              </a:rPr>
              <a:t>Define Objectives</a:t>
            </a:r>
            <a:endParaRPr sz="1800" b="0" i="0" u="none" strike="noStrike" cap="none">
              <a:solidFill>
                <a:srgbClr val="000000"/>
              </a:solidFill>
              <a:latin typeface="Arial"/>
              <a:ea typeface="Arial"/>
              <a:cs typeface="Arial"/>
              <a:sym typeface="Arial"/>
            </a:endParaRPr>
          </a:p>
        </p:txBody>
      </p:sp>
      <p:sp>
        <p:nvSpPr>
          <p:cNvPr id="117" name="Google Shape;117;p21"/>
          <p:cNvSpPr/>
          <p:nvPr/>
        </p:nvSpPr>
        <p:spPr>
          <a:xfrm>
            <a:off x="2158173" y="1463187"/>
            <a:ext cx="1317300" cy="602700"/>
          </a:xfrm>
          <a:prstGeom prst="roundRect">
            <a:avLst>
              <a:gd name="adj" fmla="val 16667"/>
            </a:avLst>
          </a:prstGeom>
          <a:gradFill>
            <a:gsLst>
              <a:gs pos="0">
                <a:srgbClr val="AAFFC2"/>
              </a:gs>
              <a:gs pos="50000">
                <a:srgbClr val="C9FFD7"/>
              </a:gs>
              <a:gs pos="100000">
                <a:srgbClr val="E4FFEA"/>
              </a:gs>
            </a:gsLst>
            <a:lin ang="2700006" scaled="0"/>
          </a:gradFill>
          <a:ln w="25400" cap="flat" cmpd="sng">
            <a:solidFill>
              <a:srgbClr val="212121"/>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a:latin typeface="Roboto Condensed"/>
                <a:ea typeface="Roboto Condensed"/>
                <a:cs typeface="Roboto Condensed"/>
                <a:sym typeface="Roboto Condensed"/>
              </a:rPr>
              <a:t>Literature Review</a:t>
            </a:r>
            <a:endParaRPr sz="1800" b="0" i="0" u="none" strike="noStrike" cap="none">
              <a:solidFill>
                <a:srgbClr val="000000"/>
              </a:solidFill>
              <a:latin typeface="Arial"/>
              <a:ea typeface="Arial"/>
              <a:cs typeface="Arial"/>
              <a:sym typeface="Arial"/>
            </a:endParaRPr>
          </a:p>
        </p:txBody>
      </p:sp>
      <p:sp>
        <p:nvSpPr>
          <p:cNvPr id="118" name="Google Shape;118;p21"/>
          <p:cNvSpPr/>
          <p:nvPr/>
        </p:nvSpPr>
        <p:spPr>
          <a:xfrm>
            <a:off x="4004647" y="1463187"/>
            <a:ext cx="1317300" cy="602700"/>
          </a:xfrm>
          <a:prstGeom prst="roundRect">
            <a:avLst>
              <a:gd name="adj" fmla="val 16667"/>
            </a:avLst>
          </a:prstGeom>
          <a:gradFill>
            <a:gsLst>
              <a:gs pos="0">
                <a:srgbClr val="FFA7F0"/>
              </a:gs>
              <a:gs pos="50000">
                <a:srgbClr val="FFC7F4"/>
              </a:gs>
              <a:gs pos="100000">
                <a:srgbClr val="FFE3F9"/>
              </a:gs>
            </a:gsLst>
            <a:lin ang="2700006" scaled="0"/>
          </a:gradFill>
          <a:ln w="25400" cap="flat" cmpd="sng">
            <a:solidFill>
              <a:srgbClr val="000000"/>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a:latin typeface="Roboto Condensed"/>
                <a:ea typeface="Roboto Condensed"/>
                <a:cs typeface="Roboto Condensed"/>
                <a:sym typeface="Roboto Condensed"/>
              </a:rPr>
              <a:t>Audio Data Collection</a:t>
            </a:r>
            <a:endParaRPr sz="1800" b="0" i="0" u="none" strike="noStrike" cap="none">
              <a:solidFill>
                <a:srgbClr val="000000"/>
              </a:solidFill>
              <a:latin typeface="Arial"/>
              <a:ea typeface="Arial"/>
              <a:cs typeface="Arial"/>
              <a:sym typeface="Arial"/>
            </a:endParaRPr>
          </a:p>
        </p:txBody>
      </p:sp>
      <p:sp>
        <p:nvSpPr>
          <p:cNvPr id="119" name="Google Shape;119;p21"/>
          <p:cNvSpPr/>
          <p:nvPr/>
        </p:nvSpPr>
        <p:spPr>
          <a:xfrm>
            <a:off x="5851119" y="1463187"/>
            <a:ext cx="1317300" cy="602700"/>
          </a:xfrm>
          <a:prstGeom prst="roundRect">
            <a:avLst>
              <a:gd name="adj" fmla="val 16667"/>
            </a:avLst>
          </a:prstGeom>
          <a:solidFill>
            <a:srgbClr val="FFDDB3">
              <a:alpha val="40000"/>
            </a:srgbClr>
          </a:solidFill>
          <a:ln w="25400" cap="flat" cmpd="sng">
            <a:solidFill>
              <a:srgbClr val="212121"/>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a:latin typeface="Roboto Condensed"/>
                <a:ea typeface="Roboto Condensed"/>
                <a:cs typeface="Roboto Condensed"/>
                <a:sym typeface="Roboto Condensed"/>
              </a:rPr>
              <a:t>Feature Extraction</a:t>
            </a:r>
            <a:endParaRPr sz="1800" b="0" i="0" u="none" strike="noStrike" cap="none">
              <a:solidFill>
                <a:srgbClr val="000000"/>
              </a:solidFill>
              <a:latin typeface="Arial"/>
              <a:ea typeface="Arial"/>
              <a:cs typeface="Arial"/>
              <a:sym typeface="Arial"/>
            </a:endParaRPr>
          </a:p>
        </p:txBody>
      </p:sp>
      <p:sp>
        <p:nvSpPr>
          <p:cNvPr id="120" name="Google Shape;120;p21"/>
          <p:cNvSpPr/>
          <p:nvPr/>
        </p:nvSpPr>
        <p:spPr>
          <a:xfrm>
            <a:off x="4712459" y="3209237"/>
            <a:ext cx="1420200" cy="602700"/>
          </a:xfrm>
          <a:prstGeom prst="roundRect">
            <a:avLst>
              <a:gd name="adj" fmla="val 16667"/>
            </a:avLst>
          </a:prstGeom>
          <a:gradFill>
            <a:gsLst>
              <a:gs pos="0">
                <a:srgbClr val="FFC987"/>
              </a:gs>
              <a:gs pos="50000">
                <a:srgbClr val="FFDBB4"/>
              </a:gs>
              <a:gs pos="100000">
                <a:srgbClr val="FFECDA"/>
              </a:gs>
            </a:gsLst>
            <a:path path="circle">
              <a:fillToRect l="100000" t="100000"/>
            </a:path>
            <a:tileRect r="-100000" b="-100000"/>
          </a:gradFill>
          <a:ln w="25400" cap="flat" cmpd="sng">
            <a:solidFill>
              <a:srgbClr val="212121"/>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Roboto Condensed"/>
                <a:ea typeface="Roboto Condensed"/>
                <a:cs typeface="Roboto Condensed"/>
                <a:sym typeface="Roboto Condensed"/>
              </a:rPr>
              <a:t>Data Preparation</a:t>
            </a:r>
            <a:endParaRPr sz="1800" b="0" i="0" u="none" strike="noStrike" cap="none">
              <a:solidFill>
                <a:srgbClr val="000000"/>
              </a:solidFill>
              <a:latin typeface="Arial"/>
              <a:ea typeface="Arial"/>
              <a:cs typeface="Arial"/>
              <a:sym typeface="Arial"/>
            </a:endParaRPr>
          </a:p>
        </p:txBody>
      </p:sp>
      <p:sp>
        <p:nvSpPr>
          <p:cNvPr id="121" name="Google Shape;121;p21"/>
          <p:cNvSpPr/>
          <p:nvPr/>
        </p:nvSpPr>
        <p:spPr>
          <a:xfrm>
            <a:off x="2851667" y="3209237"/>
            <a:ext cx="1420200" cy="602700"/>
          </a:xfrm>
          <a:prstGeom prst="roundRect">
            <a:avLst>
              <a:gd name="adj" fmla="val 16667"/>
            </a:avLst>
          </a:prstGeom>
          <a:gradFill>
            <a:gsLst>
              <a:gs pos="0">
                <a:srgbClr val="89AEFF"/>
              </a:gs>
              <a:gs pos="50000">
                <a:srgbClr val="B7CAFF"/>
              </a:gs>
              <a:gs pos="100000">
                <a:srgbClr val="DBE5FF"/>
              </a:gs>
            </a:gsLst>
            <a:lin ang="5400012" scaled="0"/>
          </a:gradFill>
          <a:ln w="25400" cap="flat" cmpd="sng">
            <a:solidFill>
              <a:srgbClr val="212121"/>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Roboto Condensed"/>
                <a:ea typeface="Roboto Condensed"/>
                <a:cs typeface="Roboto Condensed"/>
                <a:sym typeface="Roboto Condensed"/>
              </a:rPr>
              <a:t>Developing ML Models</a:t>
            </a:r>
            <a:endParaRPr sz="1800" b="0" i="0" u="none" strike="noStrike" cap="none">
              <a:solidFill>
                <a:srgbClr val="000000"/>
              </a:solidFill>
              <a:latin typeface="Arial"/>
              <a:ea typeface="Arial"/>
              <a:cs typeface="Arial"/>
              <a:sym typeface="Arial"/>
            </a:endParaRPr>
          </a:p>
        </p:txBody>
      </p:sp>
      <p:sp>
        <p:nvSpPr>
          <p:cNvPr id="122" name="Google Shape;122;p21"/>
          <p:cNvSpPr/>
          <p:nvPr/>
        </p:nvSpPr>
        <p:spPr>
          <a:xfrm>
            <a:off x="1066146" y="3209237"/>
            <a:ext cx="1511100" cy="602700"/>
          </a:xfrm>
          <a:prstGeom prst="roundRect">
            <a:avLst>
              <a:gd name="adj" fmla="val 16667"/>
            </a:avLst>
          </a:prstGeom>
          <a:gradFill>
            <a:gsLst>
              <a:gs pos="0">
                <a:srgbClr val="FAFF81"/>
              </a:gs>
              <a:gs pos="50000">
                <a:srgbClr val="FBFFB3"/>
              </a:gs>
              <a:gs pos="100000">
                <a:srgbClr val="FBFFDA"/>
              </a:gs>
            </a:gsLst>
            <a:lin ang="2700006" scaled="0"/>
          </a:gradFill>
          <a:ln w="25400" cap="flat" cmpd="sng">
            <a:solidFill>
              <a:srgbClr val="212121"/>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Roboto Condensed"/>
                <a:ea typeface="Roboto Condensed"/>
                <a:cs typeface="Roboto Condensed"/>
                <a:sym typeface="Roboto Condensed"/>
              </a:rPr>
              <a:t>Comparing Performance</a:t>
            </a:r>
            <a:endParaRPr sz="1800" b="0" i="0" u="none" strike="noStrike" cap="none">
              <a:solidFill>
                <a:srgbClr val="000000"/>
              </a:solidFill>
              <a:latin typeface="Arial"/>
              <a:ea typeface="Arial"/>
              <a:cs typeface="Arial"/>
              <a:sym typeface="Arial"/>
            </a:endParaRPr>
          </a:p>
        </p:txBody>
      </p:sp>
      <p:sp>
        <p:nvSpPr>
          <p:cNvPr id="123" name="Google Shape;123;p21"/>
          <p:cNvSpPr/>
          <p:nvPr/>
        </p:nvSpPr>
        <p:spPr>
          <a:xfrm>
            <a:off x="727408" y="2997195"/>
            <a:ext cx="5496300" cy="1027200"/>
          </a:xfrm>
          <a:prstGeom prst="rect">
            <a:avLst/>
          </a:prstGeom>
          <a:noFill/>
          <a:ln w="25400" cap="flat" cmpd="sng">
            <a:solidFill>
              <a:srgbClr val="000000"/>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cxnSp>
        <p:nvCxnSpPr>
          <p:cNvPr id="124" name="Google Shape;124;p21"/>
          <p:cNvCxnSpPr>
            <a:stCxn id="116" idx="3"/>
            <a:endCxn id="117" idx="1"/>
          </p:cNvCxnSpPr>
          <p:nvPr/>
        </p:nvCxnSpPr>
        <p:spPr>
          <a:xfrm>
            <a:off x="1629000" y="1764537"/>
            <a:ext cx="529200" cy="0"/>
          </a:xfrm>
          <a:prstGeom prst="straightConnector1">
            <a:avLst/>
          </a:prstGeom>
          <a:noFill/>
          <a:ln w="31750" cap="flat" cmpd="sng">
            <a:solidFill>
              <a:srgbClr val="000000"/>
            </a:solidFill>
            <a:prstDash val="solid"/>
            <a:round/>
            <a:headEnd type="none" w="sm" len="sm"/>
            <a:tailEnd type="triangle" w="med" len="med"/>
          </a:ln>
        </p:spPr>
      </p:cxnSp>
      <p:cxnSp>
        <p:nvCxnSpPr>
          <p:cNvPr id="125" name="Google Shape;125;p21"/>
          <p:cNvCxnSpPr/>
          <p:nvPr/>
        </p:nvCxnSpPr>
        <p:spPr>
          <a:xfrm>
            <a:off x="3475345" y="1764690"/>
            <a:ext cx="475500" cy="0"/>
          </a:xfrm>
          <a:prstGeom prst="straightConnector1">
            <a:avLst/>
          </a:prstGeom>
          <a:noFill/>
          <a:ln w="31750" cap="flat" cmpd="sng">
            <a:solidFill>
              <a:srgbClr val="000000"/>
            </a:solidFill>
            <a:prstDash val="solid"/>
            <a:round/>
            <a:headEnd type="none" w="sm" len="sm"/>
            <a:tailEnd type="triangle" w="med" len="med"/>
          </a:ln>
        </p:spPr>
      </p:cxnSp>
      <p:cxnSp>
        <p:nvCxnSpPr>
          <p:cNvPr id="126" name="Google Shape;126;p21"/>
          <p:cNvCxnSpPr/>
          <p:nvPr/>
        </p:nvCxnSpPr>
        <p:spPr>
          <a:xfrm>
            <a:off x="5321817" y="1775189"/>
            <a:ext cx="475500" cy="0"/>
          </a:xfrm>
          <a:prstGeom prst="straightConnector1">
            <a:avLst/>
          </a:prstGeom>
          <a:noFill/>
          <a:ln w="31750" cap="flat" cmpd="sng">
            <a:solidFill>
              <a:srgbClr val="000000"/>
            </a:solidFill>
            <a:prstDash val="solid"/>
            <a:round/>
            <a:headEnd type="none" w="sm" len="sm"/>
            <a:tailEnd type="triangle" w="med" len="med"/>
          </a:ln>
        </p:spPr>
      </p:cxnSp>
      <p:cxnSp>
        <p:nvCxnSpPr>
          <p:cNvPr id="127" name="Google Shape;127;p21"/>
          <p:cNvCxnSpPr/>
          <p:nvPr/>
        </p:nvCxnSpPr>
        <p:spPr>
          <a:xfrm rot="10800000">
            <a:off x="4309092" y="3510702"/>
            <a:ext cx="365700" cy="0"/>
          </a:xfrm>
          <a:prstGeom prst="straightConnector1">
            <a:avLst/>
          </a:prstGeom>
          <a:noFill/>
          <a:ln w="31750" cap="flat" cmpd="sng">
            <a:solidFill>
              <a:srgbClr val="000000"/>
            </a:solidFill>
            <a:prstDash val="solid"/>
            <a:round/>
            <a:headEnd type="none" w="sm" len="sm"/>
            <a:tailEnd type="triangle" w="med" len="med"/>
          </a:ln>
        </p:spPr>
      </p:cxnSp>
      <p:cxnSp>
        <p:nvCxnSpPr>
          <p:cNvPr id="128" name="Google Shape;128;p21"/>
          <p:cNvCxnSpPr/>
          <p:nvPr/>
        </p:nvCxnSpPr>
        <p:spPr>
          <a:xfrm rot="10800000">
            <a:off x="2537459" y="3510700"/>
            <a:ext cx="365700" cy="0"/>
          </a:xfrm>
          <a:prstGeom prst="straightConnector1">
            <a:avLst/>
          </a:prstGeom>
          <a:noFill/>
          <a:ln w="31750" cap="flat" cmpd="sng">
            <a:solidFill>
              <a:srgbClr val="000000"/>
            </a:solidFill>
            <a:prstDash val="solid"/>
            <a:round/>
            <a:headEnd type="none" w="sm" len="sm"/>
            <a:tailEnd type="triangle" w="med" len="med"/>
          </a:ln>
        </p:spPr>
      </p:cxnSp>
      <p:cxnSp>
        <p:nvCxnSpPr>
          <p:cNvPr id="129" name="Google Shape;129;p21"/>
          <p:cNvCxnSpPr/>
          <p:nvPr/>
        </p:nvCxnSpPr>
        <p:spPr>
          <a:xfrm flipH="1">
            <a:off x="5850854" y="2257755"/>
            <a:ext cx="689700" cy="720600"/>
          </a:xfrm>
          <a:prstGeom prst="straightConnector1">
            <a:avLst/>
          </a:prstGeom>
          <a:noFill/>
          <a:ln w="31750" cap="flat" cmpd="sng">
            <a:solidFill>
              <a:srgbClr val="000000"/>
            </a:solidFill>
            <a:prstDash val="solid"/>
            <a:round/>
            <a:headEnd type="none" w="sm" len="sm"/>
            <a:tailEnd type="triangle" w="med" len="med"/>
          </a:ln>
        </p:spPr>
      </p:cxnSp>
      <p:sp>
        <p:nvSpPr>
          <p:cNvPr id="130" name="Google Shape;130;p21"/>
          <p:cNvSpPr txBox="1"/>
          <p:nvPr/>
        </p:nvSpPr>
        <p:spPr>
          <a:xfrm>
            <a:off x="7643670" y="1312324"/>
            <a:ext cx="1383900" cy="948900"/>
          </a:xfrm>
          <a:prstGeom prst="rect">
            <a:avLst/>
          </a:prstGeom>
          <a:noFill/>
          <a:ln>
            <a:noFill/>
          </a:ln>
        </p:spPr>
        <p:txBody>
          <a:bodyPr spcFirstLastPara="1" wrap="square" lIns="116475" tIns="58225" rIns="116475" bIns="582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Phase – I</a:t>
            </a:r>
            <a:endParaRPr sz="18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 sz="1800">
                <a:latin typeface="Times New Roman"/>
                <a:ea typeface="Times New Roman"/>
                <a:cs typeface="Times New Roman"/>
                <a:sym typeface="Times New Roman"/>
              </a:rPr>
              <a:t>Dataset Generation</a:t>
            </a:r>
            <a:endParaRPr sz="1800" b="0" i="0" u="none" strike="noStrike" cap="none">
              <a:solidFill>
                <a:srgbClr val="000000"/>
              </a:solidFill>
              <a:latin typeface="Arial"/>
              <a:ea typeface="Arial"/>
              <a:cs typeface="Arial"/>
              <a:sym typeface="Arial"/>
            </a:endParaRPr>
          </a:p>
        </p:txBody>
      </p:sp>
      <p:sp>
        <p:nvSpPr>
          <p:cNvPr id="131" name="Google Shape;131;p21"/>
          <p:cNvSpPr/>
          <p:nvPr/>
        </p:nvSpPr>
        <p:spPr>
          <a:xfrm>
            <a:off x="7465177" y="1242247"/>
            <a:ext cx="490200" cy="895800"/>
          </a:xfrm>
          <a:prstGeom prst="rightBrace">
            <a:avLst>
              <a:gd name="adj1" fmla="val 8333"/>
              <a:gd name="adj2" fmla="val 50000"/>
            </a:avLst>
          </a:prstGeom>
          <a:noFill/>
          <a:ln w="9525" cap="flat" cmpd="sng">
            <a:solidFill>
              <a:srgbClr val="000000"/>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132" name="Google Shape;132;p21"/>
          <p:cNvSpPr/>
          <p:nvPr/>
        </p:nvSpPr>
        <p:spPr>
          <a:xfrm>
            <a:off x="6264608" y="3128433"/>
            <a:ext cx="490200" cy="895800"/>
          </a:xfrm>
          <a:prstGeom prst="rightBrace">
            <a:avLst>
              <a:gd name="adj1" fmla="val 8333"/>
              <a:gd name="adj2" fmla="val 50000"/>
            </a:avLst>
          </a:prstGeom>
          <a:noFill/>
          <a:ln w="9525" cap="flat" cmpd="sng">
            <a:solidFill>
              <a:srgbClr val="000000"/>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133" name="Google Shape;133;p21"/>
          <p:cNvSpPr txBox="1"/>
          <p:nvPr/>
        </p:nvSpPr>
        <p:spPr>
          <a:xfrm>
            <a:off x="6711111" y="3128437"/>
            <a:ext cx="1515600" cy="1225800"/>
          </a:xfrm>
          <a:prstGeom prst="rect">
            <a:avLst/>
          </a:prstGeom>
          <a:noFill/>
          <a:ln>
            <a:noFill/>
          </a:ln>
        </p:spPr>
        <p:txBody>
          <a:bodyPr spcFirstLastPara="1" wrap="square" lIns="116475" tIns="58225" rIns="116475" bIns="582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Phase – II</a:t>
            </a:r>
            <a:endParaRPr sz="18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Analyze ML Algorithm</a:t>
            </a:r>
            <a:r>
              <a:rPr lang="en" sz="1800" b="0" i="0" u="none" strike="noStrike" cap="none">
                <a:solidFill>
                  <a:srgbClr val="000000"/>
                </a:solidFill>
                <a:latin typeface="Roboto Condensed"/>
                <a:ea typeface="Roboto Condensed"/>
                <a:cs typeface="Roboto Condensed"/>
                <a:sym typeface="Roboto Condensed"/>
              </a:rPr>
              <a:t>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4" name="Google Shape;134;p21"/>
          <p:cNvSpPr txBox="1"/>
          <p:nvPr/>
        </p:nvSpPr>
        <p:spPr>
          <a:xfrm>
            <a:off x="8339615" y="4565478"/>
            <a:ext cx="570600" cy="385800"/>
          </a:xfrm>
          <a:prstGeom prst="rect">
            <a:avLst/>
          </a:prstGeom>
          <a:noFill/>
          <a:ln>
            <a:noFill/>
          </a:ln>
        </p:spPr>
        <p:txBody>
          <a:bodyPr spcFirstLastPara="1" wrap="square" lIns="116475" tIns="116475" rIns="116475" bIns="116475" anchor="ctr" anchorCtr="0">
            <a:normAutofit fontScale="92500" lnSpcReduction="20000"/>
          </a:bodyPr>
          <a:lstStyle/>
          <a:p>
            <a:pPr marL="0" lvl="0" indent="0" algn="r" rtl="0">
              <a:spcBef>
                <a:spcPts val="0"/>
              </a:spcBef>
              <a:spcAft>
                <a:spcPts val="0"/>
              </a:spcAft>
              <a:buNone/>
            </a:pPr>
            <a:fld id="{00000000-1234-1234-1234-123412341234}" type="slidenum">
              <a:rPr lang="en" sz="1300">
                <a:solidFill>
                  <a:srgbClr val="595959"/>
                </a:solidFill>
              </a:rPr>
              <a:t>9</a:t>
            </a:fld>
            <a:endParaRPr sz="1300">
              <a:solidFill>
                <a:srgbClr val="595959"/>
              </a:solidFill>
            </a:endParaRPr>
          </a:p>
        </p:txBody>
      </p:sp>
      <p:sp>
        <p:nvSpPr>
          <p:cNvPr id="135" name="Google Shape;135;p21"/>
          <p:cNvSpPr/>
          <p:nvPr/>
        </p:nvSpPr>
        <p:spPr>
          <a:xfrm>
            <a:off x="1915158" y="1229270"/>
            <a:ext cx="5496300" cy="1027200"/>
          </a:xfrm>
          <a:prstGeom prst="rect">
            <a:avLst/>
          </a:prstGeom>
          <a:noFill/>
          <a:ln w="25400" cap="flat" cmpd="sng">
            <a:solidFill>
              <a:srgbClr val="000000"/>
            </a:solidFill>
            <a:prstDash val="solid"/>
            <a:round/>
            <a:headEnd type="none" w="sm" len="sm"/>
            <a:tailEnd type="none" w="sm" len="sm"/>
          </a:ln>
        </p:spPr>
        <p:txBody>
          <a:bodyPr spcFirstLastPara="1" wrap="square" lIns="116475" tIns="58225" rIns="116475" bIns="582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2213</Words>
  <Application>Microsoft Office PowerPoint</Application>
  <PresentationFormat>On-screen Show (16:9)</PresentationFormat>
  <Paragraphs>334</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Times New Roman</vt:lpstr>
      <vt:lpstr>Arial</vt:lpstr>
      <vt:lpstr>Roboto Condensed</vt:lpstr>
      <vt:lpstr>Simple Light</vt:lpstr>
      <vt:lpstr> A Machine Learning Approach to predict Gender, Age and Emotion by extracting statistical features from Frequency Spectrum Analysis of speech </vt:lpstr>
      <vt:lpstr>PowerPoint Presentation</vt:lpstr>
      <vt:lpstr>PowerPoint Presentation</vt:lpstr>
      <vt:lpstr>Introduction (Cont.)</vt:lpstr>
      <vt:lpstr>Introduction (Cont.)</vt:lpstr>
      <vt:lpstr>PowerPoint Presentation</vt:lpstr>
      <vt:lpstr>PowerPoint Presentation</vt:lpstr>
      <vt:lpstr>PowerPoint Presentation</vt:lpstr>
      <vt:lpstr>Methodology</vt:lpstr>
      <vt:lpstr>Phase – I : Dataset Generation (Audio Data Collection)</vt:lpstr>
      <vt:lpstr>Phase – I : Dataset Generation (Labels of the datasets)</vt:lpstr>
      <vt:lpstr>Phase – I : Dataset Generation (Labels of the datasets) (Cont.)  </vt:lpstr>
      <vt:lpstr>PowerPoint Presentation</vt:lpstr>
      <vt:lpstr>Phase – I : Generated Datasets Phase – II : Analyze ML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Dipan Sadekeen</cp:lastModifiedBy>
  <cp:revision>1</cp:revision>
  <dcterms:modified xsi:type="dcterms:W3CDTF">2024-11-17T07:07:42Z</dcterms:modified>
</cp:coreProperties>
</file>