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Sadhana</a:t>
            </a:r>
            <a:r>
              <a:rPr lang="en-GB" sz="2400" dirty="0"/>
              <a:t> </a:t>
            </a:r>
            <a:r>
              <a:rPr lang="en-GB" sz="2400" dirty="0" err="1"/>
              <a:t>Sri.P</a:t>
            </a:r>
            <a:endParaRPr lang="en-US" sz="2400" dirty="0"/>
          </a:p>
          <a:p>
            <a:r>
              <a:rPr lang="en-US" sz="2400" dirty="0"/>
              <a:t>REGISTER NO:</a:t>
            </a:r>
            <a:r>
              <a:rPr lang="en-GB" sz="2400" dirty="0"/>
              <a:t> 122204036</a:t>
            </a:r>
            <a:endParaRPr lang="en-US" sz="2400" dirty="0"/>
          </a:p>
          <a:p>
            <a:r>
              <a:rPr lang="en-US" sz="2400" dirty="0"/>
              <a:t>DEPARTMENT:</a:t>
            </a:r>
            <a:r>
              <a:rPr lang="en-GB" sz="2400" dirty="0"/>
              <a:t> B.Com (CS)</a:t>
            </a:r>
            <a:endParaRPr lang="en-US" sz="2400" dirty="0"/>
          </a:p>
          <a:p>
            <a:r>
              <a:rPr lang="en-US" sz="2400" dirty="0"/>
              <a:t>COLLEGE</a:t>
            </a:r>
            <a:r>
              <a:rPr lang="en-GB" sz="2400" dirty="0"/>
              <a:t> :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6216EBE7-1120-E205-317D-CD83FFC52B0A}"/>
              </a:ext>
            </a:extLst>
          </p:cNvPr>
          <p:cNvSpPr txBox="1"/>
          <p:nvPr/>
        </p:nvSpPr>
        <p:spPr>
          <a:xfrm>
            <a:off x="321469" y="882650"/>
            <a:ext cx="11870531" cy="6186309"/>
          </a:xfrm>
          <a:prstGeom prst="rect">
            <a:avLst/>
          </a:prstGeom>
          <a:noFill/>
        </p:spPr>
        <p:txBody>
          <a:bodyPr wrap="square">
            <a:spAutoFit/>
          </a:bodyPr>
          <a:lstStyle/>
          <a:p>
            <a:r>
              <a:rPr lang="en-US" dirty="0"/>
              <a:t>The modeling process for employee gender analysis using Excel involves several key steps to organize, analyze, and visualize the data effectively. Here’s a detailed outline of the </a:t>
            </a:r>
            <a:r>
              <a:rPr lang="en-GB" dirty="0"/>
              <a:t>1.</a:t>
            </a:r>
            <a:r>
              <a:rPr lang="en-US" dirty="0"/>
              <a:t>Data Input and Structure- Dataset Organization:  - Create a structured Excel spreadsheet with clear headers for each data field (e.g., Employee ID, Gender, Age, Department, Job Title, Hire Date, Performance Rating, Salary, etc.).  - Ensure each row represents a unique employee record.- Data Types:  - Define the data types for each column (e.g., numeric, categorical, date) to maintain consistency.</a:t>
            </a:r>
            <a:endParaRPr lang="en-GB" dirty="0"/>
          </a:p>
          <a:p>
            <a:r>
              <a:rPr lang="en-US" dirty="0"/>
              <a:t>2.Data Cleaning and Validation-Cleaning Techniques:  - Remove duplicates and handle missing values appropriately (e.g., imputation or removal).  - Standardize categorical values (e.g., ensure consistent naming for genders).- Validation Checks:  - Conduct validation checks to confirm data integrity, such as checking for outliers in salary and performance ratings.</a:t>
            </a:r>
            <a:endParaRPr lang="en-GB" dirty="0"/>
          </a:p>
          <a:p>
            <a:r>
              <a:rPr lang="en-GB" dirty="0"/>
              <a:t>3</a:t>
            </a:r>
            <a:r>
              <a:rPr lang="en-US" dirty="0"/>
              <a:t>.Data Analysis Models- Descriptive Analysis:  - Use basic functions (e.g., COUNT, AVERAGE) to summarize employee demographics, performance ratings, and salary distributions by gender.- Pivot Tables:  - Create pivot tables to enable dynamic analysis. For example:    - Gender distribution across departments.    - Average performance ratings by gender.    - Salary comparisons by gender and job title.- Calculated Fields:  - Create calculated fields to derive additional insights, such as:    - Tenure (using formulas to calculate the difference between the current date and Hire Date).    - Gender representation ratios in various departments.</a:t>
            </a:r>
            <a:endParaRPr lang="en-GB" dirty="0"/>
          </a:p>
          <a:p>
            <a:r>
              <a:rPr lang="en-US" dirty="0"/>
              <a:t>4.Statistical Analysis- Comparative Analysis:  - Perform statistical tests (e.g., t-tests) to compare performance ratings and salaries between genders. Use Excel’s Data Analysis </a:t>
            </a:r>
            <a:r>
              <a:rPr lang="en-US" dirty="0" err="1"/>
              <a:t>Toolpak</a:t>
            </a:r>
            <a:r>
              <a:rPr lang="en-US" dirty="0"/>
              <a:t> for conducting these tests.- Correlation Analysis:  - Utilize correlation functions (e.g., CORREL) to explore relationships between gender and other variables (e.g., age, tenure, performance).</a:t>
            </a:r>
            <a:endParaRPr lang="en-GB" dirty="0"/>
          </a:p>
          <a:p>
            <a:r>
              <a:rPr lang="en-US" dirty="0"/>
              <a:t>5.Visualization- Charts and Graphs:  - Create various charts to visualize the data:    - Pie charts for gender distribution.    - Bar charts to compare average salaries and performance ratings by gender.    - Line graphs to illustrate hiring trends over time.- Dashboards:  - Develop an interactive dashboard that consolidates key metrics and visualizations, allowing stakeholders to explore the data easily.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6C7C5DFD-F122-347E-63DD-24D99D5F3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9" y="1235857"/>
            <a:ext cx="12067242" cy="5429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95801" y="204273"/>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968D42-3B03-4995-1F4D-499828EA5555}"/>
              </a:ext>
            </a:extLst>
          </p:cNvPr>
          <p:cNvSpPr txBox="1"/>
          <p:nvPr/>
        </p:nvSpPr>
        <p:spPr>
          <a:xfrm>
            <a:off x="65484" y="962463"/>
            <a:ext cx="11941968" cy="7848302"/>
          </a:xfrm>
          <a:prstGeom prst="rect">
            <a:avLst/>
          </a:prstGeom>
          <a:noFill/>
        </p:spPr>
        <p:txBody>
          <a:bodyPr wrap="square">
            <a:spAutoFit/>
          </a:bodyPr>
          <a:lstStyle/>
          <a:p>
            <a:r>
              <a:rPr lang="en-US" dirty="0"/>
              <a:t>The employee gender analysis conducted using Excel provides valuable insights into the gender dynamics within the organization. By systematically collecting, cleaning, analyzing, and visualizing employee data, this analysis enables organizations to understand their workforce composition and identify areas for improvement.</a:t>
            </a:r>
            <a:endParaRPr lang="en-GB" dirty="0"/>
          </a:p>
          <a:p>
            <a:r>
              <a:rPr lang="en-GB" dirty="0"/>
              <a:t>Key</a:t>
            </a:r>
            <a:r>
              <a:rPr lang="en-US" dirty="0"/>
              <a:t> Findings:</a:t>
            </a:r>
            <a:endParaRPr lang="en-GB" dirty="0"/>
          </a:p>
          <a:p>
            <a:r>
              <a:rPr lang="en-GB" dirty="0"/>
              <a:t>1</a:t>
            </a:r>
            <a:r>
              <a:rPr lang="en-US" dirty="0"/>
              <a:t>.Gender </a:t>
            </a:r>
            <a:r>
              <a:rPr lang="en-US" dirty="0" err="1"/>
              <a:t>Distribution:The</a:t>
            </a:r>
            <a:r>
              <a:rPr lang="en-US" dirty="0"/>
              <a:t> analysis reveals the overall gender distribution, highlighting any imbalances that may exist in various departments or job roles.</a:t>
            </a:r>
            <a:endParaRPr lang="en-GB" dirty="0"/>
          </a:p>
          <a:p>
            <a:r>
              <a:rPr lang="en-GB" dirty="0"/>
              <a:t>2</a:t>
            </a:r>
            <a:r>
              <a:rPr lang="en-US" dirty="0"/>
              <a:t>.Performance </a:t>
            </a:r>
            <a:r>
              <a:rPr lang="en-US" dirty="0" err="1"/>
              <a:t>Metrics:Comparative</a:t>
            </a:r>
            <a:r>
              <a:rPr lang="en-US" dirty="0"/>
              <a:t> performance ratings by gender help identify whether any disparities exist, facilitating discussions on equity in evaluation processes.</a:t>
            </a:r>
            <a:endParaRPr lang="en-GB" dirty="0"/>
          </a:p>
          <a:p>
            <a:r>
              <a:rPr lang="en-US" dirty="0"/>
              <a:t>3.Salary </a:t>
            </a:r>
            <a:r>
              <a:rPr lang="en-US" dirty="0" err="1"/>
              <a:t>Analysis:Insights</a:t>
            </a:r>
            <a:r>
              <a:rPr lang="en-US" dirty="0"/>
              <a:t> into salary differences between genders can uncover potential pay gaps, prompting necessary adjustments to ensure fairness</a:t>
            </a:r>
            <a:r>
              <a:rPr lang="en-GB" dirty="0"/>
              <a:t>.</a:t>
            </a:r>
          </a:p>
          <a:p>
            <a:r>
              <a:rPr lang="en-GB" dirty="0"/>
              <a:t>4</a:t>
            </a:r>
            <a:r>
              <a:rPr lang="en-US" dirty="0"/>
              <a:t>.Retention </a:t>
            </a:r>
            <a:r>
              <a:rPr lang="en-US" dirty="0" err="1"/>
              <a:t>Rates:Examination</a:t>
            </a:r>
            <a:r>
              <a:rPr lang="en-US" dirty="0"/>
              <a:t> of retention trends helps organizations understand how gender impacts employee turnover and informs strategies to enhance retention.</a:t>
            </a:r>
            <a:endParaRPr lang="en-GB" dirty="0"/>
          </a:p>
          <a:p>
            <a:r>
              <a:rPr lang="en-US" dirty="0"/>
              <a:t>5.Hiring </a:t>
            </a:r>
            <a:r>
              <a:rPr lang="en-US" dirty="0" err="1"/>
              <a:t>Trends:Analyzing</a:t>
            </a:r>
            <a:r>
              <a:rPr lang="en-US" dirty="0"/>
              <a:t> historical hiring data provides insights into recruitment practices and their effectiveness in promoting gender </a:t>
            </a:r>
            <a:r>
              <a:rPr lang="en-US" dirty="0" err="1"/>
              <a:t>diversity.Implications</a:t>
            </a:r>
            <a:r>
              <a:rPr lang="en-US" dirty="0"/>
              <a:t>:- Informed </a:t>
            </a:r>
            <a:r>
              <a:rPr lang="en-US" dirty="0" err="1"/>
              <a:t>Decision-Making:The</a:t>
            </a:r>
            <a:r>
              <a:rPr lang="en-US" dirty="0"/>
              <a:t> findings equip HR and leadership with the data necessary to make strategic decisions regarding recruitment, promotions, and diversity initiatives.- Policy </a:t>
            </a:r>
            <a:r>
              <a:rPr lang="en-US" dirty="0" err="1"/>
              <a:t>Development:Insights</a:t>
            </a:r>
            <a:r>
              <a:rPr lang="en-US" dirty="0"/>
              <a:t> from the analysis can inform the development of targeted policies and programs aimed at fostering a more inclusive workplace.- Cultural </a:t>
            </a:r>
            <a:r>
              <a:rPr lang="en-US" dirty="0" err="1"/>
              <a:t>Change:By</a:t>
            </a:r>
            <a:r>
              <a:rPr lang="en-US" dirty="0"/>
              <a:t> addressing identified disparities and implementing recommendations, organizations can promote a culture of equity and inclusivity, enhancing overall employee satisfaction and engagement</a:t>
            </a:r>
            <a:r>
              <a:rPr lang="en-GB" dirty="0"/>
              <a:t>.</a:t>
            </a:r>
          </a:p>
          <a:p>
            <a:r>
              <a:rPr lang="en-US" dirty="0"/>
              <a:t>Recommendations:</a:t>
            </a:r>
            <a:endParaRPr lang="en-GB" dirty="0"/>
          </a:p>
          <a:p>
            <a:r>
              <a:rPr lang="en-US" dirty="0"/>
              <a:t>1.Regular </a:t>
            </a:r>
            <a:r>
              <a:rPr lang="en-US" dirty="0" err="1"/>
              <a:t>Monitoring:Establish</a:t>
            </a:r>
            <a:r>
              <a:rPr lang="en-US" dirty="0"/>
              <a:t> ongoing tracking of gender metrics to continuously assess progress and make data-driven adjustments.</a:t>
            </a:r>
            <a:endParaRPr lang="en-GB" dirty="0"/>
          </a:p>
          <a:p>
            <a:r>
              <a:rPr lang="en-US" dirty="0"/>
              <a:t>2.Diversity </a:t>
            </a:r>
            <a:r>
              <a:rPr lang="en-US" dirty="0" err="1"/>
              <a:t>Training:Implement</a:t>
            </a:r>
            <a:r>
              <a:rPr lang="en-US" dirty="0"/>
              <a:t> training programs that promote awareness and understanding of gender equity issues among employees and management.</a:t>
            </a:r>
            <a:endParaRPr lang="en-GB" dirty="0"/>
          </a:p>
          <a:p>
            <a:r>
              <a:rPr lang="en-US" dirty="0"/>
              <a:t>3.Mentorship </a:t>
            </a:r>
            <a:r>
              <a:rPr lang="en-US" dirty="0" err="1"/>
              <a:t>Programs:Develop</a:t>
            </a:r>
            <a:r>
              <a:rPr lang="en-US" dirty="0"/>
              <a:t> mentorship and sponsorship initiatives that support underrepresented genders in advancing their careers.</a:t>
            </a:r>
            <a:endParaRPr lang="en-GB" dirty="0"/>
          </a:p>
          <a:p>
            <a:r>
              <a:rPr lang="en-US" dirty="0"/>
              <a:t>4.Transparent </a:t>
            </a:r>
            <a:r>
              <a:rPr lang="en-US" dirty="0" err="1"/>
              <a:t>Communication:Foster</a:t>
            </a:r>
            <a:r>
              <a:rPr lang="en-US" dirty="0"/>
              <a:t> an environment of open communication regarding diversity goals and progress, encouraging employee engagement in these efforts.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Gender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4FAA995-0F94-0B78-79C5-DEF1A4BF32DC}"/>
              </a:ext>
            </a:extLst>
          </p:cNvPr>
          <p:cNvSpPr txBox="1"/>
          <p:nvPr/>
        </p:nvSpPr>
        <p:spPr>
          <a:xfrm>
            <a:off x="455415" y="1253234"/>
            <a:ext cx="7747991" cy="5078313"/>
          </a:xfrm>
          <a:prstGeom prst="rect">
            <a:avLst/>
          </a:prstGeom>
          <a:noFill/>
        </p:spPr>
        <p:txBody>
          <a:bodyPr wrap="square">
            <a:spAutoFit/>
          </a:bodyPr>
          <a:lstStyle/>
          <a:p>
            <a:r>
              <a:rPr lang="en-US" dirty="0"/>
              <a:t>Objective:</a:t>
            </a:r>
            <a:endParaRPr lang="en-GB" dirty="0"/>
          </a:p>
          <a:p>
            <a:r>
              <a:rPr lang="en-GB" dirty="0"/>
              <a:t>T</a:t>
            </a:r>
            <a:r>
              <a:rPr lang="en-US" dirty="0"/>
              <a:t>o analyze the gender distribution within the organization and assess its impact on various employee metrics, such as performance, retention, and job satisfaction.</a:t>
            </a:r>
            <a:endParaRPr lang="en-GB" dirty="0"/>
          </a:p>
          <a:p>
            <a:pPr marL="342900" indent="-342900">
              <a:buAutoNum type="arabicPeriod"/>
            </a:pPr>
            <a:r>
              <a:rPr lang="en-GB" dirty="0"/>
              <a:t>D</a:t>
            </a:r>
            <a:r>
              <a:rPr lang="en-US" dirty="0" err="1"/>
              <a:t>ata</a:t>
            </a:r>
            <a:r>
              <a:rPr lang="en-US" dirty="0"/>
              <a:t> </a:t>
            </a:r>
            <a:r>
              <a:rPr lang="en-US" dirty="0" err="1"/>
              <a:t>Collection:Gather</a:t>
            </a:r>
            <a:r>
              <a:rPr lang="en-US" dirty="0"/>
              <a:t> relevant data from HR databases or employee records.</a:t>
            </a:r>
            <a:endParaRPr lang="en-GB" dirty="0"/>
          </a:p>
          <a:p>
            <a:pPr marL="342900" indent="-342900">
              <a:buAutoNum type="arabicPeriod"/>
            </a:pPr>
            <a:r>
              <a:rPr lang="en-US" dirty="0"/>
              <a:t>Data </a:t>
            </a:r>
            <a:r>
              <a:rPr lang="en-US" dirty="0" err="1"/>
              <a:t>Cleaning:Ensure</a:t>
            </a:r>
            <a:r>
              <a:rPr lang="en-US" dirty="0"/>
              <a:t> data is accurate and formatted correctly (e.g., handling missing values).</a:t>
            </a:r>
            <a:endParaRPr lang="en-GB" dirty="0"/>
          </a:p>
          <a:p>
            <a:pPr marL="342900" indent="-342900">
              <a:buAutoNum type="arabicPeriod"/>
            </a:pPr>
            <a:r>
              <a:rPr lang="en-US" dirty="0"/>
              <a:t>Data Analysis: </a:t>
            </a:r>
            <a:r>
              <a:rPr lang="en-GB" dirty="0"/>
              <a:t>U</a:t>
            </a:r>
            <a:r>
              <a:rPr lang="en-US" dirty="0"/>
              <a:t>se pivot tables to summarize gender distribution and other metrics.   - Create charts (e.g., bar charts, pie charts) to visualize gender representation.  - Conduct statistical tests (e.g., t-tests) to identify significant differences in performance or salary.</a:t>
            </a:r>
            <a:endParaRPr lang="en-GB" dirty="0"/>
          </a:p>
          <a:p>
            <a:pPr marL="342900" indent="-342900">
              <a:buAutoNum type="arabicPeriod"/>
            </a:pPr>
            <a:r>
              <a:rPr lang="en-US" dirty="0" err="1"/>
              <a:t>Reporting:Compile</a:t>
            </a:r>
            <a:r>
              <a:rPr lang="en-US" dirty="0"/>
              <a:t> findings into a comprehensive report that includes visualizations and insights.</a:t>
            </a:r>
            <a:endParaRPr lang="en-GB" dirty="0"/>
          </a:p>
          <a:p>
            <a:pPr marL="342900" indent="-342900">
              <a:buAutoNum type="arabicPeriod"/>
            </a:pPr>
            <a:r>
              <a:rPr lang="en-GB" dirty="0"/>
              <a:t>E</a:t>
            </a:r>
            <a:r>
              <a:rPr lang="en-US" dirty="0" err="1"/>
              <a:t>xpected</a:t>
            </a:r>
            <a:r>
              <a:rPr lang="en-US" dirty="0"/>
              <a:t> </a:t>
            </a:r>
            <a:r>
              <a:rPr lang="en-US" dirty="0" err="1"/>
              <a:t>Outcome:Provide</a:t>
            </a:r>
            <a:r>
              <a:rPr lang="en-US" dirty="0"/>
              <a:t> actionable insights to improve gender diversity and equality within the organization, along with recommendations for policy adjustments or targeted initiatives.---Feel free to adapt this statement based on specific goals or data availability in your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50256" y="1482358"/>
            <a:ext cx="12041743" cy="821763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Objective:</a:t>
            </a:r>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To</a:t>
            </a:r>
            <a:r>
              <a:rPr lang="en-US" sz="2400" b="0" i="0" dirty="0">
                <a:solidFill>
                  <a:srgbClr val="0D0D0D"/>
                </a:solidFill>
                <a:effectLst/>
                <a:latin typeface="Times New Roman" panose="02020603050405020304" pitchFamily="18" charset="0"/>
                <a:cs typeface="Times New Roman" panose="02020603050405020304" pitchFamily="18" charset="0"/>
              </a:rPr>
              <a:t> analyze and understand the gender demographics of employees within the organization and evaluate their correlation with key performance metrics, retention rates, and overall workplace satisfaction.</a:t>
            </a:r>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1.</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Background:In</a:t>
            </a:r>
            <a:r>
              <a:rPr lang="en-US" sz="2400" b="0" i="0" dirty="0">
                <a:solidFill>
                  <a:srgbClr val="0D0D0D"/>
                </a:solidFill>
                <a:effectLst/>
                <a:latin typeface="Times New Roman" panose="02020603050405020304" pitchFamily="18" charset="0"/>
                <a:cs typeface="Times New Roman" panose="02020603050405020304" pitchFamily="18" charset="0"/>
              </a:rPr>
              <a:t> recent years, organizations have increasingly recognized the importance of diversity and inclusion. Understanding the gender composition of the workforce can provide valuable insights for fostering a more equitable work environment.</a:t>
            </a:r>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latin typeface="Times New Roman" panose="02020603050405020304" pitchFamily="18" charset="0"/>
                <a:cs typeface="Times New Roman" panose="02020603050405020304" pitchFamily="18" charset="0"/>
              </a:rPr>
              <a:t>2. </a:t>
            </a:r>
            <a:r>
              <a:rPr lang="en-US" sz="2400" b="0" i="0" dirty="0" err="1">
                <a:solidFill>
                  <a:srgbClr val="0D0D0D"/>
                </a:solidFill>
                <a:effectLst/>
                <a:latin typeface="Times New Roman" panose="02020603050405020304" pitchFamily="18" charset="0"/>
                <a:cs typeface="Times New Roman" panose="02020603050405020304" pitchFamily="18" charset="0"/>
              </a:rPr>
              <a:t>Goals:Assess</a:t>
            </a:r>
            <a:r>
              <a:rPr lang="en-US" sz="2400" b="0" i="0" dirty="0">
                <a:solidFill>
                  <a:srgbClr val="0D0D0D"/>
                </a:solidFill>
                <a:effectLst/>
                <a:latin typeface="Times New Roman" panose="02020603050405020304" pitchFamily="18" charset="0"/>
                <a:cs typeface="Times New Roman" panose="02020603050405020304" pitchFamily="18" charset="0"/>
              </a:rPr>
              <a:t> Gender Distribution: Determine the percentage of male, female, and non-binary employees within the </a:t>
            </a:r>
            <a:r>
              <a:rPr lang="en-US" sz="2400" b="0" i="0" dirty="0" err="1">
                <a:solidFill>
                  <a:srgbClr val="0D0D0D"/>
                </a:solidFill>
                <a:effectLst/>
                <a:latin typeface="Times New Roman" panose="02020603050405020304" pitchFamily="18" charset="0"/>
                <a:cs typeface="Times New Roman" panose="02020603050405020304" pitchFamily="18" charset="0"/>
              </a:rPr>
              <a:t>organization.Evaluate</a:t>
            </a:r>
            <a:r>
              <a:rPr lang="en-US" sz="2400" b="0" i="0" dirty="0">
                <a:solidFill>
                  <a:srgbClr val="0D0D0D"/>
                </a:solidFill>
                <a:effectLst/>
                <a:latin typeface="Times New Roman" panose="02020603050405020304" pitchFamily="18" charset="0"/>
                <a:cs typeface="Times New Roman" panose="02020603050405020304" pitchFamily="18" charset="0"/>
              </a:rPr>
              <a:t> Performance Metrics: Analyze how performance ratings vary by </a:t>
            </a:r>
            <a:r>
              <a:rPr lang="en-US" sz="2400" b="0" i="0" dirty="0" err="1">
                <a:solidFill>
                  <a:srgbClr val="0D0D0D"/>
                </a:solidFill>
                <a:effectLst/>
                <a:latin typeface="Times New Roman" panose="02020603050405020304" pitchFamily="18" charset="0"/>
                <a:cs typeface="Times New Roman" panose="02020603050405020304" pitchFamily="18" charset="0"/>
              </a:rPr>
              <a:t>gender.Examine</a:t>
            </a:r>
            <a:r>
              <a:rPr lang="en-US" sz="2400" b="0" i="0" dirty="0">
                <a:solidFill>
                  <a:srgbClr val="0D0D0D"/>
                </a:solidFill>
                <a:effectLst/>
                <a:latin typeface="Times New Roman" panose="02020603050405020304" pitchFamily="18" charset="0"/>
                <a:cs typeface="Times New Roman" panose="02020603050405020304" pitchFamily="18" charset="0"/>
              </a:rPr>
              <a:t> Retention Rates: Investigate differences in retention based on </a:t>
            </a:r>
            <a:r>
              <a:rPr lang="en-US" sz="2400" b="0" i="0" dirty="0" err="1">
                <a:solidFill>
                  <a:srgbClr val="0D0D0D"/>
                </a:solidFill>
                <a:effectLst/>
                <a:latin typeface="Times New Roman" panose="02020603050405020304" pitchFamily="18" charset="0"/>
                <a:cs typeface="Times New Roman" panose="02020603050405020304" pitchFamily="18" charset="0"/>
              </a:rPr>
              <a:t>gender.Salary</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Analysis:Identify</a:t>
            </a:r>
            <a:r>
              <a:rPr lang="en-US" sz="2400" b="0" i="0" dirty="0">
                <a:solidFill>
                  <a:srgbClr val="0D0D0D"/>
                </a:solidFill>
                <a:effectLst/>
                <a:latin typeface="Times New Roman" panose="02020603050405020304" pitchFamily="18" charset="0"/>
                <a:cs typeface="Times New Roman" panose="02020603050405020304" pitchFamily="18" charset="0"/>
              </a:rPr>
              <a:t> any salary disparities between </a:t>
            </a:r>
            <a:r>
              <a:rPr lang="en-US" sz="2400" b="0" i="0" dirty="0" err="1">
                <a:solidFill>
                  <a:srgbClr val="0D0D0D"/>
                </a:solidFill>
                <a:effectLst/>
                <a:latin typeface="Times New Roman" panose="02020603050405020304" pitchFamily="18" charset="0"/>
                <a:cs typeface="Times New Roman" panose="02020603050405020304" pitchFamily="18" charset="0"/>
              </a:rPr>
              <a:t>genders.Trend</a:t>
            </a:r>
            <a:r>
              <a:rPr lang="en-US" sz="2400" b="0" i="0" dirty="0">
                <a:solidFill>
                  <a:srgbClr val="0D0D0D"/>
                </a:solidFill>
                <a:effectLst/>
                <a:latin typeface="Times New Roman" panose="02020603050405020304" pitchFamily="18" charset="0"/>
                <a:cs typeface="Times New Roman" panose="02020603050405020304" pitchFamily="18" charset="0"/>
              </a:rPr>
              <a:t> Analysis: Review hiring trends over the past few years related to gender.</a:t>
            </a:r>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latin typeface="Times New Roman" panose="02020603050405020304" pitchFamily="18" charset="0"/>
                <a:cs typeface="Times New Roman" panose="02020603050405020304" pitchFamily="18" charset="0"/>
              </a:rPr>
              <a:t>3. Data </a:t>
            </a:r>
            <a:r>
              <a:rPr lang="en-US" sz="2400" b="0" i="0" dirty="0" err="1">
                <a:solidFill>
                  <a:srgbClr val="0D0D0D"/>
                </a:solidFill>
                <a:effectLst/>
                <a:latin typeface="Times New Roman" panose="02020603050405020304" pitchFamily="18" charset="0"/>
                <a:cs typeface="Times New Roman" panose="02020603050405020304" pitchFamily="18" charset="0"/>
              </a:rPr>
              <a:t>Collection:Data</a:t>
            </a:r>
            <a:r>
              <a:rPr lang="en-US" sz="2400" b="0" i="0" dirty="0">
                <a:solidFill>
                  <a:srgbClr val="0D0D0D"/>
                </a:solidFill>
                <a:effectLst/>
                <a:latin typeface="Times New Roman" panose="02020603050405020304" pitchFamily="18" charset="0"/>
                <a:cs typeface="Times New Roman" panose="02020603050405020304" pitchFamily="18" charset="0"/>
              </a:rPr>
              <a:t> will be collected from the following sources:- Employee demographic database (HRIS)- Performance evaluation records- Payroll data for salary analysis- Retention and exit interview data- Employee satisfaction survey results (if available)Data Fields:- Gender- Age- Department- Job Title- Hire Date- Performance Ratings- Salary- Tenure</a:t>
            </a:r>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latin typeface="Times New Roman" panose="02020603050405020304" pitchFamily="18" charset="0"/>
                <a:cs typeface="Times New Roman" panose="02020603050405020304" pitchFamily="18" charset="0"/>
              </a:rPr>
              <a:t>4. Methodology:- Data </a:t>
            </a:r>
            <a:r>
              <a:rPr lang="en-US" sz="2400" b="0" i="0" dirty="0" err="1">
                <a:solidFill>
                  <a:srgbClr val="0D0D0D"/>
                </a:solidFill>
                <a:effectLst/>
                <a:latin typeface="Times New Roman" panose="02020603050405020304" pitchFamily="18" charset="0"/>
                <a:cs typeface="Times New Roman" panose="02020603050405020304" pitchFamily="18" charset="0"/>
              </a:rPr>
              <a:t>Cleaning:Prepare</a:t>
            </a:r>
            <a:r>
              <a:rPr lang="en-US" sz="2400" b="0" i="0" dirty="0">
                <a:solidFill>
                  <a:srgbClr val="0D0D0D"/>
                </a:solidFill>
                <a:effectLst/>
                <a:latin typeface="Times New Roman" panose="02020603050405020304" pitchFamily="18" charset="0"/>
                <a:cs typeface="Times New Roman" panose="02020603050405020304" pitchFamily="18" charset="0"/>
              </a:rPr>
              <a:t> and clean the dataset for analysis, addressing any missing or inconsistent data.- Analysis Techniques:-Descriptive </a:t>
            </a:r>
            <a:r>
              <a:rPr lang="en-US" sz="2400" b="0" i="0" dirty="0" err="1">
                <a:solidFill>
                  <a:srgbClr val="0D0D0D"/>
                </a:solidFill>
                <a:effectLst/>
                <a:latin typeface="Times New Roman" panose="02020603050405020304" pitchFamily="18" charset="0"/>
                <a:cs typeface="Times New Roman" panose="02020603050405020304" pitchFamily="18" charset="0"/>
              </a:rPr>
              <a:t>Statistics:Calculate</a:t>
            </a:r>
            <a:r>
              <a:rPr lang="en-US" sz="2400" b="0" i="0" dirty="0">
                <a:solidFill>
                  <a:srgbClr val="0D0D0D"/>
                </a:solidFill>
                <a:effectLst/>
                <a:latin typeface="Times New Roman" panose="02020603050405020304" pitchFamily="18" charset="0"/>
                <a:cs typeface="Times New Roman" panose="02020603050405020304" pitchFamily="18" charset="0"/>
              </a:rPr>
              <a:t> basic metrics (mean, median, percentages).- Pivot Tables: Create pivot tables to summarize data by gender and other relevant categories.- </a:t>
            </a:r>
            <a:r>
              <a:rPr lang="en-US" sz="2400" b="0" i="0" dirty="0" err="1">
                <a:solidFill>
                  <a:srgbClr val="0D0D0D"/>
                </a:solidFill>
                <a:effectLst/>
                <a:latin typeface="Times New Roman" panose="02020603050405020304" pitchFamily="18" charset="0"/>
                <a:cs typeface="Times New Roman" panose="02020603050405020304" pitchFamily="18" charset="0"/>
              </a:rPr>
              <a:t>Visualizations:Generate</a:t>
            </a:r>
            <a:r>
              <a:rPr lang="en-US" sz="2400" b="0" i="0" dirty="0">
                <a:solidFill>
                  <a:srgbClr val="0D0D0D"/>
                </a:solidFill>
                <a:effectLst/>
                <a:latin typeface="Times New Roman" panose="02020603050405020304" pitchFamily="18" charset="0"/>
                <a:cs typeface="Times New Roman" panose="02020603050405020304" pitchFamily="18" charset="0"/>
              </a:rPr>
              <a:t> charts (bar, pie, and line charts) to visually represent findings.- Statistical Analysis: Conduct t-tests or ANOVA to determine significant differences in performance and salary.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583F323-0E49-5AEE-EA2C-0FC7417B76DC}"/>
              </a:ext>
            </a:extLst>
          </p:cNvPr>
          <p:cNvSpPr txBox="1"/>
          <p:nvPr/>
        </p:nvSpPr>
        <p:spPr>
          <a:xfrm>
            <a:off x="907853" y="1766887"/>
            <a:ext cx="6414492" cy="4801314"/>
          </a:xfrm>
          <a:prstGeom prst="rect">
            <a:avLst/>
          </a:prstGeom>
          <a:noFill/>
        </p:spPr>
        <p:txBody>
          <a:bodyPr wrap="square">
            <a:spAutoFit/>
          </a:bodyPr>
          <a:lstStyle/>
          <a:p>
            <a:pPr marL="342900" indent="-342900">
              <a:buAutoNum type="arabicPeriod"/>
            </a:pPr>
            <a:r>
              <a:rPr lang="en-US" dirty="0"/>
              <a:t>HR Managers: Responsible for understanding workforce demographics and implementing diversity initiatives.</a:t>
            </a:r>
            <a:endParaRPr lang="en-GB" dirty="0"/>
          </a:p>
          <a:p>
            <a:pPr marL="342900" indent="-342900">
              <a:buAutoNum type="arabicPeriod"/>
            </a:pPr>
            <a:r>
              <a:rPr lang="en-GB" dirty="0"/>
              <a:t>D</a:t>
            </a:r>
            <a:r>
              <a:rPr lang="en-US" dirty="0" err="1"/>
              <a:t>ata</a:t>
            </a:r>
            <a:r>
              <a:rPr lang="en-US" dirty="0"/>
              <a:t> Analysts: Conduct data analysis, create pivot tables, and generate visualizations to interpret the data.</a:t>
            </a:r>
            <a:endParaRPr lang="en-GB" dirty="0"/>
          </a:p>
          <a:p>
            <a:pPr marL="342900" indent="-342900">
              <a:buAutoNum type="arabicPeriod"/>
            </a:pPr>
            <a:r>
              <a:rPr lang="en-US" dirty="0"/>
              <a:t>Diversity and Inclusion Officers: </a:t>
            </a:r>
            <a:r>
              <a:rPr lang="en-GB" dirty="0"/>
              <a:t>F</a:t>
            </a:r>
            <a:r>
              <a:rPr lang="en-US" dirty="0" err="1"/>
              <a:t>ocus</a:t>
            </a:r>
            <a:r>
              <a:rPr lang="en-US" dirty="0"/>
              <a:t> on promoting equity and inclusivity within the organization, using insights to guide programs and policies.</a:t>
            </a:r>
            <a:endParaRPr lang="en-GB" dirty="0"/>
          </a:p>
          <a:p>
            <a:pPr marL="342900" indent="-342900">
              <a:buAutoNum type="arabicPeriod"/>
            </a:pPr>
            <a:r>
              <a:rPr lang="en-US" dirty="0"/>
              <a:t>Executives/Leadership </a:t>
            </a:r>
            <a:r>
              <a:rPr lang="en-US" dirty="0" err="1"/>
              <a:t>Team:Review</a:t>
            </a:r>
            <a:r>
              <a:rPr lang="en-US" dirty="0"/>
              <a:t> findings to make strategic decisions related to hiring, promotions, and workplace culture.</a:t>
            </a:r>
            <a:endParaRPr lang="en-GB" dirty="0"/>
          </a:p>
          <a:p>
            <a:pPr marL="342900" indent="-342900">
              <a:buAutoNum type="arabicPeriod"/>
            </a:pPr>
            <a:r>
              <a:rPr lang="en-GB" dirty="0"/>
              <a:t>O</a:t>
            </a:r>
            <a:r>
              <a:rPr lang="en-US" dirty="0" err="1"/>
              <a:t>rganizational</a:t>
            </a:r>
            <a:r>
              <a:rPr lang="en-US" dirty="0"/>
              <a:t> Development </a:t>
            </a:r>
            <a:r>
              <a:rPr lang="en-US" dirty="0" err="1"/>
              <a:t>Specialists:Analyze</a:t>
            </a:r>
            <a:r>
              <a:rPr lang="en-US" dirty="0"/>
              <a:t> data to develop training and development programs aimed at improving diversity and retention.</a:t>
            </a:r>
            <a:endParaRPr lang="en-GB" dirty="0"/>
          </a:p>
          <a:p>
            <a:pPr marL="342900" indent="-342900">
              <a:buAutoNum type="arabicPeriod"/>
            </a:pPr>
            <a:r>
              <a:rPr lang="en-US" dirty="0"/>
              <a:t>Compliance Officers: </a:t>
            </a:r>
            <a:r>
              <a:rPr lang="en-GB" dirty="0"/>
              <a:t>E</a:t>
            </a:r>
            <a:r>
              <a:rPr lang="en-US" dirty="0" err="1"/>
              <a:t>nsure</a:t>
            </a:r>
            <a:r>
              <a:rPr lang="en-US" dirty="0"/>
              <a:t> that the organization meets legal and regulatory requirements regarding diversity and equal opportunity.</a:t>
            </a:r>
            <a:endParaRPr lang="en-GB" dirty="0"/>
          </a:p>
          <a:p>
            <a:pPr marL="342900" indent="-342900">
              <a:buAutoNum type="arabicPeriod"/>
            </a:pPr>
            <a:r>
              <a:rPr lang="en-US" dirty="0"/>
              <a:t>Recruitment </a:t>
            </a:r>
            <a:r>
              <a:rPr lang="en-US" dirty="0" err="1"/>
              <a:t>Teams:Utilize</a:t>
            </a:r>
            <a:r>
              <a:rPr lang="en-US" dirty="0"/>
              <a:t> insights to refine recruitment strategies to attract a diverse talent pool.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15AC642-FB84-4E3B-F64D-E3FF5A1016DF}"/>
              </a:ext>
            </a:extLst>
          </p:cNvPr>
          <p:cNvSpPr txBox="1"/>
          <p:nvPr/>
        </p:nvSpPr>
        <p:spPr>
          <a:xfrm>
            <a:off x="2018849" y="1319837"/>
            <a:ext cx="9946932" cy="7848302"/>
          </a:xfrm>
          <a:prstGeom prst="rect">
            <a:avLst/>
          </a:prstGeom>
          <a:noFill/>
        </p:spPr>
        <p:txBody>
          <a:bodyPr wrap="square">
            <a:spAutoFit/>
          </a:bodyPr>
          <a:lstStyle/>
          <a:p>
            <a:r>
              <a:rPr lang="en-US" dirty="0"/>
              <a:t>Solution Overview:</a:t>
            </a:r>
            <a:endParaRPr lang="en-GB" dirty="0"/>
          </a:p>
          <a:p>
            <a:r>
              <a:rPr lang="en-GB" dirty="0"/>
              <a:t>Our</a:t>
            </a:r>
            <a:r>
              <a:rPr lang="en-US" dirty="0"/>
              <a:t> solution involves conducting a comprehensive employee gender analysis using Excel to evaluate the gender demographics within the organization. This analysis includes examining gender distribution, performance metrics, retention rates, salary comparisons, and hiring trends. </a:t>
            </a:r>
            <a:endParaRPr lang="en-GB" dirty="0"/>
          </a:p>
          <a:p>
            <a:r>
              <a:rPr lang="en-US" dirty="0"/>
              <a:t>Key Features:</a:t>
            </a:r>
            <a:endParaRPr lang="en-GB" dirty="0"/>
          </a:p>
          <a:p>
            <a:pPr marL="342900" indent="-342900">
              <a:buAutoNum type="arabicPeriod"/>
            </a:pPr>
            <a:r>
              <a:rPr lang="en-US" dirty="0"/>
              <a:t>Data Integration:- Consolidate employee demographic, performance, and salary data into a single Excel workbook for easy analysis.</a:t>
            </a:r>
            <a:endParaRPr lang="en-GB" dirty="0"/>
          </a:p>
          <a:p>
            <a:pPr marL="342900" indent="-342900">
              <a:buAutoNum type="arabicPeriod"/>
            </a:pPr>
            <a:r>
              <a:rPr lang="en-GB" dirty="0"/>
              <a:t>A</a:t>
            </a:r>
            <a:r>
              <a:rPr lang="en-US" dirty="0" err="1"/>
              <a:t>utomated</a:t>
            </a:r>
            <a:r>
              <a:rPr lang="en-US" dirty="0"/>
              <a:t> Analysis Tools:- Utilize pivot tables and advanced formulas to quickly summarize data and generate insights.</a:t>
            </a:r>
            <a:endParaRPr lang="en-GB" dirty="0"/>
          </a:p>
          <a:p>
            <a:pPr marL="342900" indent="-342900">
              <a:buAutoNum type="arabicPeriod"/>
            </a:pPr>
            <a:r>
              <a:rPr lang="en-US" dirty="0"/>
              <a:t>Visual Reporting:- Create dynamic charts and graphs to visualize gender distribution and performance metrics, making complex data easily understandable.</a:t>
            </a:r>
            <a:endParaRPr lang="en-GB" dirty="0"/>
          </a:p>
          <a:p>
            <a:pPr marL="342900" indent="-342900">
              <a:buAutoNum type="arabicPeriod"/>
            </a:pPr>
            <a:r>
              <a:rPr lang="en-US" dirty="0"/>
              <a:t>Statistical Analysis:- Perform statistical tests to identify significant differences in performance and salary by gender, providing a deeper understanding of disparities.</a:t>
            </a:r>
            <a:endParaRPr lang="en-GB" dirty="0"/>
          </a:p>
          <a:p>
            <a:pPr marL="342900" indent="-342900">
              <a:buAutoNum type="arabicPeriod"/>
            </a:pPr>
            <a:r>
              <a:rPr lang="en-GB" dirty="0"/>
              <a:t>I</a:t>
            </a:r>
            <a:r>
              <a:rPr lang="en-US" dirty="0" err="1"/>
              <a:t>nteractive</a:t>
            </a:r>
            <a:r>
              <a:rPr lang="en-US" dirty="0"/>
              <a:t> Dashboards:- Develop user-friendly dashboards that allow stakeholders to interact with the data and explore trends in real-time.</a:t>
            </a:r>
            <a:endParaRPr lang="en-GB" dirty="0"/>
          </a:p>
          <a:p>
            <a:r>
              <a:rPr lang="en-US" dirty="0"/>
              <a:t>Value Proposition:</a:t>
            </a:r>
            <a:endParaRPr lang="en-GB" dirty="0"/>
          </a:p>
          <a:p>
            <a:pPr marL="342900" indent="-342900">
              <a:buAutoNum type="arabicPeriod"/>
            </a:pPr>
            <a:r>
              <a:rPr lang="en-US" dirty="0"/>
              <a:t>Informed Decision-Making:- Provide actionable insights that empower HR and leadership teams to make data-driven decisions regarding recruitment, retention, and diversity initiatives.</a:t>
            </a:r>
            <a:endParaRPr lang="en-GB" dirty="0"/>
          </a:p>
          <a:p>
            <a:pPr marL="342900" indent="-342900">
              <a:buAutoNum type="arabicPeriod"/>
            </a:pPr>
            <a:r>
              <a:rPr lang="en-US" dirty="0"/>
              <a:t>Enhanced Diversity and Inclusion:- Identify gaps in gender representation and performance, enabling the organization to implement targeted strategies to foster a more inclusive workplace.</a:t>
            </a:r>
            <a:endParaRPr lang="en-GB" dirty="0"/>
          </a:p>
          <a:p>
            <a:pPr marL="342900" indent="-342900">
              <a:buAutoNum type="arabicPeriod"/>
            </a:pPr>
            <a:r>
              <a:rPr lang="en-US" dirty="0"/>
              <a:t>Improved Employee Satisfaction:- By understanding gender dynamics, organizations can enhance policies that lead to greater employee satisfaction and engagement.</a:t>
            </a:r>
            <a:endParaRPr lang="en-GB" dirty="0"/>
          </a:p>
          <a:p>
            <a:pPr marL="342900" indent="-342900">
              <a:buAutoNum type="arabicPeriod"/>
            </a:pPr>
            <a:r>
              <a:rPr lang="en-GB" dirty="0"/>
              <a:t>C</a:t>
            </a:r>
            <a:r>
              <a:rPr lang="en-US" dirty="0" err="1"/>
              <a:t>ompliance</a:t>
            </a:r>
            <a:r>
              <a:rPr lang="en-US" dirty="0"/>
              <a:t> and Risk Management:- Ensure compliance with equal opportunity regulations by monitoring gender equity in hiring, promotions, and compensation.</a:t>
            </a:r>
            <a:endParaRPr lang="en-GB" dirty="0"/>
          </a:p>
          <a:p>
            <a:pPr marL="342900" indent="-342900">
              <a:buAutoNum type="arabicPeriod"/>
            </a:pPr>
            <a:r>
              <a:rPr lang="en-GB" dirty="0"/>
              <a:t>S</a:t>
            </a:r>
            <a:r>
              <a:rPr lang="en-US" dirty="0" err="1"/>
              <a:t>trategic</a:t>
            </a:r>
            <a:r>
              <a:rPr lang="en-US" dirty="0"/>
              <a:t> Resource Allocation:- Allocate resources effectively for training, development, and recruitment initiatives that address identified gender disparities.</a:t>
            </a:r>
            <a:endParaRPr lang="en-GB" dirty="0"/>
          </a:p>
          <a:p>
            <a:pPr marL="342900" indent="-342900">
              <a:buAutoNum type="arabicPeriod"/>
            </a:pPr>
            <a:r>
              <a:rPr lang="en-US" dirty="0"/>
              <a:t>Long-Term Cultural Change:- Foster a culture of inclusivity and equality, which can enhance the organization’s reputation and attract top talent.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71E7568C-DB56-894F-36B5-C1CED66D71B6}"/>
              </a:ext>
            </a:extLst>
          </p:cNvPr>
          <p:cNvSpPr txBox="1"/>
          <p:nvPr/>
        </p:nvSpPr>
        <p:spPr>
          <a:xfrm>
            <a:off x="755331" y="1143634"/>
            <a:ext cx="9305450" cy="5632311"/>
          </a:xfrm>
          <a:prstGeom prst="rect">
            <a:avLst/>
          </a:prstGeom>
          <a:noFill/>
        </p:spPr>
        <p:txBody>
          <a:bodyPr wrap="square">
            <a:spAutoFit/>
          </a:bodyPr>
          <a:lstStyle/>
          <a:p>
            <a:r>
              <a:rPr lang="en-US" dirty="0"/>
              <a:t>1.Employee ID:   - </a:t>
            </a:r>
            <a:r>
              <a:rPr lang="en-US" dirty="0" err="1"/>
              <a:t>Description:Unique</a:t>
            </a:r>
            <a:r>
              <a:rPr lang="en-US" dirty="0"/>
              <a:t> identifier for each employee.   - Data </a:t>
            </a:r>
            <a:r>
              <a:rPr lang="en-US" dirty="0" err="1"/>
              <a:t>Type:Numeric</a:t>
            </a:r>
            <a:r>
              <a:rPr lang="en-US" dirty="0"/>
              <a:t>/String</a:t>
            </a:r>
            <a:endParaRPr lang="en-GB" dirty="0"/>
          </a:p>
          <a:p>
            <a:r>
              <a:rPr lang="en-US" dirty="0"/>
              <a:t>2.Gender:   - </a:t>
            </a:r>
            <a:r>
              <a:rPr lang="en-US" dirty="0" err="1"/>
              <a:t>Description:Gender</a:t>
            </a:r>
            <a:r>
              <a:rPr lang="en-US" dirty="0"/>
              <a:t> identity of the employee (e.g., Male, Female, Non-Binary).   - Data </a:t>
            </a:r>
            <a:r>
              <a:rPr lang="en-US" dirty="0" err="1"/>
              <a:t>Type:Categorical</a:t>
            </a:r>
            <a:endParaRPr lang="en-GB" dirty="0"/>
          </a:p>
          <a:p>
            <a:r>
              <a:rPr lang="en-GB" dirty="0"/>
              <a:t>3</a:t>
            </a:r>
            <a:r>
              <a:rPr lang="en-US" dirty="0"/>
              <a:t>.Age:   -Description: Age of the employee at the time of data collection.   - Data </a:t>
            </a:r>
            <a:r>
              <a:rPr lang="en-US" dirty="0" err="1"/>
              <a:t>Type:Numeric</a:t>
            </a:r>
            <a:endParaRPr lang="en-GB" dirty="0"/>
          </a:p>
          <a:p>
            <a:r>
              <a:rPr lang="en-GB" dirty="0"/>
              <a:t>4</a:t>
            </a:r>
            <a:r>
              <a:rPr lang="en-US" dirty="0"/>
              <a:t>.Department:   - </a:t>
            </a:r>
            <a:r>
              <a:rPr lang="en-US" dirty="0" err="1"/>
              <a:t>Description:Department</a:t>
            </a:r>
            <a:r>
              <a:rPr lang="en-US" dirty="0"/>
              <a:t> in which the employee works (e.g., Sales, Marketing, HR, IT).   - Data Type: Categorical</a:t>
            </a:r>
            <a:endParaRPr lang="en-GB" dirty="0"/>
          </a:p>
          <a:p>
            <a:r>
              <a:rPr lang="en-GB" dirty="0"/>
              <a:t>5</a:t>
            </a:r>
            <a:r>
              <a:rPr lang="en-US" dirty="0"/>
              <a:t>.Job Title:   -</a:t>
            </a:r>
            <a:r>
              <a:rPr lang="en-US" dirty="0" err="1"/>
              <a:t>Description:Official</a:t>
            </a:r>
            <a:r>
              <a:rPr lang="en-US" dirty="0"/>
              <a:t> title of the employee’s position (e.g., Manager, Analyst, Director).   - Data </a:t>
            </a:r>
            <a:r>
              <a:rPr lang="en-US" dirty="0" err="1"/>
              <a:t>Type:Categorical</a:t>
            </a:r>
            <a:endParaRPr lang="en-GB" dirty="0"/>
          </a:p>
          <a:p>
            <a:r>
              <a:rPr lang="en-GB" dirty="0"/>
              <a:t>6.</a:t>
            </a:r>
            <a:r>
              <a:rPr lang="en-US" dirty="0"/>
              <a:t>Hire Date:   - Description: Date when the employee was hired.   - Data </a:t>
            </a:r>
            <a:r>
              <a:rPr lang="en-US" dirty="0" err="1"/>
              <a:t>Type:Date</a:t>
            </a:r>
            <a:endParaRPr lang="en-GB" dirty="0"/>
          </a:p>
          <a:p>
            <a:r>
              <a:rPr lang="en-GB" dirty="0"/>
              <a:t>7</a:t>
            </a:r>
            <a:r>
              <a:rPr lang="en-US" dirty="0"/>
              <a:t>. Tenure:   - Description: Duration of employment (calculated from Hire Date to the current date).   - Data Type: Numeric (in years/months)</a:t>
            </a:r>
            <a:endParaRPr lang="en-GB" dirty="0"/>
          </a:p>
          <a:p>
            <a:r>
              <a:rPr lang="en-GB" dirty="0"/>
              <a:t>8.</a:t>
            </a:r>
            <a:r>
              <a:rPr lang="en-US" dirty="0"/>
              <a:t>Performance Rating:   - </a:t>
            </a:r>
            <a:r>
              <a:rPr lang="en-US" dirty="0" err="1"/>
              <a:t>Description:Annual</a:t>
            </a:r>
            <a:r>
              <a:rPr lang="en-US" dirty="0"/>
              <a:t> performance evaluation score (e.g., 1 to 5 scale).   - Data Type: Numeric</a:t>
            </a:r>
            <a:endParaRPr lang="en-GB" dirty="0"/>
          </a:p>
          <a:p>
            <a:r>
              <a:rPr lang="en-GB" dirty="0"/>
              <a:t>9.</a:t>
            </a:r>
            <a:r>
              <a:rPr lang="en-US" dirty="0"/>
              <a:t>Salary:   - </a:t>
            </a:r>
            <a:r>
              <a:rPr lang="en-US" dirty="0" err="1"/>
              <a:t>Description:Annual</a:t>
            </a:r>
            <a:r>
              <a:rPr lang="en-US" dirty="0"/>
              <a:t> salary of the employee.   - Data Type: Numeric</a:t>
            </a:r>
            <a:endParaRPr lang="en-GB" dirty="0"/>
          </a:p>
          <a:p>
            <a:r>
              <a:rPr lang="en-GB" dirty="0"/>
              <a:t>1</a:t>
            </a:r>
            <a:r>
              <a:rPr lang="en-US" dirty="0"/>
              <a:t>0.Exit Date:    - </a:t>
            </a:r>
            <a:r>
              <a:rPr lang="en-US" dirty="0" err="1"/>
              <a:t>Description:Date</a:t>
            </a:r>
            <a:r>
              <a:rPr lang="en-US" dirty="0"/>
              <a:t> when the employee left the organization (if applicable).    - Data </a:t>
            </a:r>
            <a:r>
              <a:rPr lang="en-US" dirty="0" err="1"/>
              <a:t>Type:Date</a:t>
            </a:r>
            <a:endParaRPr lang="en-GB" dirty="0"/>
          </a:p>
          <a:p>
            <a:r>
              <a:rPr lang="en-US" dirty="0"/>
              <a:t>11.Job Satisfaction Rating:    - Description: Employee’s self-reported satisfaction level (e.g., on a scale of 1 to 10).    - Data Type: Numeric</a:t>
            </a:r>
            <a:endParaRPr lang="en-GB" dirty="0"/>
          </a:p>
          <a:p>
            <a:r>
              <a:rPr lang="en-GB" dirty="0"/>
              <a:t>1</a:t>
            </a:r>
            <a:r>
              <a:rPr lang="en-US" dirty="0"/>
              <a:t>2. Training Participation:    - </a:t>
            </a:r>
            <a:r>
              <a:rPr lang="en-US" dirty="0" err="1"/>
              <a:t>Description:Indicator</a:t>
            </a:r>
            <a:r>
              <a:rPr lang="en-US" dirty="0"/>
              <a:t> of whether the employee has participated in training programs (e.g., Yes/No).    -Data </a:t>
            </a:r>
            <a:r>
              <a:rPr lang="en-US" dirty="0" err="1"/>
              <a:t>Type:Categorical</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FC6BA9EA-4BC9-3572-1C6E-0A1309B6459C}"/>
              </a:ext>
            </a:extLst>
          </p:cNvPr>
          <p:cNvSpPr txBox="1"/>
          <p:nvPr/>
        </p:nvSpPr>
        <p:spPr>
          <a:xfrm>
            <a:off x="2381249" y="1280427"/>
            <a:ext cx="8334376" cy="5632311"/>
          </a:xfrm>
          <a:prstGeom prst="rect">
            <a:avLst/>
          </a:prstGeom>
          <a:noFill/>
        </p:spPr>
        <p:txBody>
          <a:bodyPr wrap="square">
            <a:spAutoFit/>
          </a:bodyPr>
          <a:lstStyle/>
          <a:p>
            <a:r>
              <a:rPr lang="en-US" dirty="0"/>
              <a:t>1.Data Collection and Integration:   -Gathering </a:t>
            </a:r>
            <a:r>
              <a:rPr lang="en-US" dirty="0" err="1"/>
              <a:t>Data:Collect</a:t>
            </a:r>
            <a:r>
              <a:rPr lang="en-US" dirty="0"/>
              <a:t> data from various sources, such as HR databases, performance management systems, and payroll records.   -Centralized </a:t>
            </a:r>
            <a:r>
              <a:rPr lang="en-US" dirty="0" err="1"/>
              <a:t>Dataset:Import</a:t>
            </a:r>
            <a:r>
              <a:rPr lang="en-US" dirty="0"/>
              <a:t> all relevant data into a single Excel workbook, ensuring that fields like Gender, Age, Department, Job Title, and Performance Ratings are included.</a:t>
            </a:r>
            <a:endParaRPr lang="en-GB" dirty="0"/>
          </a:p>
          <a:p>
            <a:r>
              <a:rPr lang="en-US" dirty="0"/>
              <a:t>2.Data Cleaning and Preparation:   -Cleaning </a:t>
            </a:r>
            <a:r>
              <a:rPr lang="en-US" dirty="0" err="1"/>
              <a:t>Data:Identify</a:t>
            </a:r>
            <a:r>
              <a:rPr lang="en-US" dirty="0"/>
              <a:t> and rectify any inconsistencies, duplicates, or missing values in the dataset to ensure accuracy.   -Data </a:t>
            </a:r>
            <a:r>
              <a:rPr lang="en-US" dirty="0" err="1"/>
              <a:t>Structuring:Format</a:t>
            </a:r>
            <a:r>
              <a:rPr lang="en-US" dirty="0"/>
              <a:t> data appropriately (e.g., date formats, categorical labels) to facilitate analysis.</a:t>
            </a:r>
            <a:endParaRPr lang="en-GB" dirty="0"/>
          </a:p>
          <a:p>
            <a:r>
              <a:rPr lang="en-GB" dirty="0"/>
              <a:t>3</a:t>
            </a:r>
            <a:r>
              <a:rPr lang="en-US" dirty="0"/>
              <a:t>.Data Analysis:   -Descriptive </a:t>
            </a:r>
            <a:r>
              <a:rPr lang="en-US" dirty="0" err="1"/>
              <a:t>Statistics:Calculate</a:t>
            </a:r>
            <a:r>
              <a:rPr lang="en-US" dirty="0"/>
              <a:t> key metrics, such as total counts and percentages for each gender category, average salaries, and performance ratings.   -Pivot </a:t>
            </a:r>
            <a:r>
              <a:rPr lang="en-US" dirty="0" err="1"/>
              <a:t>Tables:Use</a:t>
            </a:r>
            <a:r>
              <a:rPr lang="en-US" dirty="0"/>
              <a:t> pivot tables to summarize data by various dimensions (e.g., gender by department, performance by gender), allowing for quick comparisons.</a:t>
            </a:r>
            <a:endParaRPr lang="en-GB" dirty="0"/>
          </a:p>
          <a:p>
            <a:r>
              <a:rPr lang="en-GB" dirty="0"/>
              <a:t>4.</a:t>
            </a:r>
            <a:r>
              <a:rPr lang="en-US" dirty="0"/>
              <a:t>Visualizations:   -Dynamic </a:t>
            </a:r>
            <a:r>
              <a:rPr lang="en-US" dirty="0" err="1"/>
              <a:t>Charts:Create</a:t>
            </a:r>
            <a:r>
              <a:rPr lang="en-US" dirty="0"/>
              <a:t> visual representations (e.g., bar charts, pie charts) to illustrate gender distribution, performance comparisons, and trends over time.   -Interactive </a:t>
            </a:r>
            <a:r>
              <a:rPr lang="en-US" dirty="0" err="1"/>
              <a:t>Dashboards:Develop</a:t>
            </a:r>
            <a:r>
              <a:rPr lang="en-US" dirty="0"/>
              <a:t> dashboards that allow users to filter and drill down into specific data points, providing a clear view of gender dynamics.</a:t>
            </a:r>
            <a:endParaRPr lang="en-GB" dirty="0"/>
          </a:p>
          <a:p>
            <a:r>
              <a:rPr lang="en-GB" dirty="0"/>
              <a:t>5</a:t>
            </a:r>
            <a:r>
              <a:rPr lang="en-US" dirty="0"/>
              <a:t>.Statistical Analysis:   -Comparative </a:t>
            </a:r>
            <a:r>
              <a:rPr lang="en-US" dirty="0" err="1"/>
              <a:t>Analysis:Perform</a:t>
            </a:r>
            <a:r>
              <a:rPr lang="en-US" dirty="0"/>
              <a:t> statistical tests (e.g., t-tests) to assess differences in performance ratings and salaries by gender, highlighting any significant disparities.   -Trend </a:t>
            </a:r>
            <a:r>
              <a:rPr lang="en-US" dirty="0" err="1"/>
              <a:t>Analysis:Analyze</a:t>
            </a:r>
            <a:r>
              <a:rPr lang="en-US" dirty="0"/>
              <a:t> historical hiring and retention trends to identify patterns related to gender.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Karthik E</cp:lastModifiedBy>
  <cp:revision>16</cp:revision>
  <dcterms:created xsi:type="dcterms:W3CDTF">2024-03-29T15:07:22Z</dcterms:created>
  <dcterms:modified xsi:type="dcterms:W3CDTF">2024-10-28T09:40:43Z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