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6858000" cx="12192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2" roundtripDataSignature="AMtx7mgbE0ORswlFtnUp+o1D5KSotw4p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81DB82-6341-49ED-95EC-15A348ADF36B}">
  <a:tblStyle styleId="{2D81DB82-6341-49ED-95EC-15A348ADF36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A2E2DC0-14DD-47F7-8364-ED4488122344}"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4.xml"/><Relationship Id="rId42" Type="http://customschemas.google.com/relationships/presentationmetadata" Target="metadata"/><Relationship Id="rId41" Type="http://schemas.openxmlformats.org/officeDocument/2006/relationships/font" Target="fonts/Roboto-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bold.fntdata"/><Relationship Id="rId16" Type="http://schemas.openxmlformats.org/officeDocument/2006/relationships/slide" Target="slides/slide10.xml"/><Relationship Id="rId38" Type="http://schemas.openxmlformats.org/officeDocument/2006/relationships/font" Target="fonts/Robo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2d2c09b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2c2d2c09b4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fbb7bd90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26fbb7bd90c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c2d2c09b4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2c2d2c09b4e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c2d2c09b4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2c2d2c09b4e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c51df562ae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c51df562a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c51df562ae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c51df562a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c51df562a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c51df562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c51df562ae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c51df562a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51df562a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2c51df562ae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c51df562ae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c51df562a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6c4f4401d1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6c4f4401d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c51df562ae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c51df562a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cf438c1434_2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cf438c1434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cf438c1434_2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cf438c1434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6fbb7bd90c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6fbb7bd90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6fbb7bd90c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6fbb7bd90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cede45893c_2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cede45893c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c5425e9d88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c5425e9d8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8:notes"/>
          <p:cNvSpPr txBox="1"/>
          <p:nvPr>
            <p:ph idx="1" type="body"/>
          </p:nvPr>
        </p:nvSpPr>
        <p:spPr>
          <a:xfrm>
            <a:off x="685800" y="4400640"/>
            <a:ext cx="5484960" cy="359928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solidFill>
                <a:srgbClr val="000000"/>
              </a:solidFill>
              <a:latin typeface="Arial"/>
              <a:ea typeface="Arial"/>
              <a:cs typeface="Arial"/>
              <a:sym typeface="Arial"/>
            </a:endParaRPr>
          </a:p>
        </p:txBody>
      </p:sp>
      <p:sp>
        <p:nvSpPr>
          <p:cNvPr id="283" name="Google Shape;283;p8:notes"/>
          <p:cNvSpPr/>
          <p:nvPr/>
        </p:nvSpPr>
        <p:spPr>
          <a:xfrm>
            <a:off x="3884760" y="8685360"/>
            <a:ext cx="2970360" cy="4572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lang="en-IN" sz="1200" strike="noStrike">
                <a:solidFill>
                  <a:srgbClr val="000000"/>
                </a:solidFill>
                <a:latin typeface="Arial"/>
                <a:ea typeface="Arial"/>
                <a:cs typeface="Arial"/>
                <a:sym typeface="Arial"/>
              </a:rPr>
              <a:t>‹#›</a:t>
            </a:fld>
            <a:endParaRPr b="0" sz="1800" strike="noStrike">
              <a:solidFill>
                <a:srgbClr val="000000"/>
              </a:solidFill>
              <a:latin typeface="Arial"/>
              <a:ea typeface="Arial"/>
              <a:cs typeface="Arial"/>
              <a:sym typeface="Arial"/>
            </a:endParaRPr>
          </a:p>
        </p:txBody>
      </p:sp>
      <p:sp>
        <p:nvSpPr>
          <p:cNvPr id="284" name="Google Shape;28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c5425e9d88_5_0:notes"/>
          <p:cNvSpPr txBox="1"/>
          <p:nvPr>
            <p:ph idx="1" type="body"/>
          </p:nvPr>
        </p:nvSpPr>
        <p:spPr>
          <a:xfrm>
            <a:off x="685800" y="4400640"/>
            <a:ext cx="5484900" cy="3599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solidFill>
                <a:srgbClr val="000000"/>
              </a:solidFill>
              <a:latin typeface="Arial"/>
              <a:ea typeface="Arial"/>
              <a:cs typeface="Arial"/>
              <a:sym typeface="Arial"/>
            </a:endParaRPr>
          </a:p>
        </p:txBody>
      </p:sp>
      <p:sp>
        <p:nvSpPr>
          <p:cNvPr id="290" name="Google Shape;290;g2c5425e9d88_5_0:notes"/>
          <p:cNvSpPr/>
          <p:nvPr/>
        </p:nvSpPr>
        <p:spPr>
          <a:xfrm>
            <a:off x="3884760" y="8685360"/>
            <a:ext cx="2970300" cy="4572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lang="en-IN" sz="1200" strike="noStrike">
                <a:solidFill>
                  <a:srgbClr val="000000"/>
                </a:solidFill>
                <a:latin typeface="Arial"/>
                <a:ea typeface="Arial"/>
                <a:cs typeface="Arial"/>
                <a:sym typeface="Arial"/>
              </a:rPr>
              <a:t>‹#›</a:t>
            </a:fld>
            <a:endParaRPr b="0" sz="1800" strike="noStrike">
              <a:solidFill>
                <a:srgbClr val="000000"/>
              </a:solidFill>
              <a:latin typeface="Arial"/>
              <a:ea typeface="Arial"/>
              <a:cs typeface="Arial"/>
              <a:sym typeface="Arial"/>
            </a:endParaRPr>
          </a:p>
        </p:txBody>
      </p:sp>
      <p:sp>
        <p:nvSpPr>
          <p:cNvPr id="291" name="Google Shape;291;g2c5425e9d88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c5425e9d88_5_8:notes"/>
          <p:cNvSpPr txBox="1"/>
          <p:nvPr>
            <p:ph idx="1" type="body"/>
          </p:nvPr>
        </p:nvSpPr>
        <p:spPr>
          <a:xfrm>
            <a:off x="685800" y="4400640"/>
            <a:ext cx="5484900" cy="3599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solidFill>
                <a:srgbClr val="000000"/>
              </a:solidFill>
              <a:latin typeface="Arial"/>
              <a:ea typeface="Arial"/>
              <a:cs typeface="Arial"/>
              <a:sym typeface="Arial"/>
            </a:endParaRPr>
          </a:p>
        </p:txBody>
      </p:sp>
      <p:sp>
        <p:nvSpPr>
          <p:cNvPr id="297" name="Google Shape;297;g2c5425e9d88_5_8:notes"/>
          <p:cNvSpPr/>
          <p:nvPr/>
        </p:nvSpPr>
        <p:spPr>
          <a:xfrm>
            <a:off x="3884760" y="8685360"/>
            <a:ext cx="2970300" cy="4572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lang="en-IN" sz="1200" strike="noStrike">
                <a:solidFill>
                  <a:srgbClr val="000000"/>
                </a:solidFill>
                <a:latin typeface="Arial"/>
                <a:ea typeface="Arial"/>
                <a:cs typeface="Arial"/>
                <a:sym typeface="Arial"/>
              </a:rPr>
              <a:t>‹#›</a:t>
            </a:fld>
            <a:endParaRPr b="0" sz="1800" strike="noStrike">
              <a:solidFill>
                <a:srgbClr val="000000"/>
              </a:solidFill>
              <a:latin typeface="Arial"/>
              <a:ea typeface="Arial"/>
              <a:cs typeface="Arial"/>
              <a:sym typeface="Arial"/>
            </a:endParaRPr>
          </a:p>
        </p:txBody>
      </p:sp>
      <p:sp>
        <p:nvSpPr>
          <p:cNvPr id="298" name="Google Shape;298;g2c5425e9d88_5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5217f4838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c5217f483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fbb7bd90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fbb7bd9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c2d2c09b4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2c2d2c09b4e_0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2d2c09b4e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2c2d2c09b4e_0_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cede45893c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cede45893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51df562ae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c51df562a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9" name="Shape 9"/>
        <p:cNvGrpSpPr/>
        <p:nvPr/>
      </p:nvGrpSpPr>
      <p:grpSpPr>
        <a:xfrm>
          <a:off x="0" y="0"/>
          <a:ext cx="0" cy="0"/>
          <a:chOff x="0" y="0"/>
          <a:chExt cx="0" cy="0"/>
        </a:xfrm>
      </p:grpSpPr>
      <p:sp>
        <p:nvSpPr>
          <p:cNvPr id="10" name="Google Shape;10;p1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 name="Google Shape;11;p10"/>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 name="Google Shape;12;p10"/>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9" name="Shape 39"/>
        <p:cNvGrpSpPr/>
        <p:nvPr/>
      </p:nvGrpSpPr>
      <p:grpSpPr>
        <a:xfrm>
          <a:off x="0" y="0"/>
          <a:ext cx="0" cy="0"/>
          <a:chOff x="0" y="0"/>
          <a:chExt cx="0" cy="0"/>
        </a:xfrm>
      </p:grpSpPr>
      <p:sp>
        <p:nvSpPr>
          <p:cNvPr id="40" name="Google Shape;40;p2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3"/>
          <p:cNvSpPr txBox="1"/>
          <p:nvPr>
            <p:ph idx="1" type="body"/>
          </p:nvPr>
        </p:nvSpPr>
        <p:spPr>
          <a:xfrm>
            <a:off x="609480" y="160452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23"/>
          <p:cNvSpPr txBox="1"/>
          <p:nvPr>
            <p:ph idx="2"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3" name="Shape 43"/>
        <p:cNvGrpSpPr/>
        <p:nvPr/>
      </p:nvGrpSpPr>
      <p:grpSpPr>
        <a:xfrm>
          <a:off x="0" y="0"/>
          <a:ext cx="0" cy="0"/>
          <a:chOff x="0" y="0"/>
          <a:chExt cx="0" cy="0"/>
        </a:xfrm>
      </p:grpSpPr>
      <p:sp>
        <p:nvSpPr>
          <p:cNvPr id="44" name="Google Shape;44;p2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4"/>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24"/>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24"/>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24"/>
          <p:cNvSpPr txBox="1"/>
          <p:nvPr>
            <p:ph idx="4"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9" name="Shape 49"/>
        <p:cNvGrpSpPr/>
        <p:nvPr/>
      </p:nvGrpSpPr>
      <p:grpSpPr>
        <a:xfrm>
          <a:off x="0" y="0"/>
          <a:ext cx="0" cy="0"/>
          <a:chOff x="0" y="0"/>
          <a:chExt cx="0" cy="0"/>
        </a:xfrm>
      </p:grpSpPr>
      <p:sp>
        <p:nvSpPr>
          <p:cNvPr id="50" name="Google Shape;50;p2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5"/>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25"/>
          <p:cNvSpPr txBox="1"/>
          <p:nvPr>
            <p:ph idx="2"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pic>
        <p:nvPicPr>
          <p:cNvPr id="53" name="Google Shape;53;p25"/>
          <p:cNvPicPr preferRelativeResize="0"/>
          <p:nvPr/>
        </p:nvPicPr>
        <p:blipFill rotWithShape="1">
          <a:blip r:embed="rId2">
            <a:alphaModFix/>
          </a:blip>
          <a:srcRect b="0" l="0" r="0" t="0"/>
          <a:stretch/>
        </p:blipFill>
        <p:spPr>
          <a:xfrm>
            <a:off x="3602880" y="1604520"/>
            <a:ext cx="4984920" cy="3977280"/>
          </a:xfrm>
          <a:prstGeom prst="rect">
            <a:avLst/>
          </a:prstGeom>
          <a:noFill/>
          <a:ln>
            <a:noFill/>
          </a:ln>
        </p:spPr>
      </p:pic>
      <p:pic>
        <p:nvPicPr>
          <p:cNvPr id="54" name="Google Shape;54;p25"/>
          <p:cNvPicPr preferRelativeResize="0"/>
          <p:nvPr/>
        </p:nvPicPr>
        <p:blipFill rotWithShape="1">
          <a:blip r:embed="rId2">
            <a:alphaModFix/>
          </a:blip>
          <a:srcRect b="0" l="0" r="0" t="0"/>
          <a:stretch/>
        </p:blipFill>
        <p:spPr>
          <a:xfrm>
            <a:off x="3602880" y="1604520"/>
            <a:ext cx="4984920" cy="397728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9" name="Shape 5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0" name="Shape 60"/>
        <p:cNvGrpSpPr/>
        <p:nvPr/>
      </p:nvGrpSpPr>
      <p:grpSpPr>
        <a:xfrm>
          <a:off x="0" y="0"/>
          <a:ext cx="0" cy="0"/>
          <a:chOff x="0" y="0"/>
          <a:chExt cx="0" cy="0"/>
        </a:xfrm>
      </p:grpSpPr>
      <p:sp>
        <p:nvSpPr>
          <p:cNvPr id="61" name="Google Shape;61;p3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7"/>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3" name="Shape 63"/>
        <p:cNvGrpSpPr/>
        <p:nvPr/>
      </p:nvGrpSpPr>
      <p:grpSpPr>
        <a:xfrm>
          <a:off x="0" y="0"/>
          <a:ext cx="0" cy="0"/>
          <a:chOff x="0" y="0"/>
          <a:chExt cx="0" cy="0"/>
        </a:xfrm>
      </p:grpSpPr>
      <p:sp>
        <p:nvSpPr>
          <p:cNvPr id="64" name="Google Shape;64;p3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8"/>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6" name="Shape 66"/>
        <p:cNvGrpSpPr/>
        <p:nvPr/>
      </p:nvGrpSpPr>
      <p:grpSpPr>
        <a:xfrm>
          <a:off x="0" y="0"/>
          <a:ext cx="0" cy="0"/>
          <a:chOff x="0" y="0"/>
          <a:chExt cx="0" cy="0"/>
        </a:xfrm>
      </p:grpSpPr>
      <p:sp>
        <p:nvSpPr>
          <p:cNvPr id="67" name="Google Shape;67;p3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9"/>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9" name="Google Shape;69;p39"/>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4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2" name="Shape 72"/>
        <p:cNvGrpSpPr/>
        <p:nvPr/>
      </p:nvGrpSpPr>
      <p:grpSpPr>
        <a:xfrm>
          <a:off x="0" y="0"/>
          <a:ext cx="0" cy="0"/>
          <a:chOff x="0" y="0"/>
          <a:chExt cx="0" cy="0"/>
        </a:xfrm>
      </p:grpSpPr>
      <p:sp>
        <p:nvSpPr>
          <p:cNvPr id="73" name="Google Shape;73;p41"/>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4" name="Shape 74"/>
        <p:cNvGrpSpPr/>
        <p:nvPr/>
      </p:nvGrpSpPr>
      <p:grpSpPr>
        <a:xfrm>
          <a:off x="0" y="0"/>
          <a:ext cx="0" cy="0"/>
          <a:chOff x="0" y="0"/>
          <a:chExt cx="0" cy="0"/>
        </a:xfrm>
      </p:grpSpPr>
      <p:sp>
        <p:nvSpPr>
          <p:cNvPr id="75" name="Google Shape;75;p4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2"/>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7" name="Google Shape;77;p42"/>
          <p:cNvSpPr txBox="1"/>
          <p:nvPr>
            <p:ph idx="2"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8" name="Google Shape;78;p42"/>
          <p:cNvSpPr txBox="1"/>
          <p:nvPr>
            <p:ph idx="3"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3" name="Shape 13"/>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79" name="Shape 79"/>
        <p:cNvGrpSpPr/>
        <p:nvPr/>
      </p:nvGrpSpPr>
      <p:grpSpPr>
        <a:xfrm>
          <a:off x="0" y="0"/>
          <a:ext cx="0" cy="0"/>
          <a:chOff x="0" y="0"/>
          <a:chExt cx="0" cy="0"/>
        </a:xfrm>
      </p:grpSpPr>
      <p:sp>
        <p:nvSpPr>
          <p:cNvPr id="80" name="Google Shape;80;p4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3"/>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2" name="Google Shape;82;p43"/>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3" name="Google Shape;83;p43"/>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4" name="Shape 84"/>
        <p:cNvGrpSpPr/>
        <p:nvPr/>
      </p:nvGrpSpPr>
      <p:grpSpPr>
        <a:xfrm>
          <a:off x="0" y="0"/>
          <a:ext cx="0" cy="0"/>
          <a:chOff x="0" y="0"/>
          <a:chExt cx="0" cy="0"/>
        </a:xfrm>
      </p:grpSpPr>
      <p:sp>
        <p:nvSpPr>
          <p:cNvPr id="85" name="Google Shape;85;p4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4"/>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44"/>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44"/>
          <p:cNvSpPr txBox="1"/>
          <p:nvPr>
            <p:ph idx="3"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89" name="Shape 89"/>
        <p:cNvGrpSpPr/>
        <p:nvPr/>
      </p:nvGrpSpPr>
      <p:grpSpPr>
        <a:xfrm>
          <a:off x="0" y="0"/>
          <a:ext cx="0" cy="0"/>
          <a:chOff x="0" y="0"/>
          <a:chExt cx="0" cy="0"/>
        </a:xfrm>
      </p:grpSpPr>
      <p:sp>
        <p:nvSpPr>
          <p:cNvPr id="90" name="Google Shape;90;p4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45"/>
          <p:cNvSpPr txBox="1"/>
          <p:nvPr>
            <p:ph idx="1" type="body"/>
          </p:nvPr>
        </p:nvSpPr>
        <p:spPr>
          <a:xfrm>
            <a:off x="609480" y="160452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45"/>
          <p:cNvSpPr txBox="1"/>
          <p:nvPr>
            <p:ph idx="2"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3" name="Shape 93"/>
        <p:cNvGrpSpPr/>
        <p:nvPr/>
      </p:nvGrpSpPr>
      <p:grpSpPr>
        <a:xfrm>
          <a:off x="0" y="0"/>
          <a:ext cx="0" cy="0"/>
          <a:chOff x="0" y="0"/>
          <a:chExt cx="0" cy="0"/>
        </a:xfrm>
      </p:grpSpPr>
      <p:sp>
        <p:nvSpPr>
          <p:cNvPr id="94" name="Google Shape;94;p4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6"/>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46"/>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46"/>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46"/>
          <p:cNvSpPr txBox="1"/>
          <p:nvPr>
            <p:ph idx="4"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99" name="Shape 99"/>
        <p:cNvGrpSpPr/>
        <p:nvPr/>
      </p:nvGrpSpPr>
      <p:grpSpPr>
        <a:xfrm>
          <a:off x="0" y="0"/>
          <a:ext cx="0" cy="0"/>
          <a:chOff x="0" y="0"/>
          <a:chExt cx="0" cy="0"/>
        </a:xfrm>
      </p:grpSpPr>
      <p:sp>
        <p:nvSpPr>
          <p:cNvPr id="100" name="Google Shape;100;p4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7"/>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47"/>
          <p:cNvSpPr txBox="1"/>
          <p:nvPr>
            <p:ph idx="2"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pic>
        <p:nvPicPr>
          <p:cNvPr id="103" name="Google Shape;103;p47"/>
          <p:cNvPicPr preferRelativeResize="0"/>
          <p:nvPr/>
        </p:nvPicPr>
        <p:blipFill rotWithShape="1">
          <a:blip r:embed="rId2">
            <a:alphaModFix/>
          </a:blip>
          <a:srcRect b="0" l="0" r="0" t="0"/>
          <a:stretch/>
        </p:blipFill>
        <p:spPr>
          <a:xfrm>
            <a:off x="3602880" y="1604520"/>
            <a:ext cx="4984920" cy="3977280"/>
          </a:xfrm>
          <a:prstGeom prst="rect">
            <a:avLst/>
          </a:prstGeom>
          <a:noFill/>
          <a:ln>
            <a:noFill/>
          </a:ln>
        </p:spPr>
      </p:pic>
      <p:pic>
        <p:nvPicPr>
          <p:cNvPr id="104" name="Google Shape;104;p47"/>
          <p:cNvPicPr preferRelativeResize="0"/>
          <p:nvPr/>
        </p:nvPicPr>
        <p:blipFill rotWithShape="1">
          <a:blip r:embed="rId2">
            <a:alphaModFix/>
          </a:blip>
          <a:srcRect b="0" l="0" r="0" t="0"/>
          <a:stretch/>
        </p:blipFill>
        <p:spPr>
          <a:xfrm>
            <a:off x="3602880" y="1604520"/>
            <a:ext cx="4984920" cy="39772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4" name="Shape 14"/>
        <p:cNvGrpSpPr/>
        <p:nvPr/>
      </p:nvGrpSpPr>
      <p:grpSpPr>
        <a:xfrm>
          <a:off x="0" y="0"/>
          <a:ext cx="0" cy="0"/>
          <a:chOff x="0" y="0"/>
          <a:chExt cx="0" cy="0"/>
        </a:xfrm>
      </p:grpSpPr>
      <p:sp>
        <p:nvSpPr>
          <p:cNvPr id="15" name="Google Shape;15;p1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 name="Shape 17"/>
        <p:cNvGrpSpPr/>
        <p:nvPr/>
      </p:nvGrpSpPr>
      <p:grpSpPr>
        <a:xfrm>
          <a:off x="0" y="0"/>
          <a:ext cx="0" cy="0"/>
          <a:chOff x="0" y="0"/>
          <a:chExt cx="0" cy="0"/>
        </a:xfrm>
      </p:grpSpPr>
      <p:sp>
        <p:nvSpPr>
          <p:cNvPr id="18" name="Google Shape;18;p1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7"/>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1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2" name="Shape 22"/>
        <p:cNvGrpSpPr/>
        <p:nvPr/>
      </p:nvGrpSpPr>
      <p:grpSpPr>
        <a:xfrm>
          <a:off x="0" y="0"/>
          <a:ext cx="0" cy="0"/>
          <a:chOff x="0" y="0"/>
          <a:chExt cx="0" cy="0"/>
        </a:xfrm>
      </p:grpSpPr>
      <p:sp>
        <p:nvSpPr>
          <p:cNvPr id="23" name="Google Shape;23;p19"/>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4" name="Shape 24"/>
        <p:cNvGrpSpPr/>
        <p:nvPr/>
      </p:nvGrpSpPr>
      <p:grpSpPr>
        <a:xfrm>
          <a:off x="0" y="0"/>
          <a:ext cx="0" cy="0"/>
          <a:chOff x="0" y="0"/>
          <a:chExt cx="0" cy="0"/>
        </a:xfrm>
      </p:grpSpPr>
      <p:sp>
        <p:nvSpPr>
          <p:cNvPr id="25" name="Google Shape;25;p2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20"/>
          <p:cNvSpPr txBox="1"/>
          <p:nvPr>
            <p:ph idx="2"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20"/>
          <p:cNvSpPr txBox="1"/>
          <p:nvPr>
            <p:ph idx="3"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9" name="Shape 29"/>
        <p:cNvGrpSpPr/>
        <p:nvPr/>
      </p:nvGrpSpPr>
      <p:grpSpPr>
        <a:xfrm>
          <a:off x="0" y="0"/>
          <a:ext cx="0" cy="0"/>
          <a:chOff x="0" y="0"/>
          <a:chExt cx="0" cy="0"/>
        </a:xfrm>
      </p:grpSpPr>
      <p:sp>
        <p:nvSpPr>
          <p:cNvPr id="30" name="Google Shape;30;p2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1"/>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21"/>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21"/>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4" name="Shape 34"/>
        <p:cNvGrpSpPr/>
        <p:nvPr/>
      </p:nvGrpSpPr>
      <p:grpSpPr>
        <a:xfrm>
          <a:off x="0" y="0"/>
          <a:ext cx="0" cy="0"/>
          <a:chOff x="0" y="0"/>
          <a:chExt cx="0" cy="0"/>
        </a:xfrm>
      </p:grpSpPr>
      <p:sp>
        <p:nvSpPr>
          <p:cNvPr id="35" name="Google Shape;35;p2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2"/>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22"/>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22"/>
          <p:cNvSpPr txBox="1"/>
          <p:nvPr>
            <p:ph idx="3"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1523880" y="1122480"/>
            <a:ext cx="9142560" cy="238608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9"/>
          <p:cNvSpPr txBox="1"/>
          <p:nvPr>
            <p:ph idx="1" type="body"/>
          </p:nvPr>
        </p:nvSpPr>
        <p:spPr>
          <a:xfrm>
            <a:off x="609480" y="1604520"/>
            <a:ext cx="5353920" cy="397656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p9"/>
          <p:cNvSpPr txBox="1"/>
          <p:nvPr>
            <p:ph idx="2" type="body"/>
          </p:nvPr>
        </p:nvSpPr>
        <p:spPr>
          <a:xfrm>
            <a:off x="6231960" y="1604520"/>
            <a:ext cx="5353920" cy="397656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5" name="Shape 55"/>
        <p:cNvGrpSpPr/>
        <p:nvPr/>
      </p:nvGrpSpPr>
      <p:grpSpPr>
        <a:xfrm>
          <a:off x="0" y="0"/>
          <a:ext cx="0" cy="0"/>
          <a:chOff x="0" y="0"/>
          <a:chExt cx="0" cy="0"/>
        </a:xfrm>
      </p:grpSpPr>
      <p:pic>
        <p:nvPicPr>
          <p:cNvPr id="56" name="Google Shape;56;p13"/>
          <p:cNvPicPr preferRelativeResize="0"/>
          <p:nvPr/>
        </p:nvPicPr>
        <p:blipFill rotWithShape="1">
          <a:blip r:embed="rId1">
            <a:alphaModFix/>
          </a:blip>
          <a:srcRect b="0" l="0" r="0" t="0"/>
          <a:stretch/>
        </p:blipFill>
        <p:spPr>
          <a:xfrm>
            <a:off x="168840" y="90000"/>
            <a:ext cx="1135800" cy="1074600"/>
          </a:xfrm>
          <a:prstGeom prst="rect">
            <a:avLst/>
          </a:prstGeom>
          <a:noFill/>
          <a:ln>
            <a:noFill/>
          </a:ln>
        </p:spPr>
      </p:pic>
      <p:sp>
        <p:nvSpPr>
          <p:cNvPr id="57" name="Google Shape;57;p1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8" name="Google Shape;58;p13"/>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4.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25.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19.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c2d2c09b4e_0_0"/>
          <p:cNvSpPr/>
          <p:nvPr/>
        </p:nvSpPr>
        <p:spPr>
          <a:xfrm>
            <a:off x="838080" y="365040"/>
            <a:ext cx="10514400" cy="1012200"/>
          </a:xfrm>
          <a:prstGeom prst="rect">
            <a:avLst/>
          </a:prstGeom>
          <a:noFill/>
          <a:ln>
            <a:noFill/>
          </a:ln>
        </p:spPr>
        <p:txBody>
          <a:bodyPr anchorCtr="0"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0" name="Google Shape;110;g2c2d2c09b4e_0_0"/>
          <p:cNvSpPr/>
          <p:nvPr/>
        </p:nvSpPr>
        <p:spPr>
          <a:xfrm>
            <a:off x="7853300" y="6345825"/>
            <a:ext cx="4031700" cy="2880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1" lang="en-IN" sz="1800">
                <a:latin typeface="Calibri"/>
                <a:ea typeface="Calibri"/>
                <a:cs typeface="Calibri"/>
                <a:sym typeface="Calibri"/>
              </a:rPr>
              <a:t> Mini-Project</a:t>
            </a:r>
            <a:r>
              <a:rPr b="1" lang="en-IN" sz="1800" strike="noStrike">
                <a:solidFill>
                  <a:srgbClr val="000000"/>
                </a:solidFill>
                <a:latin typeface="Calibri"/>
                <a:ea typeface="Calibri"/>
                <a:cs typeface="Calibri"/>
                <a:sym typeface="Calibri"/>
              </a:rPr>
              <a:t> Guide : Prof. Shakti Kinger</a:t>
            </a:r>
            <a:endParaRPr sz="1800" strike="noStrike">
              <a:solidFill>
                <a:srgbClr val="000000"/>
              </a:solidFill>
              <a:latin typeface="Calibri"/>
              <a:ea typeface="Calibri"/>
              <a:cs typeface="Calibri"/>
              <a:sym typeface="Calibri"/>
            </a:endParaRPr>
          </a:p>
        </p:txBody>
      </p:sp>
      <p:sp>
        <p:nvSpPr>
          <p:cNvPr id="111" name="Google Shape;111;g2c2d2c09b4e_0_0"/>
          <p:cNvSpPr/>
          <p:nvPr/>
        </p:nvSpPr>
        <p:spPr>
          <a:xfrm>
            <a:off x="838080" y="6356520"/>
            <a:ext cx="2742000" cy="36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2c2d2c09b4e_0_0"/>
          <p:cNvSpPr/>
          <p:nvPr/>
        </p:nvSpPr>
        <p:spPr>
          <a:xfrm>
            <a:off x="10194900" y="115375"/>
            <a:ext cx="1997100" cy="549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IN" sz="2000" strike="noStrike">
                <a:solidFill>
                  <a:srgbClr val="000000"/>
                </a:solidFill>
                <a:latin typeface="Times new roman"/>
                <a:ea typeface="Times new roman"/>
                <a:cs typeface="Times new roman"/>
                <a:sym typeface="Times new roman"/>
              </a:rPr>
              <a:t>SOCSE-DCET</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pic>
        <p:nvPicPr>
          <p:cNvPr id="113" name="Google Shape;113;g2c2d2c09b4e_0_0"/>
          <p:cNvPicPr preferRelativeResize="0"/>
          <p:nvPr/>
        </p:nvPicPr>
        <p:blipFill rotWithShape="1">
          <a:blip r:embed="rId3">
            <a:alphaModFix/>
          </a:blip>
          <a:srcRect b="0" l="0" r="0" t="0"/>
          <a:stretch/>
        </p:blipFill>
        <p:spPr>
          <a:xfrm>
            <a:off x="3476818" y="253725"/>
            <a:ext cx="5238360" cy="1511640"/>
          </a:xfrm>
          <a:prstGeom prst="rect">
            <a:avLst/>
          </a:prstGeom>
          <a:noFill/>
          <a:ln>
            <a:noFill/>
          </a:ln>
        </p:spPr>
      </p:pic>
      <p:sp>
        <p:nvSpPr>
          <p:cNvPr id="114" name="Google Shape;114;g2c2d2c09b4e_0_0"/>
          <p:cNvSpPr/>
          <p:nvPr/>
        </p:nvSpPr>
        <p:spPr>
          <a:xfrm>
            <a:off x="838801" y="2366300"/>
            <a:ext cx="10514400" cy="10122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1" lang="en-IN" sz="3309">
                <a:latin typeface="Calibri"/>
                <a:ea typeface="Calibri"/>
                <a:cs typeface="Calibri"/>
                <a:sym typeface="Calibri"/>
              </a:rPr>
              <a:t>Animal Disease Detection using Convolutional Neural Networks</a:t>
            </a:r>
            <a:endParaRPr b="0" sz="2000" strike="noStrike">
              <a:solidFill>
                <a:srgbClr val="000000"/>
              </a:solidFill>
              <a:latin typeface="Arial"/>
              <a:ea typeface="Arial"/>
              <a:cs typeface="Arial"/>
              <a:sym typeface="Arial"/>
            </a:endParaRPr>
          </a:p>
        </p:txBody>
      </p:sp>
      <p:sp>
        <p:nvSpPr>
          <p:cNvPr id="115" name="Google Shape;115;g2c2d2c09b4e_0_0"/>
          <p:cNvSpPr/>
          <p:nvPr/>
        </p:nvSpPr>
        <p:spPr>
          <a:xfrm>
            <a:off x="244275" y="5080425"/>
            <a:ext cx="5000100" cy="1265400"/>
          </a:xfrm>
          <a:prstGeom prst="rect">
            <a:avLst/>
          </a:prstGeom>
          <a:noFill/>
          <a:ln>
            <a:noFill/>
          </a:ln>
        </p:spPr>
        <p:txBody>
          <a:bodyPr anchorCtr="0" anchor="t" bIns="45000" lIns="90000" spcFirstLastPara="1" rIns="90000" wrap="square" tIns="45000">
            <a:noAutofit/>
          </a:bodyPr>
          <a:lstStyle/>
          <a:p>
            <a:pPr indent="0" lvl="0" marL="0" rtl="0" algn="l">
              <a:lnSpc>
                <a:spcPct val="90000"/>
              </a:lnSpc>
              <a:spcBef>
                <a:spcPts val="0"/>
              </a:spcBef>
              <a:spcAft>
                <a:spcPts val="0"/>
              </a:spcAft>
              <a:buSzPts val="1100"/>
              <a:buNone/>
            </a:pPr>
            <a:r>
              <a:rPr b="1" lang="en-IN" sz="1800">
                <a:latin typeface="Calibri"/>
                <a:ea typeface="Calibri"/>
                <a:cs typeface="Calibri"/>
                <a:sym typeface="Calibri"/>
              </a:rPr>
              <a:t> </a:t>
            </a:r>
            <a:r>
              <a:rPr b="1" lang="en-IN" sz="1800">
                <a:latin typeface="Calibri"/>
                <a:ea typeface="Calibri"/>
                <a:cs typeface="Calibri"/>
                <a:sym typeface="Calibri"/>
              </a:rPr>
              <a:t>Group-4</a:t>
            </a:r>
            <a:endParaRPr b="1" sz="1800">
              <a:latin typeface="Calibri"/>
              <a:ea typeface="Calibri"/>
              <a:cs typeface="Calibri"/>
              <a:sym typeface="Calibri"/>
            </a:endParaRPr>
          </a:p>
          <a:p>
            <a:pPr indent="0" lvl="0" marL="0" rtl="0" algn="l">
              <a:lnSpc>
                <a:spcPct val="90000"/>
              </a:lnSpc>
              <a:spcBef>
                <a:spcPts val="0"/>
              </a:spcBef>
              <a:spcAft>
                <a:spcPts val="0"/>
              </a:spcAft>
              <a:buClr>
                <a:schemeClr val="dk1"/>
              </a:buClr>
              <a:buSzPts val="1100"/>
              <a:buFont typeface="Arial"/>
              <a:buNone/>
            </a:pPr>
            <a:r>
              <a:rPr b="1" lang="en-IN" sz="1800">
                <a:latin typeface="Calibri"/>
                <a:ea typeface="Calibri"/>
                <a:cs typeface="Calibri"/>
                <a:sym typeface="Calibri"/>
              </a:rPr>
              <a:t> Sadhika Jain, PRN: 1032210508, Roll No. 01</a:t>
            </a:r>
            <a:endParaRPr b="1" sz="1800">
              <a:latin typeface="Calibri"/>
              <a:ea typeface="Calibri"/>
              <a:cs typeface="Calibri"/>
              <a:sym typeface="Calibri"/>
            </a:endParaRPr>
          </a:p>
          <a:p>
            <a:pPr indent="0" lvl="0" marL="0" rtl="0" algn="l">
              <a:lnSpc>
                <a:spcPct val="90000"/>
              </a:lnSpc>
              <a:spcBef>
                <a:spcPts val="0"/>
              </a:spcBef>
              <a:spcAft>
                <a:spcPts val="0"/>
              </a:spcAft>
              <a:buClr>
                <a:schemeClr val="dk1"/>
              </a:buClr>
              <a:buSzPts val="1100"/>
              <a:buFont typeface="Arial"/>
              <a:buNone/>
            </a:pPr>
            <a:r>
              <a:rPr b="1" lang="en-IN" sz="1800">
                <a:latin typeface="Calibri"/>
                <a:ea typeface="Calibri"/>
                <a:cs typeface="Calibri"/>
                <a:sym typeface="Calibri"/>
              </a:rPr>
              <a:t> Vaishvi Parikh, PRN: 1032211203, Roll No. 09</a:t>
            </a:r>
            <a:endParaRPr b="1" sz="1800">
              <a:latin typeface="Calibri"/>
              <a:ea typeface="Calibri"/>
              <a:cs typeface="Calibri"/>
              <a:sym typeface="Calibri"/>
            </a:endParaRPr>
          </a:p>
          <a:p>
            <a:pPr indent="0" lvl="0" marL="0" rtl="0" algn="l">
              <a:lnSpc>
                <a:spcPct val="90000"/>
              </a:lnSpc>
              <a:spcBef>
                <a:spcPts val="0"/>
              </a:spcBef>
              <a:spcAft>
                <a:spcPts val="0"/>
              </a:spcAft>
              <a:buClr>
                <a:schemeClr val="dk1"/>
              </a:buClr>
              <a:buSzPts val="1100"/>
              <a:buFont typeface="Arial"/>
              <a:buNone/>
            </a:pPr>
            <a:r>
              <a:rPr b="1" lang="en-IN" sz="1800">
                <a:latin typeface="Calibri"/>
                <a:ea typeface="Calibri"/>
                <a:cs typeface="Calibri"/>
                <a:sym typeface="Calibri"/>
              </a:rPr>
              <a:t> Moksh Oswal, PRN: 1032211205, Roll No.10</a:t>
            </a:r>
            <a:endParaRPr b="1" sz="1800">
              <a:latin typeface="Calibri"/>
              <a:ea typeface="Calibri"/>
              <a:cs typeface="Calibri"/>
              <a:sym typeface="Calibri"/>
            </a:endParaRPr>
          </a:p>
          <a:p>
            <a:pPr indent="0" lvl="0" marL="0" rtl="0" algn="l">
              <a:lnSpc>
                <a:spcPct val="90000"/>
              </a:lnSpc>
              <a:spcBef>
                <a:spcPts val="0"/>
              </a:spcBef>
              <a:spcAft>
                <a:spcPts val="0"/>
              </a:spcAft>
              <a:buClr>
                <a:schemeClr val="dk1"/>
              </a:buClr>
              <a:buSzPts val="1100"/>
              <a:buFont typeface="Arial"/>
              <a:buNone/>
            </a:pPr>
            <a:r>
              <a:rPr b="1" lang="en-IN" sz="1800">
                <a:latin typeface="Calibri"/>
                <a:ea typeface="Calibri"/>
                <a:cs typeface="Calibri"/>
                <a:sym typeface="Calibri"/>
              </a:rPr>
              <a:t> Pulkit Jain, PRN: 1032211319, Roll No. 12</a:t>
            </a:r>
            <a:endParaRPr b="1" sz="1800">
              <a:latin typeface="Calibri"/>
              <a:ea typeface="Calibri"/>
              <a:cs typeface="Calibri"/>
              <a:sym typeface="Calibri"/>
            </a:endParaRPr>
          </a:p>
          <a:p>
            <a:pPr indent="0" lvl="0" marL="0" rtl="0" algn="l">
              <a:lnSpc>
                <a:spcPct val="90000"/>
              </a:lnSpc>
              <a:spcBef>
                <a:spcPts val="0"/>
              </a:spcBef>
              <a:spcAft>
                <a:spcPts val="0"/>
              </a:spcAft>
              <a:buSzPts val="1100"/>
              <a:buNone/>
            </a:pPr>
            <a:r>
              <a:rPr b="1" lang="en-IN" sz="1800">
                <a:latin typeface="Calibri"/>
                <a:ea typeface="Calibri"/>
                <a:cs typeface="Calibri"/>
                <a:sym typeface="Calibri"/>
              </a:rPr>
              <a:t> Manav Chandak,PRN: 1032212171, Roll No. 29</a:t>
            </a:r>
            <a:endParaRPr b="1" sz="1800">
              <a:latin typeface="Calibri"/>
              <a:ea typeface="Calibri"/>
              <a:cs typeface="Calibri"/>
              <a:sym typeface="Calibri"/>
            </a:endParaRPr>
          </a:p>
        </p:txBody>
      </p:sp>
      <p:sp>
        <p:nvSpPr>
          <p:cNvPr id="116" name="Google Shape;116;g2c2d2c09b4e_0_0"/>
          <p:cNvSpPr txBox="1"/>
          <p:nvPr/>
        </p:nvSpPr>
        <p:spPr>
          <a:xfrm>
            <a:off x="1050000" y="3660738"/>
            <a:ext cx="100920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000">
                <a:latin typeface="Calibri"/>
                <a:ea typeface="Calibri"/>
                <a:cs typeface="Calibri"/>
                <a:sym typeface="Calibri"/>
              </a:rPr>
              <a:t>MINI PROJECT - </a:t>
            </a:r>
            <a:r>
              <a:rPr b="1" lang="en-IN" sz="2000">
                <a:latin typeface="Calibri"/>
                <a:ea typeface="Calibri"/>
                <a:cs typeface="Calibri"/>
                <a:sym typeface="Calibri"/>
              </a:rPr>
              <a:t>2024</a:t>
            </a:r>
            <a:endParaRPr b="1" sz="2000">
              <a:latin typeface="Calibri"/>
              <a:ea typeface="Calibri"/>
              <a:cs typeface="Calibri"/>
              <a:sym typeface="Calibri"/>
            </a:endParaRPr>
          </a:p>
          <a:p>
            <a:pPr indent="0" lvl="0" marL="0" rtl="0" algn="ctr">
              <a:spcBef>
                <a:spcPts val="0"/>
              </a:spcBef>
              <a:spcAft>
                <a:spcPts val="0"/>
              </a:spcAft>
              <a:buNone/>
            </a:pPr>
            <a:r>
              <a:rPr b="1" lang="en-IN" sz="2000">
                <a:latin typeface="Calibri"/>
                <a:ea typeface="Calibri"/>
                <a:cs typeface="Calibri"/>
                <a:sym typeface="Calibri"/>
              </a:rPr>
              <a:t>TY BTech CSE</a:t>
            </a:r>
            <a:endParaRPr b="1" sz="20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4"/>
          <p:cNvPicPr preferRelativeResize="0"/>
          <p:nvPr/>
        </p:nvPicPr>
        <p:blipFill>
          <a:blip r:embed="rId3">
            <a:alphaModFix/>
          </a:blip>
          <a:stretch>
            <a:fillRect/>
          </a:stretch>
        </p:blipFill>
        <p:spPr>
          <a:xfrm>
            <a:off x="1997325" y="1149675"/>
            <a:ext cx="8754471" cy="5214400"/>
          </a:xfrm>
          <a:prstGeom prst="rect">
            <a:avLst/>
          </a:prstGeom>
          <a:noFill/>
          <a:ln>
            <a:noFill/>
          </a:ln>
        </p:spPr>
      </p:pic>
      <p:sp>
        <p:nvSpPr>
          <p:cNvPr id="170" name="Google Shape;170;p4"/>
          <p:cNvSpPr txBox="1"/>
          <p:nvPr/>
        </p:nvSpPr>
        <p:spPr>
          <a:xfrm>
            <a:off x="4483650" y="441400"/>
            <a:ext cx="3602700" cy="492600"/>
          </a:xfrm>
          <a:prstGeom prst="rect">
            <a:avLst/>
          </a:prstGeom>
          <a:noFill/>
          <a:ln>
            <a:noFill/>
          </a:ln>
        </p:spPr>
        <p:txBody>
          <a:bodyPr anchorCtr="0" anchor="t" bIns="91425" lIns="91425" spcFirstLastPara="1" rIns="91425" wrap="square" tIns="91425">
            <a:spAutoFit/>
          </a:bodyPr>
          <a:lstStyle/>
          <a:p>
            <a:pPr indent="-1270" lvl="0" marL="0" rtl="0" algn="just">
              <a:lnSpc>
                <a:spcPct val="107916"/>
              </a:lnSpc>
              <a:spcBef>
                <a:spcPts val="0"/>
              </a:spcBef>
              <a:spcAft>
                <a:spcPts val="800"/>
              </a:spcAft>
              <a:buNone/>
            </a:pPr>
            <a:r>
              <a:rPr b="1" lang="en-IN" sz="2000">
                <a:solidFill>
                  <a:schemeClr val="dk1"/>
                </a:solidFill>
                <a:latin typeface="Times New Roman"/>
                <a:ea typeface="Times New Roman"/>
                <a:cs typeface="Times New Roman"/>
                <a:sym typeface="Times New Roman"/>
              </a:rPr>
              <a:t>Dataset Generation</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6fbb7bd90c_0_12"/>
          <p:cNvSpPr/>
          <p:nvPr/>
        </p:nvSpPr>
        <p:spPr>
          <a:xfrm>
            <a:off x="3480850" y="404550"/>
            <a:ext cx="5415300" cy="567000"/>
          </a:xfrm>
          <a:prstGeom prst="rect">
            <a:avLst/>
          </a:prstGeom>
          <a:noFill/>
          <a:ln>
            <a:noFill/>
          </a:ln>
        </p:spPr>
        <p:txBody>
          <a:bodyPr anchorCtr="0" anchor="ctr" bIns="45000" lIns="90000" spcFirstLastPara="1" rIns="90000" wrap="square" tIns="45000">
            <a:noAutofit/>
          </a:bodyPr>
          <a:lstStyle/>
          <a:p>
            <a:pPr indent="0" lvl="0" marL="0" marR="0" rtl="0" algn="l">
              <a:lnSpc>
                <a:spcPct val="95000"/>
              </a:lnSpc>
              <a:spcBef>
                <a:spcPts val="0"/>
              </a:spcBef>
              <a:spcAft>
                <a:spcPts val="0"/>
              </a:spcAft>
              <a:buNone/>
            </a:pPr>
            <a:r>
              <a:rPr b="1" lang="en-IN" sz="3100">
                <a:solidFill>
                  <a:srgbClr val="002060"/>
                </a:solidFill>
                <a:latin typeface="Times new roman"/>
                <a:ea typeface="Times new roman"/>
                <a:cs typeface="Times new roman"/>
                <a:sym typeface="Times new roman"/>
              </a:rPr>
              <a:t> </a:t>
            </a:r>
            <a:r>
              <a:rPr b="1" lang="en-IN" sz="3100" strike="noStrike">
                <a:solidFill>
                  <a:srgbClr val="002060"/>
                </a:solidFill>
                <a:latin typeface="Times new roman"/>
                <a:ea typeface="Times new roman"/>
                <a:cs typeface="Times new roman"/>
                <a:sym typeface="Times new roman"/>
              </a:rPr>
              <a:t>System Architecture Diagram</a:t>
            </a:r>
            <a:endParaRPr b="0" sz="2100" strike="noStrike">
              <a:solidFill>
                <a:srgbClr val="000000"/>
              </a:solidFill>
              <a:latin typeface="Arial"/>
              <a:ea typeface="Arial"/>
              <a:cs typeface="Arial"/>
              <a:sym typeface="Arial"/>
            </a:endParaRPr>
          </a:p>
        </p:txBody>
      </p:sp>
      <p:pic>
        <p:nvPicPr>
          <p:cNvPr id="176" name="Google Shape;176;g26fbb7bd90c_0_12"/>
          <p:cNvPicPr preferRelativeResize="0"/>
          <p:nvPr/>
        </p:nvPicPr>
        <p:blipFill>
          <a:blip r:embed="rId3">
            <a:alphaModFix/>
          </a:blip>
          <a:stretch>
            <a:fillRect/>
          </a:stretch>
        </p:blipFill>
        <p:spPr>
          <a:xfrm>
            <a:off x="2628475" y="1108950"/>
            <a:ext cx="6381750" cy="5457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5"/>
          <p:cNvSpPr/>
          <p:nvPr/>
        </p:nvSpPr>
        <p:spPr>
          <a:xfrm>
            <a:off x="4578900" y="160950"/>
            <a:ext cx="3034200" cy="483900"/>
          </a:xfrm>
          <a:prstGeom prst="rect">
            <a:avLst/>
          </a:prstGeom>
          <a:noFill/>
          <a:ln>
            <a:noFill/>
          </a:ln>
        </p:spPr>
        <p:txBody>
          <a:bodyPr anchorCtr="0" anchor="t" bIns="45000" lIns="90000" spcFirstLastPara="1" rIns="90000" wrap="square" tIns="45000">
            <a:noAutofit/>
          </a:bodyPr>
          <a:lstStyle/>
          <a:p>
            <a:pPr indent="-393480" lvl="0" marL="536040" marR="0" rtl="0" algn="l">
              <a:lnSpc>
                <a:spcPct val="95000"/>
              </a:lnSpc>
              <a:spcBef>
                <a:spcPts val="0"/>
              </a:spcBef>
              <a:spcAft>
                <a:spcPts val="0"/>
              </a:spcAft>
              <a:buNone/>
            </a:pPr>
            <a:r>
              <a:rPr b="1" lang="en-IN" sz="3000" strike="noStrike">
                <a:solidFill>
                  <a:srgbClr val="002060"/>
                </a:solidFill>
                <a:latin typeface="Times new roman"/>
                <a:ea typeface="Times new roman"/>
                <a:cs typeface="Times new roman"/>
                <a:sym typeface="Times new roman"/>
              </a:rPr>
              <a:t>UML Diagram</a:t>
            </a:r>
            <a:endParaRPr b="0" sz="2000" strike="noStrike">
              <a:solidFill>
                <a:srgbClr val="000000"/>
              </a:solidFill>
              <a:latin typeface="Arial"/>
              <a:ea typeface="Arial"/>
              <a:cs typeface="Arial"/>
              <a:sym typeface="Arial"/>
            </a:endParaRPr>
          </a:p>
        </p:txBody>
      </p:sp>
      <p:pic>
        <p:nvPicPr>
          <p:cNvPr id="182" name="Google Shape;182;p5"/>
          <p:cNvPicPr preferRelativeResize="0"/>
          <p:nvPr/>
        </p:nvPicPr>
        <p:blipFill rotWithShape="1">
          <a:blip r:embed="rId3">
            <a:alphaModFix/>
          </a:blip>
          <a:srcRect b="15107" l="32164" r="38084" t="26450"/>
          <a:stretch/>
        </p:blipFill>
        <p:spPr>
          <a:xfrm>
            <a:off x="3379250" y="884725"/>
            <a:ext cx="5235850" cy="60494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6" name="Shape 186"/>
        <p:cNvGrpSpPr/>
        <p:nvPr/>
      </p:nvGrpSpPr>
      <p:grpSpPr>
        <a:xfrm>
          <a:off x="0" y="0"/>
          <a:ext cx="0" cy="0"/>
          <a:chOff x="0" y="0"/>
          <a:chExt cx="0" cy="0"/>
        </a:xfrm>
      </p:grpSpPr>
      <p:sp>
        <p:nvSpPr>
          <p:cNvPr id="187" name="Google Shape;187;g2c2d2c09b4e_0_75"/>
          <p:cNvSpPr/>
          <p:nvPr/>
        </p:nvSpPr>
        <p:spPr>
          <a:xfrm>
            <a:off x="4382400" y="358600"/>
            <a:ext cx="3427200" cy="483900"/>
          </a:xfrm>
          <a:prstGeom prst="rect">
            <a:avLst/>
          </a:prstGeom>
          <a:noFill/>
          <a:ln>
            <a:noFill/>
          </a:ln>
        </p:spPr>
        <p:txBody>
          <a:bodyPr anchorCtr="0" anchor="t" bIns="45000" lIns="90000" spcFirstLastPara="1" rIns="90000" wrap="square" tIns="45000">
            <a:noAutofit/>
          </a:bodyPr>
          <a:lstStyle/>
          <a:p>
            <a:pPr indent="-393480" lvl="0" marL="536040" marR="0" rtl="0" algn="l">
              <a:lnSpc>
                <a:spcPct val="95000"/>
              </a:lnSpc>
              <a:spcBef>
                <a:spcPts val="0"/>
              </a:spcBef>
              <a:spcAft>
                <a:spcPts val="0"/>
              </a:spcAft>
              <a:buNone/>
            </a:pPr>
            <a:r>
              <a:rPr b="1" lang="en-IN" sz="3200">
                <a:solidFill>
                  <a:srgbClr val="002060"/>
                </a:solidFill>
                <a:latin typeface="Times new roman"/>
                <a:ea typeface="Times new roman"/>
                <a:cs typeface="Times new roman"/>
                <a:sym typeface="Times new roman"/>
              </a:rPr>
              <a:t>Activity Diagram</a:t>
            </a:r>
            <a:endParaRPr b="0" sz="2200" strike="noStrike">
              <a:solidFill>
                <a:srgbClr val="000000"/>
              </a:solidFill>
              <a:latin typeface="Arial"/>
              <a:ea typeface="Arial"/>
              <a:cs typeface="Arial"/>
              <a:sym typeface="Arial"/>
            </a:endParaRPr>
          </a:p>
        </p:txBody>
      </p:sp>
      <p:pic>
        <p:nvPicPr>
          <p:cNvPr id="188" name="Google Shape;188;g2c2d2c09b4e_0_75"/>
          <p:cNvPicPr preferRelativeResize="0"/>
          <p:nvPr/>
        </p:nvPicPr>
        <p:blipFill rotWithShape="1">
          <a:blip r:embed="rId3">
            <a:alphaModFix/>
          </a:blip>
          <a:srcRect b="13560" l="5820" r="0" t="15219"/>
          <a:stretch/>
        </p:blipFill>
        <p:spPr>
          <a:xfrm>
            <a:off x="992113" y="1694150"/>
            <a:ext cx="10207774" cy="3992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c2d2c09b4e_0_93"/>
          <p:cNvSpPr/>
          <p:nvPr/>
        </p:nvSpPr>
        <p:spPr>
          <a:xfrm>
            <a:off x="4219350" y="398100"/>
            <a:ext cx="3753300" cy="483900"/>
          </a:xfrm>
          <a:prstGeom prst="rect">
            <a:avLst/>
          </a:prstGeom>
          <a:noFill/>
          <a:ln>
            <a:noFill/>
          </a:ln>
        </p:spPr>
        <p:txBody>
          <a:bodyPr anchorCtr="0" anchor="t" bIns="45000" lIns="90000" spcFirstLastPara="1" rIns="90000" wrap="square" tIns="45000">
            <a:noAutofit/>
          </a:bodyPr>
          <a:lstStyle/>
          <a:p>
            <a:pPr indent="-393480" lvl="0" marL="536040" marR="0" rtl="0" algn="l">
              <a:lnSpc>
                <a:spcPct val="95000"/>
              </a:lnSpc>
              <a:spcBef>
                <a:spcPts val="0"/>
              </a:spcBef>
              <a:spcAft>
                <a:spcPts val="0"/>
              </a:spcAft>
              <a:buNone/>
            </a:pPr>
            <a:r>
              <a:rPr b="1" lang="en-IN" sz="3200">
                <a:solidFill>
                  <a:srgbClr val="002060"/>
                </a:solidFill>
                <a:latin typeface="Times new roman"/>
                <a:ea typeface="Times new roman"/>
                <a:cs typeface="Times new roman"/>
                <a:sym typeface="Times new roman"/>
              </a:rPr>
              <a:t>Sequence Diagram</a:t>
            </a:r>
            <a:endParaRPr b="0" sz="2200" strike="noStrike">
              <a:solidFill>
                <a:srgbClr val="000000"/>
              </a:solidFill>
              <a:latin typeface="Arial"/>
              <a:ea typeface="Arial"/>
              <a:cs typeface="Arial"/>
              <a:sym typeface="Arial"/>
            </a:endParaRPr>
          </a:p>
        </p:txBody>
      </p:sp>
      <p:pic>
        <p:nvPicPr>
          <p:cNvPr id="194" name="Google Shape;194;g2c2d2c09b4e_0_93"/>
          <p:cNvPicPr preferRelativeResize="0"/>
          <p:nvPr/>
        </p:nvPicPr>
        <p:blipFill rotWithShape="1">
          <a:blip r:embed="rId3">
            <a:alphaModFix/>
          </a:blip>
          <a:srcRect b="23192" l="29561" r="24867" t="44470"/>
          <a:stretch/>
        </p:blipFill>
        <p:spPr>
          <a:xfrm>
            <a:off x="847838" y="1634825"/>
            <a:ext cx="10496323" cy="4189901"/>
          </a:xfrm>
          <a:prstGeom prst="rect">
            <a:avLst/>
          </a:prstGeom>
          <a:noFill/>
          <a:ln>
            <a:noFill/>
          </a:ln>
        </p:spPr>
      </p:pic>
      <p:sp>
        <p:nvSpPr>
          <p:cNvPr id="195" name="Google Shape;195;g2c2d2c09b4e_0_93"/>
          <p:cNvSpPr txBox="1"/>
          <p:nvPr/>
        </p:nvSpPr>
        <p:spPr>
          <a:xfrm>
            <a:off x="8643825" y="3142400"/>
            <a:ext cx="691800" cy="37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300">
                <a:highlight>
                  <a:srgbClr val="FFFFFF"/>
                </a:highlight>
              </a:rPr>
              <a:t>Animal</a:t>
            </a:r>
            <a:endParaRPr sz="1300">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g2c51df562ae_0_18"/>
          <p:cNvPicPr preferRelativeResize="0"/>
          <p:nvPr/>
        </p:nvPicPr>
        <p:blipFill>
          <a:blip r:embed="rId3">
            <a:alphaModFix/>
          </a:blip>
          <a:stretch>
            <a:fillRect/>
          </a:stretch>
        </p:blipFill>
        <p:spPr>
          <a:xfrm>
            <a:off x="33338" y="985838"/>
            <a:ext cx="12125325" cy="4886325"/>
          </a:xfrm>
          <a:prstGeom prst="rect">
            <a:avLst/>
          </a:prstGeom>
          <a:noFill/>
          <a:ln>
            <a:noFill/>
          </a:ln>
        </p:spPr>
      </p:pic>
      <p:sp>
        <p:nvSpPr>
          <p:cNvPr id="201" name="Google Shape;201;g2c51df562ae_0_18"/>
          <p:cNvSpPr txBox="1"/>
          <p:nvPr/>
        </p:nvSpPr>
        <p:spPr>
          <a:xfrm>
            <a:off x="4596000" y="217400"/>
            <a:ext cx="30000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3200">
                <a:solidFill>
                  <a:srgbClr val="002060"/>
                </a:solidFill>
                <a:latin typeface="Times new roman"/>
                <a:ea typeface="Times new roman"/>
                <a:cs typeface="Times new roman"/>
                <a:sym typeface="Times new roman"/>
              </a:rPr>
              <a:t>Implementation</a:t>
            </a:r>
            <a:endParaRPr b="1" sz="3200">
              <a:solidFill>
                <a:srgbClr val="00206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g2c51df562ae_0_22"/>
          <p:cNvPicPr preferRelativeResize="0"/>
          <p:nvPr/>
        </p:nvPicPr>
        <p:blipFill>
          <a:blip r:embed="rId3">
            <a:alphaModFix/>
          </a:blip>
          <a:stretch>
            <a:fillRect/>
          </a:stretch>
        </p:blipFill>
        <p:spPr>
          <a:xfrm>
            <a:off x="0" y="1054086"/>
            <a:ext cx="12192000" cy="555707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6"/>
          <p:cNvSpPr/>
          <p:nvPr/>
        </p:nvSpPr>
        <p:spPr>
          <a:xfrm>
            <a:off x="4584000" y="314875"/>
            <a:ext cx="3024000" cy="3993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1" sz="3000" strike="noStrike">
              <a:solidFill>
                <a:srgbClr val="002060"/>
              </a:solidFill>
            </a:endParaRPr>
          </a:p>
        </p:txBody>
      </p:sp>
      <p:pic>
        <p:nvPicPr>
          <p:cNvPr id="212" name="Google Shape;212;p6"/>
          <p:cNvPicPr preferRelativeResize="0"/>
          <p:nvPr/>
        </p:nvPicPr>
        <p:blipFill>
          <a:blip r:embed="rId3">
            <a:alphaModFix/>
          </a:blip>
          <a:stretch>
            <a:fillRect/>
          </a:stretch>
        </p:blipFill>
        <p:spPr>
          <a:xfrm>
            <a:off x="616875" y="1079475"/>
            <a:ext cx="10958225" cy="5527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g2c51df562ae_0_0"/>
          <p:cNvPicPr preferRelativeResize="0"/>
          <p:nvPr/>
        </p:nvPicPr>
        <p:blipFill>
          <a:blip r:embed="rId3">
            <a:alphaModFix/>
          </a:blip>
          <a:stretch>
            <a:fillRect/>
          </a:stretch>
        </p:blipFill>
        <p:spPr>
          <a:xfrm>
            <a:off x="0" y="1900870"/>
            <a:ext cx="12192000" cy="305626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g2c51df562ae_0_14"/>
          <p:cNvPicPr preferRelativeResize="0"/>
          <p:nvPr/>
        </p:nvPicPr>
        <p:blipFill>
          <a:blip r:embed="rId3">
            <a:alphaModFix/>
          </a:blip>
          <a:stretch>
            <a:fillRect/>
          </a:stretch>
        </p:blipFill>
        <p:spPr>
          <a:xfrm>
            <a:off x="0" y="1228874"/>
            <a:ext cx="12191999" cy="44002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c51df562ae_0_55"/>
          <p:cNvSpPr/>
          <p:nvPr/>
        </p:nvSpPr>
        <p:spPr>
          <a:xfrm>
            <a:off x="1234050" y="3295025"/>
            <a:ext cx="9723900" cy="2843700"/>
          </a:xfrm>
          <a:prstGeom prst="rect">
            <a:avLst/>
          </a:prstGeom>
          <a:noFill/>
          <a:ln>
            <a:noFill/>
          </a:ln>
        </p:spPr>
        <p:txBody>
          <a:bodyPr anchorCtr="0" anchor="t" bIns="45000" lIns="90000" spcFirstLastPara="1" rIns="90000" wrap="square" tIns="45000">
            <a:noAutofit/>
          </a:bodyPr>
          <a:lstStyle/>
          <a:p>
            <a:pPr indent="0" lvl="0" marL="0" rtl="0" algn="ctr">
              <a:spcBef>
                <a:spcPts val="0"/>
              </a:spcBef>
              <a:spcAft>
                <a:spcPts val="0"/>
              </a:spcAft>
              <a:buNone/>
            </a:pPr>
            <a:r>
              <a:rPr lang="en-IN" sz="2300">
                <a:latin typeface="Calibri"/>
                <a:ea typeface="Calibri"/>
                <a:cs typeface="Calibri"/>
                <a:sym typeface="Calibri"/>
              </a:rPr>
              <a:t>“The agricultural sector relies on healthy livestock for dairy production. Diseases like mange, cowpox, ringworm, and lumpy disease in cows can cause economic losses and threaten food security. This project aims to use Convolutional Neural Networks (CNNs) to develop a precise disease detection system for cows. By leveraging this project, we aim to streamline disease diagnosis, enabling early intervention and enhancing cattle health and productivity.”</a:t>
            </a:r>
            <a:endParaRPr sz="2300">
              <a:latin typeface="Calibri"/>
              <a:ea typeface="Calibri"/>
              <a:cs typeface="Calibri"/>
              <a:sym typeface="Calibri"/>
            </a:endParaRPr>
          </a:p>
        </p:txBody>
      </p:sp>
      <p:sp>
        <p:nvSpPr>
          <p:cNvPr id="122" name="Google Shape;122;g2c51df562ae_0_55"/>
          <p:cNvSpPr txBox="1"/>
          <p:nvPr/>
        </p:nvSpPr>
        <p:spPr>
          <a:xfrm>
            <a:off x="-256350" y="1625563"/>
            <a:ext cx="12704700" cy="1354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3800">
                <a:solidFill>
                  <a:schemeClr val="dk1"/>
                </a:solidFill>
                <a:latin typeface="Calibri"/>
                <a:ea typeface="Calibri"/>
                <a:cs typeface="Calibri"/>
                <a:sym typeface="Calibri"/>
              </a:rPr>
              <a:t>Animal Disease Detection using Convolutional Neural Networks</a:t>
            </a:r>
            <a:endParaRPr sz="3800"/>
          </a:p>
        </p:txBody>
      </p:sp>
      <p:sp>
        <p:nvSpPr>
          <p:cNvPr id="123" name="Google Shape;123;g2c51df562ae_0_55"/>
          <p:cNvSpPr txBox="1"/>
          <p:nvPr>
            <p:ph idx="4294967295" type="title"/>
          </p:nvPr>
        </p:nvSpPr>
        <p:spPr>
          <a:xfrm>
            <a:off x="609755" y="165800"/>
            <a:ext cx="10972500" cy="114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IN" sz="3500">
                <a:solidFill>
                  <a:srgbClr val="002060"/>
                </a:solidFill>
                <a:latin typeface="Times New Roman"/>
                <a:ea typeface="Times New Roman"/>
                <a:cs typeface="Times New Roman"/>
                <a:sym typeface="Times New Roman"/>
              </a:rPr>
              <a:t>Problem Statement:</a:t>
            </a:r>
            <a:endParaRPr b="1" sz="3500">
              <a:solidFill>
                <a:srgbClr val="00206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g2c51df562ae_0_10"/>
          <p:cNvPicPr preferRelativeResize="0"/>
          <p:nvPr/>
        </p:nvPicPr>
        <p:blipFill rotWithShape="1">
          <a:blip r:embed="rId3">
            <a:alphaModFix/>
          </a:blip>
          <a:srcRect b="3199" l="0" r="0" t="-3200"/>
          <a:stretch/>
        </p:blipFill>
        <p:spPr>
          <a:xfrm>
            <a:off x="-176700" y="1548475"/>
            <a:ext cx="12192000" cy="37074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g26c4f4401d1_0_1"/>
          <p:cNvPicPr preferRelativeResize="0"/>
          <p:nvPr/>
        </p:nvPicPr>
        <p:blipFill>
          <a:blip r:embed="rId3">
            <a:alphaModFix/>
          </a:blip>
          <a:stretch>
            <a:fillRect/>
          </a:stretch>
        </p:blipFill>
        <p:spPr>
          <a:xfrm>
            <a:off x="916325" y="1325200"/>
            <a:ext cx="10482749" cy="5380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g2c51df562ae_0_26"/>
          <p:cNvPicPr preferRelativeResize="0"/>
          <p:nvPr/>
        </p:nvPicPr>
        <p:blipFill>
          <a:blip r:embed="rId3">
            <a:alphaModFix/>
          </a:blip>
          <a:stretch>
            <a:fillRect/>
          </a:stretch>
        </p:blipFill>
        <p:spPr>
          <a:xfrm>
            <a:off x="-202375" y="1438400"/>
            <a:ext cx="11887200" cy="379025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cf438c1434_2_2"/>
          <p:cNvSpPr txBox="1"/>
          <p:nvPr/>
        </p:nvSpPr>
        <p:spPr>
          <a:xfrm>
            <a:off x="1650725" y="193850"/>
            <a:ext cx="4727100" cy="492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rgbClr val="0D0D0D"/>
              </a:buClr>
              <a:buSzPts val="2000"/>
              <a:buFont typeface="Calibri"/>
              <a:buChar char="●"/>
            </a:pPr>
            <a:r>
              <a:rPr b="1" lang="en-IN" sz="2000">
                <a:solidFill>
                  <a:schemeClr val="dk1"/>
                </a:solidFill>
                <a:latin typeface="Times New Roman"/>
                <a:ea typeface="Times New Roman"/>
                <a:cs typeface="Times New Roman"/>
                <a:sym typeface="Times New Roman"/>
              </a:rPr>
              <a:t>Accuracy </a:t>
            </a:r>
            <a:endParaRPr sz="2000">
              <a:latin typeface="Times New Roman"/>
              <a:ea typeface="Times New Roman"/>
              <a:cs typeface="Times New Roman"/>
              <a:sym typeface="Times New Roman"/>
            </a:endParaRPr>
          </a:p>
        </p:txBody>
      </p:sp>
      <p:graphicFrame>
        <p:nvGraphicFramePr>
          <p:cNvPr id="243" name="Google Shape;243;g2cf438c1434_2_2"/>
          <p:cNvGraphicFramePr/>
          <p:nvPr/>
        </p:nvGraphicFramePr>
        <p:xfrm>
          <a:off x="2429800" y="1817700"/>
          <a:ext cx="3000000" cy="3000000"/>
        </p:xfrm>
        <a:graphic>
          <a:graphicData uri="http://schemas.openxmlformats.org/drawingml/2006/table">
            <a:tbl>
              <a:tblPr>
                <a:noFill/>
                <a:tableStyleId>{5A2E2DC0-14DD-47F7-8364-ED4488122344}</a:tableStyleId>
              </a:tblPr>
              <a:tblGrid>
                <a:gridCol w="1625050"/>
                <a:gridCol w="1625050"/>
                <a:gridCol w="1625050"/>
                <a:gridCol w="1625050"/>
                <a:gridCol w="1625050"/>
              </a:tblGrid>
              <a:tr h="594225">
                <a:tc>
                  <a:txBody>
                    <a:bodyPr/>
                    <a:lstStyle/>
                    <a:p>
                      <a:pPr indent="0" lvl="0" marL="0" rtl="0" algn="l">
                        <a:spcBef>
                          <a:spcPts val="0"/>
                        </a:spcBef>
                        <a:spcAft>
                          <a:spcPts val="0"/>
                        </a:spcAft>
                        <a:buNone/>
                      </a:pPr>
                      <a:r>
                        <a:rPr b="1" lang="en-IN" sz="1100">
                          <a:latin typeface="Times New Roman"/>
                          <a:ea typeface="Times New Roman"/>
                          <a:cs typeface="Times New Roman"/>
                          <a:sym typeface="Times New Roman"/>
                        </a:rPr>
                        <a:t>Model</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IN" sz="1100">
                          <a:latin typeface="Times New Roman"/>
                          <a:ea typeface="Times New Roman"/>
                          <a:cs typeface="Times New Roman"/>
                          <a:sym typeface="Times New Roman"/>
                        </a:rPr>
                        <a:t>Precision</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IN" sz="1100">
                          <a:latin typeface="Times New Roman"/>
                          <a:ea typeface="Times New Roman"/>
                          <a:cs typeface="Times New Roman"/>
                          <a:sym typeface="Times New Roman"/>
                        </a:rPr>
                        <a:t>Recall</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IN" sz="1100">
                          <a:latin typeface="Times New Roman"/>
                          <a:ea typeface="Times New Roman"/>
                          <a:cs typeface="Times New Roman"/>
                          <a:sym typeface="Times New Roman"/>
                        </a:rPr>
                        <a:t>F1-Score </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IN" sz="1100">
                          <a:latin typeface="Times New Roman"/>
                          <a:ea typeface="Times New Roman"/>
                          <a:cs typeface="Times New Roman"/>
                          <a:sym typeface="Times New Roman"/>
                        </a:rPr>
                        <a:t>Accuracy</a:t>
                      </a:r>
                      <a:endParaRPr b="1" sz="1100">
                        <a:latin typeface="Times New Roman"/>
                        <a:ea typeface="Times New Roman"/>
                        <a:cs typeface="Times New Roman"/>
                        <a:sym typeface="Times New Roman"/>
                      </a:endParaRPr>
                    </a:p>
                  </a:txBody>
                  <a:tcPr marT="63500" marB="63500" marR="63500" marL="63500"/>
                </a:tc>
              </a:tr>
              <a:tr h="594225">
                <a:tc>
                  <a:txBody>
                    <a:bodyPr/>
                    <a:lstStyle/>
                    <a:p>
                      <a:pPr indent="0" lvl="0" marL="0" rtl="0" algn="l">
                        <a:spcBef>
                          <a:spcPts val="0"/>
                        </a:spcBef>
                        <a:spcAft>
                          <a:spcPts val="0"/>
                        </a:spcAft>
                        <a:buNone/>
                      </a:pPr>
                      <a:r>
                        <a:rPr lang="en-IN" sz="1100">
                          <a:latin typeface="Times New Roman"/>
                          <a:ea typeface="Times New Roman"/>
                          <a:cs typeface="Times New Roman"/>
                          <a:sym typeface="Times New Roman"/>
                        </a:rPr>
                        <a:t>MLP</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1100">
                          <a:latin typeface="Times New Roman"/>
                          <a:ea typeface="Times New Roman"/>
                          <a:cs typeface="Times New Roman"/>
                          <a:sym typeface="Times New Roman"/>
                        </a:rPr>
                        <a:t>65%</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1100">
                          <a:latin typeface="Times New Roman"/>
                          <a:ea typeface="Times New Roman"/>
                          <a:cs typeface="Times New Roman"/>
                          <a:sym typeface="Times New Roman"/>
                        </a:rPr>
                        <a:t>57%</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1100">
                          <a:latin typeface="Times New Roman"/>
                          <a:ea typeface="Times New Roman"/>
                          <a:cs typeface="Times New Roman"/>
                          <a:sym typeface="Times New Roman"/>
                        </a:rPr>
                        <a:t>61%</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1100">
                          <a:latin typeface="Times New Roman"/>
                          <a:ea typeface="Times New Roman"/>
                          <a:cs typeface="Times New Roman"/>
                          <a:sym typeface="Times New Roman"/>
                        </a:rPr>
                        <a:t>72%</a:t>
                      </a:r>
                      <a:endParaRPr sz="1100">
                        <a:latin typeface="Times New Roman"/>
                        <a:ea typeface="Times New Roman"/>
                        <a:cs typeface="Times New Roman"/>
                        <a:sym typeface="Times New Roman"/>
                      </a:endParaRPr>
                    </a:p>
                  </a:txBody>
                  <a:tcPr marT="63500" marB="63500" marR="63500" marL="63500"/>
                </a:tc>
              </a:tr>
              <a:tr h="594225">
                <a:tc>
                  <a:txBody>
                    <a:bodyPr/>
                    <a:lstStyle/>
                    <a:p>
                      <a:pPr indent="0" lvl="0" marL="0" rtl="0" algn="l">
                        <a:spcBef>
                          <a:spcPts val="0"/>
                        </a:spcBef>
                        <a:spcAft>
                          <a:spcPts val="0"/>
                        </a:spcAft>
                        <a:buNone/>
                      </a:pPr>
                      <a:r>
                        <a:rPr lang="en-IN" sz="1100">
                          <a:latin typeface="Times New Roman"/>
                          <a:ea typeface="Times New Roman"/>
                          <a:cs typeface="Times New Roman"/>
                          <a:sym typeface="Times New Roman"/>
                        </a:rPr>
                        <a:t>Random Forest</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1100">
                          <a:latin typeface="Times New Roman"/>
                          <a:ea typeface="Times New Roman"/>
                          <a:cs typeface="Times New Roman"/>
                          <a:sym typeface="Times New Roman"/>
                        </a:rPr>
                        <a:t>73%</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1100">
                          <a:latin typeface="Times New Roman"/>
                          <a:ea typeface="Times New Roman"/>
                          <a:cs typeface="Times New Roman"/>
                          <a:sym typeface="Times New Roman"/>
                        </a:rPr>
                        <a:t>62%</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1100">
                          <a:latin typeface="Times New Roman"/>
                          <a:ea typeface="Times New Roman"/>
                          <a:cs typeface="Times New Roman"/>
                          <a:sym typeface="Times New Roman"/>
                        </a:rPr>
                        <a:t>73%</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1100">
                          <a:latin typeface="Times New Roman"/>
                          <a:ea typeface="Times New Roman"/>
                          <a:cs typeface="Times New Roman"/>
                          <a:sym typeface="Times New Roman"/>
                        </a:rPr>
                        <a:t>74.49%</a:t>
                      </a:r>
                      <a:endParaRPr sz="1100">
                        <a:latin typeface="Times New Roman"/>
                        <a:ea typeface="Times New Roman"/>
                        <a:cs typeface="Times New Roman"/>
                        <a:sym typeface="Times New Roman"/>
                      </a:endParaRPr>
                    </a:p>
                  </a:txBody>
                  <a:tcPr marT="63500" marB="63500" marR="63500" marL="63500"/>
                </a:tc>
              </a:tr>
              <a:tr h="594225">
                <a:tc>
                  <a:txBody>
                    <a:bodyPr/>
                    <a:lstStyle/>
                    <a:p>
                      <a:pPr indent="0" lvl="0" marL="0" rtl="0" algn="l">
                        <a:spcBef>
                          <a:spcPts val="0"/>
                        </a:spcBef>
                        <a:spcAft>
                          <a:spcPts val="0"/>
                        </a:spcAft>
                        <a:buNone/>
                      </a:pPr>
                      <a:r>
                        <a:rPr lang="en-IN" sz="1100">
                          <a:latin typeface="Times New Roman"/>
                          <a:ea typeface="Times New Roman"/>
                          <a:cs typeface="Times New Roman"/>
                          <a:sym typeface="Times New Roman"/>
                        </a:rPr>
                        <a:t>CNN</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1100">
                          <a:latin typeface="Times New Roman"/>
                          <a:ea typeface="Times New Roman"/>
                          <a:cs typeface="Times New Roman"/>
                          <a:sym typeface="Times New Roman"/>
                        </a:rPr>
                        <a:t>98%</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1100">
                          <a:latin typeface="Times New Roman"/>
                          <a:ea typeface="Times New Roman"/>
                          <a:cs typeface="Times New Roman"/>
                          <a:sym typeface="Times New Roman"/>
                        </a:rPr>
                        <a:t>98%</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1100">
                          <a:latin typeface="Times New Roman"/>
                          <a:ea typeface="Times New Roman"/>
                          <a:cs typeface="Times New Roman"/>
                          <a:sym typeface="Times New Roman"/>
                        </a:rPr>
                        <a:t>98%</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1100">
                          <a:latin typeface="Times New Roman"/>
                          <a:ea typeface="Times New Roman"/>
                          <a:cs typeface="Times New Roman"/>
                          <a:sym typeface="Times New Roman"/>
                        </a:rPr>
                        <a:t>98%</a:t>
                      </a:r>
                      <a:endParaRPr sz="1100">
                        <a:latin typeface="Times New Roman"/>
                        <a:ea typeface="Times New Roman"/>
                        <a:cs typeface="Times New Roman"/>
                        <a:sym typeface="Times New Roman"/>
                      </a:endParaRPr>
                    </a:p>
                  </a:txBody>
                  <a:tcPr marT="63500" marB="63500" marR="63500" marL="63500"/>
                </a:tc>
              </a:tr>
              <a:tr h="594225">
                <a:tc>
                  <a:txBody>
                    <a:bodyPr/>
                    <a:lstStyle/>
                    <a:p>
                      <a:pPr indent="0" lvl="0" marL="0" rtl="0" algn="l">
                        <a:spcBef>
                          <a:spcPts val="0"/>
                        </a:spcBef>
                        <a:spcAft>
                          <a:spcPts val="0"/>
                        </a:spcAft>
                        <a:buNone/>
                      </a:pPr>
                      <a:r>
                        <a:rPr lang="en-IN" sz="1100">
                          <a:latin typeface="Times New Roman"/>
                          <a:ea typeface="Times New Roman"/>
                          <a:cs typeface="Times New Roman"/>
                          <a:sym typeface="Times New Roman"/>
                        </a:rPr>
                        <a:t>Lime</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1100">
                          <a:latin typeface="Times New Roman"/>
                          <a:ea typeface="Times New Roman"/>
                          <a:cs typeface="Times New Roman"/>
                          <a:sym typeface="Times New Roman"/>
                        </a:rPr>
                        <a:t>89%</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1100">
                          <a:latin typeface="Times New Roman"/>
                          <a:ea typeface="Times New Roman"/>
                          <a:cs typeface="Times New Roman"/>
                          <a:sym typeface="Times New Roman"/>
                        </a:rPr>
                        <a:t>89%</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1100">
                          <a:latin typeface="Times New Roman"/>
                          <a:ea typeface="Times New Roman"/>
                          <a:cs typeface="Times New Roman"/>
                          <a:sym typeface="Times New Roman"/>
                        </a:rPr>
                        <a:t>89%</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1100">
                          <a:latin typeface="Times New Roman"/>
                          <a:ea typeface="Times New Roman"/>
                          <a:cs typeface="Times New Roman"/>
                          <a:sym typeface="Times New Roman"/>
                        </a:rPr>
                        <a:t>89%</a:t>
                      </a:r>
                      <a:endParaRPr sz="1100">
                        <a:latin typeface="Times New Roman"/>
                        <a:ea typeface="Times New Roman"/>
                        <a:cs typeface="Times New Roman"/>
                        <a:sym typeface="Times New Roman"/>
                      </a:endParaRPr>
                    </a:p>
                  </a:txBody>
                  <a:tcPr marT="63500" marB="63500" marR="63500" marL="63500"/>
                </a:tc>
              </a:tr>
              <a:tr h="594225">
                <a:tc>
                  <a:txBody>
                    <a:bodyPr/>
                    <a:lstStyle/>
                    <a:p>
                      <a:pPr indent="0" lvl="0" marL="0" rtl="0" algn="l">
                        <a:spcBef>
                          <a:spcPts val="0"/>
                        </a:spcBef>
                        <a:spcAft>
                          <a:spcPts val="0"/>
                        </a:spcAft>
                        <a:buNone/>
                      </a:pPr>
                      <a:r>
                        <a:rPr lang="en-IN" sz="1100">
                          <a:latin typeface="Times New Roman"/>
                          <a:ea typeface="Times New Roman"/>
                          <a:cs typeface="Times New Roman"/>
                          <a:sym typeface="Times New Roman"/>
                        </a:rPr>
                        <a:t>DNN</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1100">
                          <a:latin typeface="Times New Roman"/>
                          <a:ea typeface="Times New Roman"/>
                          <a:cs typeface="Times New Roman"/>
                          <a:sym typeface="Times New Roman"/>
                        </a:rPr>
                        <a:t>62%</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1100">
                          <a:latin typeface="Times New Roman"/>
                          <a:ea typeface="Times New Roman"/>
                          <a:cs typeface="Times New Roman"/>
                          <a:sym typeface="Times New Roman"/>
                        </a:rPr>
                        <a:t>62%</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1100">
                          <a:latin typeface="Times New Roman"/>
                          <a:ea typeface="Times New Roman"/>
                          <a:cs typeface="Times New Roman"/>
                          <a:sym typeface="Times New Roman"/>
                        </a:rPr>
                        <a:t>62%</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1100">
                          <a:latin typeface="Times New Roman"/>
                          <a:ea typeface="Times New Roman"/>
                          <a:cs typeface="Times New Roman"/>
                          <a:sym typeface="Times New Roman"/>
                        </a:rPr>
                        <a:t>62%</a:t>
                      </a:r>
                      <a:endParaRPr sz="11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cf438c1434_2_6"/>
          <p:cNvSpPr txBox="1"/>
          <p:nvPr/>
        </p:nvSpPr>
        <p:spPr>
          <a:xfrm>
            <a:off x="1650725" y="193850"/>
            <a:ext cx="4727100" cy="492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rgbClr val="0D0D0D"/>
              </a:buClr>
              <a:buSzPts val="2000"/>
              <a:buFont typeface="Calibri"/>
              <a:buChar char="●"/>
            </a:pPr>
            <a:r>
              <a:rPr b="1" lang="en-IN" sz="2000">
                <a:solidFill>
                  <a:schemeClr val="dk1"/>
                </a:solidFill>
                <a:latin typeface="Times New Roman"/>
                <a:ea typeface="Times New Roman"/>
                <a:cs typeface="Times New Roman"/>
                <a:sym typeface="Times New Roman"/>
              </a:rPr>
              <a:t>Accuracy Graph</a:t>
            </a:r>
            <a:r>
              <a:rPr b="1" lang="en-IN" sz="2000">
                <a:solidFill>
                  <a:schemeClr val="dk1"/>
                </a:solidFill>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p:txBody>
      </p:sp>
      <p:pic>
        <p:nvPicPr>
          <p:cNvPr id="249" name="Google Shape;249;g2cf438c1434_2_6"/>
          <p:cNvPicPr preferRelativeResize="0"/>
          <p:nvPr/>
        </p:nvPicPr>
        <p:blipFill>
          <a:blip r:embed="rId3">
            <a:alphaModFix/>
          </a:blip>
          <a:stretch>
            <a:fillRect/>
          </a:stretch>
        </p:blipFill>
        <p:spPr>
          <a:xfrm>
            <a:off x="447025" y="1713125"/>
            <a:ext cx="7299625" cy="3998575"/>
          </a:xfrm>
          <a:prstGeom prst="rect">
            <a:avLst/>
          </a:prstGeom>
          <a:noFill/>
          <a:ln>
            <a:noFill/>
          </a:ln>
        </p:spPr>
      </p:pic>
      <p:pic>
        <p:nvPicPr>
          <p:cNvPr id="250" name="Google Shape;250;g2cf438c1434_2_6"/>
          <p:cNvPicPr preferRelativeResize="0"/>
          <p:nvPr/>
        </p:nvPicPr>
        <p:blipFill>
          <a:blip r:embed="rId4">
            <a:alphaModFix/>
          </a:blip>
          <a:stretch>
            <a:fillRect/>
          </a:stretch>
        </p:blipFill>
        <p:spPr>
          <a:xfrm>
            <a:off x="8880975" y="1206450"/>
            <a:ext cx="4263975" cy="4879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26fbb7bd90c_0_34"/>
          <p:cNvSpPr txBox="1"/>
          <p:nvPr/>
        </p:nvSpPr>
        <p:spPr>
          <a:xfrm>
            <a:off x="1650725" y="193850"/>
            <a:ext cx="4727100" cy="492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rgbClr val="0D0D0D"/>
              </a:buClr>
              <a:buSzPts val="2000"/>
              <a:buFont typeface="Calibri"/>
              <a:buChar char="●"/>
            </a:pPr>
            <a:r>
              <a:rPr b="1" lang="en-IN" sz="2000">
                <a:solidFill>
                  <a:schemeClr val="dk1"/>
                </a:solidFill>
                <a:latin typeface="Times New Roman"/>
                <a:ea typeface="Times New Roman"/>
                <a:cs typeface="Times New Roman"/>
                <a:sym typeface="Times New Roman"/>
              </a:rPr>
              <a:t>Confusion Matrix</a:t>
            </a:r>
            <a:r>
              <a:rPr b="1" lang="en-IN" sz="2000">
                <a:solidFill>
                  <a:schemeClr val="dk1"/>
                </a:solidFill>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p:txBody>
      </p:sp>
      <p:pic>
        <p:nvPicPr>
          <p:cNvPr id="256" name="Google Shape;256;g26fbb7bd90c_0_34"/>
          <p:cNvPicPr preferRelativeResize="0"/>
          <p:nvPr/>
        </p:nvPicPr>
        <p:blipFill>
          <a:blip r:embed="rId3">
            <a:alphaModFix/>
          </a:blip>
          <a:stretch>
            <a:fillRect/>
          </a:stretch>
        </p:blipFill>
        <p:spPr>
          <a:xfrm>
            <a:off x="657875" y="1403700"/>
            <a:ext cx="4522525" cy="4050600"/>
          </a:xfrm>
          <a:prstGeom prst="rect">
            <a:avLst/>
          </a:prstGeom>
          <a:noFill/>
          <a:ln>
            <a:noFill/>
          </a:ln>
        </p:spPr>
      </p:pic>
      <p:sp>
        <p:nvSpPr>
          <p:cNvPr id="257" name="Google Shape;257;g26fbb7bd90c_0_34"/>
          <p:cNvSpPr txBox="1"/>
          <p:nvPr/>
        </p:nvSpPr>
        <p:spPr>
          <a:xfrm>
            <a:off x="2352500" y="5784225"/>
            <a:ext cx="2418000" cy="3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800"/>
              <a:t>CNN</a:t>
            </a:r>
            <a:endParaRPr sz="1800"/>
          </a:p>
        </p:txBody>
      </p:sp>
      <p:pic>
        <p:nvPicPr>
          <p:cNvPr id="258" name="Google Shape;258;g26fbb7bd90c_0_34"/>
          <p:cNvPicPr preferRelativeResize="0"/>
          <p:nvPr/>
        </p:nvPicPr>
        <p:blipFill>
          <a:blip r:embed="rId4">
            <a:alphaModFix/>
          </a:blip>
          <a:stretch>
            <a:fillRect/>
          </a:stretch>
        </p:blipFill>
        <p:spPr>
          <a:xfrm>
            <a:off x="6177100" y="1207675"/>
            <a:ext cx="4905000" cy="4246625"/>
          </a:xfrm>
          <a:prstGeom prst="rect">
            <a:avLst/>
          </a:prstGeom>
          <a:noFill/>
          <a:ln>
            <a:noFill/>
          </a:ln>
        </p:spPr>
      </p:pic>
      <p:sp>
        <p:nvSpPr>
          <p:cNvPr id="259" name="Google Shape;259;g26fbb7bd90c_0_34"/>
          <p:cNvSpPr txBox="1"/>
          <p:nvPr/>
        </p:nvSpPr>
        <p:spPr>
          <a:xfrm>
            <a:off x="7996725" y="5784225"/>
            <a:ext cx="2418000" cy="3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800"/>
              <a:t>Random Forest</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26fbb7bd90c_0_48"/>
          <p:cNvSpPr txBox="1"/>
          <p:nvPr/>
        </p:nvSpPr>
        <p:spPr>
          <a:xfrm>
            <a:off x="1650725" y="193850"/>
            <a:ext cx="4727100" cy="492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rgbClr val="0D0D0D"/>
              </a:buClr>
              <a:buSzPts val="2000"/>
              <a:buFont typeface="Calibri"/>
              <a:buChar char="●"/>
            </a:pPr>
            <a:r>
              <a:rPr b="1" lang="en-IN" sz="2000">
                <a:solidFill>
                  <a:schemeClr val="dk1"/>
                </a:solidFill>
                <a:latin typeface="Times New Roman"/>
                <a:ea typeface="Times New Roman"/>
                <a:cs typeface="Times New Roman"/>
                <a:sym typeface="Times New Roman"/>
              </a:rPr>
              <a:t>Confusion Matrix-</a:t>
            </a:r>
            <a:endParaRPr sz="2000">
              <a:latin typeface="Times New Roman"/>
              <a:ea typeface="Times New Roman"/>
              <a:cs typeface="Times New Roman"/>
              <a:sym typeface="Times New Roman"/>
            </a:endParaRPr>
          </a:p>
        </p:txBody>
      </p:sp>
      <p:sp>
        <p:nvSpPr>
          <p:cNvPr id="265" name="Google Shape;265;g26fbb7bd90c_0_48"/>
          <p:cNvSpPr txBox="1"/>
          <p:nvPr/>
        </p:nvSpPr>
        <p:spPr>
          <a:xfrm>
            <a:off x="2352500" y="5784225"/>
            <a:ext cx="2418000" cy="3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800"/>
              <a:t>D</a:t>
            </a:r>
            <a:r>
              <a:rPr lang="en-IN" sz="1800"/>
              <a:t>NN</a:t>
            </a:r>
            <a:endParaRPr sz="1800"/>
          </a:p>
        </p:txBody>
      </p:sp>
      <p:sp>
        <p:nvSpPr>
          <p:cNvPr id="266" name="Google Shape;266;g26fbb7bd90c_0_48"/>
          <p:cNvSpPr txBox="1"/>
          <p:nvPr/>
        </p:nvSpPr>
        <p:spPr>
          <a:xfrm>
            <a:off x="8406575" y="5688575"/>
            <a:ext cx="2418000" cy="3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800"/>
              <a:t>MLP</a:t>
            </a:r>
            <a:endParaRPr sz="1800"/>
          </a:p>
        </p:txBody>
      </p:sp>
      <p:pic>
        <p:nvPicPr>
          <p:cNvPr id="267" name="Google Shape;267;g26fbb7bd90c_0_48"/>
          <p:cNvPicPr preferRelativeResize="0"/>
          <p:nvPr/>
        </p:nvPicPr>
        <p:blipFill>
          <a:blip r:embed="rId3">
            <a:alphaModFix/>
          </a:blip>
          <a:stretch>
            <a:fillRect/>
          </a:stretch>
        </p:blipFill>
        <p:spPr>
          <a:xfrm>
            <a:off x="795100" y="1491325"/>
            <a:ext cx="4153050" cy="3732775"/>
          </a:xfrm>
          <a:prstGeom prst="rect">
            <a:avLst/>
          </a:prstGeom>
          <a:noFill/>
          <a:ln>
            <a:noFill/>
          </a:ln>
        </p:spPr>
      </p:pic>
      <p:pic>
        <p:nvPicPr>
          <p:cNvPr id="268" name="Google Shape;268;g26fbb7bd90c_0_48"/>
          <p:cNvPicPr preferRelativeResize="0"/>
          <p:nvPr/>
        </p:nvPicPr>
        <p:blipFill>
          <a:blip r:embed="rId4">
            <a:alphaModFix/>
          </a:blip>
          <a:stretch>
            <a:fillRect/>
          </a:stretch>
        </p:blipFill>
        <p:spPr>
          <a:xfrm>
            <a:off x="6601150" y="1392363"/>
            <a:ext cx="4439950" cy="3930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2cede45893c_2_15"/>
          <p:cNvSpPr txBox="1"/>
          <p:nvPr/>
        </p:nvSpPr>
        <p:spPr>
          <a:xfrm>
            <a:off x="385950" y="1674300"/>
            <a:ext cx="11420100" cy="4740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IN" sz="2000">
                <a:solidFill>
                  <a:schemeClr val="dk1"/>
                </a:solidFill>
                <a:latin typeface="Roboto"/>
                <a:ea typeface="Roboto"/>
                <a:cs typeface="Roboto"/>
                <a:sym typeface="Roboto"/>
              </a:rPr>
              <a:t>1. Improved Livestock Health Monitoring</a:t>
            </a:r>
            <a:endParaRPr sz="20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IN" sz="2000">
                <a:solidFill>
                  <a:schemeClr val="dk1"/>
                </a:solidFill>
                <a:latin typeface="Roboto"/>
                <a:ea typeface="Roboto"/>
                <a:cs typeface="Roboto"/>
                <a:sym typeface="Roboto"/>
              </a:rPr>
              <a:t>   </a:t>
            </a:r>
            <a:endParaRPr sz="20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IN" sz="2000">
                <a:solidFill>
                  <a:schemeClr val="dk1"/>
                </a:solidFill>
                <a:latin typeface="Roboto"/>
                <a:ea typeface="Roboto"/>
                <a:cs typeface="Roboto"/>
                <a:sym typeface="Roboto"/>
              </a:rPr>
              <a:t>2. Preventive Veterinary </a:t>
            </a:r>
            <a:r>
              <a:rPr lang="en-IN" sz="2000">
                <a:solidFill>
                  <a:schemeClr val="dk1"/>
                </a:solidFill>
                <a:latin typeface="Roboto"/>
                <a:ea typeface="Roboto"/>
                <a:cs typeface="Roboto"/>
                <a:sym typeface="Roboto"/>
              </a:rPr>
              <a:t>C</a:t>
            </a:r>
            <a:r>
              <a:rPr lang="en-IN" sz="2000">
                <a:solidFill>
                  <a:schemeClr val="dk1"/>
                </a:solidFill>
                <a:latin typeface="Roboto"/>
                <a:ea typeface="Roboto"/>
                <a:cs typeface="Roboto"/>
                <a:sym typeface="Roboto"/>
              </a:rPr>
              <a:t>are</a:t>
            </a:r>
            <a:endParaRPr sz="20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IN" sz="2000">
                <a:solidFill>
                  <a:schemeClr val="dk1"/>
                </a:solidFill>
                <a:latin typeface="Roboto"/>
                <a:ea typeface="Roboto"/>
                <a:cs typeface="Roboto"/>
                <a:sym typeface="Roboto"/>
              </a:rPr>
              <a:t>   </a:t>
            </a:r>
            <a:endParaRPr sz="20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IN" sz="2000">
                <a:solidFill>
                  <a:schemeClr val="dk1"/>
                </a:solidFill>
                <a:latin typeface="Roboto"/>
                <a:ea typeface="Roboto"/>
                <a:cs typeface="Roboto"/>
                <a:sym typeface="Roboto"/>
              </a:rPr>
              <a:t>3. Reduced Antibiotic </a:t>
            </a:r>
            <a:r>
              <a:rPr lang="en-IN" sz="2000">
                <a:solidFill>
                  <a:schemeClr val="dk1"/>
                </a:solidFill>
                <a:latin typeface="Roboto"/>
                <a:ea typeface="Roboto"/>
                <a:cs typeface="Roboto"/>
                <a:sym typeface="Roboto"/>
              </a:rPr>
              <a:t>U</a:t>
            </a:r>
            <a:r>
              <a:rPr lang="en-IN" sz="2000">
                <a:solidFill>
                  <a:schemeClr val="dk1"/>
                </a:solidFill>
                <a:latin typeface="Roboto"/>
                <a:ea typeface="Roboto"/>
                <a:cs typeface="Roboto"/>
                <a:sym typeface="Roboto"/>
              </a:rPr>
              <a:t>se</a:t>
            </a:r>
            <a:endParaRPr sz="20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20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IN" sz="2000">
                <a:solidFill>
                  <a:schemeClr val="dk1"/>
                </a:solidFill>
                <a:latin typeface="Roboto"/>
                <a:ea typeface="Roboto"/>
                <a:cs typeface="Roboto"/>
                <a:sym typeface="Roboto"/>
              </a:rPr>
              <a:t>4. Global Health Impact</a:t>
            </a:r>
            <a:endParaRPr sz="20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IN" sz="2000">
                <a:solidFill>
                  <a:schemeClr val="dk1"/>
                </a:solidFill>
                <a:latin typeface="Roboto"/>
                <a:ea typeface="Roboto"/>
                <a:cs typeface="Roboto"/>
                <a:sym typeface="Roboto"/>
              </a:rPr>
              <a:t>   </a:t>
            </a:r>
            <a:endParaRPr sz="20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IN" sz="2000">
                <a:solidFill>
                  <a:schemeClr val="dk1"/>
                </a:solidFill>
                <a:latin typeface="Roboto"/>
                <a:ea typeface="Roboto"/>
                <a:cs typeface="Roboto"/>
                <a:sym typeface="Roboto"/>
              </a:rPr>
              <a:t>5. Customized Treatment Plans</a:t>
            </a:r>
            <a:endParaRPr sz="20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IN" sz="2000">
                <a:solidFill>
                  <a:schemeClr val="dk1"/>
                </a:solidFill>
                <a:latin typeface="Roboto"/>
                <a:ea typeface="Roboto"/>
                <a:cs typeface="Roboto"/>
                <a:sym typeface="Roboto"/>
              </a:rPr>
              <a:t>   </a:t>
            </a:r>
            <a:endParaRPr sz="20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IN" sz="2000">
                <a:solidFill>
                  <a:schemeClr val="dk1"/>
                </a:solidFill>
                <a:latin typeface="Roboto"/>
                <a:ea typeface="Roboto"/>
                <a:cs typeface="Roboto"/>
                <a:sym typeface="Roboto"/>
              </a:rPr>
              <a:t>6. Optimized Breeding Programs</a:t>
            </a:r>
            <a:endParaRPr sz="20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IN" sz="2000">
                <a:solidFill>
                  <a:schemeClr val="dk1"/>
                </a:solidFill>
                <a:latin typeface="Roboto"/>
                <a:ea typeface="Roboto"/>
                <a:cs typeface="Roboto"/>
                <a:sym typeface="Roboto"/>
              </a:rPr>
              <a:t>   </a:t>
            </a:r>
            <a:endParaRPr sz="20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IN" sz="2000">
                <a:solidFill>
                  <a:schemeClr val="dk1"/>
                </a:solidFill>
                <a:latin typeface="Roboto"/>
                <a:ea typeface="Roboto"/>
                <a:cs typeface="Roboto"/>
                <a:sym typeface="Roboto"/>
              </a:rPr>
              <a:t>7. Continuous Monitoring and Predictive Analytics</a:t>
            </a:r>
            <a:endParaRPr sz="2000">
              <a:solidFill>
                <a:schemeClr val="dk1"/>
              </a:solidFill>
              <a:latin typeface="Roboto"/>
              <a:ea typeface="Roboto"/>
              <a:cs typeface="Roboto"/>
              <a:sym typeface="Roboto"/>
            </a:endParaRPr>
          </a:p>
        </p:txBody>
      </p:sp>
      <p:sp>
        <p:nvSpPr>
          <p:cNvPr id="274" name="Google Shape;274;g2cede45893c_2_15"/>
          <p:cNvSpPr txBox="1"/>
          <p:nvPr/>
        </p:nvSpPr>
        <p:spPr>
          <a:xfrm>
            <a:off x="3812400" y="271775"/>
            <a:ext cx="4567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4000">
                <a:solidFill>
                  <a:srgbClr val="002060"/>
                </a:solidFill>
                <a:latin typeface="Times New Roman"/>
                <a:ea typeface="Times New Roman"/>
                <a:cs typeface="Times New Roman"/>
                <a:sym typeface="Times New Roman"/>
              </a:rPr>
              <a:t>Application</a:t>
            </a:r>
            <a:endParaRPr b="1" sz="4000">
              <a:solidFill>
                <a:srgbClr val="002060"/>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2c5425e9d88_3_0"/>
          <p:cNvSpPr txBox="1"/>
          <p:nvPr/>
        </p:nvSpPr>
        <p:spPr>
          <a:xfrm>
            <a:off x="3812400" y="271775"/>
            <a:ext cx="4567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4000">
                <a:solidFill>
                  <a:srgbClr val="002060"/>
                </a:solidFill>
                <a:latin typeface="Times New Roman"/>
                <a:ea typeface="Times New Roman"/>
                <a:cs typeface="Times New Roman"/>
                <a:sym typeface="Times New Roman"/>
              </a:rPr>
              <a:t>Conclusion</a:t>
            </a:r>
            <a:endParaRPr b="1" sz="4000">
              <a:solidFill>
                <a:srgbClr val="002060"/>
              </a:solidFill>
              <a:latin typeface="Times New Roman"/>
              <a:ea typeface="Times New Roman"/>
              <a:cs typeface="Times New Roman"/>
              <a:sym typeface="Times New Roman"/>
            </a:endParaRPr>
          </a:p>
        </p:txBody>
      </p:sp>
      <p:sp>
        <p:nvSpPr>
          <p:cNvPr id="280" name="Google Shape;280;g2c5425e9d88_3_0"/>
          <p:cNvSpPr txBox="1"/>
          <p:nvPr/>
        </p:nvSpPr>
        <p:spPr>
          <a:xfrm>
            <a:off x="332700" y="1250075"/>
            <a:ext cx="11526600" cy="54180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Calibri"/>
              <a:buAutoNum type="arabicPeriod"/>
            </a:pPr>
            <a:r>
              <a:rPr lang="en-IN" sz="2000">
                <a:latin typeface="Calibri"/>
                <a:ea typeface="Calibri"/>
                <a:cs typeface="Calibri"/>
                <a:sym typeface="Calibri"/>
              </a:rPr>
              <a:t>Presents a critical advancement in safeguarding the health of cows, essential contributors to the dairy industry, agriculture, and cultural practices.</a:t>
            </a:r>
            <a:endParaRPr sz="2000">
              <a:latin typeface="Calibri"/>
              <a:ea typeface="Calibri"/>
              <a:cs typeface="Calibri"/>
              <a:sym typeface="Calibri"/>
            </a:endParaRPr>
          </a:p>
          <a:p>
            <a:pPr indent="0" lvl="0" marL="457200" rtl="0" algn="l">
              <a:spcBef>
                <a:spcPts val="0"/>
              </a:spcBef>
              <a:spcAft>
                <a:spcPts val="0"/>
              </a:spcAft>
              <a:buNone/>
            </a:pPr>
            <a:r>
              <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IN" sz="2000">
                <a:latin typeface="Calibri"/>
                <a:ea typeface="Calibri"/>
                <a:cs typeface="Calibri"/>
                <a:sym typeface="Calibri"/>
              </a:rPr>
              <a:t>Despite significant research in disease detection for various organisms like plants and dogs, there is a notable gap in addressing cow diseases, particularly given the decreasing populations and economic impact of diseases on dairy production.</a:t>
            </a:r>
            <a:endParaRPr sz="2000">
              <a:latin typeface="Calibri"/>
              <a:ea typeface="Calibri"/>
              <a:cs typeface="Calibri"/>
              <a:sym typeface="Calibri"/>
            </a:endParaRPr>
          </a:p>
          <a:p>
            <a:pPr indent="0" lvl="0" marL="457200" rtl="0" algn="l">
              <a:spcBef>
                <a:spcPts val="0"/>
              </a:spcBef>
              <a:spcAft>
                <a:spcPts val="0"/>
              </a:spcAft>
              <a:buNone/>
            </a:pPr>
            <a:r>
              <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IN" sz="2000">
                <a:latin typeface="Calibri"/>
                <a:ea typeface="Calibri"/>
                <a:cs typeface="Calibri"/>
                <a:sym typeface="Calibri"/>
              </a:rPr>
              <a:t>CNN offers a promising solution for automating disease detection in cows by analyzing health records and images, allowing for timely intervention and treatment. </a:t>
            </a:r>
            <a:endParaRPr sz="2000">
              <a:latin typeface="Calibri"/>
              <a:ea typeface="Calibri"/>
              <a:cs typeface="Calibri"/>
              <a:sym typeface="Calibri"/>
            </a:endParaRPr>
          </a:p>
          <a:p>
            <a:pPr indent="0" lvl="0" marL="457200" rtl="0" algn="l">
              <a:spcBef>
                <a:spcPts val="0"/>
              </a:spcBef>
              <a:spcAft>
                <a:spcPts val="0"/>
              </a:spcAft>
              <a:buNone/>
            </a:pPr>
            <a:r>
              <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IN" sz="2000">
                <a:latin typeface="Calibri"/>
                <a:ea typeface="Calibri"/>
                <a:cs typeface="Calibri"/>
                <a:sym typeface="Calibri"/>
              </a:rPr>
              <a:t>Not only minimizes suffering for the cows but also prevents the spread of disease within the herd.</a:t>
            </a:r>
            <a:endParaRPr sz="2000">
              <a:latin typeface="Calibri"/>
              <a:ea typeface="Calibri"/>
              <a:cs typeface="Calibri"/>
              <a:sym typeface="Calibri"/>
            </a:endParaRPr>
          </a:p>
          <a:p>
            <a:pPr indent="0" lvl="0" marL="457200" rtl="0" algn="l">
              <a:spcBef>
                <a:spcPts val="0"/>
              </a:spcBef>
              <a:spcAft>
                <a:spcPts val="0"/>
              </a:spcAft>
              <a:buNone/>
            </a:pPr>
            <a:r>
              <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IN" sz="2000">
                <a:latin typeface="Calibri"/>
                <a:ea typeface="Calibri"/>
                <a:cs typeface="Calibri"/>
                <a:sym typeface="Calibri"/>
              </a:rPr>
              <a:t>Our proposed model integrates image processing with a chatbot for predicting cow diseases, providing a unique and comprehensive solution.</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IN" sz="2000">
                <a:latin typeface="Calibri"/>
                <a:ea typeface="Calibri"/>
                <a:cs typeface="Calibri"/>
                <a:sym typeface="Calibri"/>
              </a:rPr>
              <a:t>By harnessing the power of AI and image analysis, we can revolutionize the way we approach cow disease detection.</a:t>
            </a:r>
            <a:endParaRPr sz="2000">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8"/>
          <p:cNvSpPr/>
          <p:nvPr/>
        </p:nvSpPr>
        <p:spPr>
          <a:xfrm>
            <a:off x="1689595" y="355740"/>
            <a:ext cx="8812800" cy="780000"/>
          </a:xfrm>
          <a:prstGeom prst="rect">
            <a:avLst/>
          </a:prstGeom>
          <a:noFill/>
          <a:ln>
            <a:noFill/>
          </a:ln>
        </p:spPr>
        <p:txBody>
          <a:bodyPr anchorCtr="0" anchor="t" bIns="122025" lIns="122025" spcFirstLastPara="1" rIns="122025" wrap="square" tIns="122025">
            <a:noAutofit/>
          </a:bodyPr>
          <a:lstStyle/>
          <a:p>
            <a:pPr indent="0" lvl="0" marL="0" marR="0" rtl="0" algn="ctr">
              <a:lnSpc>
                <a:spcPct val="90000"/>
              </a:lnSpc>
              <a:spcBef>
                <a:spcPts val="0"/>
              </a:spcBef>
              <a:spcAft>
                <a:spcPts val="0"/>
              </a:spcAft>
              <a:buNone/>
            </a:pPr>
            <a:r>
              <a:rPr b="1" lang="en-IN" sz="3300" strike="noStrike">
                <a:solidFill>
                  <a:srgbClr val="002060"/>
                </a:solidFill>
                <a:latin typeface="Times New Roman"/>
                <a:ea typeface="Times New Roman"/>
                <a:cs typeface="Times New Roman"/>
                <a:sym typeface="Times New Roman"/>
              </a:rPr>
              <a:t>References</a:t>
            </a:r>
            <a:endParaRPr b="1" sz="3300" strike="noStrike">
              <a:solidFill>
                <a:srgbClr val="000000"/>
              </a:solidFill>
              <a:latin typeface="Times New Roman"/>
              <a:ea typeface="Times New Roman"/>
              <a:cs typeface="Times New Roman"/>
              <a:sym typeface="Times New Roman"/>
            </a:endParaRPr>
          </a:p>
        </p:txBody>
      </p:sp>
      <p:sp>
        <p:nvSpPr>
          <p:cNvPr id="287" name="Google Shape;287;p8"/>
          <p:cNvSpPr txBox="1"/>
          <p:nvPr/>
        </p:nvSpPr>
        <p:spPr>
          <a:xfrm>
            <a:off x="555900" y="1239575"/>
            <a:ext cx="11080200" cy="535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IN" sz="1600">
                <a:latin typeface="Times New Roman"/>
                <a:ea typeface="Times New Roman"/>
                <a:cs typeface="Times New Roman"/>
                <a:sym typeface="Times New Roman"/>
              </a:rPr>
              <a:t>1. H. I. Peyal et al., "Plant Disease Classifier: Detection of Dual-Crop Diseases Using Lightweight 2D CNN Architecture," in IEEE Access, vol. 11, pp. 110627-110643, 2023, doi: 10.1109/ACCESS.2023.3320686.</a:t>
            </a:r>
            <a:endParaRPr sz="1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600">
                <a:latin typeface="Times New Roman"/>
                <a:ea typeface="Times New Roman"/>
                <a:cs typeface="Times New Roman"/>
                <a:sym typeface="Times New Roman"/>
              </a:rPr>
              <a:t>2. S. Hwang, H. K. Shin, J. M. Park, et al., “Classification of dog skin diseases using deep learning with images captured from multispectral imaging device,” Mol. Cell. Toxicol., vol. 18, pp. 299–309, 2022 1. DOI: 10.1007/s13273-022-00249-7.</a:t>
            </a:r>
            <a:endParaRPr sz="1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600">
                <a:latin typeface="Times New Roman"/>
                <a:ea typeface="Times New Roman"/>
                <a:cs typeface="Times New Roman"/>
                <a:sym typeface="Times New Roman"/>
              </a:rPr>
              <a:t>3. T. J. Brinker, A. Hekler, J. S. Utikal, N. Grabe, D. Schadendorf, J. Klode, C. Berking, T. Steeb, A. H. Enk, and C. von Kalle, “Skin Cancer Classification Using Convolutional Neural Networks: Systematic Review,” J. Med. Internet Res., vol. 20, no. 10, e11936, 2018. DOI: 10.2196/11936. PMID: 30333097, PMCID: 6231861.</a:t>
            </a:r>
            <a:endParaRPr sz="1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600">
                <a:latin typeface="Times New Roman"/>
                <a:ea typeface="Times New Roman"/>
                <a:cs typeface="Times New Roman"/>
                <a:sym typeface="Times New Roman"/>
              </a:rPr>
              <a:t>4. A. Upadhyay, G. Singh, S. Mhatre, et al., “Dog Skin Diseases Detection and Identification Using Convolutional Neural Networks,” SN Comput. Sci., vol. 4, p. 250, 2023. DOI: 10.1007/s42979-022-01645-5.</a:t>
            </a:r>
            <a:endParaRPr sz="1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600">
                <a:latin typeface="Times New Roman"/>
                <a:ea typeface="Times New Roman"/>
                <a:cs typeface="Times New Roman"/>
                <a:sym typeface="Times New Roman"/>
              </a:rPr>
              <a:t>5. A. Khosla, N. Jayadevaprakash, B. Yao, and L. Fei-Fei, “Novel Dataset for Fine-Grained Image Categorization: Stanford Dogs,” in First Workshop on Fine-Grained Visual Categorization (FGVC), IEEE Conference on Computer Vision and Pattern Recognition (CVPR), 2011</a:t>
            </a:r>
            <a:endParaRPr sz="1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IN" sz="1600">
                <a:latin typeface="Times New Roman"/>
                <a:ea typeface="Times New Roman"/>
                <a:cs typeface="Times New Roman"/>
                <a:sym typeface="Times New Roman"/>
              </a:rPr>
              <a:t>6. Merrin Prasanna, N., Nagarau, C., Venkatesh, C., Subash Chandra Mouli, D., Riyazuddin, K., Rakesh Babu, B. (2024). Design and Development of Leaf Disease Detection Using the ML and Open CV for Tomato Plants. In: Kumar, A., Mozar, S. (eds) Proceedings of the 6th International Conference on Communications and Cyber Physical Engineering . ICCCE 2024. Lecture Notes in Electrical Engineering, vol 1096. Springer, Singapore. https://doi.org/10.1007/978-981-99-7137-4_4</a:t>
            </a:r>
            <a:endParaRPr sz="1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
          <p:cNvSpPr/>
          <p:nvPr/>
        </p:nvSpPr>
        <p:spPr>
          <a:xfrm>
            <a:off x="2150750" y="373050"/>
            <a:ext cx="8245500" cy="51825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IN" sz="4000">
                <a:solidFill>
                  <a:srgbClr val="002060"/>
                </a:solidFill>
                <a:latin typeface="Times new roman"/>
                <a:ea typeface="Times new roman"/>
                <a:cs typeface="Times new roman"/>
                <a:sym typeface="Times new roman"/>
              </a:rPr>
              <a:t>   </a:t>
            </a:r>
            <a:r>
              <a:rPr b="1" lang="en-IN" sz="4000" strike="noStrike">
                <a:solidFill>
                  <a:srgbClr val="002060"/>
                </a:solidFill>
                <a:latin typeface="Times new roman"/>
                <a:ea typeface="Times new roman"/>
                <a:cs typeface="Times new roman"/>
                <a:sym typeface="Times new roman"/>
              </a:rPr>
              <a:t>Contents</a:t>
            </a:r>
            <a:endParaRPr b="0" sz="3400" strike="noStrike">
              <a:solidFill>
                <a:srgbClr val="002060"/>
              </a:solidFill>
              <a:latin typeface="Arial"/>
              <a:ea typeface="Arial"/>
              <a:cs typeface="Arial"/>
              <a:sym typeface="Arial"/>
            </a:endParaRPr>
          </a:p>
          <a:p>
            <a:pPr indent="0" lvl="0" marL="0" marR="0" rtl="0" algn="l">
              <a:spcBef>
                <a:spcPts val="0"/>
              </a:spcBef>
              <a:spcAft>
                <a:spcPts val="0"/>
              </a:spcAft>
              <a:buNone/>
            </a:pPr>
            <a:r>
              <a:t/>
            </a:r>
            <a:endParaRPr b="0" sz="1500" strike="noStrike">
              <a:solidFill>
                <a:srgbClr val="000000"/>
              </a:solidFill>
              <a:latin typeface="Arial"/>
              <a:ea typeface="Arial"/>
              <a:cs typeface="Arial"/>
              <a:sym typeface="Arial"/>
            </a:endParaRPr>
          </a:p>
          <a:p>
            <a:pPr indent="-285490" lvl="0" marL="216000" marR="0" rtl="0" algn="l">
              <a:lnSpc>
                <a:spcPct val="100000"/>
              </a:lnSpc>
              <a:spcBef>
                <a:spcPts val="0"/>
              </a:spcBef>
              <a:spcAft>
                <a:spcPts val="0"/>
              </a:spcAft>
              <a:buClr>
                <a:srgbClr val="000000"/>
              </a:buClr>
              <a:buSzPts val="3100"/>
              <a:buFont typeface="Arial"/>
              <a:buAutoNum type="romanUcPeriod"/>
            </a:pPr>
            <a:r>
              <a:rPr lang="en-IN" sz="3100">
                <a:latin typeface="Times new roman"/>
                <a:ea typeface="Times new roman"/>
                <a:cs typeface="Times new roman"/>
                <a:sym typeface="Times new roman"/>
              </a:rPr>
              <a:t>   Introduction</a:t>
            </a:r>
            <a:endParaRPr sz="3100">
              <a:latin typeface="Times new roman"/>
              <a:ea typeface="Times new roman"/>
              <a:cs typeface="Times new roman"/>
              <a:sym typeface="Times new roman"/>
            </a:endParaRPr>
          </a:p>
          <a:p>
            <a:pPr indent="-285490" lvl="0" marL="216000" marR="0" rtl="0" algn="l">
              <a:lnSpc>
                <a:spcPct val="100000"/>
              </a:lnSpc>
              <a:spcBef>
                <a:spcPts val="0"/>
              </a:spcBef>
              <a:spcAft>
                <a:spcPts val="0"/>
              </a:spcAft>
              <a:buClr>
                <a:srgbClr val="000000"/>
              </a:buClr>
              <a:buSzPts val="3100"/>
              <a:buFont typeface="Arial"/>
              <a:buAutoNum type="romanUcPeriod"/>
            </a:pPr>
            <a:r>
              <a:rPr b="0" lang="en-IN" sz="3100" strike="noStrike">
                <a:solidFill>
                  <a:srgbClr val="000000"/>
                </a:solidFill>
                <a:latin typeface="Times new roman"/>
                <a:ea typeface="Times new roman"/>
                <a:cs typeface="Times new roman"/>
                <a:sym typeface="Times new roman"/>
              </a:rPr>
              <a:t> </a:t>
            </a:r>
            <a:r>
              <a:rPr lang="en-IN" sz="3100" strike="noStrike">
                <a:solidFill>
                  <a:srgbClr val="000000"/>
                </a:solidFill>
                <a:latin typeface="Calibri"/>
                <a:ea typeface="Calibri"/>
                <a:cs typeface="Calibri"/>
                <a:sym typeface="Calibri"/>
              </a:rPr>
              <a:t>  </a:t>
            </a:r>
            <a:r>
              <a:rPr lang="en-IN" sz="3000" strike="noStrike">
                <a:solidFill>
                  <a:srgbClr val="000000"/>
                </a:solidFill>
                <a:latin typeface="Calibri"/>
                <a:ea typeface="Calibri"/>
                <a:cs typeface="Calibri"/>
                <a:sym typeface="Calibri"/>
              </a:rPr>
              <a:t>Literature survey </a:t>
            </a:r>
            <a:endParaRPr sz="2800" strike="noStrike">
              <a:solidFill>
                <a:srgbClr val="000000"/>
              </a:solidFill>
              <a:latin typeface="Calibri"/>
              <a:ea typeface="Calibri"/>
              <a:cs typeface="Calibri"/>
              <a:sym typeface="Calibri"/>
            </a:endParaRPr>
          </a:p>
          <a:p>
            <a:pPr indent="-279140" lvl="0" marL="216000" marR="0" rtl="0" algn="l">
              <a:lnSpc>
                <a:spcPct val="100000"/>
              </a:lnSpc>
              <a:spcBef>
                <a:spcPts val="0"/>
              </a:spcBef>
              <a:spcAft>
                <a:spcPts val="0"/>
              </a:spcAft>
              <a:buClr>
                <a:srgbClr val="000000"/>
              </a:buClr>
              <a:buSzPts val="3000"/>
              <a:buFont typeface="Calibri"/>
              <a:buAutoNum type="romanUcPeriod"/>
            </a:pPr>
            <a:r>
              <a:rPr lang="en-IN" sz="3000" strike="noStrike">
                <a:solidFill>
                  <a:srgbClr val="000000"/>
                </a:solidFill>
                <a:latin typeface="Calibri"/>
                <a:ea typeface="Calibri"/>
                <a:cs typeface="Calibri"/>
                <a:sym typeface="Calibri"/>
              </a:rPr>
              <a:t>   System Architecture Diagram </a:t>
            </a:r>
            <a:endParaRPr sz="2800" strike="noStrike">
              <a:solidFill>
                <a:srgbClr val="000000"/>
              </a:solidFill>
              <a:latin typeface="Calibri"/>
              <a:ea typeface="Calibri"/>
              <a:cs typeface="Calibri"/>
              <a:sym typeface="Calibri"/>
            </a:endParaRPr>
          </a:p>
          <a:p>
            <a:pPr indent="-279140" lvl="0" marL="216000" marR="0" rtl="0" algn="l">
              <a:lnSpc>
                <a:spcPct val="100000"/>
              </a:lnSpc>
              <a:spcBef>
                <a:spcPts val="0"/>
              </a:spcBef>
              <a:spcAft>
                <a:spcPts val="0"/>
              </a:spcAft>
              <a:buClr>
                <a:srgbClr val="000000"/>
              </a:buClr>
              <a:buSzPts val="3000"/>
              <a:buFont typeface="Calibri"/>
              <a:buAutoNum type="romanUcPeriod"/>
            </a:pPr>
            <a:r>
              <a:rPr lang="en-IN" sz="3000" strike="noStrike">
                <a:solidFill>
                  <a:srgbClr val="000000"/>
                </a:solidFill>
                <a:latin typeface="Calibri"/>
                <a:ea typeface="Calibri"/>
                <a:cs typeface="Calibri"/>
                <a:sym typeface="Calibri"/>
              </a:rPr>
              <a:t>   UML Diagrams </a:t>
            </a:r>
            <a:endParaRPr sz="3000" strike="noStrike">
              <a:solidFill>
                <a:srgbClr val="000000"/>
              </a:solidFill>
              <a:latin typeface="Calibri"/>
              <a:ea typeface="Calibri"/>
              <a:cs typeface="Calibri"/>
              <a:sym typeface="Calibri"/>
            </a:endParaRPr>
          </a:p>
          <a:p>
            <a:pPr indent="-279140" lvl="0" marL="216000" marR="0" rtl="0" algn="l">
              <a:lnSpc>
                <a:spcPct val="100000"/>
              </a:lnSpc>
              <a:spcBef>
                <a:spcPts val="0"/>
              </a:spcBef>
              <a:spcAft>
                <a:spcPts val="0"/>
              </a:spcAft>
              <a:buClr>
                <a:srgbClr val="000000"/>
              </a:buClr>
              <a:buSzPts val="3000"/>
              <a:buFont typeface="Calibri"/>
              <a:buAutoNum type="romanUcPeriod"/>
            </a:pPr>
            <a:r>
              <a:rPr lang="en-IN" sz="3000">
                <a:latin typeface="Calibri"/>
                <a:ea typeface="Calibri"/>
                <a:cs typeface="Calibri"/>
                <a:sym typeface="Calibri"/>
              </a:rPr>
              <a:t>   Activity</a:t>
            </a:r>
            <a:r>
              <a:rPr lang="en-IN" sz="3000" strike="noStrike">
                <a:solidFill>
                  <a:srgbClr val="000000"/>
                </a:solidFill>
                <a:latin typeface="Calibri"/>
                <a:ea typeface="Calibri"/>
                <a:cs typeface="Calibri"/>
                <a:sym typeface="Calibri"/>
              </a:rPr>
              <a:t> Diagram</a:t>
            </a:r>
            <a:endParaRPr sz="3000" strike="noStrike">
              <a:solidFill>
                <a:srgbClr val="000000"/>
              </a:solidFill>
              <a:latin typeface="Calibri"/>
              <a:ea typeface="Calibri"/>
              <a:cs typeface="Calibri"/>
              <a:sym typeface="Calibri"/>
            </a:endParaRPr>
          </a:p>
          <a:p>
            <a:pPr indent="-279140" lvl="0" marL="216000" marR="0" rtl="0" algn="l">
              <a:lnSpc>
                <a:spcPct val="100000"/>
              </a:lnSpc>
              <a:spcBef>
                <a:spcPts val="0"/>
              </a:spcBef>
              <a:spcAft>
                <a:spcPts val="0"/>
              </a:spcAft>
              <a:buClr>
                <a:srgbClr val="000000"/>
              </a:buClr>
              <a:buSzPts val="3000"/>
              <a:buFont typeface="Calibri"/>
              <a:buAutoNum type="romanUcPeriod"/>
            </a:pPr>
            <a:r>
              <a:rPr lang="en-IN" sz="3000">
                <a:latin typeface="Calibri"/>
                <a:ea typeface="Calibri"/>
                <a:cs typeface="Calibri"/>
                <a:sym typeface="Calibri"/>
              </a:rPr>
              <a:t>   </a:t>
            </a:r>
            <a:r>
              <a:rPr lang="en-IN" sz="3000" strike="noStrike">
                <a:solidFill>
                  <a:srgbClr val="000000"/>
                </a:solidFill>
                <a:latin typeface="Calibri"/>
                <a:ea typeface="Calibri"/>
                <a:cs typeface="Calibri"/>
                <a:sym typeface="Calibri"/>
              </a:rPr>
              <a:t>Sequence Diagram</a:t>
            </a:r>
            <a:endParaRPr sz="3000" strike="noStrike">
              <a:solidFill>
                <a:srgbClr val="000000"/>
              </a:solidFill>
              <a:latin typeface="Calibri"/>
              <a:ea typeface="Calibri"/>
              <a:cs typeface="Calibri"/>
              <a:sym typeface="Calibri"/>
            </a:endParaRPr>
          </a:p>
          <a:p>
            <a:pPr indent="-279140" lvl="0" marL="216000" marR="0" rtl="0" algn="l">
              <a:lnSpc>
                <a:spcPct val="100000"/>
              </a:lnSpc>
              <a:spcBef>
                <a:spcPts val="0"/>
              </a:spcBef>
              <a:spcAft>
                <a:spcPts val="0"/>
              </a:spcAft>
              <a:buSzPts val="3000"/>
              <a:buFont typeface="Calibri"/>
              <a:buAutoNum type="romanUcPeriod"/>
            </a:pPr>
            <a:r>
              <a:rPr lang="en-IN" sz="3000">
                <a:latin typeface="Calibri"/>
                <a:ea typeface="Calibri"/>
                <a:cs typeface="Calibri"/>
                <a:sym typeface="Calibri"/>
              </a:rPr>
              <a:t>   Research Gap</a:t>
            </a:r>
            <a:endParaRPr sz="3000">
              <a:latin typeface="Calibri"/>
              <a:ea typeface="Calibri"/>
              <a:cs typeface="Calibri"/>
              <a:sym typeface="Calibri"/>
            </a:endParaRPr>
          </a:p>
          <a:p>
            <a:pPr indent="-279140" lvl="0" marL="216000" marR="0" rtl="0" algn="l">
              <a:lnSpc>
                <a:spcPct val="100000"/>
              </a:lnSpc>
              <a:spcBef>
                <a:spcPts val="0"/>
              </a:spcBef>
              <a:spcAft>
                <a:spcPts val="0"/>
              </a:spcAft>
              <a:buClr>
                <a:srgbClr val="000000"/>
              </a:buClr>
              <a:buSzPts val="3000"/>
              <a:buFont typeface="Calibri"/>
              <a:buAutoNum type="romanUcPeriod"/>
            </a:pPr>
            <a:r>
              <a:rPr lang="en-IN" sz="3000" strike="noStrike">
                <a:solidFill>
                  <a:srgbClr val="000000"/>
                </a:solidFill>
                <a:latin typeface="Calibri"/>
                <a:ea typeface="Calibri"/>
                <a:cs typeface="Calibri"/>
                <a:sym typeface="Calibri"/>
              </a:rPr>
              <a:t>   Implementation</a:t>
            </a:r>
            <a:endParaRPr sz="3000" strike="noStrike">
              <a:solidFill>
                <a:srgbClr val="000000"/>
              </a:solidFill>
              <a:latin typeface="Calibri"/>
              <a:ea typeface="Calibri"/>
              <a:cs typeface="Calibri"/>
              <a:sym typeface="Calibri"/>
            </a:endParaRPr>
          </a:p>
          <a:p>
            <a:pPr indent="-279140" lvl="0" marL="216000" marR="0" rtl="0" algn="l">
              <a:lnSpc>
                <a:spcPct val="100000"/>
              </a:lnSpc>
              <a:spcBef>
                <a:spcPts val="0"/>
              </a:spcBef>
              <a:spcAft>
                <a:spcPts val="0"/>
              </a:spcAft>
              <a:buSzPts val="3000"/>
              <a:buFont typeface="Calibri"/>
              <a:buAutoNum type="romanUcPeriod"/>
            </a:pPr>
            <a:r>
              <a:rPr lang="en-IN" sz="3000">
                <a:latin typeface="Calibri"/>
                <a:ea typeface="Calibri"/>
                <a:cs typeface="Calibri"/>
                <a:sym typeface="Calibri"/>
              </a:rPr>
              <a:t>Applications</a:t>
            </a:r>
            <a:endParaRPr sz="3000">
              <a:latin typeface="Calibri"/>
              <a:ea typeface="Calibri"/>
              <a:cs typeface="Calibri"/>
              <a:sym typeface="Calibri"/>
            </a:endParaRPr>
          </a:p>
          <a:p>
            <a:pPr indent="-279140" lvl="0" marL="216000" marR="0" rtl="0" algn="l">
              <a:lnSpc>
                <a:spcPct val="100000"/>
              </a:lnSpc>
              <a:spcBef>
                <a:spcPts val="0"/>
              </a:spcBef>
              <a:spcAft>
                <a:spcPts val="0"/>
              </a:spcAft>
              <a:buSzPts val="3000"/>
              <a:buFont typeface="Calibri"/>
              <a:buAutoNum type="romanUcPeriod"/>
            </a:pPr>
            <a:r>
              <a:rPr lang="en-IN" sz="3000">
                <a:latin typeface="Calibri"/>
                <a:ea typeface="Calibri"/>
                <a:cs typeface="Calibri"/>
                <a:sym typeface="Calibri"/>
              </a:rPr>
              <a:t>   Conclusion</a:t>
            </a:r>
            <a:endParaRPr sz="3000">
              <a:latin typeface="Calibri"/>
              <a:ea typeface="Calibri"/>
              <a:cs typeface="Calibri"/>
              <a:sym typeface="Calibri"/>
            </a:endParaRPr>
          </a:p>
          <a:p>
            <a:pPr indent="-279140" lvl="0" marL="216000" marR="0" rtl="0" algn="l">
              <a:lnSpc>
                <a:spcPct val="100000"/>
              </a:lnSpc>
              <a:spcBef>
                <a:spcPts val="0"/>
              </a:spcBef>
              <a:spcAft>
                <a:spcPts val="0"/>
              </a:spcAft>
              <a:buClr>
                <a:srgbClr val="000000"/>
              </a:buClr>
              <a:buSzPts val="3000"/>
              <a:buFont typeface="Calibri"/>
              <a:buAutoNum type="romanUcPeriod"/>
            </a:pPr>
            <a:r>
              <a:rPr lang="en-IN" sz="3000" strike="noStrike">
                <a:solidFill>
                  <a:srgbClr val="000000"/>
                </a:solidFill>
                <a:latin typeface="Calibri"/>
                <a:ea typeface="Calibri"/>
                <a:cs typeface="Calibri"/>
                <a:sym typeface="Calibri"/>
              </a:rPr>
              <a:t>   References</a:t>
            </a:r>
            <a:endParaRPr sz="2800" strike="noStrike">
              <a:solidFill>
                <a:srgbClr val="000000"/>
              </a:solidFill>
              <a:latin typeface="Calibri"/>
              <a:ea typeface="Calibri"/>
              <a:cs typeface="Calibri"/>
              <a:sym typeface="Calibri"/>
            </a:endParaRPr>
          </a:p>
          <a:p>
            <a:pPr indent="-279140" lvl="0" marL="216000" marR="0" rtl="0" algn="l">
              <a:lnSpc>
                <a:spcPct val="100000"/>
              </a:lnSpc>
              <a:spcBef>
                <a:spcPts val="0"/>
              </a:spcBef>
              <a:spcAft>
                <a:spcPts val="0"/>
              </a:spcAft>
              <a:buClr>
                <a:srgbClr val="000000"/>
              </a:buClr>
              <a:buSzPts val="3000"/>
              <a:buFont typeface="Calibri"/>
              <a:buAutoNum type="romanUcPeriod"/>
            </a:pPr>
            <a:r>
              <a:rPr lang="en-IN" sz="3000" strike="noStrike">
                <a:solidFill>
                  <a:srgbClr val="000000"/>
                </a:solidFill>
                <a:latin typeface="Calibri"/>
                <a:ea typeface="Calibri"/>
                <a:cs typeface="Calibri"/>
                <a:sym typeface="Calibri"/>
              </a:rPr>
              <a:t>   Questions and Answers</a:t>
            </a:r>
            <a:endParaRPr sz="2800" strike="noStrike">
              <a:solidFill>
                <a:srgbClr val="00000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2c5425e9d88_5_0"/>
          <p:cNvSpPr/>
          <p:nvPr/>
        </p:nvSpPr>
        <p:spPr>
          <a:xfrm>
            <a:off x="1689595" y="355740"/>
            <a:ext cx="8812800" cy="780000"/>
          </a:xfrm>
          <a:prstGeom prst="rect">
            <a:avLst/>
          </a:prstGeom>
          <a:noFill/>
          <a:ln>
            <a:noFill/>
          </a:ln>
        </p:spPr>
        <p:txBody>
          <a:bodyPr anchorCtr="0" anchor="t" bIns="122025" lIns="122025" spcFirstLastPara="1" rIns="122025" wrap="square" tIns="122025">
            <a:noAutofit/>
          </a:bodyPr>
          <a:lstStyle/>
          <a:p>
            <a:pPr indent="0" lvl="0" marL="0" marR="0" rtl="0" algn="ctr">
              <a:lnSpc>
                <a:spcPct val="90000"/>
              </a:lnSpc>
              <a:spcBef>
                <a:spcPts val="0"/>
              </a:spcBef>
              <a:spcAft>
                <a:spcPts val="0"/>
              </a:spcAft>
              <a:buNone/>
            </a:pPr>
            <a:r>
              <a:rPr b="1" lang="en-IN" sz="3300" strike="noStrike">
                <a:solidFill>
                  <a:srgbClr val="002060"/>
                </a:solidFill>
                <a:latin typeface="Times New Roman"/>
                <a:ea typeface="Times New Roman"/>
                <a:cs typeface="Times New Roman"/>
                <a:sym typeface="Times New Roman"/>
              </a:rPr>
              <a:t>References</a:t>
            </a:r>
            <a:endParaRPr b="1" sz="3300" strike="noStrike">
              <a:solidFill>
                <a:srgbClr val="000000"/>
              </a:solidFill>
              <a:latin typeface="Times New Roman"/>
              <a:ea typeface="Times New Roman"/>
              <a:cs typeface="Times New Roman"/>
              <a:sym typeface="Times New Roman"/>
            </a:endParaRPr>
          </a:p>
        </p:txBody>
      </p:sp>
      <p:sp>
        <p:nvSpPr>
          <p:cNvPr id="294" name="Google Shape;294;g2c5425e9d88_5_0"/>
          <p:cNvSpPr txBox="1"/>
          <p:nvPr/>
        </p:nvSpPr>
        <p:spPr>
          <a:xfrm>
            <a:off x="555900" y="1555800"/>
            <a:ext cx="11080200" cy="6064500"/>
          </a:xfrm>
          <a:prstGeom prst="rect">
            <a:avLst/>
          </a:prstGeom>
          <a:noFill/>
          <a:ln>
            <a:noFill/>
          </a:ln>
        </p:spPr>
        <p:txBody>
          <a:bodyPr anchorCtr="0" anchor="t" bIns="91425" lIns="91425" spcFirstLastPara="1" rIns="91425" wrap="square" tIns="91425">
            <a:spAutoFit/>
          </a:bodyPr>
          <a:lstStyle/>
          <a:p>
            <a:pPr indent="-457200" lvl="0" marL="457200" rtl="0" algn="l">
              <a:lnSpc>
                <a:spcPct val="115000"/>
              </a:lnSpc>
              <a:spcBef>
                <a:spcPts val="1200"/>
              </a:spcBef>
              <a:spcAft>
                <a:spcPts val="0"/>
              </a:spcAft>
              <a:buClr>
                <a:schemeClr val="dk1"/>
              </a:buClr>
              <a:buSzPts val="1100"/>
              <a:buFont typeface="Arial"/>
              <a:buNone/>
            </a:pPr>
            <a:r>
              <a:rPr lang="en-IN" sz="1600">
                <a:solidFill>
                  <a:srgbClr val="333333"/>
                </a:solidFill>
                <a:highlight>
                  <a:srgbClr val="FFFFFF"/>
                </a:highlight>
                <a:latin typeface="Times New Roman"/>
                <a:ea typeface="Times New Roman"/>
                <a:cs typeface="Times New Roman"/>
                <a:sym typeface="Times New Roman"/>
              </a:rPr>
              <a:t>7.     	Y. Zhang, C. Song and D. Zhang, "Deep Learning-Based Object Detection Improvement for Tomato Disease," in </a:t>
            </a:r>
            <a:r>
              <a:rPr i="1" lang="en-IN" sz="1600">
                <a:solidFill>
                  <a:schemeClr val="dk1"/>
                </a:solidFill>
                <a:latin typeface="Times New Roman"/>
                <a:ea typeface="Times New Roman"/>
                <a:cs typeface="Times New Roman"/>
                <a:sym typeface="Times New Roman"/>
              </a:rPr>
              <a:t>IEEE Access</a:t>
            </a:r>
            <a:r>
              <a:rPr lang="en-IN" sz="1600">
                <a:solidFill>
                  <a:schemeClr val="dk1"/>
                </a:solidFill>
                <a:latin typeface="Times New Roman"/>
                <a:ea typeface="Times New Roman"/>
                <a:cs typeface="Times New Roman"/>
                <a:sym typeface="Times New Roman"/>
              </a:rPr>
              <a:t>, vol. 8, pp. 56607-56614, 2020</a:t>
            </a:r>
            <a:endParaRPr sz="1600">
              <a:solidFill>
                <a:schemeClr val="dk1"/>
              </a:solidFill>
              <a:latin typeface="Times New Roman"/>
              <a:ea typeface="Times New Roman"/>
              <a:cs typeface="Times New Roman"/>
              <a:sym typeface="Times New Roman"/>
            </a:endParaRPr>
          </a:p>
          <a:p>
            <a:pPr indent="-457200" lvl="0" marL="457200" rtl="0" algn="l">
              <a:lnSpc>
                <a:spcPct val="115000"/>
              </a:lnSpc>
              <a:spcBef>
                <a:spcPts val="1200"/>
              </a:spcBef>
              <a:spcAft>
                <a:spcPts val="0"/>
              </a:spcAft>
              <a:buNone/>
            </a:pPr>
            <a:r>
              <a:rPr lang="en-IN" sz="1600">
                <a:solidFill>
                  <a:srgbClr val="333333"/>
                </a:solidFill>
                <a:highlight>
                  <a:srgbClr val="FFFFFF"/>
                </a:highlight>
                <a:latin typeface="Times New Roman"/>
                <a:ea typeface="Times New Roman"/>
                <a:cs typeface="Times New Roman"/>
                <a:sym typeface="Times New Roman"/>
              </a:rPr>
              <a:t>8.     	K. Mridha, M. M. Uddin, J. Shin, S. Khadka and M. F. Mridha, "An Interpretable Skin Cancer Classification Using Optimized Convolutional Neural Network for a Smart Healthcare System," in </a:t>
            </a:r>
            <a:r>
              <a:rPr i="1" lang="en-IN" sz="1600">
                <a:solidFill>
                  <a:schemeClr val="dk1"/>
                </a:solidFill>
                <a:latin typeface="Times New Roman"/>
                <a:ea typeface="Times New Roman"/>
                <a:cs typeface="Times New Roman"/>
                <a:sym typeface="Times New Roman"/>
              </a:rPr>
              <a:t>IEEE Access</a:t>
            </a:r>
            <a:r>
              <a:rPr lang="en-IN" sz="1600">
                <a:solidFill>
                  <a:schemeClr val="dk1"/>
                </a:solidFill>
                <a:latin typeface="Times New Roman"/>
                <a:ea typeface="Times New Roman"/>
                <a:cs typeface="Times New Roman"/>
                <a:sym typeface="Times New Roman"/>
              </a:rPr>
              <a:t>, vol. 11, pp. 41003-41018, 2023</a:t>
            </a:r>
            <a:endParaRPr sz="1600">
              <a:solidFill>
                <a:schemeClr val="dk1"/>
              </a:solidFill>
              <a:latin typeface="Times New Roman"/>
              <a:ea typeface="Times New Roman"/>
              <a:cs typeface="Times New Roman"/>
              <a:sym typeface="Times New Roman"/>
            </a:endParaRPr>
          </a:p>
          <a:p>
            <a:pPr indent="-457200" lvl="0" marL="457200" rtl="0" algn="l">
              <a:lnSpc>
                <a:spcPct val="115000"/>
              </a:lnSpc>
              <a:spcBef>
                <a:spcPts val="1200"/>
              </a:spcBef>
              <a:spcAft>
                <a:spcPts val="0"/>
              </a:spcAft>
              <a:buNone/>
            </a:pPr>
            <a:r>
              <a:rPr lang="en-IN" sz="1600">
                <a:solidFill>
                  <a:schemeClr val="dk1"/>
                </a:solidFill>
                <a:latin typeface="Times New Roman"/>
                <a:ea typeface="Times New Roman"/>
                <a:cs typeface="Times New Roman"/>
                <a:sym typeface="Times New Roman"/>
              </a:rPr>
              <a:t>9.	 H. Al-Bashiri, O. Al-Hadhrami, A. Al-Areqi, M. Al-Rahmi, and S. Zeki. (2020). "A comprehensive review on automated disease diagnosis using artificial intelligence." Journal of Healthcare Engineering, vol. 2020, Article ID 2710472.</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IN" sz="1600">
                <a:solidFill>
                  <a:schemeClr val="dk1"/>
                </a:solidFill>
                <a:latin typeface="Times New Roman"/>
                <a:ea typeface="Times New Roman"/>
                <a:cs typeface="Times New Roman"/>
                <a:sym typeface="Times New Roman"/>
              </a:rPr>
              <a:t>10. 	G. D. Maggio, G. Stocco, F. Pilla, F. Zorzi, and M. A. Coppola. (2017). "Machine Learning in the Agricultural Environment." Journal of Agricultural Engineering, vol. 48(1), pp. 1-16.</a:t>
            </a:r>
            <a:endParaRPr sz="1600">
              <a:solidFill>
                <a:schemeClr val="dk1"/>
              </a:solidFill>
              <a:latin typeface="Times New Roman"/>
              <a:ea typeface="Times New Roman"/>
              <a:cs typeface="Times New Roman"/>
              <a:sym typeface="Times New Roman"/>
            </a:endParaRPr>
          </a:p>
          <a:p>
            <a:pPr indent="-457200" lvl="0" marL="457200" rtl="0" algn="l">
              <a:lnSpc>
                <a:spcPct val="115000"/>
              </a:lnSpc>
              <a:spcBef>
                <a:spcPts val="1200"/>
              </a:spcBef>
              <a:spcAft>
                <a:spcPts val="0"/>
              </a:spcAft>
              <a:buNone/>
            </a:pPr>
            <a:r>
              <a:rPr lang="en-IN" sz="1600">
                <a:solidFill>
                  <a:schemeClr val="dk1"/>
                </a:solidFill>
                <a:latin typeface="Times New Roman"/>
                <a:ea typeface="Times New Roman"/>
                <a:cs typeface="Times New Roman"/>
                <a:sym typeface="Times New Roman"/>
              </a:rPr>
              <a:t>11. 	J. F. Mee, C. J. O’Neill, and M. Doherty. (2018). "Automated methods for detecting lameness and measuring analgesia in dairy cattle." Animal Welfare, vol. 27(2), pp. 169-183.</a:t>
            </a:r>
            <a:endParaRPr sz="1600">
              <a:solidFill>
                <a:schemeClr val="dk1"/>
              </a:solidFill>
              <a:latin typeface="Times New Roman"/>
              <a:ea typeface="Times New Roman"/>
              <a:cs typeface="Times New Roman"/>
              <a:sym typeface="Times New Roman"/>
            </a:endParaRPr>
          </a:p>
          <a:p>
            <a:pPr indent="-457200" lvl="0" marL="457200" rtl="0" algn="l">
              <a:lnSpc>
                <a:spcPct val="115000"/>
              </a:lnSpc>
              <a:spcBef>
                <a:spcPts val="1200"/>
              </a:spcBef>
              <a:spcAft>
                <a:spcPts val="0"/>
              </a:spcAft>
              <a:buNone/>
            </a:pPr>
            <a:r>
              <a:rPr lang="en-IN" sz="1600">
                <a:solidFill>
                  <a:schemeClr val="dk1"/>
                </a:solidFill>
                <a:latin typeface="Times New Roman"/>
                <a:ea typeface="Times New Roman"/>
                <a:cs typeface="Times New Roman"/>
                <a:sym typeface="Times New Roman"/>
              </a:rPr>
              <a:t>12. S. M. Chai, S. L. Yap, Y. H. Tan, S. N. Lim, and P. O. Ooi. (2018). "Disease detection in pineapple plants using machine learning techniques." Computers and Electronics in Agriculture, vol. 147, pp. 109-115.</a:t>
            </a:r>
            <a:endParaRPr sz="1600">
              <a:solidFill>
                <a:schemeClr val="dk1"/>
              </a:solidFill>
              <a:latin typeface="Times New Roman"/>
              <a:ea typeface="Times New Roman"/>
              <a:cs typeface="Times New Roman"/>
              <a:sym typeface="Times New Roman"/>
            </a:endParaRPr>
          </a:p>
          <a:p>
            <a:pPr indent="-457200" lvl="0" marL="457200" rtl="0" algn="l">
              <a:lnSpc>
                <a:spcPct val="115000"/>
              </a:lnSpc>
              <a:spcBef>
                <a:spcPts val="1200"/>
              </a:spcBef>
              <a:spcAft>
                <a:spcPts val="0"/>
              </a:spcAft>
              <a:buNone/>
            </a:pPr>
            <a:r>
              <a:t/>
            </a:r>
            <a:endParaRPr sz="1600">
              <a:solidFill>
                <a:schemeClr val="dk1"/>
              </a:solidFill>
              <a:latin typeface="Times New Roman"/>
              <a:ea typeface="Times New Roman"/>
              <a:cs typeface="Times New Roman"/>
              <a:sym typeface="Times New Roman"/>
            </a:endParaRPr>
          </a:p>
          <a:p>
            <a:pPr indent="-457200" lvl="0" marL="457200" rtl="0" algn="l">
              <a:lnSpc>
                <a:spcPct val="115000"/>
              </a:lnSpc>
              <a:spcBef>
                <a:spcPts val="1200"/>
              </a:spcBef>
              <a:spcAft>
                <a:spcPts val="0"/>
              </a:spcAft>
              <a:buNone/>
            </a:pPr>
            <a:r>
              <a:t/>
            </a:r>
            <a:endParaRPr sz="1600">
              <a:solidFill>
                <a:schemeClr val="dk1"/>
              </a:solidFill>
              <a:latin typeface="Times New Roman"/>
              <a:ea typeface="Times New Roman"/>
              <a:cs typeface="Times New Roman"/>
              <a:sym typeface="Times New Roman"/>
            </a:endParaRPr>
          </a:p>
          <a:p>
            <a:pPr indent="-457200" lvl="0" marL="457200" rtl="0" algn="l">
              <a:lnSpc>
                <a:spcPct val="115000"/>
              </a:lnSpc>
              <a:spcBef>
                <a:spcPts val="120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2c5425e9d88_5_8"/>
          <p:cNvSpPr/>
          <p:nvPr/>
        </p:nvSpPr>
        <p:spPr>
          <a:xfrm>
            <a:off x="1689595" y="355740"/>
            <a:ext cx="8812800" cy="780000"/>
          </a:xfrm>
          <a:prstGeom prst="rect">
            <a:avLst/>
          </a:prstGeom>
          <a:noFill/>
          <a:ln>
            <a:noFill/>
          </a:ln>
        </p:spPr>
        <p:txBody>
          <a:bodyPr anchorCtr="0" anchor="t" bIns="122025" lIns="122025" spcFirstLastPara="1" rIns="122025" wrap="square" tIns="122025">
            <a:noAutofit/>
          </a:bodyPr>
          <a:lstStyle/>
          <a:p>
            <a:pPr indent="0" lvl="0" marL="0" marR="0" rtl="0" algn="ctr">
              <a:lnSpc>
                <a:spcPct val="90000"/>
              </a:lnSpc>
              <a:spcBef>
                <a:spcPts val="0"/>
              </a:spcBef>
              <a:spcAft>
                <a:spcPts val="0"/>
              </a:spcAft>
              <a:buNone/>
            </a:pPr>
            <a:r>
              <a:rPr b="1" lang="en-IN" sz="3300" strike="noStrike">
                <a:solidFill>
                  <a:srgbClr val="002060"/>
                </a:solidFill>
                <a:latin typeface="Times New Roman"/>
                <a:ea typeface="Times New Roman"/>
                <a:cs typeface="Times New Roman"/>
                <a:sym typeface="Times New Roman"/>
              </a:rPr>
              <a:t>References</a:t>
            </a:r>
            <a:endParaRPr b="1" sz="3300" strike="noStrike">
              <a:solidFill>
                <a:srgbClr val="000000"/>
              </a:solidFill>
              <a:latin typeface="Times New Roman"/>
              <a:ea typeface="Times New Roman"/>
              <a:cs typeface="Times New Roman"/>
              <a:sym typeface="Times New Roman"/>
            </a:endParaRPr>
          </a:p>
        </p:txBody>
      </p:sp>
      <p:sp>
        <p:nvSpPr>
          <p:cNvPr id="301" name="Google Shape;301;g2c5425e9d88_5_8"/>
          <p:cNvSpPr txBox="1"/>
          <p:nvPr/>
        </p:nvSpPr>
        <p:spPr>
          <a:xfrm>
            <a:off x="555900" y="1536025"/>
            <a:ext cx="110802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600">
                <a:solidFill>
                  <a:srgbClr val="333333"/>
                </a:solidFill>
                <a:highlight>
                  <a:srgbClr val="FFFFFF"/>
                </a:highlight>
                <a:latin typeface="Times New Roman"/>
                <a:ea typeface="Times New Roman"/>
                <a:cs typeface="Times New Roman"/>
                <a:sym typeface="Times New Roman"/>
              </a:rPr>
              <a:t>13. 	G. Yue, P. Wei, Y. Liu, Y. Luo, J. Du and T. Wang, "Automated Endoscopic Image Classification via Deep Neural Network   With Class Imbalance Loss," in </a:t>
            </a:r>
            <a:r>
              <a:rPr i="1" lang="en-IN" sz="1600">
                <a:solidFill>
                  <a:srgbClr val="333333"/>
                </a:solidFill>
                <a:highlight>
                  <a:srgbClr val="FFFFFF"/>
                </a:highlight>
                <a:latin typeface="Times New Roman"/>
                <a:ea typeface="Times New Roman"/>
                <a:cs typeface="Times New Roman"/>
                <a:sym typeface="Times New Roman"/>
              </a:rPr>
              <a:t>IEEE Transactions on     Instrumentation and Measurement</a:t>
            </a:r>
            <a:r>
              <a:rPr lang="en-IN" sz="1600">
                <a:solidFill>
                  <a:srgbClr val="333333"/>
                </a:solidFill>
                <a:highlight>
                  <a:srgbClr val="FFFFFF"/>
                </a:highlight>
                <a:latin typeface="Times New Roman"/>
                <a:ea typeface="Times New Roman"/>
                <a:cs typeface="Times New Roman"/>
                <a:sym typeface="Times New Roman"/>
              </a:rPr>
              <a:t>, vol. 72, pp. 1-11, 2023</a:t>
            </a:r>
            <a:endParaRPr sz="16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IN" sz="1600">
                <a:solidFill>
                  <a:srgbClr val="333333"/>
                </a:solidFill>
                <a:highlight>
                  <a:srgbClr val="FFFFFF"/>
                </a:highlight>
                <a:latin typeface="Times New Roman"/>
                <a:ea typeface="Times New Roman"/>
                <a:cs typeface="Times New Roman"/>
                <a:sym typeface="Times New Roman"/>
              </a:rPr>
              <a:t>14. 	B. Xi, J. Li, Y. Li, R. Song, W. Sun and Q. Du, "Multiscale Context-Aware Ensemble Deep KELM for Efficient Hyperspectral Image Classification," in </a:t>
            </a:r>
            <a:r>
              <a:rPr i="1" lang="en-IN" sz="1600">
                <a:solidFill>
                  <a:srgbClr val="333333"/>
                </a:solidFill>
                <a:highlight>
                  <a:srgbClr val="FFFFFF"/>
                </a:highlight>
                <a:latin typeface="Times New Roman"/>
                <a:ea typeface="Times New Roman"/>
                <a:cs typeface="Times New Roman"/>
                <a:sym typeface="Times New Roman"/>
              </a:rPr>
              <a:t>IEEE Transactions on Geoscience and Remote Sensing</a:t>
            </a:r>
            <a:r>
              <a:rPr lang="en-IN" sz="1600">
                <a:solidFill>
                  <a:srgbClr val="333333"/>
                </a:solidFill>
                <a:highlight>
                  <a:srgbClr val="FFFFFF"/>
                </a:highlight>
                <a:latin typeface="Times New Roman"/>
                <a:ea typeface="Times New Roman"/>
                <a:cs typeface="Times New Roman"/>
                <a:sym typeface="Times New Roman"/>
              </a:rPr>
              <a:t>, vol. 59, no. 6, pp. 5114-5130, June 2021</a:t>
            </a:r>
            <a:endParaRPr sz="16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IN" sz="1600">
                <a:solidFill>
                  <a:srgbClr val="333333"/>
                </a:solidFill>
                <a:highlight>
                  <a:srgbClr val="FFFFFF"/>
                </a:highlight>
                <a:latin typeface="Times New Roman"/>
                <a:ea typeface="Times New Roman"/>
                <a:cs typeface="Times New Roman"/>
                <a:sym typeface="Times New Roman"/>
              </a:rPr>
              <a:t>15. 	S. Kumar, M. K. Chaube and S. Kumar, "Secure and Sustainable Framework for Cattle Recognition Using Wireless Multimedia Networks and Machine Learning Techniques," in </a:t>
            </a:r>
            <a:r>
              <a:rPr i="1" lang="en-IN" sz="1600">
                <a:solidFill>
                  <a:srgbClr val="333333"/>
                </a:solidFill>
                <a:highlight>
                  <a:srgbClr val="FFFFFF"/>
                </a:highlight>
                <a:latin typeface="Times New Roman"/>
                <a:ea typeface="Times New Roman"/>
                <a:cs typeface="Times New Roman"/>
                <a:sym typeface="Times New Roman"/>
              </a:rPr>
              <a:t>IEEE Transactions on Sustainable Computing</a:t>
            </a:r>
            <a:r>
              <a:rPr lang="en-IN" sz="1600">
                <a:solidFill>
                  <a:srgbClr val="333333"/>
                </a:solidFill>
                <a:highlight>
                  <a:srgbClr val="FFFFFF"/>
                </a:highlight>
                <a:latin typeface="Times New Roman"/>
                <a:ea typeface="Times New Roman"/>
                <a:cs typeface="Times New Roman"/>
                <a:sym typeface="Times New Roman"/>
              </a:rPr>
              <a:t>, vol. 7, no. 3, pp. 696-708, 1 July-Sept. 2022</a:t>
            </a:r>
            <a:endParaRPr sz="16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c5217f4838_4_0"/>
          <p:cNvSpPr txBox="1"/>
          <p:nvPr>
            <p:ph type="title"/>
          </p:nvPr>
        </p:nvSpPr>
        <p:spPr>
          <a:xfrm>
            <a:off x="609755" y="0"/>
            <a:ext cx="10972500" cy="114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IN" sz="3200">
                <a:solidFill>
                  <a:srgbClr val="002060"/>
                </a:solidFill>
                <a:latin typeface="Times New Roman"/>
                <a:ea typeface="Times New Roman"/>
                <a:cs typeface="Times New Roman"/>
                <a:sym typeface="Times New Roman"/>
              </a:rPr>
              <a:t>INTRODUCTION</a:t>
            </a:r>
            <a:endParaRPr b="1" sz="3200">
              <a:solidFill>
                <a:srgbClr val="002060"/>
              </a:solidFill>
              <a:latin typeface="Times New Roman"/>
              <a:ea typeface="Times New Roman"/>
              <a:cs typeface="Times New Roman"/>
              <a:sym typeface="Times New Roman"/>
            </a:endParaRPr>
          </a:p>
        </p:txBody>
      </p:sp>
      <p:sp>
        <p:nvSpPr>
          <p:cNvPr id="134" name="Google Shape;134;g2c5217f4838_4_0"/>
          <p:cNvSpPr txBox="1"/>
          <p:nvPr>
            <p:ph idx="1" type="body"/>
          </p:nvPr>
        </p:nvSpPr>
        <p:spPr>
          <a:xfrm>
            <a:off x="423000" y="1144800"/>
            <a:ext cx="11346000" cy="5253600"/>
          </a:xfrm>
          <a:prstGeom prst="rect">
            <a:avLst/>
          </a:prstGeom>
        </p:spPr>
        <p:txBody>
          <a:bodyPr anchorCtr="0" anchor="t" bIns="0" lIns="0" spcFirstLastPara="1" rIns="0" wrap="square" tIns="0">
            <a:noAutofit/>
          </a:bodyPr>
          <a:lstStyle/>
          <a:p>
            <a:pPr indent="-361950" lvl="0" marL="457200" rtl="0" algn="l">
              <a:lnSpc>
                <a:spcPct val="115000"/>
              </a:lnSpc>
              <a:spcBef>
                <a:spcPts val="0"/>
              </a:spcBef>
              <a:spcAft>
                <a:spcPts val="0"/>
              </a:spcAft>
              <a:buClr>
                <a:srgbClr val="0D0D0D"/>
              </a:buClr>
              <a:buSzPts val="2100"/>
              <a:buFont typeface="Calibri"/>
              <a:buChar char="●"/>
            </a:pPr>
            <a:r>
              <a:rPr lang="en-IN" sz="2100">
                <a:solidFill>
                  <a:srgbClr val="0D0D0D"/>
                </a:solidFill>
                <a:highlight>
                  <a:srgbClr val="FFFFFF"/>
                </a:highlight>
                <a:latin typeface="Calibri"/>
                <a:ea typeface="Calibri"/>
                <a:cs typeface="Calibri"/>
                <a:sym typeface="Calibri"/>
              </a:rPr>
              <a:t>Animal disease detection using Convolutional Neural Networks (CNNs) is crucial for safeguarding the health of cows, which are indispensable for their contributions to the dairy industry, agriculture, and various cultural practices. </a:t>
            </a:r>
            <a:endParaRPr sz="2100">
              <a:solidFill>
                <a:srgbClr val="0D0D0D"/>
              </a:solidFill>
              <a:highlight>
                <a:srgbClr val="FFFFFF"/>
              </a:highlight>
              <a:latin typeface="Calibri"/>
              <a:ea typeface="Calibri"/>
              <a:cs typeface="Calibri"/>
              <a:sym typeface="Calibri"/>
            </a:endParaRPr>
          </a:p>
          <a:p>
            <a:pPr indent="-361950" lvl="0" marL="457200" rtl="0" algn="l">
              <a:lnSpc>
                <a:spcPct val="115000"/>
              </a:lnSpc>
              <a:spcBef>
                <a:spcPts val="0"/>
              </a:spcBef>
              <a:spcAft>
                <a:spcPts val="0"/>
              </a:spcAft>
              <a:buClr>
                <a:srgbClr val="0D0D0D"/>
              </a:buClr>
              <a:buSzPts val="2100"/>
              <a:buFont typeface="Calibri"/>
              <a:buChar char="●"/>
            </a:pPr>
            <a:r>
              <a:rPr lang="en-IN" sz="2100">
                <a:solidFill>
                  <a:srgbClr val="0D0D0D"/>
                </a:solidFill>
                <a:highlight>
                  <a:srgbClr val="FFFFFF"/>
                </a:highlight>
                <a:latin typeface="Calibri"/>
                <a:ea typeface="Calibri"/>
                <a:cs typeface="Calibri"/>
                <a:sym typeface="Calibri"/>
              </a:rPr>
              <a:t>Cows serve as a primary source of dairy products and play a significant role in the economy and societal customs. However, they face challenges such as disease outbreaks, environmental degradation, and decreasing populations. </a:t>
            </a:r>
            <a:endParaRPr sz="2100">
              <a:solidFill>
                <a:srgbClr val="0D0D0D"/>
              </a:solidFill>
              <a:highlight>
                <a:srgbClr val="FFFFFF"/>
              </a:highlight>
              <a:latin typeface="Calibri"/>
              <a:ea typeface="Calibri"/>
              <a:cs typeface="Calibri"/>
              <a:sym typeface="Calibri"/>
            </a:endParaRPr>
          </a:p>
          <a:p>
            <a:pPr indent="-361950" lvl="0" marL="457200" rtl="0" algn="l">
              <a:lnSpc>
                <a:spcPct val="115000"/>
              </a:lnSpc>
              <a:spcBef>
                <a:spcPts val="0"/>
              </a:spcBef>
              <a:spcAft>
                <a:spcPts val="0"/>
              </a:spcAft>
              <a:buClr>
                <a:srgbClr val="0D0D0D"/>
              </a:buClr>
              <a:buSzPts val="2100"/>
              <a:buFont typeface="Calibri"/>
              <a:buChar char="●"/>
            </a:pPr>
            <a:r>
              <a:rPr lang="en-IN" sz="2100">
                <a:solidFill>
                  <a:srgbClr val="0D0D0D"/>
                </a:solidFill>
                <a:highlight>
                  <a:srgbClr val="FFFFFF"/>
                </a:highlight>
                <a:latin typeface="Calibri"/>
                <a:ea typeface="Calibri"/>
                <a:cs typeface="Calibri"/>
                <a:sym typeface="Calibri"/>
              </a:rPr>
              <a:t>CNNs offer a sophisticated solution for automating disease detection by analyzing vast datasets of cow health records and images</a:t>
            </a:r>
            <a:r>
              <a:rPr lang="en-IN" sz="2100">
                <a:solidFill>
                  <a:srgbClr val="1F1F1F"/>
                </a:solidFill>
                <a:highlight>
                  <a:srgbClr val="FFFFFF"/>
                </a:highlight>
                <a:latin typeface="Calibri"/>
                <a:ea typeface="Calibri"/>
                <a:cs typeface="Calibri"/>
                <a:sym typeface="Calibri"/>
              </a:rPr>
              <a:t>. It allows for prompt treatment, minimizing suffering for the cow and preventing the spread of disease within the herd. </a:t>
            </a:r>
            <a:endParaRPr sz="2100">
              <a:solidFill>
                <a:srgbClr val="1F1F1F"/>
              </a:solidFill>
              <a:highlight>
                <a:srgbClr val="FFFFFF"/>
              </a:highlight>
              <a:latin typeface="Calibri"/>
              <a:ea typeface="Calibri"/>
              <a:cs typeface="Calibri"/>
              <a:sym typeface="Calibri"/>
            </a:endParaRPr>
          </a:p>
          <a:p>
            <a:pPr indent="-361950" lvl="0" marL="457200" rtl="0" algn="l">
              <a:lnSpc>
                <a:spcPct val="115000"/>
              </a:lnSpc>
              <a:spcBef>
                <a:spcPts val="0"/>
              </a:spcBef>
              <a:spcAft>
                <a:spcPts val="0"/>
              </a:spcAft>
              <a:buClr>
                <a:srgbClr val="0D0D0D"/>
              </a:buClr>
              <a:buSzPts val="2100"/>
              <a:buFont typeface="Calibri"/>
              <a:buChar char="●"/>
            </a:pPr>
            <a:r>
              <a:rPr lang="en-IN" sz="2100">
                <a:solidFill>
                  <a:srgbClr val="1F1F1F"/>
                </a:solidFill>
                <a:highlight>
                  <a:srgbClr val="FFFFFF"/>
                </a:highlight>
                <a:latin typeface="Calibri"/>
                <a:ea typeface="Calibri"/>
                <a:cs typeface="Calibri"/>
                <a:sym typeface="Calibri"/>
              </a:rPr>
              <a:t>Healthy cows translate to increased milk production, benefiting both farmers and consumers. </a:t>
            </a:r>
            <a:endParaRPr sz="2100">
              <a:solidFill>
                <a:srgbClr val="1F1F1F"/>
              </a:solidFill>
              <a:highlight>
                <a:srgbClr val="FFFFFF"/>
              </a:highlight>
              <a:latin typeface="Calibri"/>
              <a:ea typeface="Calibri"/>
              <a:cs typeface="Calibri"/>
              <a:sym typeface="Calibri"/>
            </a:endParaRPr>
          </a:p>
          <a:p>
            <a:pPr indent="-361950" lvl="0" marL="457200" rtl="0" algn="l">
              <a:lnSpc>
                <a:spcPct val="115000"/>
              </a:lnSpc>
              <a:spcBef>
                <a:spcPts val="0"/>
              </a:spcBef>
              <a:spcAft>
                <a:spcPts val="0"/>
              </a:spcAft>
              <a:buClr>
                <a:srgbClr val="0D0D0D"/>
              </a:buClr>
              <a:buSzPts val="2100"/>
              <a:buFont typeface="Calibri"/>
              <a:buChar char="●"/>
            </a:pPr>
            <a:r>
              <a:rPr lang="en-IN" sz="2100">
                <a:solidFill>
                  <a:srgbClr val="1F1F1F"/>
                </a:solidFill>
                <a:highlight>
                  <a:srgbClr val="FFFFFF"/>
                </a:highlight>
                <a:latin typeface="Calibri"/>
                <a:ea typeface="Calibri"/>
                <a:cs typeface="Calibri"/>
                <a:sym typeface="Calibri"/>
              </a:rPr>
              <a:t>Additionally, by enabling targeted treatment, CNNs can potentially reduce reliance on antibiotics in cows, contributing to a more sustainable food system.</a:t>
            </a:r>
            <a:r>
              <a:rPr lang="en-IN" sz="2100">
                <a:solidFill>
                  <a:srgbClr val="0D0D0D"/>
                </a:solidFill>
                <a:highlight>
                  <a:srgbClr val="FFFFFF"/>
                </a:highlight>
                <a:latin typeface="Calibri"/>
                <a:ea typeface="Calibri"/>
                <a:cs typeface="Calibri"/>
                <a:sym typeface="Calibri"/>
              </a:rPr>
              <a:t>Timely detection of diseases enables prompt intervention and treatment, mitigating economic losses and ensuring the sustainability of dairy production. </a:t>
            </a:r>
            <a:endParaRPr sz="21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6fbb7bd90c_0_0"/>
          <p:cNvSpPr txBox="1"/>
          <p:nvPr>
            <p:ph type="title"/>
          </p:nvPr>
        </p:nvSpPr>
        <p:spPr>
          <a:xfrm>
            <a:off x="609755" y="0"/>
            <a:ext cx="10972500" cy="114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IN" sz="3200">
                <a:solidFill>
                  <a:srgbClr val="002060"/>
                </a:solidFill>
                <a:latin typeface="Times New Roman"/>
                <a:ea typeface="Times New Roman"/>
                <a:cs typeface="Times New Roman"/>
                <a:sym typeface="Times New Roman"/>
              </a:rPr>
              <a:t>INTRODUCTION</a:t>
            </a:r>
            <a:endParaRPr b="1" sz="3200">
              <a:solidFill>
                <a:srgbClr val="002060"/>
              </a:solidFill>
              <a:latin typeface="Times New Roman"/>
              <a:ea typeface="Times New Roman"/>
              <a:cs typeface="Times New Roman"/>
              <a:sym typeface="Times New Roman"/>
            </a:endParaRPr>
          </a:p>
        </p:txBody>
      </p:sp>
      <p:pic>
        <p:nvPicPr>
          <p:cNvPr id="140" name="Google Shape;140;g26fbb7bd90c_0_0"/>
          <p:cNvPicPr preferRelativeResize="0"/>
          <p:nvPr/>
        </p:nvPicPr>
        <p:blipFill>
          <a:blip r:embed="rId3">
            <a:alphaModFix/>
          </a:blip>
          <a:stretch>
            <a:fillRect/>
          </a:stretch>
        </p:blipFill>
        <p:spPr>
          <a:xfrm>
            <a:off x="3096300" y="1581975"/>
            <a:ext cx="7118150" cy="3874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c2d2c09b4e_0_127"/>
          <p:cNvSpPr/>
          <p:nvPr/>
        </p:nvSpPr>
        <p:spPr>
          <a:xfrm>
            <a:off x="4378500" y="371300"/>
            <a:ext cx="3435000" cy="595800"/>
          </a:xfrm>
          <a:prstGeom prst="rect">
            <a:avLst/>
          </a:prstGeom>
          <a:noFill/>
          <a:ln>
            <a:noFill/>
          </a:ln>
        </p:spPr>
        <p:txBody>
          <a:bodyPr anchorCtr="0" anchor="t" bIns="45000" lIns="90000" spcFirstLastPara="1" rIns="90000" wrap="square" tIns="45000">
            <a:noAutofit/>
          </a:bodyPr>
          <a:lstStyle/>
          <a:p>
            <a:pPr indent="0" lvl="0" marL="0" marR="0" rtl="0" algn="ctr">
              <a:lnSpc>
                <a:spcPct val="90000"/>
              </a:lnSpc>
              <a:spcBef>
                <a:spcPts val="0"/>
              </a:spcBef>
              <a:spcAft>
                <a:spcPts val="0"/>
              </a:spcAft>
              <a:buNone/>
            </a:pPr>
            <a:r>
              <a:rPr b="1" lang="en-IN" sz="3200" strike="noStrike">
                <a:solidFill>
                  <a:srgbClr val="002060"/>
                </a:solidFill>
                <a:latin typeface="Times new roman"/>
                <a:ea typeface="Times new roman"/>
                <a:cs typeface="Times new roman"/>
                <a:sym typeface="Times new roman"/>
              </a:rPr>
              <a:t>Literature Survey</a:t>
            </a:r>
            <a:endParaRPr b="1" sz="3200" strike="noStrike">
              <a:solidFill>
                <a:srgbClr val="002060"/>
              </a:solidFill>
            </a:endParaRPr>
          </a:p>
        </p:txBody>
      </p:sp>
      <p:graphicFrame>
        <p:nvGraphicFramePr>
          <p:cNvPr id="146" name="Google Shape;146;g2c2d2c09b4e_0_127"/>
          <p:cNvGraphicFramePr/>
          <p:nvPr/>
        </p:nvGraphicFramePr>
        <p:xfrm>
          <a:off x="331710" y="1220820"/>
          <a:ext cx="3000000" cy="3000000"/>
        </p:xfrm>
        <a:graphic>
          <a:graphicData uri="http://schemas.openxmlformats.org/drawingml/2006/table">
            <a:tbl>
              <a:tblPr>
                <a:noFill/>
                <a:tableStyleId>{2D81DB82-6341-49ED-95EC-15A348ADF36B}</a:tableStyleId>
              </a:tblPr>
              <a:tblGrid>
                <a:gridCol w="534250"/>
                <a:gridCol w="3962625"/>
                <a:gridCol w="979750"/>
                <a:gridCol w="3294975"/>
                <a:gridCol w="2756975"/>
              </a:tblGrid>
              <a:tr h="772925">
                <a:tc>
                  <a:txBody>
                    <a:bodyPr/>
                    <a:lstStyle/>
                    <a:p>
                      <a:pPr indent="0" lvl="0" marL="0" marR="0" rtl="0" algn="ctr">
                        <a:lnSpc>
                          <a:spcPct val="100000"/>
                        </a:lnSpc>
                        <a:spcBef>
                          <a:spcPts val="0"/>
                        </a:spcBef>
                        <a:spcAft>
                          <a:spcPts val="0"/>
                        </a:spcAft>
                        <a:buNone/>
                      </a:pPr>
                      <a:r>
                        <a:rPr b="1" lang="en-IN" sz="1600" u="none" cap="none" strike="noStrike">
                          <a:solidFill>
                            <a:srgbClr val="002060"/>
                          </a:solidFill>
                          <a:latin typeface="Calibri"/>
                          <a:ea typeface="Calibri"/>
                          <a:cs typeface="Calibri"/>
                          <a:sym typeface="Calibri"/>
                        </a:rPr>
                        <a:t>Sr No.</a:t>
                      </a:r>
                      <a:endParaRPr b="0" sz="1600" u="none" cap="none" strike="noStrike">
                        <a:solidFill>
                          <a:srgbClr val="002060"/>
                        </a:solidFill>
                        <a:latin typeface="Arial"/>
                        <a:ea typeface="Arial"/>
                        <a:cs typeface="Arial"/>
                        <a:sym typeface="Arial"/>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AE8FC"/>
                    </a:solidFill>
                  </a:tcPr>
                </a:tc>
                <a:tc>
                  <a:txBody>
                    <a:bodyPr/>
                    <a:lstStyle/>
                    <a:p>
                      <a:pPr indent="0" lvl="0" marL="0" marR="0" rtl="0" algn="ctr">
                        <a:lnSpc>
                          <a:spcPct val="100000"/>
                        </a:lnSpc>
                        <a:spcBef>
                          <a:spcPts val="0"/>
                        </a:spcBef>
                        <a:spcAft>
                          <a:spcPts val="0"/>
                        </a:spcAft>
                        <a:buNone/>
                      </a:pPr>
                      <a:r>
                        <a:rPr b="1" lang="en-IN" sz="1600" u="none" cap="none" strike="noStrike">
                          <a:solidFill>
                            <a:srgbClr val="002060"/>
                          </a:solidFill>
                          <a:latin typeface="Calibri"/>
                          <a:ea typeface="Calibri"/>
                          <a:cs typeface="Calibri"/>
                          <a:sym typeface="Calibri"/>
                        </a:rPr>
                        <a:t>Publication Title with authors [ mention whether Journal or Conference paper]</a:t>
                      </a:r>
                      <a:endParaRPr b="0" sz="1600" u="none" cap="none" strike="noStrike">
                        <a:solidFill>
                          <a:srgbClr val="002060"/>
                        </a:solidFill>
                        <a:latin typeface="Arial"/>
                        <a:ea typeface="Arial"/>
                        <a:cs typeface="Arial"/>
                        <a:sym typeface="Arial"/>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AE8FC"/>
                    </a:solidFill>
                  </a:tcPr>
                </a:tc>
                <a:tc>
                  <a:txBody>
                    <a:bodyPr/>
                    <a:lstStyle/>
                    <a:p>
                      <a:pPr indent="0" lvl="0" marL="0" marR="0" rtl="0" algn="ctr">
                        <a:lnSpc>
                          <a:spcPct val="100000"/>
                        </a:lnSpc>
                        <a:spcBef>
                          <a:spcPts val="0"/>
                        </a:spcBef>
                        <a:spcAft>
                          <a:spcPts val="0"/>
                        </a:spcAft>
                        <a:buNone/>
                      </a:pPr>
                      <a:r>
                        <a:rPr b="1" lang="en-IN" sz="1600" u="none" cap="none" strike="noStrike">
                          <a:solidFill>
                            <a:srgbClr val="002060"/>
                          </a:solidFill>
                          <a:latin typeface="Calibri"/>
                          <a:ea typeface="Calibri"/>
                          <a:cs typeface="Calibri"/>
                          <a:sym typeface="Calibri"/>
                        </a:rPr>
                        <a:t>Publication Year</a:t>
                      </a:r>
                      <a:endParaRPr b="0" sz="1600" u="none" cap="none" strike="noStrike">
                        <a:solidFill>
                          <a:srgbClr val="002060"/>
                        </a:solidFill>
                        <a:latin typeface="Arial"/>
                        <a:ea typeface="Arial"/>
                        <a:cs typeface="Arial"/>
                        <a:sym typeface="Arial"/>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AE8FC"/>
                    </a:solidFill>
                  </a:tcPr>
                </a:tc>
                <a:tc>
                  <a:txBody>
                    <a:bodyPr/>
                    <a:lstStyle/>
                    <a:p>
                      <a:pPr indent="0" lvl="0" marL="0" marR="0" rtl="0" algn="ctr">
                        <a:lnSpc>
                          <a:spcPct val="100000"/>
                        </a:lnSpc>
                        <a:spcBef>
                          <a:spcPts val="0"/>
                        </a:spcBef>
                        <a:spcAft>
                          <a:spcPts val="0"/>
                        </a:spcAft>
                        <a:buNone/>
                      </a:pPr>
                      <a:r>
                        <a:rPr b="1" lang="en-IN" sz="1600" u="none" cap="none" strike="noStrike">
                          <a:solidFill>
                            <a:srgbClr val="002060"/>
                          </a:solidFill>
                          <a:latin typeface="Calibri"/>
                          <a:ea typeface="Calibri"/>
                          <a:cs typeface="Calibri"/>
                          <a:sym typeface="Calibri"/>
                        </a:rPr>
                        <a:t>Positive points of the Publication</a:t>
                      </a:r>
                      <a:endParaRPr b="0" sz="1600" u="none" cap="none" strike="noStrike">
                        <a:solidFill>
                          <a:srgbClr val="002060"/>
                        </a:solidFill>
                        <a:latin typeface="Arial"/>
                        <a:ea typeface="Arial"/>
                        <a:cs typeface="Arial"/>
                        <a:sym typeface="Arial"/>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AE8FC"/>
                    </a:solidFill>
                  </a:tcPr>
                </a:tc>
                <a:tc>
                  <a:txBody>
                    <a:bodyPr/>
                    <a:lstStyle/>
                    <a:p>
                      <a:pPr indent="0" lvl="0" marL="0" marR="0" rtl="0" algn="ctr">
                        <a:lnSpc>
                          <a:spcPct val="100000"/>
                        </a:lnSpc>
                        <a:spcBef>
                          <a:spcPts val="0"/>
                        </a:spcBef>
                        <a:spcAft>
                          <a:spcPts val="0"/>
                        </a:spcAft>
                        <a:buNone/>
                      </a:pPr>
                      <a:r>
                        <a:rPr b="1" lang="en-IN" sz="1600" u="none" cap="none" strike="noStrike">
                          <a:solidFill>
                            <a:srgbClr val="002060"/>
                          </a:solidFill>
                          <a:latin typeface="Calibri"/>
                          <a:ea typeface="Calibri"/>
                          <a:cs typeface="Calibri"/>
                          <a:sym typeface="Calibri"/>
                        </a:rPr>
                        <a:t>Gaps in publication work</a:t>
                      </a:r>
                      <a:endParaRPr b="0" sz="1600" u="none" cap="none" strike="noStrike">
                        <a:solidFill>
                          <a:srgbClr val="002060"/>
                        </a:solidFill>
                        <a:latin typeface="Arial"/>
                        <a:ea typeface="Arial"/>
                        <a:cs typeface="Arial"/>
                        <a:sym typeface="Arial"/>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AE8FC"/>
                    </a:solidFill>
                  </a:tcPr>
                </a:tc>
              </a:tr>
              <a:tr h="1570875">
                <a:tc>
                  <a:txBody>
                    <a:bodyPr/>
                    <a:lstStyle/>
                    <a:p>
                      <a:pPr indent="0" lvl="0" marL="0" marR="0" rtl="0" algn="ctr">
                        <a:lnSpc>
                          <a:spcPct val="100000"/>
                        </a:lnSpc>
                        <a:spcBef>
                          <a:spcPts val="0"/>
                        </a:spcBef>
                        <a:spcAft>
                          <a:spcPts val="0"/>
                        </a:spcAft>
                        <a:buNone/>
                      </a:pPr>
                      <a:r>
                        <a:rPr b="1" lang="en-IN" sz="1300">
                          <a:solidFill>
                            <a:srgbClr val="002060"/>
                          </a:solidFill>
                          <a:latin typeface="Calibri"/>
                          <a:ea typeface="Calibri"/>
                          <a:cs typeface="Calibri"/>
                          <a:sym typeface="Calibri"/>
                        </a:rPr>
                        <a:t>1</a:t>
                      </a:r>
                      <a:endParaRPr b="1" sz="1300" u="none" cap="none" strike="noStrike">
                        <a:solidFill>
                          <a:srgbClr val="002060"/>
                        </a:solidFill>
                        <a:latin typeface="Calibri"/>
                        <a:ea typeface="Calibri"/>
                        <a:cs typeface="Calibri"/>
                        <a:sym typeface="Calibri"/>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IN" sz="1300">
                          <a:solidFill>
                            <a:srgbClr val="002060"/>
                          </a:solidFill>
                          <a:latin typeface="Calibri"/>
                          <a:ea typeface="Calibri"/>
                          <a:cs typeface="Calibri"/>
                          <a:sym typeface="Calibri"/>
                        </a:rPr>
                        <a:t>Publication Title:</a:t>
                      </a:r>
                      <a:r>
                        <a:rPr lang="en-IN" sz="1300">
                          <a:solidFill>
                            <a:srgbClr val="002060"/>
                          </a:solidFill>
                          <a:latin typeface="Calibri"/>
                          <a:ea typeface="Calibri"/>
                          <a:cs typeface="Calibri"/>
                          <a:sym typeface="Calibri"/>
                        </a:rPr>
                        <a:t> "Design and Development of Leaf Disease Detection Using ML and OpenCV for Tomato Plants"</a:t>
                      </a:r>
                      <a:endParaRPr b="1" sz="1300">
                        <a:solidFill>
                          <a:srgbClr val="002060"/>
                        </a:solidFill>
                        <a:latin typeface="Calibri"/>
                        <a:ea typeface="Calibri"/>
                        <a:cs typeface="Calibri"/>
                        <a:sym typeface="Calibri"/>
                      </a:endParaRPr>
                    </a:p>
                    <a:p>
                      <a:pPr indent="0" lvl="0" marL="0" rtl="0" algn="l">
                        <a:spcBef>
                          <a:spcPts val="0"/>
                        </a:spcBef>
                        <a:spcAft>
                          <a:spcPts val="0"/>
                        </a:spcAft>
                        <a:buNone/>
                      </a:pPr>
                      <a:r>
                        <a:rPr b="1" lang="en-IN" sz="1300">
                          <a:solidFill>
                            <a:srgbClr val="002060"/>
                          </a:solidFill>
                          <a:latin typeface="Calibri"/>
                          <a:ea typeface="Calibri"/>
                          <a:cs typeface="Calibri"/>
                          <a:sym typeface="Calibri"/>
                        </a:rPr>
                        <a:t>Authors: </a:t>
                      </a:r>
                      <a:r>
                        <a:rPr lang="en-IN" sz="1300">
                          <a:solidFill>
                            <a:srgbClr val="002060"/>
                          </a:solidFill>
                          <a:latin typeface="Calibri"/>
                          <a:ea typeface="Calibri"/>
                          <a:cs typeface="Calibri"/>
                          <a:sym typeface="Calibri"/>
                        </a:rPr>
                        <a:t>Merrin Prasanna, N., Nagarau, C., Venkatesh, C., Subash Chandra Mouli, D., Riyazuddin, K., Rakesh Babu, B.</a:t>
                      </a:r>
                      <a:endParaRPr sz="1300">
                        <a:solidFill>
                          <a:srgbClr val="002060"/>
                        </a:solidFill>
                        <a:latin typeface="Calibri"/>
                        <a:ea typeface="Calibri"/>
                        <a:cs typeface="Calibri"/>
                        <a:sym typeface="Calibri"/>
                      </a:endParaRPr>
                    </a:p>
                    <a:p>
                      <a:pPr indent="0" lvl="0" marL="0" rtl="0" algn="l">
                        <a:spcBef>
                          <a:spcPts val="0"/>
                        </a:spcBef>
                        <a:spcAft>
                          <a:spcPts val="0"/>
                        </a:spcAft>
                        <a:buNone/>
                      </a:pPr>
                      <a:r>
                        <a:rPr b="1" lang="en-IN" sz="1300">
                          <a:solidFill>
                            <a:srgbClr val="002060"/>
                          </a:solidFill>
                          <a:latin typeface="Calibri"/>
                          <a:ea typeface="Calibri"/>
                          <a:cs typeface="Calibri"/>
                          <a:sym typeface="Calibri"/>
                        </a:rPr>
                        <a:t>Type:</a:t>
                      </a:r>
                      <a:r>
                        <a:rPr lang="en-IN" sz="1300">
                          <a:solidFill>
                            <a:srgbClr val="002060"/>
                          </a:solidFill>
                          <a:latin typeface="Calibri"/>
                          <a:ea typeface="Calibri"/>
                          <a:cs typeface="Calibri"/>
                          <a:sym typeface="Calibri"/>
                        </a:rPr>
                        <a:t> Journal (IEEE Access)</a:t>
                      </a:r>
                      <a:endParaRPr b="1" sz="1300">
                        <a:solidFill>
                          <a:srgbClr val="002060"/>
                        </a:solidFill>
                        <a:latin typeface="Calibri"/>
                        <a:ea typeface="Calibri"/>
                        <a:cs typeface="Calibri"/>
                        <a:sym typeface="Calibri"/>
                      </a:endParaRPr>
                    </a:p>
                    <a:p>
                      <a:pPr indent="0" lvl="0" marL="0" rtl="0" algn="l">
                        <a:spcBef>
                          <a:spcPts val="0"/>
                        </a:spcBef>
                        <a:spcAft>
                          <a:spcPts val="0"/>
                        </a:spcAft>
                        <a:buNone/>
                      </a:pPr>
                      <a:r>
                        <a:t/>
                      </a:r>
                      <a:endParaRPr b="1" sz="1300">
                        <a:solidFill>
                          <a:srgbClr val="002060"/>
                        </a:solidFill>
                        <a:latin typeface="Calibri"/>
                        <a:ea typeface="Calibri"/>
                        <a:cs typeface="Calibri"/>
                        <a:sym typeface="Calibri"/>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None/>
                      </a:pPr>
                      <a:r>
                        <a:rPr b="1" lang="en-IN" sz="1300">
                          <a:solidFill>
                            <a:srgbClr val="002060"/>
                          </a:solidFill>
                          <a:latin typeface="Calibri"/>
                          <a:ea typeface="Calibri"/>
                          <a:cs typeface="Calibri"/>
                          <a:sym typeface="Calibri"/>
                        </a:rPr>
                        <a:t>2024</a:t>
                      </a:r>
                      <a:endParaRPr b="1" sz="1300" u="none" cap="none" strike="noStrike">
                        <a:solidFill>
                          <a:srgbClr val="002060"/>
                        </a:solidFill>
                        <a:latin typeface="Calibri"/>
                        <a:ea typeface="Calibri"/>
                        <a:cs typeface="Calibri"/>
                        <a:sym typeface="Calibri"/>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FEFEF"/>
                    </a:solidFill>
                  </a:tcPr>
                </a:tc>
                <a:tc>
                  <a:txBody>
                    <a:bodyPr/>
                    <a:lstStyle/>
                    <a:p>
                      <a:pPr indent="-311150" lvl="0" marL="457200" rtl="0" algn="l">
                        <a:spcBef>
                          <a:spcPts val="0"/>
                        </a:spcBef>
                        <a:spcAft>
                          <a:spcPts val="0"/>
                        </a:spcAft>
                        <a:buClr>
                          <a:srgbClr val="002060"/>
                        </a:buClr>
                        <a:buSzPts val="1300"/>
                        <a:buFont typeface="Calibri"/>
                        <a:buChar char="●"/>
                      </a:pPr>
                      <a:r>
                        <a:rPr lang="en-IN" sz="1300">
                          <a:solidFill>
                            <a:srgbClr val="002060"/>
                          </a:solidFill>
                          <a:latin typeface="Calibri"/>
                          <a:ea typeface="Calibri"/>
                          <a:cs typeface="Calibri"/>
                          <a:sym typeface="Calibri"/>
                        </a:rPr>
                        <a:t>Addresses the detection of leaf diseases in tomato plants using ML and OpenCV.</a:t>
                      </a:r>
                      <a:endParaRPr sz="1300">
                        <a:solidFill>
                          <a:srgbClr val="002060"/>
                        </a:solidFill>
                        <a:latin typeface="Calibri"/>
                        <a:ea typeface="Calibri"/>
                        <a:cs typeface="Calibri"/>
                        <a:sym typeface="Calibri"/>
                      </a:endParaRPr>
                    </a:p>
                    <a:p>
                      <a:pPr indent="-311150" lvl="0" marL="457200" rtl="0" algn="l">
                        <a:spcBef>
                          <a:spcPts val="0"/>
                        </a:spcBef>
                        <a:spcAft>
                          <a:spcPts val="0"/>
                        </a:spcAft>
                        <a:buClr>
                          <a:srgbClr val="002060"/>
                        </a:buClr>
                        <a:buSzPts val="1300"/>
                        <a:buFont typeface="Calibri"/>
                        <a:buChar char="●"/>
                      </a:pPr>
                      <a:r>
                        <a:rPr lang="en-IN" sz="1300">
                          <a:solidFill>
                            <a:srgbClr val="002060"/>
                          </a:solidFill>
                          <a:latin typeface="Calibri"/>
                          <a:ea typeface="Calibri"/>
                          <a:cs typeface="Calibri"/>
                          <a:sym typeface="Calibri"/>
                        </a:rPr>
                        <a:t>Demonstrates the application of machine learning techniques in agricultural disease detection.</a:t>
                      </a:r>
                      <a:endParaRPr sz="1300">
                        <a:solidFill>
                          <a:srgbClr val="002060"/>
                        </a:solidFill>
                        <a:latin typeface="Calibri"/>
                        <a:ea typeface="Calibri"/>
                        <a:cs typeface="Calibri"/>
                        <a:sym typeface="Calibri"/>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FEFEF"/>
                    </a:solidFill>
                  </a:tcPr>
                </a:tc>
                <a:tc>
                  <a:txBody>
                    <a:bodyPr/>
                    <a:lstStyle/>
                    <a:p>
                      <a:pPr indent="-311150" lvl="0" marL="457200" rtl="0" algn="l">
                        <a:spcBef>
                          <a:spcPts val="0"/>
                        </a:spcBef>
                        <a:spcAft>
                          <a:spcPts val="0"/>
                        </a:spcAft>
                        <a:buClr>
                          <a:srgbClr val="002060"/>
                        </a:buClr>
                        <a:buSzPts val="1300"/>
                        <a:buFont typeface="Calibri"/>
                        <a:buChar char="●"/>
                      </a:pPr>
                      <a:r>
                        <a:rPr lang="en-IN" sz="1300">
                          <a:solidFill>
                            <a:srgbClr val="002060"/>
                          </a:solidFill>
                          <a:latin typeface="Calibri"/>
                          <a:ea typeface="Calibri"/>
                          <a:cs typeface="Calibri"/>
                          <a:sym typeface="Calibri"/>
                        </a:rPr>
                        <a:t>Focuses on plant diseases, not directly relevant to animal disease detection.</a:t>
                      </a:r>
                      <a:endParaRPr sz="1300">
                        <a:solidFill>
                          <a:srgbClr val="002060"/>
                        </a:solidFill>
                        <a:latin typeface="Calibri"/>
                        <a:ea typeface="Calibri"/>
                        <a:cs typeface="Calibri"/>
                        <a:sym typeface="Calibri"/>
                      </a:endParaRPr>
                    </a:p>
                    <a:p>
                      <a:pPr indent="-311150" lvl="0" marL="457200" rtl="0" algn="l">
                        <a:spcBef>
                          <a:spcPts val="0"/>
                        </a:spcBef>
                        <a:spcAft>
                          <a:spcPts val="0"/>
                        </a:spcAft>
                        <a:buClr>
                          <a:srgbClr val="002060"/>
                        </a:buClr>
                        <a:buSzPts val="1300"/>
                        <a:buFont typeface="Calibri"/>
                        <a:buChar char="●"/>
                      </a:pPr>
                      <a:r>
                        <a:rPr lang="en-IN" sz="1300">
                          <a:solidFill>
                            <a:srgbClr val="002060"/>
                          </a:solidFill>
                          <a:latin typeface="Calibri"/>
                          <a:ea typeface="Calibri"/>
                          <a:cs typeface="Calibri"/>
                          <a:sym typeface="Calibri"/>
                        </a:rPr>
                        <a:t>Limited discussion on the transferability of the approach to other domains like animal health monitoring.</a:t>
                      </a:r>
                      <a:endParaRPr sz="1300">
                        <a:solidFill>
                          <a:srgbClr val="002060"/>
                        </a:solidFill>
                        <a:latin typeface="Calibri"/>
                        <a:ea typeface="Calibri"/>
                        <a:cs typeface="Calibri"/>
                        <a:sym typeface="Calibri"/>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FEFEF"/>
                    </a:solidFill>
                  </a:tcPr>
                </a:tc>
              </a:tr>
              <a:tr h="1192225">
                <a:tc>
                  <a:txBody>
                    <a:bodyPr/>
                    <a:lstStyle/>
                    <a:p>
                      <a:pPr indent="0" lvl="0" marL="0" marR="0" rtl="0" algn="ctr">
                        <a:lnSpc>
                          <a:spcPct val="100000"/>
                        </a:lnSpc>
                        <a:spcBef>
                          <a:spcPts val="0"/>
                        </a:spcBef>
                        <a:spcAft>
                          <a:spcPts val="0"/>
                        </a:spcAft>
                        <a:buNone/>
                      </a:pPr>
                      <a:r>
                        <a:rPr b="1" lang="en-IN" sz="1300">
                          <a:solidFill>
                            <a:srgbClr val="002060"/>
                          </a:solidFill>
                          <a:latin typeface="Calibri"/>
                          <a:ea typeface="Calibri"/>
                          <a:cs typeface="Calibri"/>
                          <a:sym typeface="Calibri"/>
                        </a:rPr>
                        <a:t>2</a:t>
                      </a:r>
                      <a:endParaRPr b="1" sz="1300" u="none" cap="none" strike="noStrike">
                        <a:solidFill>
                          <a:srgbClr val="002060"/>
                        </a:solidFill>
                        <a:latin typeface="Calibri"/>
                        <a:ea typeface="Calibri"/>
                        <a:cs typeface="Calibri"/>
                        <a:sym typeface="Calibri"/>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IN" sz="1300">
                          <a:solidFill>
                            <a:srgbClr val="002060"/>
                          </a:solidFill>
                          <a:latin typeface="Calibri"/>
                          <a:ea typeface="Calibri"/>
                          <a:cs typeface="Calibri"/>
                          <a:sym typeface="Calibri"/>
                        </a:rPr>
                        <a:t>Publication Title:</a:t>
                      </a:r>
                      <a:r>
                        <a:rPr lang="en-IN" sz="1300">
                          <a:solidFill>
                            <a:srgbClr val="002060"/>
                          </a:solidFill>
                          <a:latin typeface="Calibri"/>
                          <a:ea typeface="Calibri"/>
                          <a:cs typeface="Calibri"/>
                          <a:sym typeface="Calibri"/>
                        </a:rPr>
                        <a:t> "Plant Disease Classifier: Detection of Dual-Crop Diseases Using Lightweight 2D CNN Architecture"</a:t>
                      </a:r>
                      <a:endParaRPr sz="1300">
                        <a:solidFill>
                          <a:srgbClr val="002060"/>
                        </a:solidFill>
                        <a:latin typeface="Calibri"/>
                        <a:ea typeface="Calibri"/>
                        <a:cs typeface="Calibri"/>
                        <a:sym typeface="Calibri"/>
                      </a:endParaRPr>
                    </a:p>
                    <a:p>
                      <a:pPr indent="0" lvl="0" marL="0" rtl="0" algn="l">
                        <a:spcBef>
                          <a:spcPts val="0"/>
                        </a:spcBef>
                        <a:spcAft>
                          <a:spcPts val="0"/>
                        </a:spcAft>
                        <a:buNone/>
                      </a:pPr>
                      <a:r>
                        <a:rPr b="1" lang="en-IN" sz="1300">
                          <a:solidFill>
                            <a:srgbClr val="002060"/>
                          </a:solidFill>
                          <a:latin typeface="Calibri"/>
                          <a:ea typeface="Calibri"/>
                          <a:cs typeface="Calibri"/>
                          <a:sym typeface="Calibri"/>
                        </a:rPr>
                        <a:t>Authors:</a:t>
                      </a:r>
                      <a:r>
                        <a:rPr lang="en-IN" sz="1300">
                          <a:solidFill>
                            <a:srgbClr val="002060"/>
                          </a:solidFill>
                          <a:latin typeface="Calibri"/>
                          <a:ea typeface="Calibri"/>
                          <a:cs typeface="Calibri"/>
                          <a:sym typeface="Calibri"/>
                        </a:rPr>
                        <a:t> H. I. Peyal et al.</a:t>
                      </a:r>
                      <a:endParaRPr sz="1300">
                        <a:solidFill>
                          <a:srgbClr val="002060"/>
                        </a:solidFill>
                        <a:latin typeface="Calibri"/>
                        <a:ea typeface="Calibri"/>
                        <a:cs typeface="Calibri"/>
                        <a:sym typeface="Calibri"/>
                      </a:endParaRPr>
                    </a:p>
                    <a:p>
                      <a:pPr indent="0" lvl="0" marL="0" rtl="0" algn="l">
                        <a:spcBef>
                          <a:spcPts val="0"/>
                        </a:spcBef>
                        <a:spcAft>
                          <a:spcPts val="0"/>
                        </a:spcAft>
                        <a:buNone/>
                      </a:pPr>
                      <a:r>
                        <a:rPr b="1" lang="en-IN" sz="1300">
                          <a:solidFill>
                            <a:srgbClr val="002060"/>
                          </a:solidFill>
                          <a:latin typeface="Calibri"/>
                          <a:ea typeface="Calibri"/>
                          <a:cs typeface="Calibri"/>
                          <a:sym typeface="Calibri"/>
                        </a:rPr>
                        <a:t>Type:</a:t>
                      </a:r>
                      <a:r>
                        <a:rPr lang="en-IN" sz="1300">
                          <a:solidFill>
                            <a:srgbClr val="002060"/>
                          </a:solidFill>
                          <a:latin typeface="Calibri"/>
                          <a:ea typeface="Calibri"/>
                          <a:cs typeface="Calibri"/>
                          <a:sym typeface="Calibri"/>
                        </a:rPr>
                        <a:t> Journal (IEEE Access)</a:t>
                      </a:r>
                      <a:endParaRPr sz="1300">
                        <a:solidFill>
                          <a:srgbClr val="002060"/>
                        </a:solidFill>
                        <a:latin typeface="Calibri"/>
                        <a:ea typeface="Calibri"/>
                        <a:cs typeface="Calibri"/>
                        <a:sym typeface="Calibri"/>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None/>
                      </a:pPr>
                      <a:r>
                        <a:rPr b="1" lang="en-IN" sz="1300">
                          <a:solidFill>
                            <a:srgbClr val="002060"/>
                          </a:solidFill>
                          <a:latin typeface="Calibri"/>
                          <a:ea typeface="Calibri"/>
                          <a:cs typeface="Calibri"/>
                          <a:sym typeface="Calibri"/>
                        </a:rPr>
                        <a:t>2023</a:t>
                      </a:r>
                      <a:endParaRPr b="1" sz="1300" u="none" cap="none" strike="noStrike">
                        <a:solidFill>
                          <a:srgbClr val="002060"/>
                        </a:solidFill>
                        <a:latin typeface="Calibri"/>
                        <a:ea typeface="Calibri"/>
                        <a:cs typeface="Calibri"/>
                        <a:sym typeface="Calibri"/>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FEFEF"/>
                    </a:solidFill>
                  </a:tcPr>
                </a:tc>
                <a:tc>
                  <a:txBody>
                    <a:bodyPr/>
                    <a:lstStyle/>
                    <a:p>
                      <a:pPr indent="-311150" lvl="0" marL="457200" rtl="0" algn="l">
                        <a:spcBef>
                          <a:spcPts val="0"/>
                        </a:spcBef>
                        <a:spcAft>
                          <a:spcPts val="0"/>
                        </a:spcAft>
                        <a:buClr>
                          <a:srgbClr val="002060"/>
                        </a:buClr>
                        <a:buSzPts val="1300"/>
                        <a:buFont typeface="Calibri"/>
                        <a:buChar char="●"/>
                      </a:pPr>
                      <a:r>
                        <a:rPr lang="en-IN" sz="1300">
                          <a:solidFill>
                            <a:srgbClr val="002060"/>
                          </a:solidFill>
                          <a:latin typeface="Calibri"/>
                          <a:ea typeface="Calibri"/>
                          <a:cs typeface="Calibri"/>
                          <a:sym typeface="Calibri"/>
                        </a:rPr>
                        <a:t>Utilizes a lightweight 2D CNN architecture for plant disease detection.</a:t>
                      </a:r>
                      <a:endParaRPr sz="1300">
                        <a:solidFill>
                          <a:srgbClr val="002060"/>
                        </a:solidFill>
                        <a:latin typeface="Calibri"/>
                        <a:ea typeface="Calibri"/>
                        <a:cs typeface="Calibri"/>
                        <a:sym typeface="Calibri"/>
                      </a:endParaRPr>
                    </a:p>
                    <a:p>
                      <a:pPr indent="-311150" lvl="0" marL="457200" rtl="0" algn="l">
                        <a:spcBef>
                          <a:spcPts val="0"/>
                        </a:spcBef>
                        <a:spcAft>
                          <a:spcPts val="0"/>
                        </a:spcAft>
                        <a:buClr>
                          <a:srgbClr val="002060"/>
                        </a:buClr>
                        <a:buSzPts val="1300"/>
                        <a:buFont typeface="Calibri"/>
                        <a:buChar char="●"/>
                      </a:pPr>
                      <a:r>
                        <a:rPr lang="en-IN" sz="1300">
                          <a:solidFill>
                            <a:srgbClr val="002060"/>
                          </a:solidFill>
                          <a:latin typeface="Calibri"/>
                          <a:ea typeface="Calibri"/>
                          <a:cs typeface="Calibri"/>
                          <a:sym typeface="Calibri"/>
                        </a:rPr>
                        <a:t>Addresses the challenge of dual-crop diseases, enhancing the applicability of the classifier.</a:t>
                      </a:r>
                      <a:endParaRPr sz="1300">
                        <a:solidFill>
                          <a:srgbClr val="002060"/>
                        </a:solidFill>
                        <a:latin typeface="Calibri"/>
                        <a:ea typeface="Calibri"/>
                        <a:cs typeface="Calibri"/>
                        <a:sym typeface="Calibri"/>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FEFEF"/>
                    </a:solidFill>
                  </a:tcPr>
                </a:tc>
                <a:tc>
                  <a:txBody>
                    <a:bodyPr/>
                    <a:lstStyle/>
                    <a:p>
                      <a:pPr indent="-311150" lvl="0" marL="457200" rtl="0" algn="l">
                        <a:spcBef>
                          <a:spcPts val="0"/>
                        </a:spcBef>
                        <a:spcAft>
                          <a:spcPts val="0"/>
                        </a:spcAft>
                        <a:buClr>
                          <a:srgbClr val="002060"/>
                        </a:buClr>
                        <a:buSzPts val="1300"/>
                        <a:buFont typeface="Calibri"/>
                        <a:buChar char="●"/>
                      </a:pPr>
                      <a:r>
                        <a:rPr lang="en-IN" sz="1300">
                          <a:solidFill>
                            <a:srgbClr val="002060"/>
                          </a:solidFill>
                          <a:latin typeface="Calibri"/>
                          <a:ea typeface="Calibri"/>
                          <a:cs typeface="Calibri"/>
                          <a:sym typeface="Calibri"/>
                        </a:rPr>
                        <a:t>Focuses on plant diseases, not directly relevant to animal disease detection.</a:t>
                      </a:r>
                      <a:endParaRPr sz="1300">
                        <a:solidFill>
                          <a:srgbClr val="002060"/>
                        </a:solidFill>
                        <a:latin typeface="Calibri"/>
                        <a:ea typeface="Calibri"/>
                        <a:cs typeface="Calibri"/>
                        <a:sym typeface="Calibri"/>
                      </a:endParaRPr>
                    </a:p>
                    <a:p>
                      <a:pPr indent="-311150" lvl="0" marL="457200" rtl="0" algn="l">
                        <a:spcBef>
                          <a:spcPts val="0"/>
                        </a:spcBef>
                        <a:spcAft>
                          <a:spcPts val="0"/>
                        </a:spcAft>
                        <a:buClr>
                          <a:srgbClr val="002060"/>
                        </a:buClr>
                        <a:buSzPts val="1300"/>
                        <a:buFont typeface="Calibri"/>
                        <a:buChar char="●"/>
                      </a:pPr>
                      <a:r>
                        <a:rPr lang="en-IN" sz="1300">
                          <a:solidFill>
                            <a:srgbClr val="002060"/>
                          </a:solidFill>
                          <a:latin typeface="Calibri"/>
                          <a:ea typeface="Calibri"/>
                          <a:cs typeface="Calibri"/>
                          <a:sym typeface="Calibri"/>
                        </a:rPr>
                        <a:t>Limited discussion on the generalizability of the lightweight CNN architecture.</a:t>
                      </a:r>
                      <a:endParaRPr sz="1300">
                        <a:solidFill>
                          <a:srgbClr val="002060"/>
                        </a:solidFill>
                        <a:latin typeface="Calibri"/>
                        <a:ea typeface="Calibri"/>
                        <a:cs typeface="Calibri"/>
                        <a:sym typeface="Calibri"/>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FEFEF"/>
                    </a:solidFill>
                  </a:tcPr>
                </a:tc>
              </a:tr>
              <a:tr h="1394350">
                <a:tc>
                  <a:txBody>
                    <a:bodyPr/>
                    <a:lstStyle/>
                    <a:p>
                      <a:pPr indent="0" lvl="0" marL="0" marR="0" rtl="0" algn="ctr">
                        <a:lnSpc>
                          <a:spcPct val="100000"/>
                        </a:lnSpc>
                        <a:spcBef>
                          <a:spcPts val="0"/>
                        </a:spcBef>
                        <a:spcAft>
                          <a:spcPts val="0"/>
                        </a:spcAft>
                        <a:buNone/>
                      </a:pPr>
                      <a:r>
                        <a:rPr b="1" lang="en-IN" sz="1300">
                          <a:solidFill>
                            <a:srgbClr val="002060"/>
                          </a:solidFill>
                          <a:latin typeface="Calibri"/>
                          <a:ea typeface="Calibri"/>
                          <a:cs typeface="Calibri"/>
                          <a:sym typeface="Calibri"/>
                        </a:rPr>
                        <a:t>3</a:t>
                      </a:r>
                      <a:endParaRPr b="1" sz="1300" u="none" cap="none" strike="noStrike">
                        <a:solidFill>
                          <a:srgbClr val="002060"/>
                        </a:solidFill>
                        <a:latin typeface="Calibri"/>
                        <a:ea typeface="Calibri"/>
                        <a:cs typeface="Calibri"/>
                        <a:sym typeface="Calibri"/>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IN" sz="1300">
                          <a:solidFill>
                            <a:srgbClr val="002060"/>
                          </a:solidFill>
                          <a:latin typeface="Calibri"/>
                          <a:ea typeface="Calibri"/>
                          <a:cs typeface="Calibri"/>
                          <a:sym typeface="Calibri"/>
                        </a:rPr>
                        <a:t>Publication Title:</a:t>
                      </a:r>
                      <a:r>
                        <a:rPr lang="en-IN" sz="1300">
                          <a:solidFill>
                            <a:srgbClr val="002060"/>
                          </a:solidFill>
                          <a:latin typeface="Calibri"/>
                          <a:ea typeface="Calibri"/>
                          <a:cs typeface="Calibri"/>
                          <a:sym typeface="Calibri"/>
                        </a:rPr>
                        <a:t> "Dog Skin Diseases Detection and Identification Using Convolutional Neural Networks"</a:t>
                      </a:r>
                      <a:endParaRPr sz="1300">
                        <a:solidFill>
                          <a:srgbClr val="002060"/>
                        </a:solidFill>
                        <a:latin typeface="Calibri"/>
                        <a:ea typeface="Calibri"/>
                        <a:cs typeface="Calibri"/>
                        <a:sym typeface="Calibri"/>
                      </a:endParaRPr>
                    </a:p>
                    <a:p>
                      <a:pPr indent="0" lvl="0" marL="0" rtl="0" algn="l">
                        <a:spcBef>
                          <a:spcPts val="0"/>
                        </a:spcBef>
                        <a:spcAft>
                          <a:spcPts val="0"/>
                        </a:spcAft>
                        <a:buNone/>
                      </a:pPr>
                      <a:r>
                        <a:rPr b="1" lang="en-IN" sz="1300">
                          <a:solidFill>
                            <a:srgbClr val="002060"/>
                          </a:solidFill>
                          <a:latin typeface="Calibri"/>
                          <a:ea typeface="Calibri"/>
                          <a:cs typeface="Calibri"/>
                          <a:sym typeface="Calibri"/>
                        </a:rPr>
                        <a:t>Authors:</a:t>
                      </a:r>
                      <a:r>
                        <a:rPr lang="en-IN" sz="1300">
                          <a:solidFill>
                            <a:srgbClr val="002060"/>
                          </a:solidFill>
                          <a:latin typeface="Calibri"/>
                          <a:ea typeface="Calibri"/>
                          <a:cs typeface="Calibri"/>
                          <a:sym typeface="Calibri"/>
                        </a:rPr>
                        <a:t> A. Upadhyay, G. Singh, S. Mhatre, et al.</a:t>
                      </a:r>
                      <a:endParaRPr sz="1300">
                        <a:solidFill>
                          <a:srgbClr val="002060"/>
                        </a:solidFill>
                        <a:latin typeface="Calibri"/>
                        <a:ea typeface="Calibri"/>
                        <a:cs typeface="Calibri"/>
                        <a:sym typeface="Calibri"/>
                      </a:endParaRPr>
                    </a:p>
                    <a:p>
                      <a:pPr indent="0" lvl="0" marL="0" rtl="0" algn="l">
                        <a:spcBef>
                          <a:spcPts val="0"/>
                        </a:spcBef>
                        <a:spcAft>
                          <a:spcPts val="0"/>
                        </a:spcAft>
                        <a:buNone/>
                      </a:pPr>
                      <a:r>
                        <a:rPr b="1" lang="en-IN" sz="1300">
                          <a:solidFill>
                            <a:srgbClr val="002060"/>
                          </a:solidFill>
                          <a:latin typeface="Calibri"/>
                          <a:ea typeface="Calibri"/>
                          <a:cs typeface="Calibri"/>
                          <a:sym typeface="Calibri"/>
                        </a:rPr>
                        <a:t>Type</a:t>
                      </a:r>
                      <a:r>
                        <a:rPr lang="en-IN" sz="1300">
                          <a:solidFill>
                            <a:srgbClr val="002060"/>
                          </a:solidFill>
                          <a:latin typeface="Calibri"/>
                          <a:ea typeface="Calibri"/>
                          <a:cs typeface="Calibri"/>
                          <a:sym typeface="Calibri"/>
                        </a:rPr>
                        <a:t>: Journal (SN Computer Science)</a:t>
                      </a:r>
                      <a:endParaRPr sz="1300">
                        <a:solidFill>
                          <a:srgbClr val="002060"/>
                        </a:solidFill>
                        <a:latin typeface="Calibri"/>
                        <a:ea typeface="Calibri"/>
                        <a:cs typeface="Calibri"/>
                        <a:sym typeface="Calibri"/>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None/>
                      </a:pPr>
                      <a:r>
                        <a:rPr b="1" lang="en-IN" sz="1300">
                          <a:solidFill>
                            <a:srgbClr val="002060"/>
                          </a:solidFill>
                          <a:latin typeface="Calibri"/>
                          <a:ea typeface="Calibri"/>
                          <a:cs typeface="Calibri"/>
                          <a:sym typeface="Calibri"/>
                        </a:rPr>
                        <a:t>2023</a:t>
                      </a:r>
                      <a:endParaRPr b="1" sz="1300" u="none" cap="none" strike="noStrike">
                        <a:solidFill>
                          <a:srgbClr val="002060"/>
                        </a:solidFill>
                        <a:latin typeface="Calibri"/>
                        <a:ea typeface="Calibri"/>
                        <a:cs typeface="Calibri"/>
                        <a:sym typeface="Calibri"/>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FEFEF"/>
                    </a:solidFill>
                  </a:tcPr>
                </a:tc>
                <a:tc>
                  <a:txBody>
                    <a:bodyPr/>
                    <a:lstStyle/>
                    <a:p>
                      <a:pPr indent="-311150" lvl="0" marL="457200" rtl="0" algn="l">
                        <a:spcBef>
                          <a:spcPts val="0"/>
                        </a:spcBef>
                        <a:spcAft>
                          <a:spcPts val="0"/>
                        </a:spcAft>
                        <a:buClr>
                          <a:srgbClr val="002060"/>
                        </a:buClr>
                        <a:buSzPts val="1300"/>
                        <a:buFont typeface="Calibri"/>
                        <a:buChar char="●"/>
                      </a:pPr>
                      <a:r>
                        <a:rPr lang="en-IN" sz="1300">
                          <a:solidFill>
                            <a:srgbClr val="002060"/>
                          </a:solidFill>
                          <a:latin typeface="Calibri"/>
                          <a:ea typeface="Calibri"/>
                          <a:cs typeface="Calibri"/>
                          <a:sym typeface="Calibri"/>
                        </a:rPr>
                        <a:t>Focuses on the detection and identification of dog skin diseases using CNNs.</a:t>
                      </a:r>
                      <a:endParaRPr sz="1300">
                        <a:solidFill>
                          <a:srgbClr val="002060"/>
                        </a:solidFill>
                        <a:latin typeface="Calibri"/>
                        <a:ea typeface="Calibri"/>
                        <a:cs typeface="Calibri"/>
                        <a:sym typeface="Calibri"/>
                      </a:endParaRPr>
                    </a:p>
                    <a:p>
                      <a:pPr indent="-311150" lvl="0" marL="457200" rtl="0" algn="l">
                        <a:spcBef>
                          <a:spcPts val="0"/>
                        </a:spcBef>
                        <a:spcAft>
                          <a:spcPts val="0"/>
                        </a:spcAft>
                        <a:buClr>
                          <a:srgbClr val="002060"/>
                        </a:buClr>
                        <a:buSzPts val="1300"/>
                        <a:buFont typeface="Calibri"/>
                        <a:buChar char="●"/>
                      </a:pPr>
                      <a:r>
                        <a:rPr lang="en-IN" sz="1300">
                          <a:solidFill>
                            <a:srgbClr val="002060"/>
                          </a:solidFill>
                          <a:latin typeface="Calibri"/>
                          <a:ea typeface="Calibri"/>
                          <a:cs typeface="Calibri"/>
                          <a:sym typeface="Calibri"/>
                        </a:rPr>
                        <a:t>Addresses a specific veterinary concern, demonstrating the potential of CNNs in animal disease detection.</a:t>
                      </a:r>
                      <a:endParaRPr sz="1300">
                        <a:solidFill>
                          <a:srgbClr val="002060"/>
                        </a:solidFill>
                        <a:latin typeface="Calibri"/>
                        <a:ea typeface="Calibri"/>
                        <a:cs typeface="Calibri"/>
                        <a:sym typeface="Calibri"/>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FEFEF"/>
                    </a:solidFill>
                  </a:tcPr>
                </a:tc>
                <a:tc>
                  <a:txBody>
                    <a:bodyPr/>
                    <a:lstStyle/>
                    <a:p>
                      <a:pPr indent="-311150" lvl="0" marL="457200" rtl="0" algn="l">
                        <a:spcBef>
                          <a:spcPts val="0"/>
                        </a:spcBef>
                        <a:spcAft>
                          <a:spcPts val="0"/>
                        </a:spcAft>
                        <a:buClr>
                          <a:srgbClr val="002060"/>
                        </a:buClr>
                        <a:buSzPts val="1300"/>
                        <a:buFont typeface="Calibri"/>
                        <a:buChar char="●"/>
                      </a:pPr>
                      <a:r>
                        <a:rPr lang="en-IN" sz="1300">
                          <a:solidFill>
                            <a:srgbClr val="002060"/>
                          </a:solidFill>
                          <a:latin typeface="Calibri"/>
                          <a:ea typeface="Calibri"/>
                          <a:cs typeface="Calibri"/>
                          <a:sym typeface="Calibri"/>
                        </a:rPr>
                        <a:t>Limited to dog skin diseases, may not generalize well to other animal species.</a:t>
                      </a:r>
                      <a:endParaRPr sz="1300">
                        <a:solidFill>
                          <a:srgbClr val="002060"/>
                        </a:solidFill>
                        <a:latin typeface="Calibri"/>
                        <a:ea typeface="Calibri"/>
                        <a:cs typeface="Calibri"/>
                        <a:sym typeface="Calibri"/>
                      </a:endParaRPr>
                    </a:p>
                    <a:p>
                      <a:pPr indent="-311150" lvl="0" marL="457200" rtl="0" algn="l">
                        <a:spcBef>
                          <a:spcPts val="0"/>
                        </a:spcBef>
                        <a:spcAft>
                          <a:spcPts val="0"/>
                        </a:spcAft>
                        <a:buClr>
                          <a:srgbClr val="002060"/>
                        </a:buClr>
                        <a:buSzPts val="1300"/>
                        <a:buFont typeface="Calibri"/>
                        <a:buChar char="●"/>
                      </a:pPr>
                      <a:r>
                        <a:rPr lang="en-IN" sz="1300">
                          <a:solidFill>
                            <a:srgbClr val="002060"/>
                          </a:solidFill>
                          <a:latin typeface="Calibri"/>
                          <a:ea typeface="Calibri"/>
                          <a:cs typeface="Calibri"/>
                          <a:sym typeface="Calibri"/>
                        </a:rPr>
                        <a:t>Might lack scalability to handle diverse types of animal diseases.</a:t>
                      </a:r>
                      <a:endParaRPr sz="1300">
                        <a:solidFill>
                          <a:srgbClr val="002060"/>
                        </a:solidFill>
                        <a:latin typeface="Calibri"/>
                        <a:ea typeface="Calibri"/>
                        <a:cs typeface="Calibri"/>
                        <a:sym typeface="Calibri"/>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FEFEF"/>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2c2d2c09b4e_0_132"/>
          <p:cNvSpPr/>
          <p:nvPr/>
        </p:nvSpPr>
        <p:spPr>
          <a:xfrm>
            <a:off x="4378500" y="371300"/>
            <a:ext cx="3435000" cy="595800"/>
          </a:xfrm>
          <a:prstGeom prst="rect">
            <a:avLst/>
          </a:prstGeom>
          <a:noFill/>
          <a:ln>
            <a:noFill/>
          </a:ln>
        </p:spPr>
        <p:txBody>
          <a:bodyPr anchorCtr="0" anchor="t" bIns="45000" lIns="90000" spcFirstLastPara="1" rIns="90000" wrap="square" tIns="45000">
            <a:noAutofit/>
          </a:bodyPr>
          <a:lstStyle/>
          <a:p>
            <a:pPr indent="0" lvl="0" marL="0" marR="0" rtl="0" algn="ctr">
              <a:lnSpc>
                <a:spcPct val="90000"/>
              </a:lnSpc>
              <a:spcBef>
                <a:spcPts val="0"/>
              </a:spcBef>
              <a:spcAft>
                <a:spcPts val="0"/>
              </a:spcAft>
              <a:buNone/>
            </a:pPr>
            <a:r>
              <a:rPr b="1" lang="en-IN" sz="3200" strike="noStrike">
                <a:solidFill>
                  <a:srgbClr val="002060"/>
                </a:solidFill>
                <a:latin typeface="Times new roman"/>
                <a:ea typeface="Times new roman"/>
                <a:cs typeface="Times new roman"/>
                <a:sym typeface="Times new roman"/>
              </a:rPr>
              <a:t>Literature Survey</a:t>
            </a:r>
            <a:endParaRPr b="1" sz="3200" strike="noStrike">
              <a:solidFill>
                <a:srgbClr val="002060"/>
              </a:solidFill>
            </a:endParaRPr>
          </a:p>
        </p:txBody>
      </p:sp>
      <p:graphicFrame>
        <p:nvGraphicFramePr>
          <p:cNvPr id="152" name="Google Shape;152;g2c2d2c09b4e_0_132"/>
          <p:cNvGraphicFramePr/>
          <p:nvPr/>
        </p:nvGraphicFramePr>
        <p:xfrm>
          <a:off x="331710" y="1203245"/>
          <a:ext cx="3000000" cy="3000000"/>
        </p:xfrm>
        <a:graphic>
          <a:graphicData uri="http://schemas.openxmlformats.org/drawingml/2006/table">
            <a:tbl>
              <a:tblPr>
                <a:noFill/>
                <a:tableStyleId>{2D81DB82-6341-49ED-95EC-15A348ADF36B}</a:tableStyleId>
              </a:tblPr>
              <a:tblGrid>
                <a:gridCol w="534250"/>
                <a:gridCol w="3962625"/>
                <a:gridCol w="979750"/>
                <a:gridCol w="3294975"/>
                <a:gridCol w="2756975"/>
              </a:tblGrid>
              <a:tr h="772925">
                <a:tc>
                  <a:txBody>
                    <a:bodyPr/>
                    <a:lstStyle/>
                    <a:p>
                      <a:pPr indent="0" lvl="0" marL="0" marR="0" rtl="0" algn="ctr">
                        <a:lnSpc>
                          <a:spcPct val="100000"/>
                        </a:lnSpc>
                        <a:spcBef>
                          <a:spcPts val="0"/>
                        </a:spcBef>
                        <a:spcAft>
                          <a:spcPts val="0"/>
                        </a:spcAft>
                        <a:buNone/>
                      </a:pPr>
                      <a:r>
                        <a:rPr b="1" lang="en-IN" sz="1600" u="none" cap="none" strike="noStrike">
                          <a:solidFill>
                            <a:srgbClr val="002060"/>
                          </a:solidFill>
                          <a:latin typeface="Calibri"/>
                          <a:ea typeface="Calibri"/>
                          <a:cs typeface="Calibri"/>
                          <a:sym typeface="Calibri"/>
                        </a:rPr>
                        <a:t>Sr No.</a:t>
                      </a:r>
                      <a:endParaRPr b="0" sz="1600" u="none" cap="none" strike="noStrike">
                        <a:solidFill>
                          <a:srgbClr val="002060"/>
                        </a:solidFill>
                        <a:latin typeface="Arial"/>
                        <a:ea typeface="Arial"/>
                        <a:cs typeface="Arial"/>
                        <a:sym typeface="Arial"/>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AE8FC"/>
                    </a:solidFill>
                  </a:tcPr>
                </a:tc>
                <a:tc>
                  <a:txBody>
                    <a:bodyPr/>
                    <a:lstStyle/>
                    <a:p>
                      <a:pPr indent="0" lvl="0" marL="0" marR="0" rtl="0" algn="ctr">
                        <a:lnSpc>
                          <a:spcPct val="100000"/>
                        </a:lnSpc>
                        <a:spcBef>
                          <a:spcPts val="0"/>
                        </a:spcBef>
                        <a:spcAft>
                          <a:spcPts val="0"/>
                        </a:spcAft>
                        <a:buNone/>
                      </a:pPr>
                      <a:r>
                        <a:rPr b="1" lang="en-IN" sz="1600" u="none" cap="none" strike="noStrike">
                          <a:solidFill>
                            <a:srgbClr val="002060"/>
                          </a:solidFill>
                          <a:latin typeface="Calibri"/>
                          <a:ea typeface="Calibri"/>
                          <a:cs typeface="Calibri"/>
                          <a:sym typeface="Calibri"/>
                        </a:rPr>
                        <a:t>Publication Title with authors [ mention whether Journal or Conference paper]</a:t>
                      </a:r>
                      <a:endParaRPr b="0" sz="1600" u="none" cap="none" strike="noStrike">
                        <a:solidFill>
                          <a:srgbClr val="002060"/>
                        </a:solidFill>
                        <a:latin typeface="Arial"/>
                        <a:ea typeface="Arial"/>
                        <a:cs typeface="Arial"/>
                        <a:sym typeface="Arial"/>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AE8FC"/>
                    </a:solidFill>
                  </a:tcPr>
                </a:tc>
                <a:tc>
                  <a:txBody>
                    <a:bodyPr/>
                    <a:lstStyle/>
                    <a:p>
                      <a:pPr indent="0" lvl="0" marL="0" marR="0" rtl="0" algn="ctr">
                        <a:lnSpc>
                          <a:spcPct val="100000"/>
                        </a:lnSpc>
                        <a:spcBef>
                          <a:spcPts val="0"/>
                        </a:spcBef>
                        <a:spcAft>
                          <a:spcPts val="0"/>
                        </a:spcAft>
                        <a:buNone/>
                      </a:pPr>
                      <a:r>
                        <a:rPr b="1" lang="en-IN" sz="1600" u="none" cap="none" strike="noStrike">
                          <a:solidFill>
                            <a:srgbClr val="002060"/>
                          </a:solidFill>
                          <a:latin typeface="Calibri"/>
                          <a:ea typeface="Calibri"/>
                          <a:cs typeface="Calibri"/>
                          <a:sym typeface="Calibri"/>
                        </a:rPr>
                        <a:t>Publication Year</a:t>
                      </a:r>
                      <a:endParaRPr b="0" sz="1600" u="none" cap="none" strike="noStrike">
                        <a:solidFill>
                          <a:srgbClr val="002060"/>
                        </a:solidFill>
                        <a:latin typeface="Arial"/>
                        <a:ea typeface="Arial"/>
                        <a:cs typeface="Arial"/>
                        <a:sym typeface="Arial"/>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AE8FC"/>
                    </a:solidFill>
                  </a:tcPr>
                </a:tc>
                <a:tc>
                  <a:txBody>
                    <a:bodyPr/>
                    <a:lstStyle/>
                    <a:p>
                      <a:pPr indent="0" lvl="0" marL="0" marR="0" rtl="0" algn="ctr">
                        <a:lnSpc>
                          <a:spcPct val="100000"/>
                        </a:lnSpc>
                        <a:spcBef>
                          <a:spcPts val="0"/>
                        </a:spcBef>
                        <a:spcAft>
                          <a:spcPts val="0"/>
                        </a:spcAft>
                        <a:buNone/>
                      </a:pPr>
                      <a:r>
                        <a:rPr b="1" lang="en-IN" sz="1600" u="none" cap="none" strike="noStrike">
                          <a:solidFill>
                            <a:srgbClr val="002060"/>
                          </a:solidFill>
                          <a:latin typeface="Calibri"/>
                          <a:ea typeface="Calibri"/>
                          <a:cs typeface="Calibri"/>
                          <a:sym typeface="Calibri"/>
                        </a:rPr>
                        <a:t>Positive points of the Publication</a:t>
                      </a:r>
                      <a:endParaRPr b="0" sz="1600" u="none" cap="none" strike="noStrike">
                        <a:solidFill>
                          <a:srgbClr val="002060"/>
                        </a:solidFill>
                        <a:latin typeface="Arial"/>
                        <a:ea typeface="Arial"/>
                        <a:cs typeface="Arial"/>
                        <a:sym typeface="Arial"/>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AE8FC"/>
                    </a:solidFill>
                  </a:tcPr>
                </a:tc>
                <a:tc>
                  <a:txBody>
                    <a:bodyPr/>
                    <a:lstStyle/>
                    <a:p>
                      <a:pPr indent="0" lvl="0" marL="0" marR="0" rtl="0" algn="ctr">
                        <a:lnSpc>
                          <a:spcPct val="100000"/>
                        </a:lnSpc>
                        <a:spcBef>
                          <a:spcPts val="0"/>
                        </a:spcBef>
                        <a:spcAft>
                          <a:spcPts val="0"/>
                        </a:spcAft>
                        <a:buNone/>
                      </a:pPr>
                      <a:r>
                        <a:rPr b="1" lang="en-IN" sz="1600" u="none" cap="none" strike="noStrike">
                          <a:solidFill>
                            <a:srgbClr val="002060"/>
                          </a:solidFill>
                          <a:latin typeface="Calibri"/>
                          <a:ea typeface="Calibri"/>
                          <a:cs typeface="Calibri"/>
                          <a:sym typeface="Calibri"/>
                        </a:rPr>
                        <a:t>Gaps in publication work</a:t>
                      </a:r>
                      <a:endParaRPr b="0" sz="1600" u="none" cap="none" strike="noStrike">
                        <a:solidFill>
                          <a:srgbClr val="002060"/>
                        </a:solidFill>
                        <a:latin typeface="Arial"/>
                        <a:ea typeface="Arial"/>
                        <a:cs typeface="Arial"/>
                        <a:sym typeface="Arial"/>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AE8FC"/>
                    </a:solidFill>
                  </a:tcPr>
                </a:tc>
              </a:tr>
              <a:tr h="1247275">
                <a:tc>
                  <a:txBody>
                    <a:bodyPr/>
                    <a:lstStyle/>
                    <a:p>
                      <a:pPr indent="0" lvl="0" marL="0" marR="0" rtl="0" algn="ctr">
                        <a:lnSpc>
                          <a:spcPct val="100000"/>
                        </a:lnSpc>
                        <a:spcBef>
                          <a:spcPts val="0"/>
                        </a:spcBef>
                        <a:spcAft>
                          <a:spcPts val="0"/>
                        </a:spcAft>
                        <a:buNone/>
                      </a:pPr>
                      <a:r>
                        <a:rPr b="1" lang="en-IN" sz="1300">
                          <a:solidFill>
                            <a:srgbClr val="002060"/>
                          </a:solidFill>
                          <a:latin typeface="Calibri"/>
                          <a:ea typeface="Calibri"/>
                          <a:cs typeface="Calibri"/>
                          <a:sym typeface="Calibri"/>
                        </a:rPr>
                        <a:t>4</a:t>
                      </a:r>
                      <a:endParaRPr b="1" sz="1300" u="none" cap="none" strike="noStrike">
                        <a:solidFill>
                          <a:srgbClr val="002060"/>
                        </a:solidFill>
                        <a:latin typeface="Calibri"/>
                        <a:ea typeface="Calibri"/>
                        <a:cs typeface="Calibri"/>
                        <a:sym typeface="Calibri"/>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IN" sz="1300">
                          <a:solidFill>
                            <a:srgbClr val="002060"/>
                          </a:solidFill>
                          <a:latin typeface="Calibri"/>
                          <a:ea typeface="Calibri"/>
                          <a:cs typeface="Calibri"/>
                          <a:sym typeface="Calibri"/>
                        </a:rPr>
                        <a:t>Publication Title: </a:t>
                      </a:r>
                      <a:r>
                        <a:rPr lang="en-IN" sz="1300">
                          <a:solidFill>
                            <a:srgbClr val="002060"/>
                          </a:solidFill>
                          <a:latin typeface="Calibri"/>
                          <a:ea typeface="Calibri"/>
                          <a:cs typeface="Calibri"/>
                          <a:sym typeface="Calibri"/>
                        </a:rPr>
                        <a:t>"Classification of dog skin diseases using deep learning with images captured from multispectral imaging device"</a:t>
                      </a:r>
                      <a:endParaRPr sz="1300">
                        <a:solidFill>
                          <a:srgbClr val="002060"/>
                        </a:solidFill>
                        <a:latin typeface="Calibri"/>
                        <a:ea typeface="Calibri"/>
                        <a:cs typeface="Calibri"/>
                        <a:sym typeface="Calibri"/>
                      </a:endParaRPr>
                    </a:p>
                    <a:p>
                      <a:pPr indent="0" lvl="0" marL="0" rtl="0" algn="l">
                        <a:spcBef>
                          <a:spcPts val="0"/>
                        </a:spcBef>
                        <a:spcAft>
                          <a:spcPts val="0"/>
                        </a:spcAft>
                        <a:buNone/>
                      </a:pPr>
                      <a:r>
                        <a:rPr b="1" lang="en-IN" sz="1300">
                          <a:solidFill>
                            <a:srgbClr val="002060"/>
                          </a:solidFill>
                          <a:latin typeface="Calibri"/>
                          <a:ea typeface="Calibri"/>
                          <a:cs typeface="Calibri"/>
                          <a:sym typeface="Calibri"/>
                        </a:rPr>
                        <a:t>Authors: </a:t>
                      </a:r>
                      <a:r>
                        <a:rPr lang="en-IN" sz="1300">
                          <a:solidFill>
                            <a:srgbClr val="002060"/>
                          </a:solidFill>
                          <a:latin typeface="Calibri"/>
                          <a:ea typeface="Calibri"/>
                          <a:cs typeface="Calibri"/>
                          <a:sym typeface="Calibri"/>
                        </a:rPr>
                        <a:t>S. Hwang, H. K. Shin, J. M. Park, et al.</a:t>
                      </a:r>
                      <a:endParaRPr sz="1300">
                        <a:solidFill>
                          <a:srgbClr val="002060"/>
                        </a:solidFill>
                        <a:latin typeface="Calibri"/>
                        <a:ea typeface="Calibri"/>
                        <a:cs typeface="Calibri"/>
                        <a:sym typeface="Calibri"/>
                      </a:endParaRPr>
                    </a:p>
                    <a:p>
                      <a:pPr indent="0" lvl="0" marL="0" rtl="0" algn="l">
                        <a:spcBef>
                          <a:spcPts val="0"/>
                        </a:spcBef>
                        <a:spcAft>
                          <a:spcPts val="0"/>
                        </a:spcAft>
                        <a:buNone/>
                      </a:pPr>
                      <a:r>
                        <a:rPr b="1" lang="en-IN" sz="1300">
                          <a:solidFill>
                            <a:srgbClr val="002060"/>
                          </a:solidFill>
                          <a:latin typeface="Calibri"/>
                          <a:ea typeface="Calibri"/>
                          <a:cs typeface="Calibri"/>
                          <a:sym typeface="Calibri"/>
                        </a:rPr>
                        <a:t>Type:</a:t>
                      </a:r>
                      <a:r>
                        <a:rPr lang="en-IN" sz="1300">
                          <a:solidFill>
                            <a:srgbClr val="002060"/>
                          </a:solidFill>
                          <a:latin typeface="Calibri"/>
                          <a:ea typeface="Calibri"/>
                          <a:cs typeface="Calibri"/>
                          <a:sym typeface="Calibri"/>
                        </a:rPr>
                        <a:t> Journal (Molecular and Cellular Toxicology)</a:t>
                      </a:r>
                      <a:endParaRPr sz="1300">
                        <a:solidFill>
                          <a:srgbClr val="002060"/>
                        </a:solidFill>
                        <a:latin typeface="Calibri"/>
                        <a:ea typeface="Calibri"/>
                        <a:cs typeface="Calibri"/>
                        <a:sym typeface="Calibri"/>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None/>
                      </a:pPr>
                      <a:r>
                        <a:rPr b="1" lang="en-IN" sz="1300">
                          <a:solidFill>
                            <a:srgbClr val="002060"/>
                          </a:solidFill>
                          <a:latin typeface="Calibri"/>
                          <a:ea typeface="Calibri"/>
                          <a:cs typeface="Calibri"/>
                          <a:sym typeface="Calibri"/>
                        </a:rPr>
                        <a:t>2022</a:t>
                      </a:r>
                      <a:endParaRPr b="1" sz="1300" u="none" cap="none" strike="noStrike">
                        <a:solidFill>
                          <a:srgbClr val="002060"/>
                        </a:solidFill>
                        <a:latin typeface="Calibri"/>
                        <a:ea typeface="Calibri"/>
                        <a:cs typeface="Calibri"/>
                        <a:sym typeface="Calibri"/>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FEFEF"/>
                    </a:solidFill>
                  </a:tcPr>
                </a:tc>
                <a:tc>
                  <a:txBody>
                    <a:bodyPr/>
                    <a:lstStyle/>
                    <a:p>
                      <a:pPr indent="-311150" lvl="0" marL="457200" rtl="0" algn="l">
                        <a:spcBef>
                          <a:spcPts val="0"/>
                        </a:spcBef>
                        <a:spcAft>
                          <a:spcPts val="0"/>
                        </a:spcAft>
                        <a:buClr>
                          <a:srgbClr val="002060"/>
                        </a:buClr>
                        <a:buSzPts val="1300"/>
                        <a:buFont typeface="Calibri"/>
                        <a:buChar char="●"/>
                      </a:pPr>
                      <a:r>
                        <a:rPr lang="en-IN" sz="1300">
                          <a:solidFill>
                            <a:srgbClr val="002060"/>
                          </a:solidFill>
                          <a:latin typeface="Calibri"/>
                          <a:ea typeface="Calibri"/>
                          <a:cs typeface="Calibri"/>
                          <a:sym typeface="Calibri"/>
                        </a:rPr>
                        <a:t>Applies deep learning for the classification of dog skin diseases, addressing a practical veterinary concern.</a:t>
                      </a:r>
                      <a:endParaRPr sz="1300">
                        <a:solidFill>
                          <a:srgbClr val="002060"/>
                        </a:solidFill>
                        <a:latin typeface="Calibri"/>
                        <a:ea typeface="Calibri"/>
                        <a:cs typeface="Calibri"/>
                        <a:sym typeface="Calibri"/>
                      </a:endParaRPr>
                    </a:p>
                    <a:p>
                      <a:pPr indent="-311150" lvl="0" marL="457200" rtl="0" algn="l">
                        <a:spcBef>
                          <a:spcPts val="0"/>
                        </a:spcBef>
                        <a:spcAft>
                          <a:spcPts val="0"/>
                        </a:spcAft>
                        <a:buClr>
                          <a:srgbClr val="002060"/>
                        </a:buClr>
                        <a:buSzPts val="1300"/>
                        <a:buFont typeface="Calibri"/>
                        <a:buChar char="●"/>
                      </a:pPr>
                      <a:r>
                        <a:rPr lang="en-IN" sz="1300">
                          <a:solidFill>
                            <a:srgbClr val="002060"/>
                          </a:solidFill>
                          <a:latin typeface="Calibri"/>
                          <a:ea typeface="Calibri"/>
                          <a:cs typeface="Calibri"/>
                          <a:sym typeface="Calibri"/>
                        </a:rPr>
                        <a:t>Utilizes multispectral imaging, providing richer data for disease classification.</a:t>
                      </a:r>
                      <a:endParaRPr sz="1300">
                        <a:solidFill>
                          <a:srgbClr val="002060"/>
                        </a:solidFill>
                        <a:latin typeface="Calibri"/>
                        <a:ea typeface="Calibri"/>
                        <a:cs typeface="Calibri"/>
                        <a:sym typeface="Calibri"/>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FEFEF"/>
                    </a:solidFill>
                  </a:tcPr>
                </a:tc>
                <a:tc>
                  <a:txBody>
                    <a:bodyPr/>
                    <a:lstStyle/>
                    <a:p>
                      <a:pPr indent="-311150" lvl="0" marL="457200" rtl="0" algn="l">
                        <a:spcBef>
                          <a:spcPts val="0"/>
                        </a:spcBef>
                        <a:spcAft>
                          <a:spcPts val="0"/>
                        </a:spcAft>
                        <a:buClr>
                          <a:srgbClr val="002060"/>
                        </a:buClr>
                        <a:buSzPts val="1300"/>
                        <a:buFont typeface="Calibri"/>
                        <a:buChar char="●"/>
                      </a:pPr>
                      <a:r>
                        <a:rPr lang="en-IN" sz="1300">
                          <a:solidFill>
                            <a:srgbClr val="002060"/>
                          </a:solidFill>
                          <a:latin typeface="Calibri"/>
                          <a:ea typeface="Calibri"/>
                          <a:cs typeface="Calibri"/>
                          <a:sym typeface="Calibri"/>
                        </a:rPr>
                        <a:t>Limited to dog skin diseases, may not directly translate to other animal species.</a:t>
                      </a:r>
                      <a:endParaRPr sz="1300">
                        <a:solidFill>
                          <a:srgbClr val="002060"/>
                        </a:solidFill>
                        <a:latin typeface="Calibri"/>
                        <a:ea typeface="Calibri"/>
                        <a:cs typeface="Calibri"/>
                        <a:sym typeface="Calibri"/>
                      </a:endParaRPr>
                    </a:p>
                    <a:p>
                      <a:pPr indent="-311150" lvl="0" marL="457200" rtl="0" algn="l">
                        <a:spcBef>
                          <a:spcPts val="0"/>
                        </a:spcBef>
                        <a:spcAft>
                          <a:spcPts val="0"/>
                        </a:spcAft>
                        <a:buClr>
                          <a:srgbClr val="002060"/>
                        </a:buClr>
                        <a:buSzPts val="1300"/>
                        <a:buFont typeface="Calibri"/>
                        <a:buChar char="●"/>
                      </a:pPr>
                      <a:r>
                        <a:rPr lang="en-IN" sz="1300">
                          <a:solidFill>
                            <a:srgbClr val="002060"/>
                          </a:solidFill>
                          <a:latin typeface="Calibri"/>
                          <a:ea typeface="Calibri"/>
                          <a:cs typeface="Calibri"/>
                          <a:sym typeface="Calibri"/>
                        </a:rPr>
                        <a:t>Potential challenges in real-world implementation due to the requirement of multispectral imaging devices.</a:t>
                      </a:r>
                      <a:endParaRPr sz="1300">
                        <a:solidFill>
                          <a:srgbClr val="002060"/>
                        </a:solidFill>
                        <a:latin typeface="Calibri"/>
                        <a:ea typeface="Calibri"/>
                        <a:cs typeface="Calibri"/>
                        <a:sym typeface="Calibri"/>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FEFEF"/>
                    </a:solidFill>
                  </a:tcPr>
                </a:tc>
              </a:tr>
              <a:tr h="1315850">
                <a:tc>
                  <a:txBody>
                    <a:bodyPr/>
                    <a:lstStyle/>
                    <a:p>
                      <a:pPr indent="0" lvl="0" marL="0" marR="0" rtl="0" algn="ctr">
                        <a:lnSpc>
                          <a:spcPct val="100000"/>
                        </a:lnSpc>
                        <a:spcBef>
                          <a:spcPts val="0"/>
                        </a:spcBef>
                        <a:spcAft>
                          <a:spcPts val="0"/>
                        </a:spcAft>
                        <a:buNone/>
                      </a:pPr>
                      <a:r>
                        <a:rPr b="1" lang="en-IN" sz="1300">
                          <a:solidFill>
                            <a:srgbClr val="002060"/>
                          </a:solidFill>
                          <a:latin typeface="Calibri"/>
                          <a:ea typeface="Calibri"/>
                          <a:cs typeface="Calibri"/>
                          <a:sym typeface="Calibri"/>
                        </a:rPr>
                        <a:t>5</a:t>
                      </a:r>
                      <a:endParaRPr b="1" sz="1300" u="none" cap="none" strike="noStrike">
                        <a:solidFill>
                          <a:srgbClr val="002060"/>
                        </a:solidFill>
                        <a:latin typeface="Calibri"/>
                        <a:ea typeface="Calibri"/>
                        <a:cs typeface="Calibri"/>
                        <a:sym typeface="Calibri"/>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IN" sz="1300">
                          <a:solidFill>
                            <a:srgbClr val="002060"/>
                          </a:solidFill>
                          <a:latin typeface="Calibri"/>
                          <a:ea typeface="Calibri"/>
                          <a:cs typeface="Calibri"/>
                          <a:sym typeface="Calibri"/>
                        </a:rPr>
                        <a:t>Publication Title: </a:t>
                      </a:r>
                      <a:r>
                        <a:rPr lang="en-IN" sz="1300">
                          <a:solidFill>
                            <a:srgbClr val="002060"/>
                          </a:solidFill>
                          <a:latin typeface="Calibri"/>
                          <a:ea typeface="Calibri"/>
                          <a:cs typeface="Calibri"/>
                          <a:sym typeface="Calibri"/>
                        </a:rPr>
                        <a:t>"Skin Cancer Classification Using Convolutional Neural Networks: Systematic Review"</a:t>
                      </a:r>
                      <a:endParaRPr sz="1300">
                        <a:solidFill>
                          <a:srgbClr val="002060"/>
                        </a:solidFill>
                        <a:latin typeface="Calibri"/>
                        <a:ea typeface="Calibri"/>
                        <a:cs typeface="Calibri"/>
                        <a:sym typeface="Calibri"/>
                      </a:endParaRPr>
                    </a:p>
                    <a:p>
                      <a:pPr indent="0" lvl="0" marL="0" rtl="0" algn="l">
                        <a:spcBef>
                          <a:spcPts val="0"/>
                        </a:spcBef>
                        <a:spcAft>
                          <a:spcPts val="0"/>
                        </a:spcAft>
                        <a:buNone/>
                      </a:pPr>
                      <a:r>
                        <a:rPr b="1" lang="en-IN" sz="1300">
                          <a:solidFill>
                            <a:srgbClr val="002060"/>
                          </a:solidFill>
                          <a:latin typeface="Calibri"/>
                          <a:ea typeface="Calibri"/>
                          <a:cs typeface="Calibri"/>
                          <a:sym typeface="Calibri"/>
                        </a:rPr>
                        <a:t>Authors: </a:t>
                      </a:r>
                      <a:r>
                        <a:rPr lang="en-IN" sz="1300">
                          <a:solidFill>
                            <a:srgbClr val="002060"/>
                          </a:solidFill>
                          <a:latin typeface="Calibri"/>
                          <a:ea typeface="Calibri"/>
                          <a:cs typeface="Calibri"/>
                          <a:sym typeface="Calibri"/>
                        </a:rPr>
                        <a:t>T. J. Brinker et al.</a:t>
                      </a:r>
                      <a:endParaRPr sz="1300">
                        <a:solidFill>
                          <a:srgbClr val="002060"/>
                        </a:solidFill>
                        <a:latin typeface="Calibri"/>
                        <a:ea typeface="Calibri"/>
                        <a:cs typeface="Calibri"/>
                        <a:sym typeface="Calibri"/>
                      </a:endParaRPr>
                    </a:p>
                    <a:p>
                      <a:pPr indent="0" lvl="0" marL="0" rtl="0" algn="l">
                        <a:spcBef>
                          <a:spcPts val="0"/>
                        </a:spcBef>
                        <a:spcAft>
                          <a:spcPts val="0"/>
                        </a:spcAft>
                        <a:buNone/>
                      </a:pPr>
                      <a:r>
                        <a:rPr b="1" lang="en-IN" sz="1300">
                          <a:solidFill>
                            <a:srgbClr val="002060"/>
                          </a:solidFill>
                          <a:latin typeface="Calibri"/>
                          <a:ea typeface="Calibri"/>
                          <a:cs typeface="Calibri"/>
                          <a:sym typeface="Calibri"/>
                        </a:rPr>
                        <a:t>Type:</a:t>
                      </a:r>
                      <a:r>
                        <a:rPr lang="en-IN" sz="1300">
                          <a:solidFill>
                            <a:srgbClr val="002060"/>
                          </a:solidFill>
                          <a:latin typeface="Calibri"/>
                          <a:ea typeface="Calibri"/>
                          <a:cs typeface="Calibri"/>
                          <a:sym typeface="Calibri"/>
                        </a:rPr>
                        <a:t> Journal (Journal of Medical Internet Research)</a:t>
                      </a:r>
                      <a:endParaRPr sz="1300">
                        <a:solidFill>
                          <a:srgbClr val="00206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sz="1300">
                        <a:solidFill>
                          <a:srgbClr val="002060"/>
                        </a:solidFill>
                        <a:latin typeface="Calibri"/>
                        <a:ea typeface="Calibri"/>
                        <a:cs typeface="Calibri"/>
                        <a:sym typeface="Calibri"/>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None/>
                      </a:pPr>
                      <a:r>
                        <a:rPr b="1" lang="en-IN" sz="1300">
                          <a:solidFill>
                            <a:srgbClr val="002060"/>
                          </a:solidFill>
                          <a:latin typeface="Calibri"/>
                          <a:ea typeface="Calibri"/>
                          <a:cs typeface="Calibri"/>
                          <a:sym typeface="Calibri"/>
                        </a:rPr>
                        <a:t>2020</a:t>
                      </a:r>
                      <a:endParaRPr b="1" sz="1300" u="none" cap="none" strike="noStrike">
                        <a:solidFill>
                          <a:srgbClr val="002060"/>
                        </a:solidFill>
                        <a:latin typeface="Calibri"/>
                        <a:ea typeface="Calibri"/>
                        <a:cs typeface="Calibri"/>
                        <a:sym typeface="Calibri"/>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EFEFEF"/>
                    </a:solidFill>
                  </a:tcPr>
                </a:tc>
                <a:tc>
                  <a:txBody>
                    <a:bodyPr/>
                    <a:lstStyle/>
                    <a:p>
                      <a:pPr indent="-311150" lvl="0" marL="457200" rtl="0" algn="l">
                        <a:spcBef>
                          <a:spcPts val="0"/>
                        </a:spcBef>
                        <a:spcAft>
                          <a:spcPts val="0"/>
                        </a:spcAft>
                        <a:buClr>
                          <a:srgbClr val="002060"/>
                        </a:buClr>
                        <a:buSzPts val="1300"/>
                        <a:buFont typeface="Calibri"/>
                        <a:buChar char="●"/>
                      </a:pPr>
                      <a:r>
                        <a:rPr lang="en-IN" sz="1300">
                          <a:solidFill>
                            <a:srgbClr val="002060"/>
                          </a:solidFill>
                          <a:latin typeface="Calibri"/>
                          <a:ea typeface="Calibri"/>
                          <a:cs typeface="Calibri"/>
                          <a:sym typeface="Calibri"/>
                        </a:rPr>
                        <a:t>Provides a comprehensive systematic review of skin cancer classification using CNNs.</a:t>
                      </a:r>
                      <a:endParaRPr sz="1300">
                        <a:solidFill>
                          <a:srgbClr val="002060"/>
                        </a:solidFill>
                        <a:latin typeface="Calibri"/>
                        <a:ea typeface="Calibri"/>
                        <a:cs typeface="Calibri"/>
                        <a:sym typeface="Calibri"/>
                      </a:endParaRPr>
                    </a:p>
                    <a:p>
                      <a:pPr indent="-311150" lvl="0" marL="457200" rtl="0" algn="l">
                        <a:spcBef>
                          <a:spcPts val="0"/>
                        </a:spcBef>
                        <a:spcAft>
                          <a:spcPts val="0"/>
                        </a:spcAft>
                        <a:buClr>
                          <a:srgbClr val="002060"/>
                        </a:buClr>
                        <a:buSzPts val="1300"/>
                        <a:buFont typeface="Calibri"/>
                        <a:buChar char="●"/>
                      </a:pPr>
                      <a:r>
                        <a:rPr lang="en-IN" sz="1300">
                          <a:solidFill>
                            <a:srgbClr val="002060"/>
                          </a:solidFill>
                          <a:latin typeface="Calibri"/>
                          <a:ea typeface="Calibri"/>
                          <a:cs typeface="Calibri"/>
                          <a:sym typeface="Calibri"/>
                        </a:rPr>
                        <a:t>Summarizes the state-of-the-art approaches, offering insights into successful methodologies.</a:t>
                      </a:r>
                      <a:endParaRPr sz="1300">
                        <a:solidFill>
                          <a:srgbClr val="002060"/>
                        </a:solidFill>
                        <a:latin typeface="Calibri"/>
                        <a:ea typeface="Calibri"/>
                        <a:cs typeface="Calibri"/>
                        <a:sym typeface="Calibri"/>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EFEFEF"/>
                    </a:solidFill>
                  </a:tcPr>
                </a:tc>
                <a:tc>
                  <a:txBody>
                    <a:bodyPr/>
                    <a:lstStyle/>
                    <a:p>
                      <a:pPr indent="-311150" lvl="0" marL="457200" rtl="0" algn="l">
                        <a:spcBef>
                          <a:spcPts val="0"/>
                        </a:spcBef>
                        <a:spcAft>
                          <a:spcPts val="0"/>
                        </a:spcAft>
                        <a:buClr>
                          <a:srgbClr val="002060"/>
                        </a:buClr>
                        <a:buSzPts val="1300"/>
                        <a:buFont typeface="Calibri"/>
                        <a:buChar char="●"/>
                      </a:pPr>
                      <a:r>
                        <a:rPr lang="en-IN" sz="1300">
                          <a:solidFill>
                            <a:srgbClr val="002060"/>
                          </a:solidFill>
                          <a:latin typeface="Calibri"/>
                          <a:ea typeface="Calibri"/>
                          <a:cs typeface="Calibri"/>
                          <a:sym typeface="Calibri"/>
                        </a:rPr>
                        <a:t>Limited to skin cancer classification, not directly applicable to animal disease detection.</a:t>
                      </a:r>
                      <a:endParaRPr sz="1300">
                        <a:solidFill>
                          <a:srgbClr val="002060"/>
                        </a:solidFill>
                        <a:latin typeface="Calibri"/>
                        <a:ea typeface="Calibri"/>
                        <a:cs typeface="Calibri"/>
                        <a:sym typeface="Calibri"/>
                      </a:endParaRPr>
                    </a:p>
                    <a:p>
                      <a:pPr indent="-311150" lvl="0" marL="457200" rtl="0" algn="l">
                        <a:spcBef>
                          <a:spcPts val="0"/>
                        </a:spcBef>
                        <a:spcAft>
                          <a:spcPts val="0"/>
                        </a:spcAft>
                        <a:buClr>
                          <a:srgbClr val="002060"/>
                        </a:buClr>
                        <a:buSzPts val="1300"/>
                        <a:buFont typeface="Calibri"/>
                        <a:buChar char="●"/>
                      </a:pPr>
                      <a:r>
                        <a:rPr lang="en-IN" sz="1300">
                          <a:solidFill>
                            <a:srgbClr val="002060"/>
                          </a:solidFill>
                          <a:latin typeface="Calibri"/>
                          <a:ea typeface="Calibri"/>
                          <a:cs typeface="Calibri"/>
                          <a:sym typeface="Calibri"/>
                        </a:rPr>
                        <a:t>Might lack recent advancements in CNN-based disease detection techniques.</a:t>
                      </a:r>
                      <a:endParaRPr sz="1300">
                        <a:solidFill>
                          <a:srgbClr val="002060"/>
                        </a:solidFill>
                        <a:latin typeface="Calibri"/>
                        <a:ea typeface="Calibri"/>
                        <a:cs typeface="Calibri"/>
                        <a:sym typeface="Calibri"/>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EFEFEF"/>
                    </a:solidFill>
                  </a:tcPr>
                </a:tc>
              </a:tr>
              <a:tr h="1394350">
                <a:tc>
                  <a:txBody>
                    <a:bodyPr/>
                    <a:lstStyle/>
                    <a:p>
                      <a:pPr indent="0" lvl="0" marL="0" marR="0" rtl="0" algn="ctr">
                        <a:lnSpc>
                          <a:spcPct val="100000"/>
                        </a:lnSpc>
                        <a:spcBef>
                          <a:spcPts val="0"/>
                        </a:spcBef>
                        <a:spcAft>
                          <a:spcPts val="0"/>
                        </a:spcAft>
                        <a:buNone/>
                      </a:pPr>
                      <a:r>
                        <a:rPr b="1" lang="en-IN" sz="1300">
                          <a:solidFill>
                            <a:srgbClr val="002060"/>
                          </a:solidFill>
                          <a:latin typeface="Calibri"/>
                          <a:ea typeface="Calibri"/>
                          <a:cs typeface="Calibri"/>
                          <a:sym typeface="Calibri"/>
                        </a:rPr>
                        <a:t>6</a:t>
                      </a:r>
                      <a:endParaRPr b="1" sz="1300" u="none" cap="none" strike="noStrike">
                        <a:solidFill>
                          <a:srgbClr val="002060"/>
                        </a:solidFill>
                        <a:latin typeface="Calibri"/>
                        <a:ea typeface="Calibri"/>
                        <a:cs typeface="Calibri"/>
                        <a:sym typeface="Calibri"/>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IN" sz="1300">
                          <a:solidFill>
                            <a:srgbClr val="002060"/>
                          </a:solidFill>
                          <a:latin typeface="Calibri"/>
                          <a:ea typeface="Calibri"/>
                          <a:cs typeface="Calibri"/>
                          <a:sym typeface="Calibri"/>
                        </a:rPr>
                        <a:t>Publication Title:</a:t>
                      </a:r>
                      <a:r>
                        <a:rPr lang="en-IN" sz="1300">
                          <a:solidFill>
                            <a:srgbClr val="002060"/>
                          </a:solidFill>
                          <a:latin typeface="Calibri"/>
                          <a:ea typeface="Calibri"/>
                          <a:cs typeface="Calibri"/>
                          <a:sym typeface="Calibri"/>
                        </a:rPr>
                        <a:t> "Novel Dataset for Fine-Grained Image Categorization: Stanford Dogs"</a:t>
                      </a:r>
                      <a:endParaRPr sz="1300">
                        <a:solidFill>
                          <a:srgbClr val="002060"/>
                        </a:solidFill>
                        <a:latin typeface="Calibri"/>
                        <a:ea typeface="Calibri"/>
                        <a:cs typeface="Calibri"/>
                        <a:sym typeface="Calibri"/>
                      </a:endParaRPr>
                    </a:p>
                    <a:p>
                      <a:pPr indent="0" lvl="0" marL="0" rtl="0" algn="l">
                        <a:spcBef>
                          <a:spcPts val="0"/>
                        </a:spcBef>
                        <a:spcAft>
                          <a:spcPts val="0"/>
                        </a:spcAft>
                        <a:buNone/>
                      </a:pPr>
                      <a:r>
                        <a:rPr b="1" lang="en-IN" sz="1300">
                          <a:solidFill>
                            <a:srgbClr val="002060"/>
                          </a:solidFill>
                          <a:latin typeface="Calibri"/>
                          <a:ea typeface="Calibri"/>
                          <a:cs typeface="Calibri"/>
                          <a:sym typeface="Calibri"/>
                        </a:rPr>
                        <a:t>Authors:</a:t>
                      </a:r>
                      <a:r>
                        <a:rPr lang="en-IN" sz="1300">
                          <a:solidFill>
                            <a:srgbClr val="002060"/>
                          </a:solidFill>
                          <a:latin typeface="Calibri"/>
                          <a:ea typeface="Calibri"/>
                          <a:cs typeface="Calibri"/>
                          <a:sym typeface="Calibri"/>
                        </a:rPr>
                        <a:t> A. Khosla, N. Jayadevaprakash, B. Yao, and L. Fei-Fei</a:t>
                      </a:r>
                      <a:endParaRPr sz="1300">
                        <a:solidFill>
                          <a:srgbClr val="002060"/>
                        </a:solidFill>
                        <a:latin typeface="Calibri"/>
                        <a:ea typeface="Calibri"/>
                        <a:cs typeface="Calibri"/>
                        <a:sym typeface="Calibri"/>
                      </a:endParaRPr>
                    </a:p>
                    <a:p>
                      <a:pPr indent="0" lvl="0" marL="0" rtl="0" algn="l">
                        <a:spcBef>
                          <a:spcPts val="0"/>
                        </a:spcBef>
                        <a:spcAft>
                          <a:spcPts val="0"/>
                        </a:spcAft>
                        <a:buNone/>
                      </a:pPr>
                      <a:r>
                        <a:rPr b="1" lang="en-IN" sz="1300">
                          <a:solidFill>
                            <a:srgbClr val="002060"/>
                          </a:solidFill>
                          <a:latin typeface="Calibri"/>
                          <a:ea typeface="Calibri"/>
                          <a:cs typeface="Calibri"/>
                          <a:sym typeface="Calibri"/>
                        </a:rPr>
                        <a:t>Type: </a:t>
                      </a:r>
                      <a:r>
                        <a:rPr lang="en-IN" sz="1300">
                          <a:solidFill>
                            <a:srgbClr val="002060"/>
                          </a:solidFill>
                          <a:latin typeface="Calibri"/>
                          <a:ea typeface="Calibri"/>
                          <a:cs typeface="Calibri"/>
                          <a:sym typeface="Calibri"/>
                        </a:rPr>
                        <a:t>Journal (</a:t>
                      </a:r>
                      <a:r>
                        <a:rPr lang="en-IN" sz="1300">
                          <a:solidFill>
                            <a:srgbClr val="002060"/>
                          </a:solidFill>
                          <a:latin typeface="Calibri"/>
                          <a:ea typeface="Calibri"/>
                          <a:cs typeface="Calibri"/>
                          <a:sym typeface="Calibri"/>
                        </a:rPr>
                        <a:t>IEEE </a:t>
                      </a:r>
                      <a:r>
                        <a:rPr lang="en-IN" sz="1300">
                          <a:solidFill>
                            <a:srgbClr val="002060"/>
                          </a:solidFill>
                          <a:latin typeface="Calibri"/>
                          <a:ea typeface="Calibri"/>
                          <a:cs typeface="Calibri"/>
                          <a:sym typeface="Calibri"/>
                        </a:rPr>
                        <a:t>Journal</a:t>
                      </a:r>
                      <a:r>
                        <a:rPr lang="en-IN" sz="1300">
                          <a:solidFill>
                            <a:srgbClr val="002060"/>
                          </a:solidFill>
                          <a:latin typeface="Calibri"/>
                          <a:ea typeface="Calibri"/>
                          <a:cs typeface="Calibri"/>
                          <a:sym typeface="Calibri"/>
                        </a:rPr>
                        <a:t> on Computer Vision and Pattern Recognition)</a:t>
                      </a:r>
                      <a:endParaRPr sz="1300">
                        <a:solidFill>
                          <a:srgbClr val="00206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sz="1300">
                        <a:solidFill>
                          <a:srgbClr val="002060"/>
                        </a:solidFill>
                        <a:latin typeface="Calibri"/>
                        <a:ea typeface="Calibri"/>
                        <a:cs typeface="Calibri"/>
                        <a:sym typeface="Calibri"/>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None/>
                      </a:pPr>
                      <a:r>
                        <a:rPr b="1" lang="en-IN" sz="1300">
                          <a:solidFill>
                            <a:srgbClr val="002060"/>
                          </a:solidFill>
                          <a:latin typeface="Calibri"/>
                          <a:ea typeface="Calibri"/>
                          <a:cs typeface="Calibri"/>
                          <a:sym typeface="Calibri"/>
                        </a:rPr>
                        <a:t>2018</a:t>
                      </a:r>
                      <a:endParaRPr b="1" sz="1300" u="none" cap="none" strike="noStrike">
                        <a:solidFill>
                          <a:srgbClr val="002060"/>
                        </a:solidFill>
                        <a:latin typeface="Calibri"/>
                        <a:ea typeface="Calibri"/>
                        <a:cs typeface="Calibri"/>
                        <a:sym typeface="Calibri"/>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EFEFEF"/>
                    </a:solidFill>
                  </a:tcPr>
                </a:tc>
                <a:tc>
                  <a:txBody>
                    <a:bodyPr/>
                    <a:lstStyle/>
                    <a:p>
                      <a:pPr indent="-311150" lvl="0" marL="457200" rtl="0" algn="l">
                        <a:spcBef>
                          <a:spcPts val="0"/>
                        </a:spcBef>
                        <a:spcAft>
                          <a:spcPts val="0"/>
                        </a:spcAft>
                        <a:buClr>
                          <a:srgbClr val="002060"/>
                        </a:buClr>
                        <a:buSzPts val="1300"/>
                        <a:buFont typeface="Calibri"/>
                        <a:buChar char="●"/>
                      </a:pPr>
                      <a:r>
                        <a:rPr lang="en-IN" sz="1300">
                          <a:solidFill>
                            <a:srgbClr val="002060"/>
                          </a:solidFill>
                          <a:latin typeface="Calibri"/>
                          <a:ea typeface="Calibri"/>
                          <a:cs typeface="Calibri"/>
                          <a:sym typeface="Calibri"/>
                        </a:rPr>
                        <a:t>Introduces a novel dataset for fine-grained image categorization, specifically focusing on dog breeds.</a:t>
                      </a:r>
                      <a:endParaRPr sz="1300">
                        <a:solidFill>
                          <a:srgbClr val="002060"/>
                        </a:solidFill>
                        <a:latin typeface="Calibri"/>
                        <a:ea typeface="Calibri"/>
                        <a:cs typeface="Calibri"/>
                        <a:sym typeface="Calibri"/>
                      </a:endParaRPr>
                    </a:p>
                    <a:p>
                      <a:pPr indent="-311150" lvl="0" marL="457200" rtl="0" algn="l">
                        <a:spcBef>
                          <a:spcPts val="0"/>
                        </a:spcBef>
                        <a:spcAft>
                          <a:spcPts val="0"/>
                        </a:spcAft>
                        <a:buClr>
                          <a:srgbClr val="002060"/>
                        </a:buClr>
                        <a:buSzPts val="1300"/>
                        <a:buFont typeface="Calibri"/>
                        <a:buChar char="●"/>
                      </a:pPr>
                      <a:r>
                        <a:rPr lang="en-IN" sz="1300">
                          <a:solidFill>
                            <a:srgbClr val="002060"/>
                          </a:solidFill>
                          <a:latin typeface="Calibri"/>
                          <a:ea typeface="Calibri"/>
                          <a:cs typeface="Calibri"/>
                          <a:sym typeface="Calibri"/>
                        </a:rPr>
                        <a:t>Enables researchers to develop and evaluate algorithms for fine-grained categorization tasks.</a:t>
                      </a:r>
                      <a:endParaRPr sz="1300">
                        <a:solidFill>
                          <a:srgbClr val="002060"/>
                        </a:solidFill>
                        <a:latin typeface="Calibri"/>
                        <a:ea typeface="Calibri"/>
                        <a:cs typeface="Calibri"/>
                        <a:sym typeface="Calibri"/>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EFEFEF"/>
                    </a:solidFill>
                  </a:tcPr>
                </a:tc>
                <a:tc>
                  <a:txBody>
                    <a:bodyPr/>
                    <a:lstStyle/>
                    <a:p>
                      <a:pPr indent="-311150" lvl="0" marL="457200" rtl="0" algn="l">
                        <a:spcBef>
                          <a:spcPts val="0"/>
                        </a:spcBef>
                        <a:spcAft>
                          <a:spcPts val="0"/>
                        </a:spcAft>
                        <a:buClr>
                          <a:srgbClr val="002060"/>
                        </a:buClr>
                        <a:buSzPts val="1300"/>
                        <a:buFont typeface="Calibri"/>
                        <a:buChar char="●"/>
                      </a:pPr>
                      <a:r>
                        <a:rPr lang="en-IN" sz="1300">
                          <a:solidFill>
                            <a:srgbClr val="002060"/>
                          </a:solidFill>
                          <a:latin typeface="Calibri"/>
                          <a:ea typeface="Calibri"/>
                          <a:cs typeface="Calibri"/>
                          <a:sym typeface="Calibri"/>
                        </a:rPr>
                        <a:t>Primarily focuses on dog breeds, may not directly relate to disease detection tasks.</a:t>
                      </a:r>
                      <a:endParaRPr sz="1300">
                        <a:solidFill>
                          <a:srgbClr val="002060"/>
                        </a:solidFill>
                        <a:latin typeface="Calibri"/>
                        <a:ea typeface="Calibri"/>
                        <a:cs typeface="Calibri"/>
                        <a:sym typeface="Calibri"/>
                      </a:endParaRPr>
                    </a:p>
                    <a:p>
                      <a:pPr indent="-311150" lvl="0" marL="457200" rtl="0" algn="l">
                        <a:spcBef>
                          <a:spcPts val="0"/>
                        </a:spcBef>
                        <a:spcAft>
                          <a:spcPts val="0"/>
                        </a:spcAft>
                        <a:buClr>
                          <a:srgbClr val="002060"/>
                        </a:buClr>
                        <a:buSzPts val="1300"/>
                        <a:buFont typeface="Calibri"/>
                        <a:buChar char="●"/>
                      </a:pPr>
                      <a:r>
                        <a:rPr lang="en-IN" sz="1300">
                          <a:solidFill>
                            <a:srgbClr val="002060"/>
                          </a:solidFill>
                          <a:latin typeface="Calibri"/>
                          <a:ea typeface="Calibri"/>
                          <a:cs typeface="Calibri"/>
                          <a:sym typeface="Calibri"/>
                        </a:rPr>
                        <a:t>Limited discussion on the application of the dataset in practical scenarios like disease detection.</a:t>
                      </a:r>
                      <a:endParaRPr sz="1300">
                        <a:solidFill>
                          <a:srgbClr val="002060"/>
                        </a:solidFill>
                        <a:latin typeface="Calibri"/>
                        <a:ea typeface="Calibri"/>
                        <a:cs typeface="Calibri"/>
                        <a:sym typeface="Calibri"/>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EFEFEF"/>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2cede45893c_2_0"/>
          <p:cNvSpPr/>
          <p:nvPr/>
        </p:nvSpPr>
        <p:spPr>
          <a:xfrm>
            <a:off x="4378500" y="371300"/>
            <a:ext cx="3435000" cy="595800"/>
          </a:xfrm>
          <a:prstGeom prst="rect">
            <a:avLst/>
          </a:prstGeom>
          <a:noFill/>
          <a:ln>
            <a:noFill/>
          </a:ln>
        </p:spPr>
        <p:txBody>
          <a:bodyPr anchorCtr="0" anchor="t" bIns="45000" lIns="90000" spcFirstLastPara="1" rIns="90000" wrap="square" tIns="45000">
            <a:noAutofit/>
          </a:bodyPr>
          <a:lstStyle/>
          <a:p>
            <a:pPr indent="0" lvl="0" marL="0" marR="0" rtl="0" algn="ctr">
              <a:lnSpc>
                <a:spcPct val="90000"/>
              </a:lnSpc>
              <a:spcBef>
                <a:spcPts val="0"/>
              </a:spcBef>
              <a:spcAft>
                <a:spcPts val="0"/>
              </a:spcAft>
              <a:buNone/>
            </a:pPr>
            <a:r>
              <a:rPr b="1" lang="en-IN" sz="3200">
                <a:solidFill>
                  <a:srgbClr val="002060"/>
                </a:solidFill>
                <a:latin typeface="Times new roman"/>
                <a:ea typeface="Times new roman"/>
                <a:cs typeface="Times new roman"/>
                <a:sym typeface="Times new roman"/>
              </a:rPr>
              <a:t>Technologies Used</a:t>
            </a:r>
            <a:endParaRPr b="1" sz="3200" strike="noStrike">
              <a:solidFill>
                <a:srgbClr val="002060"/>
              </a:solidFill>
            </a:endParaRPr>
          </a:p>
        </p:txBody>
      </p:sp>
      <p:sp>
        <p:nvSpPr>
          <p:cNvPr id="158" name="Google Shape;158;g2cede45893c_2_0"/>
          <p:cNvSpPr txBox="1"/>
          <p:nvPr>
            <p:ph idx="4294967295" type="body"/>
          </p:nvPr>
        </p:nvSpPr>
        <p:spPr>
          <a:xfrm>
            <a:off x="423000" y="1324875"/>
            <a:ext cx="11346000" cy="5253600"/>
          </a:xfrm>
          <a:prstGeom prst="rect">
            <a:avLst/>
          </a:prstGeom>
        </p:spPr>
        <p:txBody>
          <a:bodyPr anchorCtr="0" anchor="t" bIns="0" lIns="0" spcFirstLastPara="1" rIns="0" wrap="square" tIns="0">
            <a:noAutofit/>
          </a:bodyPr>
          <a:lstStyle/>
          <a:p>
            <a:pPr indent="-419100" lvl="0" marL="457200" rtl="0" algn="l">
              <a:lnSpc>
                <a:spcPct val="115000"/>
              </a:lnSpc>
              <a:spcBef>
                <a:spcPts val="0"/>
              </a:spcBef>
              <a:spcAft>
                <a:spcPts val="0"/>
              </a:spcAft>
              <a:buClr>
                <a:srgbClr val="0D0D0D"/>
              </a:buClr>
              <a:buSzPts val="3000"/>
              <a:buFont typeface="Calibri"/>
              <a:buChar char="●"/>
            </a:pPr>
            <a:r>
              <a:rPr b="1" lang="en-IN" sz="3000">
                <a:solidFill>
                  <a:schemeClr val="dk1"/>
                </a:solidFill>
                <a:latin typeface="Roboto"/>
                <a:ea typeface="Roboto"/>
                <a:cs typeface="Roboto"/>
                <a:sym typeface="Roboto"/>
              </a:rPr>
              <a:t>Classifiers Used - </a:t>
            </a:r>
            <a:endParaRPr b="1" sz="3000">
              <a:solidFill>
                <a:schemeClr val="dk1"/>
              </a:solidFill>
              <a:latin typeface="Roboto"/>
              <a:ea typeface="Roboto"/>
              <a:cs typeface="Roboto"/>
              <a:sym typeface="Roboto"/>
            </a:endParaRPr>
          </a:p>
          <a:p>
            <a:pPr indent="-317500" lvl="0" marL="457200" rtl="0" algn="l">
              <a:lnSpc>
                <a:spcPct val="115000"/>
              </a:lnSpc>
              <a:spcBef>
                <a:spcPts val="0"/>
              </a:spcBef>
              <a:spcAft>
                <a:spcPts val="0"/>
              </a:spcAft>
              <a:buSzPts val="1400"/>
              <a:buAutoNum type="arabicPeriod"/>
            </a:pPr>
            <a:r>
              <a:rPr b="1" lang="en-IN">
                <a:solidFill>
                  <a:schemeClr val="dk1"/>
                </a:solidFill>
                <a:latin typeface="Roboto"/>
                <a:ea typeface="Roboto"/>
                <a:cs typeface="Roboto"/>
                <a:sym typeface="Roboto"/>
              </a:rPr>
              <a:t>CNN</a:t>
            </a:r>
            <a:r>
              <a:rPr b="1" lang="en-IN">
                <a:solidFill>
                  <a:schemeClr val="dk1"/>
                </a:solidFill>
              </a:rPr>
              <a:t> - </a:t>
            </a:r>
            <a:r>
              <a:rPr lang="en-IN">
                <a:solidFill>
                  <a:srgbClr val="0D0D0D"/>
                </a:solidFill>
                <a:latin typeface="Roboto"/>
                <a:ea typeface="Roboto"/>
                <a:cs typeface="Roboto"/>
                <a:sym typeface="Roboto"/>
              </a:rPr>
              <a:t>Using OpenCV (cv2), images are loaded and preprocessed from the dataset directory for classification. Labels are encoded into a numerical format using scikit-learn LabelEncoder. The Keras Sequential API defines the CNN model architecture, employing Conv2D layers with ReLU activation functions to extract features from input images.</a:t>
            </a:r>
            <a:endParaRPr>
              <a:solidFill>
                <a:srgbClr val="0D0D0D"/>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SzPts val="1400"/>
              <a:buAutoNum type="arabicPeriod"/>
            </a:pPr>
            <a:r>
              <a:rPr b="1" lang="en-IN">
                <a:solidFill>
                  <a:srgbClr val="0D0D0D"/>
                </a:solidFill>
                <a:highlight>
                  <a:srgbClr val="FFFFFF"/>
                </a:highlight>
                <a:latin typeface="Roboto"/>
                <a:ea typeface="Roboto"/>
                <a:cs typeface="Roboto"/>
                <a:sym typeface="Roboto"/>
              </a:rPr>
              <a:t>Multi-Layer Perceptron (MLP) Classifier - </a:t>
            </a:r>
            <a:r>
              <a:rPr lang="en-IN">
                <a:solidFill>
                  <a:schemeClr val="dk1"/>
                </a:solidFill>
                <a:highlight>
                  <a:srgbClr val="FFFFFF"/>
                </a:highlight>
                <a:latin typeface="Roboto"/>
                <a:ea typeface="Roboto"/>
                <a:cs typeface="Roboto"/>
                <a:sym typeface="Roboto"/>
              </a:rPr>
              <a:t>A Multi-Layer Perceptron (MLP) is a feedforward neural network model consisting of an input layer, one or more hidden layers, and an output layer. The input layer represents the features of the input data. Hidden layers perform transformations on the input data through weighted connections and activation functions. The output layer produces final predictions or classifications.</a:t>
            </a:r>
            <a:r>
              <a:rPr lang="en-IN">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indent="-419100" lvl="0" marL="457200" rtl="0" algn="l">
              <a:lnSpc>
                <a:spcPct val="115000"/>
              </a:lnSpc>
              <a:spcBef>
                <a:spcPts val="0"/>
              </a:spcBef>
              <a:spcAft>
                <a:spcPts val="0"/>
              </a:spcAft>
              <a:buClr>
                <a:schemeClr val="dk1"/>
              </a:buClr>
              <a:buSzPts val="3000"/>
              <a:buFont typeface="Roboto"/>
              <a:buChar char="●"/>
            </a:pPr>
            <a:r>
              <a:rPr b="1" lang="en-IN" sz="3000">
                <a:solidFill>
                  <a:schemeClr val="dk1"/>
                </a:solidFill>
                <a:latin typeface="Roboto"/>
                <a:ea typeface="Roboto"/>
                <a:cs typeface="Roboto"/>
                <a:sym typeface="Roboto"/>
              </a:rPr>
              <a:t>Interpreter</a:t>
            </a:r>
            <a:r>
              <a:rPr b="1" lang="en-IN" sz="3000">
                <a:solidFill>
                  <a:schemeClr val="dk1"/>
                </a:solidFill>
                <a:latin typeface="Roboto"/>
                <a:ea typeface="Roboto"/>
                <a:cs typeface="Roboto"/>
                <a:sym typeface="Roboto"/>
              </a:rPr>
              <a:t> - </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SzPts val="1400"/>
              <a:buFont typeface="Roboto"/>
              <a:buAutoNum type="arabicPeriod"/>
            </a:pPr>
            <a:r>
              <a:rPr b="1" lang="en-IN">
                <a:solidFill>
                  <a:schemeClr val="dk1"/>
                </a:solidFill>
                <a:latin typeface="Roboto"/>
                <a:ea typeface="Roboto"/>
                <a:cs typeface="Roboto"/>
                <a:sym typeface="Roboto"/>
              </a:rPr>
              <a:t>Lime - </a:t>
            </a:r>
            <a:r>
              <a:rPr lang="en-IN">
                <a:solidFill>
                  <a:srgbClr val="0D0D0D"/>
                </a:solidFill>
                <a:highlight>
                  <a:schemeClr val="lt1"/>
                </a:highlight>
                <a:latin typeface="Roboto"/>
                <a:ea typeface="Roboto"/>
                <a:cs typeface="Roboto"/>
                <a:sym typeface="Roboto"/>
              </a:rPr>
              <a:t>The code utilizes Local Interpretable Model-agnostic Explanations (LIME) for image classification tasks. LIME explains each prediction by altering an input image and observing changes to the model's predictions, producing human-interpretable explanations. It generates a heatmap superimposed on the original image, highlighting the areas that influence the model's decision the most.</a:t>
            </a:r>
            <a:endParaRPr>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c51df562ae_0_30"/>
          <p:cNvSpPr txBox="1"/>
          <p:nvPr/>
        </p:nvSpPr>
        <p:spPr>
          <a:xfrm>
            <a:off x="4380150" y="270200"/>
            <a:ext cx="3431700" cy="667200"/>
          </a:xfrm>
          <a:prstGeom prst="rect">
            <a:avLst/>
          </a:prstGeom>
          <a:noFill/>
          <a:ln>
            <a:noFill/>
          </a:ln>
        </p:spPr>
        <p:txBody>
          <a:bodyPr anchorCtr="0" anchor="t" bIns="91425" lIns="91425" spcFirstLastPara="1" rIns="91425" wrap="square" tIns="91425">
            <a:spAutoFit/>
          </a:bodyPr>
          <a:lstStyle/>
          <a:p>
            <a:pPr indent="0" lvl="0" marL="142560" rtl="0" algn="ctr">
              <a:lnSpc>
                <a:spcPct val="95000"/>
              </a:lnSpc>
              <a:spcBef>
                <a:spcPts val="0"/>
              </a:spcBef>
              <a:spcAft>
                <a:spcPts val="0"/>
              </a:spcAft>
              <a:buNone/>
            </a:pPr>
            <a:r>
              <a:rPr b="1" lang="en-IN" sz="3300">
                <a:solidFill>
                  <a:srgbClr val="002060"/>
                </a:solidFill>
                <a:latin typeface="Times New Roman"/>
                <a:ea typeface="Times New Roman"/>
                <a:cs typeface="Times New Roman"/>
                <a:sym typeface="Times New Roman"/>
              </a:rPr>
              <a:t>Research Gap</a:t>
            </a:r>
            <a:endParaRPr b="1" sz="3300">
              <a:solidFill>
                <a:srgbClr val="002060"/>
              </a:solidFill>
              <a:latin typeface="Times New Roman"/>
              <a:ea typeface="Times New Roman"/>
              <a:cs typeface="Times New Roman"/>
              <a:sym typeface="Times New Roman"/>
            </a:endParaRPr>
          </a:p>
        </p:txBody>
      </p:sp>
      <p:sp>
        <p:nvSpPr>
          <p:cNvPr id="164" name="Google Shape;164;g2c51df562ae_0_30"/>
          <p:cNvSpPr txBox="1"/>
          <p:nvPr/>
        </p:nvSpPr>
        <p:spPr>
          <a:xfrm>
            <a:off x="781375" y="1377575"/>
            <a:ext cx="11296200" cy="5247900"/>
          </a:xfrm>
          <a:prstGeom prst="rect">
            <a:avLst/>
          </a:prstGeom>
          <a:noFill/>
          <a:ln>
            <a:noFill/>
          </a:ln>
        </p:spPr>
        <p:txBody>
          <a:bodyPr anchorCtr="0" anchor="t" bIns="91425" lIns="91425" spcFirstLastPara="1" rIns="91425" wrap="square" tIns="91425">
            <a:spAutoFit/>
          </a:bodyPr>
          <a:lstStyle/>
          <a:p>
            <a:pPr indent="-1270" lvl="0" marL="0" rtl="0" algn="l">
              <a:lnSpc>
                <a:spcPct val="107916"/>
              </a:lnSpc>
              <a:spcBef>
                <a:spcPts val="0"/>
              </a:spcBef>
              <a:spcAft>
                <a:spcPts val="0"/>
              </a:spcAft>
              <a:buClr>
                <a:schemeClr val="dk1"/>
              </a:buClr>
              <a:buSzPts val="1100"/>
              <a:buFont typeface="Arial"/>
              <a:buNone/>
            </a:pPr>
            <a:r>
              <a:rPr lang="en-IN" sz="2100">
                <a:solidFill>
                  <a:schemeClr val="dk1"/>
                </a:solidFill>
                <a:latin typeface="Times New Roman"/>
                <a:ea typeface="Times New Roman"/>
                <a:cs typeface="Times New Roman"/>
                <a:sym typeface="Times New Roman"/>
              </a:rPr>
              <a:t>Within the field of livestock disease diagnostics, with a specific emphasis on cow illnesses, there has been a notable lack of research interest and limited availability of datasets for thorough analysis. Prior research has focused primarily on illnesses affecting other animals, with cows frequently receiving less attention. This deficit impedes the development of precise and customized diagnosis algorithms, as seen by the dearth of curated datasets unique to cow diseases.</a:t>
            </a:r>
            <a:endParaRPr sz="2100">
              <a:solidFill>
                <a:schemeClr val="dk1"/>
              </a:solidFill>
              <a:latin typeface="Times New Roman"/>
              <a:ea typeface="Times New Roman"/>
              <a:cs typeface="Times New Roman"/>
              <a:sym typeface="Times New Roman"/>
            </a:endParaRPr>
          </a:p>
          <a:p>
            <a:pPr indent="-1270" lvl="0" marL="0" rtl="0" algn="l">
              <a:lnSpc>
                <a:spcPct val="107916"/>
              </a:lnSpc>
              <a:spcBef>
                <a:spcPts val="800"/>
              </a:spcBef>
              <a:spcAft>
                <a:spcPts val="0"/>
              </a:spcAft>
              <a:buClr>
                <a:schemeClr val="dk1"/>
              </a:buClr>
              <a:buSzPts val="1100"/>
              <a:buFont typeface="Arial"/>
              <a:buNone/>
            </a:pPr>
            <a:r>
              <a:rPr lang="en-IN" sz="2100">
                <a:solidFill>
                  <a:schemeClr val="dk1"/>
                </a:solidFill>
                <a:latin typeface="Times New Roman"/>
                <a:ea typeface="Times New Roman"/>
                <a:cs typeface="Times New Roman"/>
                <a:sym typeface="Times New Roman"/>
              </a:rPr>
              <a:t>Additionally, conventional machine learning techniques have been the mainstay of traditional approaches to disease categorization in cattle, thereby neglecting the potential of Deep Neural Networks (DNNs) in this field. Although DNNs have shown impressive results in a number of domains, their use in the categorization of cattle diseases has not yet received much attention. Among the many benefits of using DNNs is its capacity to automatically identify complex patterns from unprocessed data, which could result in more accurate and effective disease classification results.</a:t>
            </a:r>
            <a:endParaRPr sz="2100">
              <a:solidFill>
                <a:schemeClr val="dk1"/>
              </a:solidFill>
              <a:latin typeface="Times New Roman"/>
              <a:ea typeface="Times New Roman"/>
              <a:cs typeface="Times New Roman"/>
              <a:sym typeface="Times New Roman"/>
            </a:endParaRPr>
          </a:p>
          <a:p>
            <a:pPr indent="-1270" lvl="0" marL="0" rtl="0" algn="l">
              <a:lnSpc>
                <a:spcPct val="107916"/>
              </a:lnSpc>
              <a:spcBef>
                <a:spcPts val="800"/>
              </a:spcBef>
              <a:spcAft>
                <a:spcPts val="800"/>
              </a:spcAft>
              <a:buClr>
                <a:schemeClr val="dk1"/>
              </a:buClr>
              <a:buSzPts val="1100"/>
              <a:buFont typeface="Arial"/>
              <a:buNone/>
            </a:pPr>
            <a:r>
              <a:rPr lang="en-IN" sz="2100">
                <a:solidFill>
                  <a:schemeClr val="dk1"/>
                </a:solidFill>
                <a:latin typeface="Times New Roman"/>
                <a:ea typeface="Times New Roman"/>
                <a:cs typeface="Times New Roman"/>
                <a:sym typeface="Times New Roman"/>
              </a:rPr>
              <a:t>By filling in these knowledge gaps, our work advances disease diagnosis in livestock—especially when it comes to cows—and pioneers the use of DNNs in this field, opening the door to more precise and effective diagnostic instruments for both livestock farmers and veterinary professionals.</a:t>
            </a:r>
            <a:endParaRPr sz="2700">
              <a:solidFill>
                <a:srgbClr val="0D0D0D"/>
              </a:solidFill>
              <a:highlight>
                <a:srgbClr val="FFFFFF"/>
              </a:highlight>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2022-04-07T10:36:16Z</dcterms:created>
  <dc:creator>Aniket Ingavale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19</vt:i4>
  </property>
</Properties>
</file>