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rayanan\Desktop\NAAN%20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MUDHALVAN.xlsx]pivot table!PivotTable1</c:name>
    <c:fmtId val="2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EMPLOYEE PERFORMANCES ANALYSIS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LOW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78</c:v>
                </c:pt>
                <c:pt idx="1">
                  <c:v>85</c:v>
                </c:pt>
                <c:pt idx="2">
                  <c:v>82</c:v>
                </c:pt>
                <c:pt idx="3">
                  <c:v>83</c:v>
                </c:pt>
                <c:pt idx="4">
                  <c:v>85</c:v>
                </c:pt>
                <c:pt idx="5">
                  <c:v>58</c:v>
                </c:pt>
                <c:pt idx="6">
                  <c:v>82</c:v>
                </c:pt>
                <c:pt idx="7">
                  <c:v>78</c:v>
                </c:pt>
                <c:pt idx="8">
                  <c:v>67</c:v>
                </c:pt>
                <c:pt idx="9">
                  <c:v>88</c:v>
                </c:pt>
              </c:numCache>
            </c:numRef>
          </c:val>
          <c:extLst>
            <c:ext xmlns:c16="http://schemas.microsoft.com/office/drawing/2014/chart" uri="{C3380CC4-5D6E-409C-BE32-E72D297353CC}">
              <c16:uniqueId val="{00000001-1F8A-4748-B3C2-57C7B0AE3BA3}"/>
            </c:ext>
          </c:extLst>
        </c:ser>
        <c:ser>
          <c:idx val="1"/>
          <c:order val="1"/>
          <c:tx>
            <c:strRef>
              <c:f>'pivot table'!$C$3:$C$4</c:f>
              <c:strCache>
                <c:ptCount val="1"/>
                <c:pt idx="0">
                  <c:v>MED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195</c:v>
                </c:pt>
                <c:pt idx="1">
                  <c:v>188</c:v>
                </c:pt>
                <c:pt idx="2">
                  <c:v>190</c:v>
                </c:pt>
                <c:pt idx="3">
                  <c:v>184</c:v>
                </c:pt>
                <c:pt idx="4">
                  <c:v>188</c:v>
                </c:pt>
                <c:pt idx="5">
                  <c:v>218</c:v>
                </c:pt>
                <c:pt idx="6">
                  <c:v>196</c:v>
                </c:pt>
                <c:pt idx="7">
                  <c:v>198</c:v>
                </c:pt>
                <c:pt idx="8">
                  <c:v>208</c:v>
                </c:pt>
                <c:pt idx="9">
                  <c:v>179</c:v>
                </c:pt>
              </c:numCache>
            </c:numRef>
          </c:val>
          <c:extLst>
            <c:ext xmlns:c16="http://schemas.microsoft.com/office/drawing/2014/chart" uri="{C3380CC4-5D6E-409C-BE32-E72D297353CC}">
              <c16:uniqueId val="{00000003-1F8A-4748-B3C2-57C7B0AE3BA3}"/>
            </c:ext>
          </c:extLst>
        </c:ser>
        <c:ser>
          <c:idx val="2"/>
          <c:order val="2"/>
          <c:tx>
            <c:strRef>
              <c:f>'pivot table'!$D$3:$D$4</c:f>
              <c:strCache>
                <c:ptCount val="1"/>
                <c:pt idx="0">
                  <c:v>VERY HIGH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30</c:v>
                </c:pt>
                <c:pt idx="1">
                  <c:v>27</c:v>
                </c:pt>
                <c:pt idx="2">
                  <c:v>30</c:v>
                </c:pt>
                <c:pt idx="3">
                  <c:v>29</c:v>
                </c:pt>
                <c:pt idx="4">
                  <c:v>31</c:v>
                </c:pt>
                <c:pt idx="5">
                  <c:v>25</c:v>
                </c:pt>
                <c:pt idx="6">
                  <c:v>21</c:v>
                </c:pt>
                <c:pt idx="7">
                  <c:v>28</c:v>
                </c:pt>
                <c:pt idx="8">
                  <c:v>22</c:v>
                </c:pt>
                <c:pt idx="9">
                  <c:v>27</c:v>
                </c:pt>
              </c:numCache>
            </c:numRef>
          </c:val>
          <c:extLst>
            <c:ext xmlns:c16="http://schemas.microsoft.com/office/drawing/2014/chart" uri="{C3380CC4-5D6E-409C-BE32-E72D297353CC}">
              <c16:uniqueId val="{00000004-1F8A-4748-B3C2-57C7B0AE3BA3}"/>
            </c:ext>
          </c:extLst>
        </c:ser>
        <c:dLbls>
          <c:dLblPos val="outEnd"/>
          <c:showLegendKey val="0"/>
          <c:showVal val="1"/>
          <c:showCatName val="0"/>
          <c:showSerName val="0"/>
          <c:showPercent val="0"/>
          <c:showBubbleSize val="0"/>
        </c:dLbls>
        <c:gapWidth val="219"/>
        <c:overlap val="-27"/>
        <c:axId val="201713231"/>
        <c:axId val="201711311"/>
      </c:barChart>
      <c:catAx>
        <c:axId val="201713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711311"/>
        <c:crosses val="autoZero"/>
        <c:auto val="1"/>
        <c:lblAlgn val="ctr"/>
        <c:lblOffset val="100"/>
        <c:noMultiLvlLbl val="0"/>
      </c:catAx>
      <c:valAx>
        <c:axId val="201711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713231"/>
        <c:crosses val="autoZero"/>
        <c:crossBetween val="between"/>
      </c:valAx>
      <c:spPr>
        <a:noFill/>
        <a:ln>
          <a:noFill/>
        </a:ln>
        <a:effectLst/>
      </c:spPr>
    </c:plotArea>
    <c:legend>
      <c:legendPos val="r"/>
      <c:layout>
        <c:manualLayout>
          <c:xMode val="edge"/>
          <c:yMode val="edge"/>
          <c:x val="0.8332760346388054"/>
          <c:y val="0.3894050002224298"/>
          <c:w val="0.14394389628176443"/>
          <c:h val="0.4792831981370765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648" y="38847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848600" y="119974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 y="786467"/>
            <a:ext cx="9305924"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2657475"/>
            <a:ext cx="10438477" cy="1938992"/>
          </a:xfrm>
          <a:prstGeom prst="rect">
            <a:avLst/>
          </a:prstGeom>
          <a:noFill/>
        </p:spPr>
        <p:txBody>
          <a:bodyPr wrap="square" rtlCol="0">
            <a:spAutoFit/>
          </a:bodyPr>
          <a:lstStyle/>
          <a:p>
            <a:r>
              <a:rPr lang="en-US" sz="2400" dirty="0"/>
              <a:t>STUDENT NAME: S SADHIKA</a:t>
            </a:r>
          </a:p>
          <a:p>
            <a:r>
              <a:rPr lang="en-US" sz="2400" dirty="0"/>
              <a:t>REGISTER NO: 122202263 (asunm1353122202263)</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22415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b="1" dirty="0">
              <a:latin typeface="+mj-lt"/>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48510D5-031A-6905-428B-8FAFF2FEAC33}"/>
              </a:ext>
            </a:extLst>
          </p:cNvPr>
          <p:cNvSpPr txBox="1"/>
          <p:nvPr/>
        </p:nvSpPr>
        <p:spPr>
          <a:xfrm>
            <a:off x="304800" y="1341494"/>
            <a:ext cx="9048750" cy="5847755"/>
          </a:xfrm>
          <a:prstGeom prst="rect">
            <a:avLst/>
          </a:prstGeom>
          <a:noFill/>
        </p:spPr>
        <p:txBody>
          <a:bodyPr wrap="square">
            <a:spAutoFit/>
          </a:bodyPr>
          <a:lstStyle/>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DATA</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 </a:t>
            </a: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COLLECTION</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a:t>
            </a:r>
          </a:p>
          <a:p>
            <a:pPr marL="88900" lvl="0" algn="l" rtl="0">
              <a:spcBef>
                <a:spcPts val="0"/>
              </a:spcBef>
              <a:spcAft>
                <a:spcPts val="0"/>
              </a:spcAft>
              <a:buSzPts val="2200"/>
            </a:pPr>
            <a:r>
              <a:rPr lang="en-US" dirty="0">
                <a:ea typeface="Calibri"/>
                <a:cs typeface="Times New Roman" panose="02020603050405020304" pitchFamily="18" charset="0"/>
                <a:sym typeface="Calibri"/>
              </a:rPr>
              <a:t>kaggle </a:t>
            </a:r>
          </a:p>
          <a:p>
            <a:pPr marL="88900" lvl="0" algn="l" rtl="0">
              <a:spcBef>
                <a:spcPts val="0"/>
              </a:spcBef>
              <a:spcAft>
                <a:spcPts val="0"/>
              </a:spcAft>
              <a:buSzPts val="2200"/>
            </a:pPr>
            <a:r>
              <a:rPr lang="en-US" dirty="0">
                <a:ea typeface="Calibri"/>
                <a:cs typeface="Times New Roman" panose="02020603050405020304" pitchFamily="18" charset="0"/>
                <a:sym typeface="Calibri"/>
              </a:rPr>
              <a:t>edunet dashboard</a:t>
            </a:r>
          </a:p>
          <a:p>
            <a:pPr marL="88900" lvl="0" algn="l" rtl="0">
              <a:spcBef>
                <a:spcPts val="0"/>
              </a:spcBef>
              <a:spcAft>
                <a:spcPts val="0"/>
              </a:spcAft>
              <a:buSzPts val="2200"/>
            </a:pPr>
            <a:endParaRPr lang="en-US" dirty="0">
              <a:ea typeface="Calibri"/>
              <a:cs typeface="Times New Roman" panose="02020603050405020304" pitchFamily="18" charset="0"/>
              <a:sym typeface="Calibri"/>
            </a:endParaRPr>
          </a:p>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FEATURE</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 </a:t>
            </a: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COLLECTION</a:t>
            </a:r>
            <a:r>
              <a:rPr lang="en-US" sz="1800" dirty="0">
                <a:ea typeface="Calibri"/>
                <a:cs typeface="Times New Roman" panose="02020603050405020304" pitchFamily="18" charset="0"/>
                <a:sym typeface="Calibri"/>
              </a:rPr>
              <a:t> :</a:t>
            </a:r>
          </a:p>
          <a:p>
            <a:pPr marL="0" lvl="0" indent="0" algn="l" rtl="0">
              <a:spcBef>
                <a:spcPts val="0"/>
              </a:spcBef>
              <a:spcAft>
                <a:spcPts val="0"/>
              </a:spcAft>
              <a:buNone/>
            </a:pPr>
            <a:r>
              <a:rPr lang="en-US" sz="1800" dirty="0">
                <a:ea typeface="Calibri"/>
                <a:cs typeface="Times New Roman" panose="02020603050405020304" pitchFamily="18" charset="0"/>
                <a:sym typeface="Calibri"/>
              </a:rPr>
              <a:t> first name</a:t>
            </a:r>
          </a:p>
          <a:p>
            <a:pPr marL="0" lvl="0" indent="0" algn="l" rtl="0">
              <a:spcBef>
                <a:spcPts val="0"/>
              </a:spcBef>
              <a:spcAft>
                <a:spcPts val="0"/>
              </a:spcAft>
              <a:buNone/>
            </a:pPr>
            <a:r>
              <a:rPr lang="en-US" sz="1800" dirty="0">
                <a:ea typeface="Calibri"/>
                <a:cs typeface="Times New Roman" panose="02020603050405020304" pitchFamily="18" charset="0"/>
                <a:sym typeface="Calibri"/>
              </a:rPr>
              <a:t>  last name</a:t>
            </a:r>
          </a:p>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DATA</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 </a:t>
            </a: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CLEANING</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a:t>
            </a:r>
          </a:p>
          <a:p>
            <a:pPr marL="0" lvl="0" indent="0" algn="l" rtl="0">
              <a:spcBef>
                <a:spcPts val="0"/>
              </a:spcBef>
              <a:spcAft>
                <a:spcPts val="0"/>
              </a:spcAft>
              <a:buNone/>
            </a:pPr>
            <a:r>
              <a:rPr lang="en-US" sz="1800" dirty="0">
                <a:ea typeface="Calibri"/>
                <a:cs typeface="Times New Roman" panose="02020603050405020304" pitchFamily="18" charset="0"/>
                <a:sym typeface="Calibri"/>
              </a:rPr>
              <a:t>missing value </a:t>
            </a:r>
          </a:p>
          <a:p>
            <a:pPr marL="0" lvl="0" indent="0" algn="l" rtl="0">
              <a:spcBef>
                <a:spcPts val="0"/>
              </a:spcBef>
              <a:spcAft>
                <a:spcPts val="0"/>
              </a:spcAft>
              <a:buNone/>
            </a:pPr>
            <a:r>
              <a:rPr lang="en-US" sz="1800" dirty="0">
                <a:ea typeface="Calibri"/>
                <a:cs typeface="Times New Roman" panose="02020603050405020304" pitchFamily="18" charset="0"/>
                <a:sym typeface="Calibri"/>
              </a:rPr>
              <a:t> filter out</a:t>
            </a:r>
          </a:p>
          <a:p>
            <a:pPr marL="0" lvl="0" indent="0" algn="l" rtl="0">
              <a:spcBef>
                <a:spcPts val="0"/>
              </a:spcBef>
              <a:spcAft>
                <a:spcPts val="0"/>
              </a:spcAft>
              <a:buNone/>
            </a:pPr>
            <a:endParaRPr lang="en-US" sz="1800" dirty="0">
              <a:ea typeface="Calibri"/>
              <a:cs typeface="Times New Roman" panose="02020603050405020304" pitchFamily="18" charset="0"/>
              <a:sym typeface="Calibri"/>
            </a:endParaRPr>
          </a:p>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PERFORMANCE</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 </a:t>
            </a:r>
            <a:r>
              <a:rPr lang="en-US" sz="1800" b="1" dirty="0">
                <a:effectLst>
                  <a:outerShdw blurRad="38100" dist="38100" dir="2700000" algn="tl">
                    <a:srgbClr val="000000">
                      <a:alpha val="43137"/>
                    </a:srgbClr>
                  </a:outerShdw>
                </a:effectLst>
                <a:ea typeface="Calibri"/>
                <a:cs typeface="Times New Roman" panose="02020603050405020304" pitchFamily="18" charset="0"/>
                <a:sym typeface="Calibri"/>
              </a:rPr>
              <a:t>LEVEL</a:t>
            </a:r>
            <a:r>
              <a:rPr lang="en-US" sz="1800" u="sng" dirty="0">
                <a:effectLst>
                  <a:outerShdw blurRad="38100" dist="38100" dir="2700000" algn="tl">
                    <a:srgbClr val="000000">
                      <a:alpha val="43137"/>
                    </a:srgbClr>
                  </a:outerShdw>
                </a:effectLst>
                <a:ea typeface="Calibri"/>
                <a:cs typeface="Times New Roman" panose="02020603050405020304" pitchFamily="18" charset="0"/>
                <a:sym typeface="Calibri"/>
              </a:rPr>
              <a:t>: </a:t>
            </a:r>
          </a:p>
          <a:p>
            <a:pPr marL="0" lvl="0" indent="0" algn="l" rtl="0">
              <a:spcBef>
                <a:spcPts val="0"/>
              </a:spcBef>
              <a:spcAft>
                <a:spcPts val="0"/>
              </a:spcAft>
              <a:buNone/>
            </a:pPr>
            <a:r>
              <a:rPr lang="en-US" sz="1800" dirty="0">
                <a:ea typeface="Calibri"/>
                <a:cs typeface="Times New Roman" panose="02020603050405020304" pitchFamily="18" charset="0"/>
                <a:sym typeface="Calibri"/>
              </a:rPr>
              <a:t> </a:t>
            </a:r>
            <a:r>
              <a:rPr lang="en-US" sz="1600" dirty="0">
                <a:solidFill>
                  <a:schemeClr val="dk1"/>
                </a:solidFill>
                <a:highlight>
                  <a:srgbClr val="FFFFFF"/>
                </a:highlight>
                <a:ea typeface="Calibri"/>
                <a:cs typeface="Times New Roman" panose="02020603050405020304" pitchFamily="18" charset="0"/>
                <a:sym typeface="Calibri"/>
              </a:rPr>
              <a:t>=IFS(Z8&gt;=5,"VERY HIGH",Z8&gt;=4,"HIGH",Z8&gt;=3,"MED",TRUE,"LOW")</a:t>
            </a:r>
          </a:p>
          <a:p>
            <a:pPr marL="0" lvl="0" indent="0" algn="l" rtl="0">
              <a:spcBef>
                <a:spcPts val="0"/>
              </a:spcBef>
              <a:spcAft>
                <a:spcPts val="0"/>
              </a:spcAft>
              <a:buNone/>
            </a:pPr>
            <a:r>
              <a:rPr lang="en-US" b="1" dirty="0">
                <a:solidFill>
                  <a:schemeClr val="dk1"/>
                </a:solidFill>
                <a:effectLst>
                  <a:outerShdw blurRad="38100" dist="38100" dir="2700000" algn="tl">
                    <a:srgbClr val="000000">
                      <a:alpha val="43137"/>
                    </a:srgbClr>
                  </a:outerShdw>
                </a:effectLst>
                <a:highlight>
                  <a:srgbClr val="FFFFFF"/>
                </a:highlight>
                <a:ea typeface="Calibri"/>
                <a:cs typeface="Times New Roman" panose="02020603050405020304" pitchFamily="18" charset="0"/>
                <a:sym typeface="Calibri"/>
              </a:rPr>
              <a:t>SUMMARY</a:t>
            </a:r>
            <a:r>
              <a:rPr lang="en-US" u="sng" dirty="0">
                <a:solidFill>
                  <a:schemeClr val="dk1"/>
                </a:solidFill>
                <a:effectLst>
                  <a:outerShdw blurRad="38100" dist="38100" dir="2700000" algn="tl">
                    <a:srgbClr val="000000">
                      <a:alpha val="43137"/>
                    </a:srgbClr>
                  </a:outerShdw>
                </a:effectLst>
                <a:highlight>
                  <a:srgbClr val="FFFFFF"/>
                </a:highlight>
                <a:ea typeface="Calibri"/>
                <a:cs typeface="Times New Roman" panose="02020603050405020304" pitchFamily="18" charset="0"/>
                <a:sym typeface="Calibri"/>
              </a:rPr>
              <a:t>:</a:t>
            </a:r>
            <a:r>
              <a:rPr lang="en-US" dirty="0">
                <a:solidFill>
                  <a:schemeClr val="dk1"/>
                </a:solidFill>
                <a:highlight>
                  <a:srgbClr val="FFFFFF"/>
                </a:highlight>
                <a:ea typeface="Calibri"/>
                <a:cs typeface="Times New Roman" panose="02020603050405020304" pitchFamily="18" charset="0"/>
                <a:sym typeface="Calibri"/>
              </a:rPr>
              <a:t> </a:t>
            </a:r>
          </a:p>
          <a:p>
            <a:pPr marL="0" lvl="0" indent="0" algn="l" rtl="0">
              <a:spcBef>
                <a:spcPts val="0"/>
              </a:spcBef>
              <a:spcAft>
                <a:spcPts val="0"/>
              </a:spcAft>
              <a:buNone/>
            </a:pPr>
            <a:r>
              <a:rPr lang="en-US" dirty="0">
                <a:solidFill>
                  <a:schemeClr val="dk1"/>
                </a:solidFill>
                <a:highlight>
                  <a:srgbClr val="FFFFFF"/>
                </a:highlight>
                <a:ea typeface="Calibri"/>
                <a:cs typeface="Times New Roman" panose="02020603050405020304" pitchFamily="18" charset="0"/>
                <a:sym typeface="Calibri"/>
              </a:rPr>
              <a:t>pivot table</a:t>
            </a:r>
          </a:p>
          <a:p>
            <a:pPr marL="0" lvl="0" indent="0" algn="l" rtl="0">
              <a:spcBef>
                <a:spcPts val="0"/>
              </a:spcBef>
              <a:spcAft>
                <a:spcPts val="0"/>
              </a:spcAft>
              <a:buNone/>
            </a:pPr>
            <a:r>
              <a:rPr lang="en-US" dirty="0">
                <a:solidFill>
                  <a:schemeClr val="dk1"/>
                </a:solidFill>
                <a:highlight>
                  <a:srgbClr val="FFFFFF"/>
                </a:highlight>
                <a:ea typeface="Calibri"/>
                <a:cs typeface="Times New Roman" panose="02020603050405020304" pitchFamily="18" charset="0"/>
                <a:sym typeface="Calibri"/>
              </a:rPr>
              <a:t>rows &amp; column added</a:t>
            </a:r>
          </a:p>
          <a:p>
            <a:pPr marL="0" lvl="0" indent="0" algn="l" rtl="0">
              <a:spcBef>
                <a:spcPts val="0"/>
              </a:spcBef>
              <a:spcAft>
                <a:spcPts val="0"/>
              </a:spcAft>
              <a:buNone/>
            </a:pPr>
            <a:r>
              <a:rPr lang="en-US" b="1" dirty="0">
                <a:solidFill>
                  <a:schemeClr val="dk1"/>
                </a:solidFill>
                <a:effectLst>
                  <a:outerShdw blurRad="38100" dist="38100" dir="2700000" algn="tl">
                    <a:srgbClr val="000000">
                      <a:alpha val="43137"/>
                    </a:srgbClr>
                  </a:outerShdw>
                </a:effectLst>
                <a:highlight>
                  <a:srgbClr val="FFFFFF"/>
                </a:highlight>
                <a:ea typeface="Calibri"/>
                <a:cs typeface="Times New Roman" panose="02020603050405020304" pitchFamily="18" charset="0"/>
                <a:sym typeface="Calibri"/>
              </a:rPr>
              <a:t>VISUALIZATION</a:t>
            </a:r>
            <a:r>
              <a:rPr lang="en-US" u="sng" dirty="0">
                <a:solidFill>
                  <a:schemeClr val="dk1"/>
                </a:solidFill>
                <a:effectLst>
                  <a:outerShdw blurRad="38100" dist="38100" dir="2700000" algn="tl">
                    <a:srgbClr val="000000">
                      <a:alpha val="43137"/>
                    </a:srgbClr>
                  </a:outerShdw>
                </a:effectLst>
                <a:highlight>
                  <a:srgbClr val="FFFFFF"/>
                </a:highlight>
                <a:ea typeface="Calibri"/>
                <a:cs typeface="Times New Roman" panose="02020603050405020304" pitchFamily="18" charset="0"/>
                <a:sym typeface="Calibri"/>
              </a:rPr>
              <a:t>:</a:t>
            </a:r>
          </a:p>
          <a:p>
            <a:pPr marL="114300" lvl="0" algn="l" rtl="0">
              <a:spcBef>
                <a:spcPts val="0"/>
              </a:spcBef>
              <a:spcAft>
                <a:spcPts val="0"/>
              </a:spcAft>
              <a:buClr>
                <a:schemeClr val="dk1"/>
              </a:buClr>
              <a:buSzPts val="1800"/>
            </a:pPr>
            <a:r>
              <a:rPr lang="en-US" dirty="0">
                <a:solidFill>
                  <a:schemeClr val="dk1"/>
                </a:solidFill>
                <a:highlight>
                  <a:srgbClr val="FFFFFF"/>
                </a:highlight>
                <a:ea typeface="Calibri"/>
                <a:cs typeface="Times New Roman" panose="02020603050405020304" pitchFamily="18" charset="0"/>
                <a:sym typeface="Calibri"/>
              </a:rPr>
              <a:t>pie chart</a:t>
            </a:r>
          </a:p>
          <a:p>
            <a:pPr marL="114300" lvl="0" algn="l" rtl="0">
              <a:spcBef>
                <a:spcPts val="0"/>
              </a:spcBef>
              <a:spcAft>
                <a:spcPts val="0"/>
              </a:spcAft>
              <a:buClr>
                <a:schemeClr val="dk1"/>
              </a:buClr>
              <a:buSzPts val="1800"/>
            </a:pPr>
            <a:r>
              <a:rPr lang="en-US" dirty="0">
                <a:solidFill>
                  <a:schemeClr val="dk1"/>
                </a:solidFill>
                <a:highlight>
                  <a:srgbClr val="FFFFFF"/>
                </a:highlight>
                <a:ea typeface="Calibri"/>
                <a:cs typeface="Times New Roman" panose="02020603050405020304" pitchFamily="18" charset="0"/>
                <a:sym typeface="Calibri"/>
              </a:rPr>
              <a:t>graph</a:t>
            </a:r>
          </a:p>
          <a:p>
            <a:pPr marL="114300" lvl="0" algn="l" rtl="0">
              <a:spcBef>
                <a:spcPts val="0"/>
              </a:spcBef>
              <a:spcAft>
                <a:spcPts val="0"/>
              </a:spcAft>
              <a:buClr>
                <a:schemeClr val="dk1"/>
              </a:buClr>
              <a:buSzPts val="1800"/>
            </a:pPr>
            <a:r>
              <a:rPr lang="en-US" sz="1400" dirty="0">
                <a:solidFill>
                  <a:schemeClr val="dk1"/>
                </a:solidFill>
                <a:highlight>
                  <a:srgbClr val="FFFFFF"/>
                </a:highlight>
                <a:ea typeface="Calibri"/>
                <a:cs typeface="Times New Roman" panose="02020603050405020304" pitchFamily="18" charset="0"/>
                <a:sym typeface="Calibri"/>
              </a:rPr>
              <a:t> </a:t>
            </a:r>
          </a:p>
          <a:p>
            <a:pPr marL="114300" lvl="0" algn="l" rtl="0">
              <a:spcBef>
                <a:spcPts val="0"/>
              </a:spcBef>
              <a:spcAft>
                <a:spcPts val="0"/>
              </a:spcAft>
              <a:buClr>
                <a:schemeClr val="dk1"/>
              </a:buClr>
              <a:buSzPts val="1800"/>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BF45893-50CE-4F62-4895-19DAE5DC1E10}"/>
              </a:ext>
            </a:extLst>
          </p:cNvPr>
          <p:cNvGraphicFramePr>
            <a:graphicFrameLocks/>
          </p:cNvGraphicFramePr>
          <p:nvPr>
            <p:extLst>
              <p:ext uri="{D42A27DB-BD31-4B8C-83A1-F6EECF244321}">
                <p14:modId xmlns:p14="http://schemas.microsoft.com/office/powerpoint/2010/main" val="663955748"/>
              </p:ext>
            </p:extLst>
          </p:nvPr>
        </p:nvGraphicFramePr>
        <p:xfrm>
          <a:off x="755332" y="1447800"/>
          <a:ext cx="8598218"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57200" y="609600"/>
            <a:ext cx="10681335" cy="1477328"/>
          </a:xfrm>
        </p:spPr>
        <p:txBody>
          <a:bodyPr/>
          <a:lstStyle/>
          <a:p>
            <a:r>
              <a:rPr lang="en-US" dirty="0">
                <a:latin typeface="+mj-lt"/>
                <a:cs typeface="Times New Roman" panose="02020603050405020304" pitchFamily="18" charset="0"/>
              </a:rPr>
              <a:t>CONCLUSION</a:t>
            </a:r>
            <a:br>
              <a:rPr lang="en-US" dirty="0">
                <a:latin typeface="+mj-lt"/>
                <a:cs typeface="Times New Roman" panose="02020603050405020304" pitchFamily="18" charset="0"/>
              </a:rPr>
            </a:br>
            <a:endParaRPr lang="en-IN" dirty="0">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9AEA8D5F-FC46-33E0-95F7-52C64A98381F}"/>
              </a:ext>
            </a:extLst>
          </p:cNvPr>
          <p:cNvSpPr txBox="1"/>
          <p:nvPr/>
        </p:nvSpPr>
        <p:spPr>
          <a:xfrm>
            <a:off x="1857375" y="1536174"/>
            <a:ext cx="6102350" cy="3785652"/>
          </a:xfrm>
          <a:prstGeom prst="rect">
            <a:avLst/>
          </a:prstGeom>
          <a:noFill/>
        </p:spPr>
        <p:txBody>
          <a:bodyPr wrap="square">
            <a:spAutoFit/>
          </a:bodyPr>
          <a:lstStyle/>
          <a:p>
            <a:r>
              <a:rPr lang="en-US" sz="2400" dirty="0"/>
              <a:t>Using Excel for employee performance analysis allows for detailed data handling and visualization, making it a powerful tool for making informed HR decisions. Provide a brief overview of the general performance landscape. Strategic Decisions: Offer final recommendations based on the analysis to help management make informed decisions regarding promotions, bonuses, or restructuring.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a:t>
            </a:r>
            <a:r>
              <a:rPr lang="en-US" sz="4400" b="1" dirty="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mj-lt"/>
                <a:cs typeface="Times New Roman" panose="02020603050405020304" pitchFamily="18" charset="0"/>
              </a:rPr>
              <a:t>Performance</a:t>
            </a:r>
            <a:r>
              <a:rPr lang="en-US" sz="4400" b="1" dirty="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mj-lt"/>
                <a:cs typeface="Times New Roman" panose="02020603050405020304" pitchFamily="18" charset="0"/>
              </a:rPr>
              <a:t>Analysis</a:t>
            </a:r>
            <a:r>
              <a:rPr lang="en-US" sz="4400" b="1" dirty="0">
                <a:solidFill>
                  <a:srgbClr val="0F0F0F"/>
                </a:solidFill>
                <a:latin typeface="Times New Roman" panose="02020603050405020304" pitchFamily="18" charset="0"/>
                <a:cs typeface="Times New Roman" panose="02020603050405020304" pitchFamily="18" charset="0"/>
              </a:rPr>
              <a:t> using </a:t>
            </a:r>
            <a:r>
              <a:rPr lang="en-US" sz="4400" b="1" dirty="0">
                <a:solidFill>
                  <a:srgbClr val="0F0F0F"/>
                </a:solidFill>
                <a:latin typeface="+mj-lt"/>
                <a:cs typeface="Times New Roman" panose="02020603050405020304" pitchFamily="18" charset="0"/>
              </a:rPr>
              <a:t>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6990" y="388711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11109" y="10328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a:t>
            </a:r>
            <a:r>
              <a:rPr lang="en-US" sz="2800" b="0" i="0" dirty="0">
                <a:solidFill>
                  <a:srgbClr val="0D0D0D"/>
                </a:solidFill>
                <a:effectLst/>
                <a:latin typeface="Times New Roman" panose="02020603050405020304" pitchFamily="18" charset="0"/>
                <a:cs typeface="Times New Roman" panose="02020603050405020304" pitchFamily="18" charset="0"/>
              </a:rPr>
              <a:t> Statement</a:t>
            </a:r>
          </a:p>
          <a:p>
            <a:pPr algn="l">
              <a:buFont typeface="+mj-lt"/>
              <a:buAutoNum type="arabicPeriod"/>
            </a:pPr>
            <a:r>
              <a:rPr lang="en-US" sz="2800" b="0" i="0" dirty="0">
                <a:solidFill>
                  <a:srgbClr val="0D0D0D"/>
                </a:solidFill>
                <a:effectLst/>
                <a:cs typeface="Times New Roman" panose="02020603050405020304" pitchFamily="18" charset="0"/>
              </a:rPr>
              <a:t>Project</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Overview</a:t>
            </a:r>
          </a:p>
          <a:p>
            <a:pPr algn="l">
              <a:buFont typeface="+mj-lt"/>
              <a:buAutoNum type="arabicPeriod"/>
            </a:pPr>
            <a:r>
              <a:rPr lang="en-US" sz="2800" b="0" i="0" dirty="0">
                <a:solidFill>
                  <a:srgbClr val="0D0D0D"/>
                </a:solidFill>
                <a:effectLst/>
                <a:cs typeface="Times New Roman" panose="02020603050405020304" pitchFamily="18" charset="0"/>
              </a:rPr>
              <a:t>End</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Users</a:t>
            </a:r>
          </a:p>
          <a:p>
            <a:pPr algn="l">
              <a:buFont typeface="+mj-lt"/>
              <a:buAutoNum type="arabicPeriod"/>
            </a:pPr>
            <a:r>
              <a:rPr lang="en-US" sz="2800" b="0" i="0" dirty="0">
                <a:solidFill>
                  <a:srgbClr val="0D0D0D"/>
                </a:solidFill>
                <a:effectLst/>
                <a:cs typeface="Times New Roman" panose="02020603050405020304" pitchFamily="18" charset="0"/>
              </a:rPr>
              <a:t>Our</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Solution</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and</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Proposition</a:t>
            </a:r>
          </a:p>
          <a:p>
            <a:pPr algn="l">
              <a:buFont typeface="+mj-lt"/>
              <a:buAutoNum type="arabicPeriod"/>
            </a:pPr>
            <a:r>
              <a:rPr lang="en-US" sz="2800" dirty="0">
                <a:solidFill>
                  <a:srgbClr val="0D0D0D"/>
                </a:solidFill>
                <a:cs typeface="Times New Roman" panose="02020603050405020304" pitchFamily="18" charset="0"/>
              </a:rPr>
              <a:t>Dataset</a:t>
            </a: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cs typeface="Times New Roman" panose="02020603050405020304" pitchFamily="18" charset="0"/>
              </a:rPr>
              <a:t>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Approach</a:t>
            </a:r>
          </a:p>
          <a:p>
            <a:pPr algn="l">
              <a:buFont typeface="+mj-lt"/>
              <a:buAutoNum type="arabicPeriod"/>
            </a:pPr>
            <a:r>
              <a:rPr lang="en-US" sz="2800" b="0" i="0" dirty="0">
                <a:solidFill>
                  <a:srgbClr val="0D0D0D"/>
                </a:solidFill>
                <a:effectLst/>
                <a:cs typeface="Times New Roman" panose="02020603050405020304" pitchFamily="18" charset="0"/>
              </a:rPr>
              <a:t>Results</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cs typeface="Times New Roman" panose="02020603050405020304" pitchFamily="18" charset="0"/>
              </a:rPr>
              <a:t>and</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1371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0773" y="82931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87096540-E88E-EECA-C453-51999D1E4D45}"/>
              </a:ext>
            </a:extLst>
          </p:cNvPr>
          <p:cNvSpPr>
            <a:spLocks noChangeArrowheads="1"/>
          </p:cNvSpPr>
          <p:nvPr/>
        </p:nvSpPr>
        <p:spPr bwMode="auto">
          <a:xfrm>
            <a:off x="76200" y="1719595"/>
            <a:ext cx="76200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1. Provide doable suggestions for enhancing both individual and group performance.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2. A comprehensive examination that backs up data-driven decision-making and performance management techniques will be the end result.“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3.Examine performance trends and patterns using Excel functions and tools.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Times New Roman" panose="02020603050405020304" pitchFamily="18" charset="0"/>
              </a:rPr>
              <a:t> </a:t>
            </a:r>
            <a:br>
              <a:rPr kumimoji="0" lang="en-US" altLang="en-US" sz="1800" b="0" i="0" u="none" strike="noStrike" cap="none" normalizeH="0" baseline="0" dirty="0">
                <a:ln>
                  <a:noFill/>
                </a:ln>
                <a:solidFill>
                  <a:schemeClr val="tx1"/>
                </a:solidFill>
                <a:effectLst/>
                <a:cs typeface="Times New Roman" panose="02020603050405020304" pitchFamily="18" charset="0"/>
              </a:rPr>
            </a:br>
            <a:r>
              <a:rPr lang="en-US" altLang="en-US" dirty="0">
                <a:cs typeface="Times New Roman" panose="02020603050405020304" pitchFamily="18" charset="0"/>
              </a:rPr>
              <a:t>4. </a:t>
            </a:r>
            <a:r>
              <a:rPr kumimoji="0" lang="en-US" altLang="en-US" sz="1800" b="0" i="0" u="none" strike="noStrike" cap="none" normalizeH="0" baseline="0" dirty="0">
                <a:ln>
                  <a:noFill/>
                </a:ln>
                <a:solidFill>
                  <a:schemeClr val="tx1"/>
                </a:solidFill>
                <a:effectLst/>
                <a:cs typeface="Times New Roman" panose="02020603050405020304" pitchFamily="18" charset="0"/>
              </a:rPr>
              <a:t>Produce visual aids such as charts and graphs to enable effortless comprehension. </a:t>
            </a:r>
            <a:br>
              <a:rPr kumimoji="0" lang="en-US" altLang="en-US" sz="1800" b="0" i="0" u="none" strike="noStrike" cap="none" normalizeH="0" baseline="0" dirty="0">
                <a:ln>
                  <a:noFill/>
                </a:ln>
                <a:solidFill>
                  <a:schemeClr val="tx1"/>
                </a:solidFill>
                <a:effectLst/>
                <a:cs typeface="Times New Roman" panose="02020603050405020304" pitchFamily="18" charset="0"/>
              </a:rPr>
            </a:b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5. comprehension a</a:t>
            </a:r>
            <a:r>
              <a:rPr lang="en-US" altLang="en-US" dirty="0">
                <a:cs typeface="Times New Roman" panose="02020603050405020304" pitchFamily="18" charset="0"/>
              </a:rPr>
              <a:t>rrange performance indicators for employees.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cs typeface="Times New Roman" panose="02020603050405020304" pitchFamily="18" charset="0"/>
              </a:rPr>
            </a:br>
            <a:br>
              <a:rPr kumimoji="0" lang="en-US" altLang="en-US" sz="1800" b="0" i="0" u="none" strike="noStrike" cap="none" normalizeH="0" baseline="0" dirty="0">
                <a:ln>
                  <a:noFill/>
                </a:ln>
                <a:solidFill>
                  <a:schemeClr val="tx1"/>
                </a:solidFill>
                <a:effectLst/>
                <a:cs typeface="Times New Roman" panose="02020603050405020304" pitchFamily="18" charset="0"/>
              </a:rPr>
            </a:br>
            <a:endParaRPr kumimoji="0" lang="en-US" altLang="en-US" sz="1800" b="0" i="0" u="none" strike="noStrike" cap="none" normalizeH="0" baseline="0" dirty="0">
              <a:ln>
                <a:noFill/>
              </a:ln>
              <a:solidFill>
                <a:schemeClr val="tx1"/>
              </a:solidFill>
              <a:effectLs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918143"/>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4369"/>
            <a:ext cx="546989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mj-lt"/>
              </a:rPr>
              <a:t>PROJECT</a:t>
            </a:r>
            <a:r>
              <a:rPr lang="en-US" sz="4250" spc="5" dirty="0">
                <a:latin typeface="+mj-lt"/>
              </a:rPr>
              <a:t> </a:t>
            </a:r>
            <a:r>
              <a:rPr sz="4250" spc="-20" dirty="0">
                <a:latin typeface="+mj-lt"/>
              </a:rPr>
              <a:t>OVERVIEW</a:t>
            </a:r>
            <a:endParaRPr sz="4250" dirty="0">
              <a:latin typeface="+mj-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B98F158E-299E-F7AF-6C17-387E9B1B9F64}"/>
              </a:ext>
            </a:extLst>
          </p:cNvPr>
          <p:cNvSpPr>
            <a:spLocks noChangeArrowheads="1"/>
          </p:cNvSpPr>
          <p:nvPr/>
        </p:nvSpPr>
        <p:spPr bwMode="auto">
          <a:xfrm rot="10800000" flipV="1">
            <a:off x="76201" y="918143"/>
            <a:ext cx="883919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cs typeface="Times New Roman" panose="02020603050405020304" pitchFamily="18" charset="0"/>
              </a:rPr>
            </a:b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1. </a:t>
            </a:r>
            <a:r>
              <a:rPr lang="en-US" b="1" dirty="0"/>
              <a:t>Data Collection</a:t>
            </a:r>
            <a:r>
              <a:rPr lang="en-US" dirty="0"/>
              <a:t>: Gather performance data such as sales figures, task completion rates, attendance records, and feedback scores. This data can be collected from various sources like performance reviews, project management tools, and HR systems.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2. </a:t>
            </a:r>
            <a:r>
              <a:rPr lang="en-US" b="1" dirty="0"/>
              <a:t>Data Organization</a:t>
            </a:r>
            <a:r>
              <a:rPr lang="en-US" dirty="0"/>
              <a:t>: Import the collected data into Excel and organize it into a structured format. This might involve creating tables with columns for employee names, performance metrics, and dates.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3. </a:t>
            </a:r>
            <a:r>
              <a:rPr kumimoji="0" lang="en-US" altLang="en-US" sz="1800" b="1" i="0" u="none" strike="noStrike" cap="none" normalizeH="0" baseline="0" dirty="0">
                <a:ln>
                  <a:noFill/>
                </a:ln>
                <a:solidFill>
                  <a:schemeClr val="tx1"/>
                </a:solidFill>
                <a:effectLst/>
                <a:cs typeface="Times New Roman" panose="02020603050405020304" pitchFamily="18" charset="0"/>
              </a:rPr>
              <a:t>Examination</a:t>
            </a:r>
            <a:r>
              <a:rPr kumimoji="0" lang="en-US" altLang="en-US" sz="1800" b="0" i="0" u="none" strike="noStrike" cap="none" normalizeH="0" baseline="0" dirty="0">
                <a:ln>
                  <a:noFill/>
                </a:ln>
                <a:solidFill>
                  <a:schemeClr val="tx1"/>
                </a:solidFill>
                <a:effectLst/>
                <a:cs typeface="Times New Roman" panose="02020603050405020304" pitchFamily="18" charset="0"/>
              </a:rPr>
              <a:t>: Utilize Excel's tools and formulae to pinpoint performance patterns, advantages, and opportunities for development. </a:t>
            </a:r>
            <a:br>
              <a:rPr kumimoji="0" lang="en-US" altLang="en-US" sz="1800" b="0" i="0" u="none" strike="noStrike" cap="none" normalizeH="0" baseline="0" dirty="0">
                <a:ln>
                  <a:noFill/>
                </a:ln>
                <a:solidFill>
                  <a:schemeClr val="tx1"/>
                </a:solidFill>
                <a:effectLst/>
                <a:cs typeface="Times New Roman" panose="02020603050405020304" pitchFamily="18" charset="0"/>
              </a:rPr>
            </a:b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4. </a:t>
            </a:r>
            <a:r>
              <a:rPr lang="en-US" altLang="en-US" b="1" dirty="0">
                <a:cs typeface="Times New Roman" panose="02020603050405020304" pitchFamily="18" charset="0"/>
              </a:rPr>
              <a:t>Visualization</a:t>
            </a:r>
            <a:r>
              <a:rPr lang="en-US" altLang="en-US" dirty="0">
                <a:cs typeface="Times New Roman" panose="02020603050405020304" pitchFamily="18" charset="0"/>
              </a:rPr>
              <a:t>: Use bar charts, line graphs, and pie charts to visually represent performance data, making it easier to identify patterns and anomalies. Apply conditional formatting to highlight key performance indicators (KPIs) and outliers.</a:t>
            </a:r>
            <a:br>
              <a:rPr kumimoji="0" lang="en-US" altLang="en-US" sz="1800" b="0" i="0" u="none" strike="noStrike" cap="none" normalizeH="0" baseline="0" dirty="0">
                <a:ln>
                  <a:noFill/>
                </a:ln>
                <a:solidFill>
                  <a:schemeClr val="tx1"/>
                </a:solidFill>
                <a:effectLst/>
                <a:cs typeface="Times New Roman" panose="02020603050405020304" pitchFamily="18" charset="0"/>
              </a:rPr>
            </a:br>
            <a:br>
              <a:rPr kumimoji="0" lang="en-US" altLang="en-US" sz="1800" b="0" i="0" u="none" strike="noStrike" cap="none" normalizeH="0" baseline="0" dirty="0">
                <a:ln>
                  <a:noFill/>
                </a:ln>
                <a:solidFill>
                  <a:schemeClr val="tx1"/>
                </a:solidFill>
                <a:effectLst/>
                <a:cs typeface="Times New Roman" panose="02020603050405020304" pitchFamily="18" charset="0"/>
              </a:rPr>
            </a:br>
            <a:r>
              <a:rPr kumimoji="0" lang="en-US" altLang="en-US" sz="1800" b="0" i="0" u="none" strike="noStrike" cap="none" normalizeH="0" baseline="0" dirty="0">
                <a:ln>
                  <a:noFill/>
                </a:ln>
                <a:solidFill>
                  <a:schemeClr val="tx1"/>
                </a:solidFill>
                <a:effectLst/>
                <a:cs typeface="Times New Roman" panose="02020603050405020304" pitchFamily="18" charset="0"/>
              </a:rPr>
              <a:t>5. </a:t>
            </a:r>
            <a:r>
              <a:rPr lang="en-US" b="1" dirty="0"/>
              <a:t>Reporting</a:t>
            </a:r>
            <a:r>
              <a:rPr lang="en-US" dirty="0"/>
              <a:t>: Create comprehensive reports using Excel’s reporting features to present the analysis findings. Use clear and concise summaries, charts, and tables to convey the results effectively.</a:t>
            </a:r>
            <a:br>
              <a:rPr kumimoji="0" lang="en-US" altLang="en-US" sz="1800" b="0" i="0" u="none" strike="noStrike" cap="none" normalizeH="0" baseline="0" dirty="0">
                <a:ln>
                  <a:noFill/>
                </a:ln>
                <a:solidFill>
                  <a:schemeClr val="tx1"/>
                </a:solidFill>
                <a:effectLst/>
                <a:cs typeface="Times New Roman" panose="02020603050405020304" pitchFamily="18" charset="0"/>
              </a:rPr>
            </a:b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738C6D99-3CFC-B316-153F-624776F803B1}"/>
              </a:ext>
            </a:extLst>
          </p:cNvPr>
          <p:cNvSpPr>
            <a:spLocks noChangeArrowheads="1"/>
          </p:cNvSpPr>
          <p:nvPr/>
        </p:nvSpPr>
        <p:spPr bwMode="auto">
          <a:xfrm rot="10800000" flipV="1">
            <a:off x="190500" y="1469232"/>
            <a:ext cx="10210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effectLst>
                  <a:outerShdw blurRad="38100" dist="38100" dir="2700000" algn="tl">
                    <a:srgbClr val="000000">
                      <a:alpha val="43137"/>
                    </a:srgbClr>
                  </a:outerShdw>
                </a:effectLst>
                <a:cs typeface="Times New Roman" panose="02020603050405020304" pitchFamily="18" charset="0"/>
              </a:rPr>
              <a:t>1 HR Managers: </a:t>
            </a:r>
            <a:r>
              <a:rPr lang="en-US" altLang="en-US" dirty="0">
                <a:effectLst>
                  <a:outerShdw blurRad="38100" dist="38100" dir="2700000" algn="tl">
                    <a:srgbClr val="000000">
                      <a:alpha val="43137"/>
                    </a:srgbClr>
                  </a:outerShdw>
                </a:effectLst>
                <a:cs typeface="Times New Roman" panose="02020603050405020304" pitchFamily="18" charset="0"/>
              </a:rPr>
              <a:t>Use the analysis to track employee performance, identify areas for development, and make decisions regarding promotions, raises, and training needs.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effectLst>
                <a:outerShdw blurRad="38100" dist="38100" dir="2700000" algn="tl">
                  <a:srgbClr val="000000">
                    <a:alpha val="43137"/>
                  </a:srgbClr>
                </a:outerShdw>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2.Department</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a:t>
            </a: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Heads</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Review aggregated performance data to assess departmental productivity and align team goals with organizational objectives</a:t>
            </a:r>
            <a:r>
              <a:rPr lang="en-US" altLang="en-US" dirty="0">
                <a:effectLst>
                  <a:outerShdw blurRad="38100" dist="38100" dir="2700000" algn="tl">
                    <a:srgbClr val="000000">
                      <a:alpha val="43137"/>
                    </a:srgbClr>
                  </a:outerShdw>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3. Executives</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 Utilize performance insights to make strategic</a:t>
            </a: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decisions</a:t>
            </a: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about workforce</a:t>
            </a: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planning, resource</a:t>
            </a:r>
            <a:r>
              <a:rPr kumimoji="0" lang="en-US" altLang="en-US" sz="1800" b="1"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 </a:t>
            </a:r>
            <a:r>
              <a:rPr kumimoji="0" lang="en-US" altLang="en-US" sz="1800" i="0" strike="noStrike" cap="none" normalizeH="0" baseline="0" dirty="0">
                <a:ln>
                  <a:noFill/>
                </a:ln>
                <a:solidFill>
                  <a:schemeClr val="tx1"/>
                </a:solidFill>
                <a:effectLst>
                  <a:outerShdw blurRad="38100" dist="38100" dir="2700000" algn="tl">
                    <a:srgbClr val="000000">
                      <a:alpha val="43137"/>
                    </a:srgbClr>
                  </a:outerShdw>
                </a:effectLst>
                <a:cs typeface="Times New Roman" panose="02020603050405020304" pitchFamily="18" charset="0"/>
              </a:rPr>
              <a:t>allocation, and overall organizational strategy.</a:t>
            </a:r>
            <a:endParaRPr kumimoji="0" lang="en-US" altLang="en-US" sz="1800" i="0"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cs typeface="Times New Roman" panose="02020603050405020304" pitchFamily="18" charset="0"/>
              </a:rPr>
              <a:t>4.Employee : </a:t>
            </a:r>
            <a:r>
              <a:rPr lang="en-US" altLang="en-US" dirty="0">
                <a:cs typeface="Times New Roman" panose="02020603050405020304" pitchFamily="18" charset="0"/>
              </a:rPr>
              <a:t>Analyze performance trends to address employee concerns, improve workplace morale, and implement performance improvement plans.</a:t>
            </a:r>
            <a:br>
              <a:rPr kumimoji="0" lang="en-US" altLang="en-US" sz="1800" i="0" strike="noStrike" cap="none" normalizeH="0" baseline="0" dirty="0">
                <a:ln>
                  <a:noFill/>
                </a:ln>
                <a:solidFill>
                  <a:schemeClr val="tx1"/>
                </a:solidFill>
                <a:effectLst/>
              </a:rPr>
            </a:br>
            <a:endParaRPr kumimoji="0" lang="en-US" altLang="en-US" sz="1800" b="1" i="0"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strike="noStrike" cap="none" normalizeH="0" baseline="0" dirty="0">
                <a:ln>
                  <a:noFill/>
                </a:ln>
                <a:solidFill>
                  <a:schemeClr val="tx1"/>
                </a:solidFill>
                <a:effectLst/>
              </a:rPr>
              <a:t>5. Supervisors:</a:t>
            </a:r>
            <a:r>
              <a:rPr kumimoji="0" lang="en-US" altLang="en-US" sz="1800" i="0" strike="noStrike" cap="none" normalizeH="0" baseline="0" dirty="0">
                <a:ln>
                  <a:noFill/>
                </a:ln>
                <a:solidFill>
                  <a:schemeClr val="tx1"/>
                </a:solidFill>
                <a:effectLst/>
              </a:rPr>
              <a:t> Access performance data to evaluate individual team members, provide feedback, and address performance issues.</a:t>
            </a:r>
            <a:endParaRPr kumimoji="0" lang="en-US" altLang="en-US" sz="1800" b="1" i="0" strike="noStrike" cap="none" normalizeH="0" baseline="0" dirty="0">
              <a:ln>
                <a:noFill/>
              </a:ln>
              <a:solidFill>
                <a:schemeClr val="tx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61243" y="359768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1" y="781050"/>
            <a:ext cx="9067799"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EE7F02F-2D19-E48B-9DF4-4A1877798924}"/>
              </a:ext>
            </a:extLst>
          </p:cNvPr>
          <p:cNvSpPr txBox="1"/>
          <p:nvPr/>
        </p:nvSpPr>
        <p:spPr>
          <a:xfrm>
            <a:off x="417129" y="1695450"/>
            <a:ext cx="8114070" cy="4524315"/>
          </a:xfrm>
          <a:prstGeom prst="rect">
            <a:avLst/>
          </a:prstGeom>
          <a:noFill/>
        </p:spPr>
        <p:txBody>
          <a:bodyPr wrap="square">
            <a:spAutoFit/>
          </a:bodyPr>
          <a:lstStyle/>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Trebuchet MS"/>
                <a:cs typeface="Times New Roman" panose="02020603050405020304" pitchFamily="18" charset="0"/>
                <a:sym typeface="Trebuchet MS"/>
              </a:rPr>
              <a:t>CONDITIONAL</a:t>
            </a:r>
            <a:r>
              <a:rPr lang="en-US" sz="1800" b="1" u="sng" dirty="0">
                <a:effectLst>
                  <a:outerShdw blurRad="38100" dist="38100" dir="2700000" algn="tl">
                    <a:srgbClr val="000000">
                      <a:alpha val="43137"/>
                    </a:srgbClr>
                  </a:outerShdw>
                </a:effectLst>
                <a:ea typeface="Trebuchet MS"/>
                <a:cs typeface="Times New Roman" panose="02020603050405020304" pitchFamily="18" charset="0"/>
                <a:sym typeface="Trebuchet MS"/>
              </a:rPr>
              <a:t> </a:t>
            </a:r>
            <a:r>
              <a:rPr lang="en-US" sz="1800" b="1" dirty="0">
                <a:effectLst>
                  <a:outerShdw blurRad="38100" dist="38100" dir="2700000" algn="tl">
                    <a:srgbClr val="000000">
                      <a:alpha val="43137"/>
                    </a:srgbClr>
                  </a:outerShdw>
                </a:effectLst>
                <a:ea typeface="Trebuchet MS"/>
                <a:cs typeface="Times New Roman" panose="02020603050405020304" pitchFamily="18" charset="0"/>
                <a:sym typeface="Trebuchet MS"/>
              </a:rPr>
              <a:t>FORMATTING</a:t>
            </a:r>
            <a:r>
              <a:rPr lang="en-US" sz="1800" b="1" u="sng" dirty="0">
                <a:effectLst>
                  <a:outerShdw blurRad="38100" dist="38100" dir="2700000" algn="tl">
                    <a:srgbClr val="000000">
                      <a:alpha val="43137"/>
                    </a:srgbClr>
                  </a:outerShdw>
                </a:effectLst>
                <a:ea typeface="Trebuchet MS"/>
                <a:cs typeface="Times New Roman" panose="02020603050405020304" pitchFamily="18" charset="0"/>
                <a:sym typeface="Trebuchet MS"/>
              </a:rPr>
              <a:t> </a:t>
            </a:r>
            <a:r>
              <a:rPr lang="en-US" sz="1800" dirty="0">
                <a:ea typeface="Trebuchet MS"/>
                <a:cs typeface="Times New Roman" panose="02020603050405020304" pitchFamily="18" charset="0"/>
                <a:sym typeface="Trebuchet MS"/>
              </a:rPr>
              <a:t>- MISSING Automate visual highlights in Excel to quickly identify performance trends and outliers.</a:t>
            </a:r>
            <a:r>
              <a:rPr lang="en-US" b="0" i="0" dirty="0">
                <a:solidFill>
                  <a:srgbClr val="EEF0FF"/>
                </a:solidFill>
                <a:effectLst/>
                <a:cs typeface="Times New Roman" panose="02020603050405020304" pitchFamily="18" charset="0"/>
              </a:rPr>
              <a:t> </a:t>
            </a:r>
            <a:r>
              <a:rPr lang="en-US" b="0" i="0" dirty="0">
                <a:effectLst/>
                <a:cs typeface="Times New Roman" panose="02020603050405020304" pitchFamily="18" charset="0"/>
              </a:rPr>
              <a:t> It can help you identify patterns and trends in your data, and make it easier to visualize and understand.</a:t>
            </a:r>
            <a:endParaRPr lang="en-US" sz="1800" dirty="0">
              <a:ea typeface="Trebuchet MS"/>
              <a:cs typeface="Times New Roman" panose="02020603050405020304" pitchFamily="18" charset="0"/>
              <a:sym typeface="Trebuchet MS"/>
            </a:endParaRPr>
          </a:p>
          <a:p>
            <a:pPr marL="0" lvl="0" indent="0" algn="l" rtl="0">
              <a:spcBef>
                <a:spcPts val="0"/>
              </a:spcBef>
              <a:spcAft>
                <a:spcPts val="0"/>
              </a:spcAft>
              <a:buNone/>
            </a:pPr>
            <a:r>
              <a:rPr lang="en-US" sz="1800" dirty="0">
                <a:highlight>
                  <a:srgbClr val="FFFF00"/>
                </a:highlight>
                <a:ea typeface="Trebuchet MS"/>
                <a:cs typeface="Times New Roman" panose="02020603050405020304" pitchFamily="18" charset="0"/>
                <a:sym typeface="Trebuchet MS"/>
              </a:rPr>
              <a:t> </a:t>
            </a:r>
            <a:endParaRPr lang="en-US" sz="2000" dirty="0">
              <a:highlight>
                <a:srgbClr val="FFFF00"/>
              </a:highlight>
              <a:ea typeface="Trebuchet MS"/>
              <a:cs typeface="Times New Roman" panose="02020603050405020304" pitchFamily="18" charset="0"/>
              <a:sym typeface="Trebuchet MS"/>
            </a:endParaRPr>
          </a:p>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Trebuchet MS"/>
                <a:cs typeface="Times New Roman" panose="02020603050405020304" pitchFamily="18" charset="0"/>
                <a:sym typeface="Trebuchet MS"/>
              </a:rPr>
              <a:t>FILTER</a:t>
            </a:r>
            <a:r>
              <a:rPr lang="en-US" sz="1800" dirty="0">
                <a:ea typeface="Trebuchet MS"/>
                <a:cs typeface="Times New Roman" panose="02020603050405020304" pitchFamily="18" charset="0"/>
                <a:sym typeface="Trebuchet MS"/>
              </a:rPr>
              <a:t> - </a:t>
            </a:r>
            <a:r>
              <a:rPr lang="en-US" b="0" i="0" dirty="0">
                <a:effectLst/>
                <a:cs typeface="Times New Roman" panose="02020603050405020304" pitchFamily="18" charset="0"/>
              </a:rPr>
              <a:t>The FILTER function allows you to filter a range of data based on criteria you define.</a:t>
            </a:r>
          </a:p>
          <a:p>
            <a:pPr marL="0" lvl="0" indent="0" algn="l" rtl="0">
              <a:spcBef>
                <a:spcPts val="0"/>
              </a:spcBef>
              <a:spcAft>
                <a:spcPts val="0"/>
              </a:spcAft>
              <a:buNone/>
            </a:pPr>
            <a:endParaRPr lang="en-US" sz="1800" dirty="0">
              <a:ea typeface="Trebuchet MS"/>
              <a:cs typeface="Times New Roman" panose="02020603050405020304" pitchFamily="18" charset="0"/>
              <a:sym typeface="Trebuchet MS"/>
            </a:endParaRPr>
          </a:p>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Trebuchet MS"/>
                <a:cs typeface="Times New Roman" panose="02020603050405020304" pitchFamily="18" charset="0"/>
                <a:sym typeface="Trebuchet MS"/>
              </a:rPr>
              <a:t>FORMULA</a:t>
            </a:r>
            <a:r>
              <a:rPr lang="en-US" sz="1800" dirty="0">
                <a:ea typeface="Trebuchet MS"/>
                <a:cs typeface="Times New Roman" panose="02020603050405020304" pitchFamily="18" charset="0"/>
                <a:sym typeface="Trebuchet MS"/>
              </a:rPr>
              <a:t> - </a:t>
            </a:r>
            <a:r>
              <a:rPr lang="en-US" b="0" i="0" dirty="0">
                <a:effectLst/>
                <a:cs typeface="Times New Roman" panose="02020603050405020304" pitchFamily="18" charset="0"/>
              </a:rPr>
              <a:t>A formula in Excel is used to do mathematical calculations.</a:t>
            </a:r>
          </a:p>
          <a:p>
            <a:pPr marL="0" lvl="0" indent="0" algn="l" rtl="0">
              <a:spcBef>
                <a:spcPts val="0"/>
              </a:spcBef>
              <a:spcAft>
                <a:spcPts val="0"/>
              </a:spcAft>
              <a:buNone/>
            </a:pPr>
            <a:endParaRPr lang="en-US" sz="1800" dirty="0">
              <a:ea typeface="Trebuchet MS"/>
              <a:cs typeface="Times New Roman" panose="02020603050405020304" pitchFamily="18" charset="0"/>
              <a:sym typeface="Trebuchet MS"/>
            </a:endParaRPr>
          </a:p>
          <a:p>
            <a:pPr marL="0" lvl="0" indent="0" algn="l" rtl="0">
              <a:spcBef>
                <a:spcPts val="0"/>
              </a:spcBef>
              <a:spcAft>
                <a:spcPts val="0"/>
              </a:spcAft>
              <a:buNone/>
            </a:pPr>
            <a:r>
              <a:rPr lang="en-US" sz="1800" b="1" dirty="0">
                <a:effectLst>
                  <a:outerShdw blurRad="38100" dist="38100" dir="2700000" algn="tl">
                    <a:srgbClr val="000000">
                      <a:alpha val="43137"/>
                    </a:srgbClr>
                  </a:outerShdw>
                </a:effectLst>
                <a:ea typeface="Trebuchet MS"/>
                <a:cs typeface="Times New Roman" panose="02020603050405020304" pitchFamily="18" charset="0"/>
                <a:sym typeface="Trebuchet MS"/>
              </a:rPr>
              <a:t>PIVOT</a:t>
            </a:r>
            <a:r>
              <a:rPr lang="en-US" sz="1800" dirty="0">
                <a:ea typeface="Trebuchet MS"/>
                <a:cs typeface="Times New Roman" panose="02020603050405020304" pitchFamily="18" charset="0"/>
                <a:sym typeface="Trebuchet MS"/>
              </a:rPr>
              <a:t> – A</a:t>
            </a:r>
            <a:r>
              <a:rPr lang="en-US" b="0" i="0" dirty="0">
                <a:effectLst/>
                <a:cs typeface="Times New Roman" panose="02020603050405020304" pitchFamily="18" charset="0"/>
              </a:rPr>
              <a:t> tool that helps you organize and analyze large amounts of data by summarizing it into a single table. </a:t>
            </a:r>
            <a:endParaRPr lang="en-US" sz="1800" dirty="0">
              <a:ea typeface="Trebuchet MS"/>
              <a:cs typeface="Times New Roman" panose="02020603050405020304" pitchFamily="18" charset="0"/>
              <a:sym typeface="Trebuchet MS"/>
            </a:endParaRPr>
          </a:p>
          <a:p>
            <a:pPr marL="0" lvl="0" indent="0" algn="l" rtl="0">
              <a:spcBef>
                <a:spcPts val="0"/>
              </a:spcBef>
              <a:spcAft>
                <a:spcPts val="0"/>
              </a:spcAft>
              <a:buNone/>
            </a:pPr>
            <a:endParaRPr lang="en-US" sz="1800" dirty="0">
              <a:ea typeface="Trebuchet MS"/>
              <a:cs typeface="Times New Roman" panose="02020603050405020304" pitchFamily="18" charset="0"/>
              <a:sym typeface="Trebuchet MS"/>
            </a:endParaRPr>
          </a:p>
          <a:p>
            <a:pPr algn="ctr" fontAlgn="ctr"/>
            <a:r>
              <a:rPr lang="en-US" sz="1800" b="1" dirty="0">
                <a:effectLst>
                  <a:outerShdw blurRad="38100" dist="38100" dir="2700000" algn="tl">
                    <a:srgbClr val="000000">
                      <a:alpha val="43137"/>
                    </a:srgbClr>
                  </a:outerShdw>
                </a:effectLst>
                <a:ea typeface="Trebuchet MS"/>
                <a:cs typeface="Times New Roman" panose="02020603050405020304" pitchFamily="18" charset="0"/>
                <a:sym typeface="Trebuchet MS"/>
              </a:rPr>
              <a:t>GRAPH</a:t>
            </a:r>
            <a:r>
              <a:rPr lang="en-US" sz="1800" dirty="0">
                <a:ea typeface="Trebuchet MS"/>
                <a:cs typeface="Times New Roman" panose="02020603050405020304" pitchFamily="18" charset="0"/>
                <a:sym typeface="Trebuchet MS"/>
              </a:rPr>
              <a:t> – A </a:t>
            </a:r>
            <a:r>
              <a:rPr lang="en-US" i="0" dirty="0">
                <a:effectLst/>
                <a:cs typeface="Times New Roman" panose="02020603050405020304" pitchFamily="18" charset="0"/>
              </a:rPr>
              <a:t>visual representation of data in a Microsoft Excel worksheet. Graphs can help you identify patterns, make comparisons, and see trends in the data</a:t>
            </a:r>
            <a:r>
              <a:rPr lang="en-US" i="0" dirty="0">
                <a:effectLst/>
              </a:rPr>
              <a:t>. </a:t>
            </a:r>
          </a:p>
          <a:p>
            <a:br>
              <a:rPr lang="en-US" b="0" i="0" dirty="0">
                <a:solidFill>
                  <a:srgbClr val="FFEEE2"/>
                </a:solidFill>
                <a:effectLst/>
                <a:highlight>
                  <a:srgbClr val="1F1F1F"/>
                </a:highlight>
              </a:rPr>
            </a:br>
            <a:endParaRPr lang="en-US" sz="1800" dirty="0">
              <a:ea typeface="Trebuchet MS"/>
              <a:cs typeface="Times New Roman" panose="02020603050405020304" pitchFamily="18" charset="0"/>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6788468" cy="738664"/>
          </a:xfrm>
        </p:spPr>
        <p:txBody>
          <a:bodyPr/>
          <a:lstStyle/>
          <a:p>
            <a:r>
              <a:rPr lang="en-IN" dirty="0">
                <a:latin typeface="+mj-lt"/>
              </a:rPr>
              <a:t>DATASET DESCRIPTION</a:t>
            </a:r>
            <a:r>
              <a:rPr lang="en-IN" dirty="0">
                <a:effectLst>
                  <a:outerShdw blurRad="38100" dist="38100" dir="2700000" algn="tl">
                    <a:srgbClr val="000000">
                      <a:alpha val="43137"/>
                    </a:srgbClr>
                  </a:outerShdw>
                </a:effectLst>
                <a:latin typeface="+mj-lt"/>
              </a:rPr>
              <a:t>:</a:t>
            </a:r>
          </a:p>
        </p:txBody>
      </p:sp>
      <p:sp>
        <p:nvSpPr>
          <p:cNvPr id="4" name="TextBox 3">
            <a:extLst>
              <a:ext uri="{FF2B5EF4-FFF2-40B4-BE49-F238E27FC236}">
                <a16:creationId xmlns:a16="http://schemas.microsoft.com/office/drawing/2014/main" id="{4F46FFCF-B4FE-C478-9F40-E6F9D7CFB189}"/>
              </a:ext>
            </a:extLst>
          </p:cNvPr>
          <p:cNvSpPr txBox="1"/>
          <p:nvPr/>
        </p:nvSpPr>
        <p:spPr>
          <a:xfrm>
            <a:off x="1962150" y="1543050"/>
            <a:ext cx="3450350" cy="2585323"/>
          </a:xfrm>
          <a:prstGeom prst="rect">
            <a:avLst/>
          </a:prstGeom>
          <a:noFill/>
        </p:spPr>
        <p:txBody>
          <a:bodyPr wrap="square">
            <a:spAutoFit/>
          </a:bodyPr>
          <a:lstStyle/>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EMPLOYEE = KAGGLE </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26- FEATURES</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9- FEATURES</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EMP ID- NUM </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NAME-TEXT</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EMP TYPE</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PERFORMANCE LEVEL </a:t>
            </a:r>
          </a:p>
          <a:p>
            <a:pPr marL="342900" lvl="0" indent="-342900" algn="l" rtl="0">
              <a:spcBef>
                <a:spcPts val="0"/>
              </a:spcBef>
              <a:spcAft>
                <a:spcPts val="0"/>
              </a:spcAft>
              <a:buFont typeface="+mj-lt"/>
              <a:buAutoNum type="arabicPeriod"/>
            </a:pPr>
            <a:r>
              <a:rPr lang="en-US" sz="1800" dirty="0">
                <a:ea typeface="Trebuchet MS"/>
                <a:cs typeface="Times New Roman" panose="02020603050405020304" pitchFamily="18" charset="0"/>
                <a:sym typeface="Trebuchet MS"/>
              </a:rPr>
              <a:t>GENDER - MALE FEMALE</a:t>
            </a:r>
          </a:p>
          <a:p>
            <a:pPr marL="342900" lvl="0" indent="-342900" algn="l" rtl="0">
              <a:spcBef>
                <a:spcPts val="0"/>
              </a:spcBef>
              <a:spcAft>
                <a:spcPts val="0"/>
              </a:spcAft>
              <a:buFont typeface="+mj-lt"/>
              <a:buAutoNum type="arabicPeriod"/>
            </a:pPr>
            <a:r>
              <a:rPr lang="en-US" dirty="0">
                <a:ea typeface="Trebuchet MS"/>
                <a:cs typeface="Times New Roman" panose="02020603050405020304" pitchFamily="18" charset="0"/>
                <a:sym typeface="Trebuchet MS"/>
              </a:rPr>
              <a:t>EMPLOYEE RATING -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34948" y="3438525"/>
            <a:ext cx="2466975" cy="3419475"/>
          </a:xfrm>
          <a:prstGeom prst="rect">
            <a:avLst/>
          </a:prstGeom>
        </p:spPr>
      </p:pic>
      <p:sp>
        <p:nvSpPr>
          <p:cNvPr id="7" name="object 7"/>
          <p:cNvSpPr txBox="1">
            <a:spLocks noGrp="1"/>
          </p:cNvSpPr>
          <p:nvPr>
            <p:ph type="title"/>
          </p:nvPr>
        </p:nvSpPr>
        <p:spPr>
          <a:xfrm>
            <a:off x="237146" y="586562"/>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Google Shape;186;p15">
            <a:extLst>
              <a:ext uri="{FF2B5EF4-FFF2-40B4-BE49-F238E27FC236}">
                <a16:creationId xmlns:a16="http://schemas.microsoft.com/office/drawing/2014/main" id="{3EAF9307-D8D1-DF08-AD64-2643574B78CC}"/>
              </a:ext>
            </a:extLst>
          </p:cNvPr>
          <p:cNvSpPr txBox="1"/>
          <p:nvPr/>
        </p:nvSpPr>
        <p:spPr>
          <a:xfrm>
            <a:off x="237146" y="2104639"/>
            <a:ext cx="8071055" cy="8460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dirty="0">
                <a:solidFill>
                  <a:schemeClr val="dk1"/>
                </a:solidFill>
                <a:highlight>
                  <a:srgbClr val="FFFFFF"/>
                </a:highlight>
                <a:ea typeface="Trebuchet MS"/>
                <a:cs typeface="Trebuchet MS"/>
                <a:sym typeface="Trebuchet MS"/>
              </a:rPr>
              <a:t>PERFORMANCE LEVEL </a:t>
            </a:r>
            <a:r>
              <a:rPr lang="en-US" sz="2300" b="1" dirty="0">
                <a:solidFill>
                  <a:schemeClr val="dk1"/>
                </a:solidFill>
                <a:highlight>
                  <a:srgbClr val="FFFFFF"/>
                </a:highlight>
                <a:ea typeface="Trebuchet MS"/>
                <a:cs typeface="Trebuchet MS"/>
                <a:sym typeface="Trebuchet MS"/>
              </a:rPr>
              <a:t>=</a:t>
            </a:r>
            <a:r>
              <a:rPr lang="en-US" sz="900" b="1" dirty="0">
                <a:solidFill>
                  <a:schemeClr val="dk1"/>
                </a:solidFill>
                <a:highlight>
                  <a:srgbClr val="FFFFFF"/>
                </a:highlight>
                <a:ea typeface="Roboto"/>
                <a:cs typeface="Roboto"/>
                <a:sym typeface="Roboto"/>
              </a:rPr>
              <a:t> </a:t>
            </a:r>
            <a:r>
              <a:rPr lang="en-US" sz="3000" b="1" dirty="0">
                <a:solidFill>
                  <a:schemeClr val="dk1"/>
                </a:solidFill>
                <a:highlight>
                  <a:srgbClr val="FFFFFF"/>
                </a:highlight>
                <a:ea typeface="Trebuchet MS"/>
                <a:cs typeface="Trebuchet MS"/>
                <a:sym typeface="Trebuchet MS"/>
              </a:rPr>
              <a:t>IFS(Z8&gt;=5,“VERY HIGH",Z8&gt;=4,"HIGH",Z8&gt;=3,"MED",TRUE,"LOW")</a:t>
            </a:r>
            <a:endParaRPr sz="4600" b="1" dirty="0">
              <a:solidFill>
                <a:schemeClr val="dk1"/>
              </a:solidFill>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794</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Nikhila Narayanan</cp:lastModifiedBy>
  <cp:revision>18</cp:revision>
  <dcterms:created xsi:type="dcterms:W3CDTF">2024-03-29T15:07:22Z</dcterms:created>
  <dcterms:modified xsi:type="dcterms:W3CDTF">2024-09-03T14:54:42Z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