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0" r:id="rId6"/>
    <p:sldId id="261" r:id="rId7"/>
    <p:sldId id="262" r:id="rId8"/>
    <p:sldId id="267" r:id="rId9"/>
    <p:sldId id="263" r:id="rId10"/>
    <p:sldId id="272" r:id="rId11"/>
    <p:sldId id="264" r:id="rId12"/>
    <p:sldId id="265" r:id="rId13"/>
    <p:sldId id="266"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A7F271-5D4A-4049-9CA8-00CC996DC19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385205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7F271-5D4A-4049-9CA8-00CC996DC19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238804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7F271-5D4A-4049-9CA8-00CC996DC19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A2CE9-2995-4886-B35F-7A8C0B301A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407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7F271-5D4A-4049-9CA8-00CC996DC19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2168643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7F271-5D4A-4049-9CA8-00CC996DC19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A2CE9-2995-4886-B35F-7A8C0B301A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6696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7F271-5D4A-4049-9CA8-00CC996DC19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4186171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A7F271-5D4A-4049-9CA8-00CC996DC19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1499654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A7F271-5D4A-4049-9CA8-00CC996DC19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388168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A7F271-5D4A-4049-9CA8-00CC996DC19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55016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7F271-5D4A-4049-9CA8-00CC996DC19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393182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A7F271-5D4A-4049-9CA8-00CC996DC19C}"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35754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A7F271-5D4A-4049-9CA8-00CC996DC19C}" type="datetimeFigureOut">
              <a:rPr lang="en-US" smtClean="0"/>
              <a:t>4/28/2016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80238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A7F271-5D4A-4049-9CA8-00CC996DC19C}" type="datetimeFigureOut">
              <a:rPr lang="en-US" smtClean="0"/>
              <a:t>4/28/2016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104711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7F271-5D4A-4049-9CA8-00CC996DC19C}" type="datetimeFigureOut">
              <a:rPr lang="en-US" smtClean="0"/>
              <a:t>4/28/2016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72861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7F271-5D4A-4049-9CA8-00CC996DC19C}"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A2CE9-2995-4886-B35F-7A8C0B301AE0}" type="slidenum">
              <a:rPr lang="en-US" smtClean="0"/>
              <a:t>‹#›</a:t>
            </a:fld>
            <a:endParaRPr lang="en-US"/>
          </a:p>
        </p:txBody>
      </p:sp>
    </p:spTree>
    <p:extLst>
      <p:ext uri="{BB962C8B-B14F-4D97-AF65-F5344CB8AC3E}">
        <p14:creationId xmlns:p14="http://schemas.microsoft.com/office/powerpoint/2010/main" val="224645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A2CE9-2995-4886-B35F-7A8C0B301AE0}" type="slidenum">
              <a:rPr lang="en-US" smtClean="0"/>
              <a:t>‹#›</a:t>
            </a:fld>
            <a:endParaRPr lang="en-US"/>
          </a:p>
        </p:txBody>
      </p:sp>
      <p:sp>
        <p:nvSpPr>
          <p:cNvPr id="5" name="Date Placeholder 4"/>
          <p:cNvSpPr>
            <a:spLocks noGrp="1"/>
          </p:cNvSpPr>
          <p:nvPr>
            <p:ph type="dt" sz="half" idx="10"/>
          </p:nvPr>
        </p:nvSpPr>
        <p:spPr/>
        <p:txBody>
          <a:bodyPr/>
          <a:lstStyle/>
          <a:p>
            <a:fld id="{4DA7F271-5D4A-4049-9CA8-00CC996DC19C}" type="datetimeFigureOut">
              <a:rPr lang="en-US" smtClean="0"/>
              <a:t>4/28/2016</a:t>
            </a:fld>
            <a:endParaRPr lang="en-US"/>
          </a:p>
        </p:txBody>
      </p:sp>
    </p:spTree>
    <p:extLst>
      <p:ext uri="{BB962C8B-B14F-4D97-AF65-F5344CB8AC3E}">
        <p14:creationId xmlns:p14="http://schemas.microsoft.com/office/powerpoint/2010/main" val="103881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A7F271-5D4A-4049-9CA8-00CC996DC19C}" type="datetimeFigureOut">
              <a:rPr lang="en-US" smtClean="0"/>
              <a:t>4/28/2016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5A2CE9-2995-4886-B35F-7A8C0B301AE0}" type="slidenum">
              <a:rPr lang="en-US" smtClean="0"/>
              <a:t>‹#›</a:t>
            </a:fld>
            <a:endParaRPr lang="en-US"/>
          </a:p>
        </p:txBody>
      </p:sp>
    </p:spTree>
    <p:extLst>
      <p:ext uri="{BB962C8B-B14F-4D97-AF65-F5344CB8AC3E}">
        <p14:creationId xmlns:p14="http://schemas.microsoft.com/office/powerpoint/2010/main" val="34892476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ruid.io/docs/0.9.0/design/coordinator.html" TargetMode="External"/><Relationship Id="rId2" Type="http://schemas.openxmlformats.org/officeDocument/2006/relationships/hyperlink" Target="http://druid.io/docs/0.9.0/design/historical.html" TargetMode="External"/><Relationship Id="rId1" Type="http://schemas.openxmlformats.org/officeDocument/2006/relationships/slideLayout" Target="../slideLayouts/slideLayout2.xml"/><Relationship Id="rId6" Type="http://schemas.openxmlformats.org/officeDocument/2006/relationships/hyperlink" Target="http://druid.io/docs/0.9.0/design/realtime.html" TargetMode="External"/><Relationship Id="rId5" Type="http://schemas.openxmlformats.org/officeDocument/2006/relationships/hyperlink" Target="http://druid.io/docs/0.9.0/design/indexing-service.html" TargetMode="External"/><Relationship Id="rId4" Type="http://schemas.openxmlformats.org/officeDocument/2006/relationships/hyperlink" Target="http://druid.io/docs/0.9.0/design/broke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Druid</a:t>
            </a:r>
            <a:endParaRPr lang="en-US" dirty="0"/>
          </a:p>
        </p:txBody>
      </p:sp>
      <p:sp>
        <p:nvSpPr>
          <p:cNvPr id="5" name="Subtitle 4"/>
          <p:cNvSpPr>
            <a:spLocks noGrp="1"/>
          </p:cNvSpPr>
          <p:nvPr>
            <p:ph type="subTitle" idx="1"/>
          </p:nvPr>
        </p:nvSpPr>
        <p:spPr/>
        <p:txBody>
          <a:bodyPr/>
          <a:lstStyle/>
          <a:p>
            <a:r>
              <a:rPr lang="en-US" dirty="0" smtClean="0">
                <a:solidFill>
                  <a:schemeClr val="accent1"/>
                </a:solidFill>
              </a:rPr>
              <a:t>Analytics on Real time data </a:t>
            </a:r>
          </a:p>
          <a:p>
            <a:r>
              <a:rPr lang="en-US" dirty="0" smtClean="0"/>
              <a:t>By </a:t>
            </a:r>
            <a:r>
              <a:rPr lang="en-US" dirty="0" err="1" smtClean="0"/>
              <a:t>Ujwal</a:t>
            </a:r>
            <a:r>
              <a:rPr lang="en-US" dirty="0" smtClean="0"/>
              <a:t> Sadhu</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644" y="212815"/>
            <a:ext cx="4865299" cy="26721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93779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3212137"/>
            <a:ext cx="8596312" cy="1778339"/>
          </a:xfrm>
        </p:spPr>
      </p:pic>
    </p:spTree>
    <p:extLst>
      <p:ext uri="{BB962C8B-B14F-4D97-AF65-F5344CB8AC3E}">
        <p14:creationId xmlns:p14="http://schemas.microsoft.com/office/powerpoint/2010/main" val="1075926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4362"/>
          </a:xfrm>
        </p:spPr>
        <p:txBody>
          <a:bodyPr/>
          <a:lstStyle/>
          <a:p>
            <a:r>
              <a:rPr lang="en-US" dirty="0" smtClean="0"/>
              <a:t>Dimensions</a:t>
            </a:r>
            <a:endParaRPr lang="en-US" dirty="0"/>
          </a:p>
        </p:txBody>
      </p:sp>
      <p:sp>
        <p:nvSpPr>
          <p:cNvPr id="3" name="Content Placeholder 2"/>
          <p:cNvSpPr>
            <a:spLocks noGrp="1"/>
          </p:cNvSpPr>
          <p:nvPr>
            <p:ph idx="1"/>
          </p:nvPr>
        </p:nvSpPr>
        <p:spPr>
          <a:xfrm>
            <a:off x="677334" y="1293963"/>
            <a:ext cx="8596668" cy="4747400"/>
          </a:xfrm>
        </p:spPr>
        <p:txBody>
          <a:bodyPr>
            <a:normAutofit fontScale="92500" lnSpcReduction="10000"/>
          </a:bodyPr>
          <a:lstStyle/>
          <a:p>
            <a:pPr marL="0" indent="0">
              <a:buNone/>
            </a:pPr>
            <a:r>
              <a:rPr lang="en-US" dirty="0" smtClean="0"/>
              <a:t>Dimensions are things that we filter the data with</a:t>
            </a:r>
          </a:p>
          <a:p>
            <a:r>
              <a:rPr lang="en-US" dirty="0" smtClean="0"/>
              <a:t>"</a:t>
            </a:r>
            <a:r>
              <a:rPr lang="en-US" dirty="0"/>
              <a:t>page"</a:t>
            </a:r>
          </a:p>
          <a:p>
            <a:r>
              <a:rPr lang="en-US" dirty="0"/>
              <a:t>"language"</a:t>
            </a:r>
          </a:p>
          <a:p>
            <a:r>
              <a:rPr lang="en-US" dirty="0"/>
              <a:t>"user"</a:t>
            </a:r>
          </a:p>
          <a:p>
            <a:r>
              <a:rPr lang="en-US" dirty="0"/>
              <a:t>"unpatrolled"</a:t>
            </a:r>
          </a:p>
          <a:p>
            <a:r>
              <a:rPr lang="en-US" dirty="0"/>
              <a:t>"</a:t>
            </a:r>
            <a:r>
              <a:rPr lang="en-US" dirty="0" err="1"/>
              <a:t>newPage</a:t>
            </a:r>
            <a:r>
              <a:rPr lang="en-US" dirty="0"/>
              <a:t>"</a:t>
            </a:r>
          </a:p>
          <a:p>
            <a:r>
              <a:rPr lang="en-US" dirty="0"/>
              <a:t>"robot"</a:t>
            </a:r>
          </a:p>
          <a:p>
            <a:r>
              <a:rPr lang="en-US" dirty="0"/>
              <a:t>"anonymous"</a:t>
            </a:r>
          </a:p>
          <a:p>
            <a:r>
              <a:rPr lang="en-US" dirty="0"/>
              <a:t>"namespace"</a:t>
            </a:r>
          </a:p>
          <a:p>
            <a:r>
              <a:rPr lang="en-US" dirty="0"/>
              <a:t>"continent"</a:t>
            </a:r>
          </a:p>
          <a:p>
            <a:r>
              <a:rPr lang="en-US" dirty="0"/>
              <a:t>"country"</a:t>
            </a:r>
          </a:p>
          <a:p>
            <a:r>
              <a:rPr lang="en-US" dirty="0"/>
              <a:t>"region"</a:t>
            </a:r>
          </a:p>
          <a:p>
            <a:r>
              <a:rPr lang="en-US" dirty="0"/>
              <a:t>"city"</a:t>
            </a:r>
          </a:p>
        </p:txBody>
      </p:sp>
    </p:spTree>
    <p:extLst>
      <p:ext uri="{BB962C8B-B14F-4D97-AF65-F5344CB8AC3E}">
        <p14:creationId xmlns:p14="http://schemas.microsoft.com/office/powerpoint/2010/main" val="4236464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8098"/>
          </a:xfrm>
        </p:spPr>
        <p:txBody>
          <a:bodyPr>
            <a:normAutofit fontScale="90000"/>
          </a:bodyPr>
          <a:lstStyle/>
          <a:p>
            <a:r>
              <a:rPr lang="en-US" dirty="0" smtClean="0"/>
              <a:t>Metrics</a:t>
            </a:r>
            <a:endParaRPr lang="en-US" dirty="0"/>
          </a:p>
        </p:txBody>
      </p:sp>
      <p:sp>
        <p:nvSpPr>
          <p:cNvPr id="3" name="Content Placeholder 2"/>
          <p:cNvSpPr>
            <a:spLocks noGrp="1"/>
          </p:cNvSpPr>
          <p:nvPr>
            <p:ph idx="1"/>
          </p:nvPr>
        </p:nvSpPr>
        <p:spPr>
          <a:xfrm>
            <a:off x="677334" y="1207699"/>
            <a:ext cx="8596668" cy="4833664"/>
          </a:xfrm>
        </p:spPr>
        <p:txBody>
          <a:bodyPr/>
          <a:lstStyle/>
          <a:p>
            <a:pPr marL="0" indent="0">
              <a:buNone/>
            </a:pPr>
            <a:r>
              <a:rPr lang="en-US" dirty="0" smtClean="0"/>
              <a:t>Metrics are things to Aggregate with</a:t>
            </a:r>
          </a:p>
          <a:p>
            <a:r>
              <a:rPr lang="en-US" dirty="0"/>
              <a:t>"count"</a:t>
            </a:r>
          </a:p>
          <a:p>
            <a:r>
              <a:rPr lang="en-US" dirty="0"/>
              <a:t>"added"</a:t>
            </a:r>
          </a:p>
          <a:p>
            <a:r>
              <a:rPr lang="en-US" dirty="0"/>
              <a:t>"delta"</a:t>
            </a:r>
          </a:p>
          <a:p>
            <a:r>
              <a:rPr lang="en-US" dirty="0"/>
              <a:t>"deleted"</a:t>
            </a:r>
          </a:p>
        </p:txBody>
      </p:sp>
    </p:spTree>
    <p:extLst>
      <p:ext uri="{BB962C8B-B14F-4D97-AF65-F5344CB8AC3E}">
        <p14:creationId xmlns:p14="http://schemas.microsoft.com/office/powerpoint/2010/main" val="1263929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4581"/>
          </a:xfrm>
        </p:spPr>
        <p:txBody>
          <a:bodyPr>
            <a:normAutofit fontScale="90000"/>
          </a:bodyPr>
          <a:lstStyle/>
          <a:p>
            <a:r>
              <a:rPr lang="en-US" dirty="0" smtClean="0"/>
              <a:t>Querying the data</a:t>
            </a:r>
            <a:endParaRPr lang="en-US" dirty="0"/>
          </a:p>
        </p:txBody>
      </p:sp>
      <p:sp>
        <p:nvSpPr>
          <p:cNvPr id="3" name="Content Placeholder 2"/>
          <p:cNvSpPr>
            <a:spLocks noGrp="1"/>
          </p:cNvSpPr>
          <p:nvPr>
            <p:ph idx="1"/>
          </p:nvPr>
        </p:nvSpPr>
        <p:spPr>
          <a:xfrm>
            <a:off x="677334" y="1216325"/>
            <a:ext cx="8596668" cy="4825037"/>
          </a:xfrm>
        </p:spPr>
        <p:txBody>
          <a:bodyPr>
            <a:normAutofit lnSpcReduction="10000"/>
          </a:bodyPr>
          <a:lstStyle/>
          <a:p>
            <a:pPr marL="0" indent="0">
              <a:buNone/>
            </a:pPr>
            <a:endParaRPr lang="en-US" dirty="0" smtClean="0"/>
          </a:p>
          <a:p>
            <a:pPr marL="0" indent="0" algn="just">
              <a:buNone/>
            </a:pPr>
            <a:r>
              <a:rPr lang="en-US" dirty="0" smtClean="0"/>
              <a:t>Druid </a:t>
            </a:r>
            <a:r>
              <a:rPr lang="en-US" dirty="0"/>
              <a:t>has numerous query types for various use cases. Queries are composed of various JSON properties and Druid has different types of queries for different use cases</a:t>
            </a:r>
            <a:r>
              <a:rPr lang="en-US" dirty="0" smtClean="0"/>
              <a:t>.</a:t>
            </a:r>
          </a:p>
          <a:p>
            <a:pPr lvl="0"/>
            <a:r>
              <a:rPr lang="en-US" noProof="1" smtClean="0"/>
              <a:t>Aggregation Queries</a:t>
            </a:r>
          </a:p>
          <a:p>
            <a:pPr lvl="1">
              <a:buFont typeface="Arial" panose="020B0604020202020204" pitchFamily="34" charset="0"/>
              <a:buChar char="•"/>
            </a:pPr>
            <a:r>
              <a:rPr lang="en-US" noProof="1" smtClean="0"/>
              <a:t>Timeseries</a:t>
            </a:r>
          </a:p>
          <a:p>
            <a:pPr lvl="1">
              <a:buFont typeface="Arial" panose="020B0604020202020204" pitchFamily="34" charset="0"/>
              <a:buChar char="•"/>
            </a:pPr>
            <a:r>
              <a:rPr lang="en-US" noProof="1" smtClean="0"/>
              <a:t>TopN</a:t>
            </a:r>
          </a:p>
          <a:p>
            <a:pPr lvl="1">
              <a:buFont typeface="Arial" panose="020B0604020202020204" pitchFamily="34" charset="0"/>
              <a:buChar char="•"/>
            </a:pPr>
            <a:r>
              <a:rPr lang="en-US" noProof="1" smtClean="0"/>
              <a:t>GroupBy</a:t>
            </a:r>
          </a:p>
          <a:p>
            <a:pPr lvl="0"/>
            <a:r>
              <a:rPr lang="en-US" noProof="1" smtClean="0"/>
              <a:t>Metadata Queries</a:t>
            </a:r>
          </a:p>
          <a:p>
            <a:pPr lvl="1">
              <a:buFont typeface="Arial" panose="020B0604020202020204" pitchFamily="34" charset="0"/>
              <a:buChar char="•"/>
            </a:pPr>
            <a:r>
              <a:rPr lang="en-US" noProof="1" smtClean="0"/>
              <a:t>Time Boundary</a:t>
            </a:r>
          </a:p>
          <a:p>
            <a:pPr lvl="1">
              <a:buFont typeface="Arial" panose="020B0604020202020204" pitchFamily="34" charset="0"/>
              <a:buChar char="•"/>
            </a:pPr>
            <a:r>
              <a:rPr lang="en-US" noProof="1" smtClean="0"/>
              <a:t>Segment Metadata</a:t>
            </a:r>
          </a:p>
          <a:p>
            <a:pPr lvl="1">
              <a:buFont typeface="Arial" panose="020B0604020202020204" pitchFamily="34" charset="0"/>
              <a:buChar char="•"/>
            </a:pPr>
            <a:r>
              <a:rPr lang="en-US" noProof="1" smtClean="0"/>
              <a:t>Datasource Metadata</a:t>
            </a:r>
          </a:p>
          <a:p>
            <a:pPr lvl="0"/>
            <a:r>
              <a:rPr lang="en-US" noProof="1" smtClean="0"/>
              <a:t>Search Queries</a:t>
            </a:r>
          </a:p>
          <a:p>
            <a:pPr lvl="1">
              <a:buFont typeface="Arial" panose="020B0604020202020204" pitchFamily="34" charset="0"/>
              <a:buChar char="•"/>
            </a:pPr>
            <a:r>
              <a:rPr lang="en-US" noProof="1" smtClean="0"/>
              <a:t>Search</a:t>
            </a:r>
            <a:endParaRPr lang="en-US" noProof="1"/>
          </a:p>
        </p:txBody>
      </p:sp>
    </p:spTree>
    <p:extLst>
      <p:ext uri="{BB962C8B-B14F-4D97-AF65-F5344CB8AC3E}">
        <p14:creationId xmlns:p14="http://schemas.microsoft.com/office/powerpoint/2010/main" val="3318547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TopN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075" y="1483743"/>
            <a:ext cx="5313872" cy="5020573"/>
          </a:xfrm>
        </p:spPr>
      </p:pic>
    </p:spTree>
    <p:extLst>
      <p:ext uri="{BB962C8B-B14F-4D97-AF65-F5344CB8AC3E}">
        <p14:creationId xmlns:p14="http://schemas.microsoft.com/office/powerpoint/2010/main" val="2171875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458" y="1930400"/>
            <a:ext cx="3817620" cy="2461260"/>
          </a:xfrm>
        </p:spPr>
      </p:pic>
    </p:spTree>
    <p:extLst>
      <p:ext uri="{BB962C8B-B14F-4D97-AF65-F5344CB8AC3E}">
        <p14:creationId xmlns:p14="http://schemas.microsoft.com/office/powerpoint/2010/main" val="3264892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1803638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lnSpcReduction="10000"/>
          </a:bodyPr>
          <a:lstStyle/>
          <a:p>
            <a:r>
              <a:rPr lang="en-US" dirty="0"/>
              <a:t>Druid is a </a:t>
            </a:r>
            <a:r>
              <a:rPr lang="en-US" dirty="0">
                <a:solidFill>
                  <a:schemeClr val="accent1"/>
                </a:solidFill>
              </a:rPr>
              <a:t>column-oriented</a:t>
            </a:r>
            <a:r>
              <a:rPr lang="en-US" dirty="0"/>
              <a:t> open-source distributed data store written in </a:t>
            </a:r>
            <a:r>
              <a:rPr lang="en-US" dirty="0">
                <a:solidFill>
                  <a:schemeClr val="accent1"/>
                </a:solidFill>
              </a:rPr>
              <a:t>Java</a:t>
            </a:r>
            <a:r>
              <a:rPr lang="en-US" dirty="0" smtClean="0"/>
              <a:t>.</a:t>
            </a:r>
          </a:p>
          <a:p>
            <a:r>
              <a:rPr lang="en-US" dirty="0"/>
              <a:t>Druid is designed to </a:t>
            </a:r>
            <a:r>
              <a:rPr lang="en-US" dirty="0">
                <a:solidFill>
                  <a:schemeClr val="accent1"/>
                </a:solidFill>
              </a:rPr>
              <a:t>quickly ingest massive</a:t>
            </a:r>
            <a:r>
              <a:rPr lang="en-US" dirty="0"/>
              <a:t> quantities of event data, making that </a:t>
            </a:r>
            <a:r>
              <a:rPr lang="en-US" dirty="0">
                <a:solidFill>
                  <a:schemeClr val="accent1"/>
                </a:solidFill>
              </a:rPr>
              <a:t>data immediately available </a:t>
            </a:r>
            <a:r>
              <a:rPr lang="en-US" dirty="0"/>
              <a:t>to </a:t>
            </a:r>
            <a:r>
              <a:rPr lang="en-US" dirty="0" smtClean="0"/>
              <a:t>queries</a:t>
            </a:r>
          </a:p>
          <a:p>
            <a:r>
              <a:rPr lang="en-US" dirty="0" smtClean="0"/>
              <a:t>Current Version : 0.9.0</a:t>
            </a:r>
          </a:p>
          <a:p>
            <a:pPr marL="0" indent="0">
              <a:buNone/>
            </a:pPr>
            <a:r>
              <a:rPr lang="en-US" sz="2400" b="1" dirty="0" smtClean="0"/>
              <a:t>   </a:t>
            </a:r>
          </a:p>
          <a:p>
            <a:pPr marL="0" indent="0">
              <a:buNone/>
            </a:pPr>
            <a:r>
              <a:rPr lang="en-US" sz="2400" b="1" dirty="0" smtClean="0"/>
              <a:t>Features</a:t>
            </a:r>
          </a:p>
          <a:p>
            <a:r>
              <a:rPr lang="en-US" dirty="0"/>
              <a:t>FAST AGGREGATIONS</a:t>
            </a:r>
          </a:p>
          <a:p>
            <a:r>
              <a:rPr lang="en-US" dirty="0"/>
              <a:t>ARBITRARY SLICE-N-DICE DATA</a:t>
            </a:r>
          </a:p>
          <a:p>
            <a:r>
              <a:rPr lang="en-US" dirty="0"/>
              <a:t> HIGHLY AVAILABLE</a:t>
            </a:r>
          </a:p>
          <a:p>
            <a:r>
              <a:rPr lang="en-US" dirty="0"/>
              <a:t> “REAL-TIME”</a:t>
            </a:r>
          </a:p>
        </p:txBody>
      </p:sp>
    </p:spTree>
    <p:extLst>
      <p:ext uri="{BB962C8B-B14F-4D97-AF65-F5344CB8AC3E}">
        <p14:creationId xmlns:p14="http://schemas.microsoft.com/office/powerpoint/2010/main" val="3538750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lstStyle/>
          <a:p>
            <a:r>
              <a:rPr lang="en-US" dirty="0" smtClean="0"/>
              <a:t>Architecture</a:t>
            </a: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918656"/>
            <a:ext cx="8596312" cy="3739825"/>
          </a:xfrm>
        </p:spPr>
      </p:pic>
    </p:spTree>
    <p:extLst>
      <p:ext uri="{BB962C8B-B14F-4D97-AF65-F5344CB8AC3E}">
        <p14:creationId xmlns:p14="http://schemas.microsoft.com/office/powerpoint/2010/main" val="1339012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736"/>
          </a:xfrm>
        </p:spPr>
        <p:txBody>
          <a:bodyPr/>
          <a:lstStyle/>
          <a:p>
            <a:r>
              <a:rPr lang="en-US" dirty="0" smtClean="0"/>
              <a:t>Architecture</a:t>
            </a:r>
            <a:endParaRPr lang="en-US" dirty="0"/>
          </a:p>
        </p:txBody>
      </p:sp>
      <p:sp>
        <p:nvSpPr>
          <p:cNvPr id="3" name="Content Placeholder 2"/>
          <p:cNvSpPr>
            <a:spLocks noGrp="1"/>
          </p:cNvSpPr>
          <p:nvPr>
            <p:ph idx="1"/>
          </p:nvPr>
        </p:nvSpPr>
        <p:spPr>
          <a:xfrm>
            <a:off x="677334" y="1414731"/>
            <a:ext cx="8596668" cy="4626631"/>
          </a:xfrm>
        </p:spPr>
        <p:txBody>
          <a:bodyPr>
            <a:normAutofit fontScale="92500" lnSpcReduction="10000"/>
          </a:bodyPr>
          <a:lstStyle/>
          <a:p>
            <a:pPr marL="0" indent="0" algn="just">
              <a:buNone/>
            </a:pPr>
            <a:r>
              <a:rPr lang="en-US" dirty="0" smtClean="0"/>
              <a:t>Each </a:t>
            </a:r>
            <a:r>
              <a:rPr lang="en-US" dirty="0"/>
              <a:t>Druid node has a specific purpose and the nodes come together to form a fully functional system.</a:t>
            </a:r>
            <a:endParaRPr lang="en-US" b="1" dirty="0" smtClean="0">
              <a:hlinkClick r:id="rId2"/>
            </a:endParaRPr>
          </a:p>
          <a:p>
            <a:pPr algn="just"/>
            <a:r>
              <a:rPr lang="en-US" b="1" dirty="0" smtClean="0">
                <a:hlinkClick r:id="rId2"/>
              </a:rPr>
              <a:t>Historical</a:t>
            </a:r>
            <a:r>
              <a:rPr lang="en-US" dirty="0"/>
              <a:t> nodes are the workhorses that handle storage and querying on "historical" data (non-</a:t>
            </a:r>
            <a:r>
              <a:rPr lang="en-US" dirty="0" err="1"/>
              <a:t>realtime</a:t>
            </a:r>
            <a:r>
              <a:rPr lang="en-US" dirty="0"/>
              <a:t>). Historical nodes encapsulate the functionality to load and serve the immutable blocks of data (segments) created by real-time nodes.</a:t>
            </a:r>
          </a:p>
          <a:p>
            <a:pPr algn="just"/>
            <a:r>
              <a:rPr lang="en-US" b="1" dirty="0">
                <a:hlinkClick r:id="rId3"/>
              </a:rPr>
              <a:t>Coordinator</a:t>
            </a:r>
            <a:r>
              <a:rPr lang="en-US" dirty="0"/>
              <a:t> nodes monitor the grouping of historical nodes to ensure that data is available, replicated and in a generally "optimal" </a:t>
            </a:r>
            <a:r>
              <a:rPr lang="en-US" dirty="0" smtClean="0"/>
              <a:t>configuration.</a:t>
            </a:r>
            <a:endParaRPr lang="en-US" dirty="0"/>
          </a:p>
          <a:p>
            <a:pPr algn="just"/>
            <a:r>
              <a:rPr lang="en-US" b="1" dirty="0">
                <a:hlinkClick r:id="rId4"/>
              </a:rPr>
              <a:t>Broker</a:t>
            </a:r>
            <a:r>
              <a:rPr lang="en-US" dirty="0"/>
              <a:t> nodes receive queries from external clients and forward those queries to Realtime and Historical nodes. When Broker nodes receive results, they merge these results and return them to the caller. For knowing topology, Broker nodes use Zookeeper to determine what Realtime and Historical nodes exist.</a:t>
            </a:r>
          </a:p>
          <a:p>
            <a:pPr algn="just"/>
            <a:r>
              <a:rPr lang="en-US" b="1" dirty="0">
                <a:hlinkClick r:id="rId5"/>
              </a:rPr>
              <a:t>Indexing Service</a:t>
            </a:r>
            <a:r>
              <a:rPr lang="en-US" dirty="0"/>
              <a:t> nodes form a cluster of workers to load batch and real-time data into the system as well as allow for alterations to the data stored in the system.</a:t>
            </a:r>
          </a:p>
          <a:p>
            <a:pPr algn="just"/>
            <a:r>
              <a:rPr lang="en-US" b="1" dirty="0">
                <a:hlinkClick r:id="rId6"/>
              </a:rPr>
              <a:t>Realtime</a:t>
            </a:r>
            <a:r>
              <a:rPr lang="en-US" dirty="0"/>
              <a:t> nodes also load real-time data into the system. They are simpler to set up than the indexing service, at the cost of several limitations for production use.</a:t>
            </a:r>
          </a:p>
        </p:txBody>
      </p:sp>
    </p:spTree>
    <p:extLst>
      <p:ext uri="{BB962C8B-B14F-4D97-AF65-F5344CB8AC3E}">
        <p14:creationId xmlns:p14="http://schemas.microsoft.com/office/powerpoint/2010/main" val="3392702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4362"/>
          </a:xfrm>
        </p:spPr>
        <p:txBody>
          <a:bodyPr/>
          <a:lstStyle/>
          <a:p>
            <a:r>
              <a:rPr lang="en-US" dirty="0" smtClean="0"/>
              <a:t>Installation</a:t>
            </a:r>
            <a:endParaRPr lang="en-US" dirty="0"/>
          </a:p>
        </p:txBody>
      </p:sp>
      <p:sp>
        <p:nvSpPr>
          <p:cNvPr id="3" name="Content Placeholder 2"/>
          <p:cNvSpPr>
            <a:spLocks noGrp="1"/>
          </p:cNvSpPr>
          <p:nvPr>
            <p:ph idx="1"/>
          </p:nvPr>
        </p:nvSpPr>
        <p:spPr>
          <a:xfrm>
            <a:off x="677334" y="1535503"/>
            <a:ext cx="8596668" cy="4505860"/>
          </a:xfrm>
        </p:spPr>
        <p:txBody>
          <a:bodyPr>
            <a:normAutofit/>
          </a:bodyPr>
          <a:lstStyle/>
          <a:p>
            <a:pPr marL="0" indent="0" fontAlgn="base">
              <a:buNone/>
            </a:pPr>
            <a:r>
              <a:rPr lang="en-US" b="1" dirty="0" smtClean="0"/>
              <a:t>Prerequisites</a:t>
            </a:r>
            <a:endParaRPr lang="en-US" dirty="0" smtClean="0"/>
          </a:p>
          <a:p>
            <a:pPr marL="0" indent="0" fontAlgn="base">
              <a:buNone/>
            </a:pPr>
            <a:r>
              <a:rPr lang="en-US" dirty="0" smtClean="0"/>
              <a:t>You </a:t>
            </a:r>
            <a:r>
              <a:rPr lang="en-US" dirty="0"/>
              <a:t>will need:</a:t>
            </a:r>
          </a:p>
          <a:p>
            <a:pPr fontAlgn="t"/>
            <a:r>
              <a:rPr lang="en-US" dirty="0"/>
              <a:t>Java 7 or better</a:t>
            </a:r>
          </a:p>
          <a:p>
            <a:pPr fontAlgn="t"/>
            <a:r>
              <a:rPr lang="en-US" dirty="0"/>
              <a:t>Node.js 4.x</a:t>
            </a:r>
          </a:p>
          <a:p>
            <a:pPr fontAlgn="t"/>
            <a:r>
              <a:rPr lang="en-US" dirty="0"/>
              <a:t>Linux, Mac OS X, or other Unix-like OS (Windows is not supported)</a:t>
            </a:r>
          </a:p>
          <a:p>
            <a:pPr fontAlgn="t"/>
            <a:r>
              <a:rPr lang="en-US" dirty="0"/>
              <a:t>At least 4GB of RAM</a:t>
            </a:r>
          </a:p>
          <a:p>
            <a:pPr marL="0" indent="0">
              <a:buNone/>
            </a:pPr>
            <a:endParaRPr lang="en-US" dirty="0" smtClean="0"/>
          </a:p>
          <a:p>
            <a:r>
              <a:rPr lang="en-US" dirty="0" smtClean="0"/>
              <a:t>Download the </a:t>
            </a:r>
            <a:r>
              <a:rPr lang="en-US" dirty="0" err="1" smtClean="0"/>
              <a:t>Tarball</a:t>
            </a:r>
            <a:r>
              <a:rPr lang="en-US" dirty="0" smtClean="0"/>
              <a:t> from the Druid.io website and unpack it by using the following command in terminal</a:t>
            </a:r>
          </a:p>
          <a:p>
            <a:pPr marL="0" indent="0">
              <a:buNone/>
            </a:pPr>
            <a:r>
              <a:rPr lang="en-US" dirty="0"/>
              <a:t>     tar -</a:t>
            </a:r>
            <a:r>
              <a:rPr lang="en-US" dirty="0" err="1"/>
              <a:t>zxvf</a:t>
            </a:r>
            <a:r>
              <a:rPr lang="en-US" dirty="0"/>
              <a:t> druid-&lt;version&gt;-bin.tar.gz</a:t>
            </a:r>
          </a:p>
          <a:p>
            <a:pPr marL="0" indent="0">
              <a:buNone/>
            </a:pPr>
            <a:r>
              <a:rPr lang="en-US" dirty="0" smtClean="0"/>
              <a:t>     cd </a:t>
            </a:r>
            <a:r>
              <a:rPr lang="en-US" dirty="0"/>
              <a:t>druid-&lt;version</a:t>
            </a:r>
            <a:r>
              <a:rPr lang="en-US" dirty="0" smtClean="0"/>
              <a:t>&gt;</a:t>
            </a:r>
          </a:p>
        </p:txBody>
      </p:sp>
    </p:spTree>
    <p:extLst>
      <p:ext uri="{BB962C8B-B14F-4D97-AF65-F5344CB8AC3E}">
        <p14:creationId xmlns:p14="http://schemas.microsoft.com/office/powerpoint/2010/main" val="1267523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3592"/>
          </a:xfrm>
        </p:spPr>
        <p:txBody>
          <a:bodyPr>
            <a:normAutofit fontScale="90000"/>
          </a:bodyPr>
          <a:lstStyle/>
          <a:p>
            <a:r>
              <a:rPr lang="en-US" dirty="0" smtClean="0"/>
              <a:t>Installation</a:t>
            </a:r>
            <a:endParaRPr lang="en-US" dirty="0"/>
          </a:p>
        </p:txBody>
      </p:sp>
      <p:sp>
        <p:nvSpPr>
          <p:cNvPr id="3" name="Content Placeholder 2"/>
          <p:cNvSpPr>
            <a:spLocks noGrp="1"/>
          </p:cNvSpPr>
          <p:nvPr>
            <p:ph idx="1"/>
          </p:nvPr>
        </p:nvSpPr>
        <p:spPr>
          <a:xfrm>
            <a:off x="677334" y="1233577"/>
            <a:ext cx="8596668" cy="4807785"/>
          </a:xfrm>
        </p:spPr>
        <p:txBody>
          <a:bodyPr/>
          <a:lstStyle/>
          <a:p>
            <a:pPr marL="0" indent="0">
              <a:buNone/>
            </a:pPr>
            <a:r>
              <a:rPr lang="en-US" dirty="0"/>
              <a:t>Druid requires 3 external </a:t>
            </a:r>
            <a:r>
              <a:rPr lang="en-US" dirty="0" smtClean="0"/>
              <a:t>dependencies:</a:t>
            </a:r>
            <a:endParaRPr lang="en-US" dirty="0"/>
          </a:p>
          <a:p>
            <a:r>
              <a:rPr lang="en-US" dirty="0"/>
              <a:t>A "</a:t>
            </a:r>
            <a:r>
              <a:rPr lang="en-US" dirty="0">
                <a:solidFill>
                  <a:schemeClr val="accent1">
                    <a:lumMod val="75000"/>
                  </a:schemeClr>
                </a:solidFill>
              </a:rPr>
              <a:t>deep storage</a:t>
            </a:r>
            <a:r>
              <a:rPr lang="en-US" dirty="0"/>
              <a:t>" that acts as a data repository. This is generally distributed storage like </a:t>
            </a:r>
            <a:r>
              <a:rPr lang="en-US" dirty="0">
                <a:solidFill>
                  <a:schemeClr val="accent1">
                    <a:lumMod val="75000"/>
                  </a:schemeClr>
                </a:solidFill>
              </a:rPr>
              <a:t>HDFS</a:t>
            </a:r>
            <a:r>
              <a:rPr lang="en-US" dirty="0"/>
              <a:t> or </a:t>
            </a:r>
            <a:r>
              <a:rPr lang="en-US" dirty="0">
                <a:solidFill>
                  <a:schemeClr val="accent1">
                    <a:lumMod val="75000"/>
                  </a:schemeClr>
                </a:solidFill>
              </a:rPr>
              <a:t>S3</a:t>
            </a:r>
            <a:r>
              <a:rPr lang="en-US" dirty="0"/>
              <a:t>. For prototyping or experimentation on a single machine, Druid can use the local filesystem.</a:t>
            </a:r>
          </a:p>
          <a:p>
            <a:r>
              <a:rPr lang="en-US" dirty="0"/>
              <a:t>A "</a:t>
            </a:r>
            <a:r>
              <a:rPr lang="en-US" dirty="0">
                <a:solidFill>
                  <a:schemeClr val="accent1">
                    <a:lumMod val="75000"/>
                  </a:schemeClr>
                </a:solidFill>
              </a:rPr>
              <a:t>metadata storage</a:t>
            </a:r>
            <a:r>
              <a:rPr lang="en-US" dirty="0"/>
              <a:t>" to hold configuration and metadata information. This is generally a small, shared database like </a:t>
            </a:r>
            <a:r>
              <a:rPr lang="en-US" dirty="0">
                <a:solidFill>
                  <a:schemeClr val="accent1">
                    <a:lumMod val="75000"/>
                  </a:schemeClr>
                </a:solidFill>
              </a:rPr>
              <a:t>MySQL</a:t>
            </a:r>
            <a:r>
              <a:rPr lang="en-US" dirty="0"/>
              <a:t> or </a:t>
            </a:r>
            <a:r>
              <a:rPr lang="en-US" dirty="0">
                <a:solidFill>
                  <a:schemeClr val="accent1">
                    <a:lumMod val="75000"/>
                  </a:schemeClr>
                </a:solidFill>
              </a:rPr>
              <a:t>PostgreSQL</a:t>
            </a:r>
            <a:r>
              <a:rPr lang="en-US" dirty="0"/>
              <a:t>. For prototyping or experimentation on a single machine, Druid can use a local instance of Apache Derby.</a:t>
            </a:r>
          </a:p>
          <a:p>
            <a:r>
              <a:rPr lang="en-US" dirty="0">
                <a:solidFill>
                  <a:schemeClr val="accent1">
                    <a:lumMod val="75000"/>
                  </a:schemeClr>
                </a:solidFill>
              </a:rPr>
              <a:t>Apache Zookeeper</a:t>
            </a:r>
            <a:r>
              <a:rPr lang="en-US" dirty="0"/>
              <a:t> for coordination among different pieces of the cluster.</a:t>
            </a:r>
          </a:p>
        </p:txBody>
      </p:sp>
    </p:spTree>
    <p:extLst>
      <p:ext uri="{BB962C8B-B14F-4D97-AF65-F5344CB8AC3E}">
        <p14:creationId xmlns:p14="http://schemas.microsoft.com/office/powerpoint/2010/main" val="314299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121"/>
          </a:xfrm>
        </p:spPr>
        <p:txBody>
          <a:bodyPr/>
          <a:lstStyle/>
          <a:p>
            <a:r>
              <a:rPr lang="en-US" dirty="0" smtClean="0"/>
              <a:t>Setting up Zookeeper</a:t>
            </a:r>
            <a:endParaRPr lang="en-US" dirty="0"/>
          </a:p>
        </p:txBody>
      </p:sp>
      <p:sp>
        <p:nvSpPr>
          <p:cNvPr id="3" name="Content Placeholder 2"/>
          <p:cNvSpPr>
            <a:spLocks noGrp="1"/>
          </p:cNvSpPr>
          <p:nvPr>
            <p:ph idx="1"/>
          </p:nvPr>
        </p:nvSpPr>
        <p:spPr>
          <a:xfrm>
            <a:off x="677334" y="1449239"/>
            <a:ext cx="8596668" cy="4592124"/>
          </a:xfrm>
        </p:spPr>
        <p:txBody>
          <a:bodyPr/>
          <a:lstStyle/>
          <a:p>
            <a:pPr marL="0" indent="0">
              <a:buNone/>
            </a:pPr>
            <a:r>
              <a:rPr lang="en-US" dirty="0" smtClean="0"/>
              <a:t>Run the following commands in your Terminal</a:t>
            </a:r>
          </a:p>
          <a:p>
            <a:pPr marL="0" indent="0">
              <a:buNone/>
            </a:pPr>
            <a:endParaRPr lang="en-US" dirty="0"/>
          </a:p>
          <a:p>
            <a:pPr marL="0" indent="0">
              <a:buNone/>
            </a:pPr>
            <a:r>
              <a:rPr lang="en-US" dirty="0" smtClean="0"/>
              <a:t>curl </a:t>
            </a:r>
            <a:r>
              <a:rPr lang="en-US" dirty="0"/>
              <a:t>http://www.gtlib.gatech.edu/pub/apache/zookeeper/zookeeper-3.4.6/zookeeper-3.4.6.tar.gz -o zookeeper-3.4.6.tar.gz</a:t>
            </a:r>
          </a:p>
          <a:p>
            <a:pPr marL="0" indent="0">
              <a:buNone/>
            </a:pPr>
            <a:r>
              <a:rPr lang="en-US" dirty="0"/>
              <a:t>tar </a:t>
            </a:r>
            <a:r>
              <a:rPr lang="en-US" dirty="0" err="1"/>
              <a:t>xzf</a:t>
            </a:r>
            <a:r>
              <a:rPr lang="en-US" dirty="0"/>
              <a:t> zookeeper-3.4.6.tar.gz</a:t>
            </a:r>
          </a:p>
          <a:p>
            <a:pPr marL="0" indent="0">
              <a:buNone/>
            </a:pPr>
            <a:r>
              <a:rPr lang="en-US" dirty="0"/>
              <a:t>cd zookeeper-3.4.6</a:t>
            </a:r>
          </a:p>
          <a:p>
            <a:pPr marL="0" indent="0">
              <a:buNone/>
            </a:pPr>
            <a:r>
              <a:rPr lang="en-US" dirty="0" err="1"/>
              <a:t>cp</a:t>
            </a:r>
            <a:r>
              <a:rPr lang="en-US" dirty="0"/>
              <a:t> </a:t>
            </a:r>
            <a:r>
              <a:rPr lang="en-US" dirty="0" err="1"/>
              <a:t>conf</a:t>
            </a:r>
            <a:r>
              <a:rPr lang="en-US" dirty="0"/>
              <a:t>/</a:t>
            </a:r>
            <a:r>
              <a:rPr lang="en-US" dirty="0" err="1"/>
              <a:t>zoo_sample.cfg</a:t>
            </a:r>
            <a:r>
              <a:rPr lang="en-US" dirty="0"/>
              <a:t> </a:t>
            </a:r>
            <a:r>
              <a:rPr lang="en-US" dirty="0" err="1"/>
              <a:t>conf</a:t>
            </a:r>
            <a:r>
              <a:rPr lang="en-US" dirty="0"/>
              <a:t>/</a:t>
            </a:r>
            <a:r>
              <a:rPr lang="en-US" dirty="0" err="1"/>
              <a:t>zoo.cfg</a:t>
            </a:r>
            <a:endParaRPr lang="en-US" dirty="0"/>
          </a:p>
          <a:p>
            <a:pPr marL="0" indent="0">
              <a:buNone/>
            </a:pPr>
            <a:r>
              <a:rPr lang="en-US" dirty="0"/>
              <a:t>./bin/zkServer.sh start</a:t>
            </a:r>
          </a:p>
          <a:p>
            <a:pPr marL="0" indent="0">
              <a:buNone/>
            </a:pPr>
            <a:r>
              <a:rPr lang="en-US" dirty="0"/>
              <a:t>cd ..</a:t>
            </a:r>
          </a:p>
        </p:txBody>
      </p:sp>
    </p:spTree>
    <p:extLst>
      <p:ext uri="{BB962C8B-B14F-4D97-AF65-F5344CB8AC3E}">
        <p14:creationId xmlns:p14="http://schemas.microsoft.com/office/powerpoint/2010/main" val="356680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8483"/>
          </a:xfrm>
        </p:spPr>
        <p:txBody>
          <a:bodyPr/>
          <a:lstStyle/>
          <a:p>
            <a:r>
              <a:rPr lang="en-US" dirty="0" smtClean="0"/>
              <a:t>Setting up druid Cluster</a:t>
            </a:r>
            <a:endParaRPr lang="en-US" dirty="0"/>
          </a:p>
        </p:txBody>
      </p:sp>
      <p:sp>
        <p:nvSpPr>
          <p:cNvPr id="3" name="Content Placeholder 2"/>
          <p:cNvSpPr>
            <a:spLocks noGrp="1"/>
          </p:cNvSpPr>
          <p:nvPr>
            <p:ph idx="1"/>
          </p:nvPr>
        </p:nvSpPr>
        <p:spPr>
          <a:xfrm>
            <a:off x="677334" y="1268083"/>
            <a:ext cx="8596668" cy="4773279"/>
          </a:xfrm>
        </p:spPr>
        <p:txBody>
          <a:bodyPr>
            <a:normAutofit fontScale="85000" lnSpcReduction="20000"/>
          </a:bodyPr>
          <a:lstStyle/>
          <a:p>
            <a:pPr marL="0" indent="0">
              <a:buNone/>
            </a:pPr>
            <a:r>
              <a:rPr lang="en-US" dirty="0" smtClean="0"/>
              <a:t>Run the given commands in the terminal to start each node</a:t>
            </a:r>
          </a:p>
          <a:p>
            <a:r>
              <a:rPr lang="en-US" noProof="1" smtClean="0"/>
              <a:t>Start a Coordinator Node</a:t>
            </a:r>
          </a:p>
          <a:p>
            <a:pPr marL="0" indent="0">
              <a:buNone/>
            </a:pPr>
            <a:r>
              <a:rPr lang="en-US" noProof="1" smtClean="0"/>
              <a:t>java -Xmx256m -Duser.timezone=UTC -Dfile.encoding=UTF-8 -classpath config/_common:config/coordinator:lib/* io.druid.cli.Main server coordinator</a:t>
            </a:r>
          </a:p>
          <a:p>
            <a:endParaRPr lang="en-US" noProof="1" smtClean="0"/>
          </a:p>
          <a:p>
            <a:r>
              <a:rPr lang="en-US" noProof="1" smtClean="0"/>
              <a:t>Start a Historical Node</a:t>
            </a:r>
          </a:p>
          <a:p>
            <a:pPr marL="0" indent="0">
              <a:buNone/>
            </a:pPr>
            <a:r>
              <a:rPr lang="en-US" noProof="1" smtClean="0"/>
              <a:t>java -Xmx256m -Duser.timezone=UTC -Dfile.encoding=UTF-8 -classpath config/_common:config/historical:lib/* io.druid.cli.Main server historical</a:t>
            </a:r>
          </a:p>
          <a:p>
            <a:endParaRPr lang="en-US" noProof="1" smtClean="0"/>
          </a:p>
          <a:p>
            <a:r>
              <a:rPr lang="en-US" noProof="1" smtClean="0"/>
              <a:t>Start a Broker Node</a:t>
            </a:r>
          </a:p>
          <a:p>
            <a:pPr marL="0" indent="0">
              <a:buNone/>
            </a:pPr>
            <a:r>
              <a:rPr lang="en-US" noProof="1" smtClean="0"/>
              <a:t>java -Xmx256m -Duser.timezone=UTC -Dfile.encoding=UTF-8 -classpath config/_common:config/broker:lib/* io.druid.cli.Main server broker</a:t>
            </a:r>
          </a:p>
          <a:p>
            <a:endParaRPr lang="en-US" noProof="1" smtClean="0"/>
          </a:p>
          <a:p>
            <a:r>
              <a:rPr lang="en-US" noProof="1" smtClean="0"/>
              <a:t>Start a Realtime Node</a:t>
            </a:r>
          </a:p>
          <a:p>
            <a:pPr marL="0" indent="0">
              <a:buNone/>
            </a:pPr>
            <a:r>
              <a:rPr lang="en-US" noProof="1" smtClean="0"/>
              <a:t>java -Xmx512m -Duser.timezone=UTC -Dfile.encoding=UTF-8 -Ddruid.realtime.specFile=examples/wikipedia/wikipedia_realtime.spec -classpath config/_common:config/realtime:lib/* io.druid.cli.Main server realtime</a:t>
            </a:r>
            <a:endParaRPr lang="en-US" noProof="1"/>
          </a:p>
        </p:txBody>
      </p:sp>
    </p:spTree>
    <p:extLst>
      <p:ext uri="{BB962C8B-B14F-4D97-AF65-F5344CB8AC3E}">
        <p14:creationId xmlns:p14="http://schemas.microsoft.com/office/powerpoint/2010/main" val="1042063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0845"/>
          </a:xfrm>
        </p:spPr>
        <p:txBody>
          <a:bodyPr>
            <a:normAutofit fontScale="90000"/>
          </a:bodyPr>
          <a:lstStyle/>
          <a:p>
            <a:r>
              <a:rPr lang="en-US" dirty="0" smtClean="0"/>
              <a:t>Data</a:t>
            </a:r>
            <a:endParaRPr lang="en-US" dirty="0"/>
          </a:p>
        </p:txBody>
      </p:sp>
      <p:sp>
        <p:nvSpPr>
          <p:cNvPr id="3" name="Content Placeholder 2"/>
          <p:cNvSpPr>
            <a:spLocks noGrp="1"/>
          </p:cNvSpPr>
          <p:nvPr>
            <p:ph idx="1"/>
          </p:nvPr>
        </p:nvSpPr>
        <p:spPr>
          <a:xfrm>
            <a:off x="677334" y="1190445"/>
            <a:ext cx="8596668" cy="4850917"/>
          </a:xfrm>
        </p:spPr>
        <p:txBody>
          <a:bodyPr/>
          <a:lstStyle/>
          <a:p>
            <a:pPr marL="0" indent="0">
              <a:buNone/>
            </a:pPr>
            <a:endParaRPr lang="en-US" dirty="0" smtClean="0"/>
          </a:p>
          <a:p>
            <a:pPr marL="0" indent="0">
              <a:buNone/>
            </a:pPr>
            <a:r>
              <a:rPr lang="en-US" dirty="0" smtClean="0"/>
              <a:t>Druid supports 2 types of data:</a:t>
            </a:r>
          </a:p>
          <a:p>
            <a:pPr fontAlgn="t"/>
            <a:r>
              <a:rPr lang="en-US" dirty="0" smtClean="0"/>
              <a:t>Streaming Data</a:t>
            </a:r>
          </a:p>
          <a:p>
            <a:pPr fontAlgn="t"/>
            <a:r>
              <a:rPr lang="en-US" dirty="0" smtClean="0"/>
              <a:t>Batch Data</a:t>
            </a:r>
            <a:endParaRPr lang="en-US" dirty="0"/>
          </a:p>
          <a:p>
            <a:pPr marL="0" indent="0" fontAlgn="t">
              <a:buNone/>
            </a:pPr>
            <a:endParaRPr lang="en-US" dirty="0" smtClean="0"/>
          </a:p>
          <a:p>
            <a:pPr algn="just" fontAlgn="t">
              <a:buFont typeface="Wingdings" panose="05000000000000000000" pitchFamily="2" charset="2"/>
              <a:buChar char="ü"/>
            </a:pPr>
            <a:r>
              <a:rPr lang="en-US" dirty="0"/>
              <a:t>Each event has a timestamp indicating the time of the edit (in UTC time</a:t>
            </a:r>
            <a:r>
              <a:rPr lang="en-US" dirty="0" smtClean="0"/>
              <a:t>). </a:t>
            </a:r>
          </a:p>
          <a:p>
            <a:pPr algn="just" fontAlgn="t">
              <a:buFont typeface="Wingdings" panose="05000000000000000000" pitchFamily="2" charset="2"/>
              <a:buChar char="ü"/>
            </a:pPr>
            <a:r>
              <a:rPr lang="en-US" dirty="0"/>
              <a:t>A</a:t>
            </a:r>
            <a:r>
              <a:rPr lang="en-US" dirty="0" smtClean="0"/>
              <a:t> </a:t>
            </a:r>
            <a:r>
              <a:rPr lang="en-US" dirty="0"/>
              <a:t>list of dimensions indicating various metadata about the event (such as information about the user editing the page and where the user is a bot</a:t>
            </a:r>
            <a:r>
              <a:rPr lang="en-US" dirty="0" smtClean="0"/>
              <a:t>) </a:t>
            </a:r>
          </a:p>
          <a:p>
            <a:pPr algn="just" fontAlgn="t">
              <a:buFont typeface="Wingdings" panose="05000000000000000000" pitchFamily="2" charset="2"/>
              <a:buChar char="ü"/>
            </a:pPr>
            <a:r>
              <a:rPr lang="en-US" dirty="0" smtClean="0"/>
              <a:t>A </a:t>
            </a:r>
            <a:r>
              <a:rPr lang="en-US" dirty="0"/>
              <a:t>list of metrics associated with the event (such as the number of characters added and deleted).</a:t>
            </a:r>
          </a:p>
        </p:txBody>
      </p:sp>
    </p:spTree>
    <p:extLst>
      <p:ext uri="{BB962C8B-B14F-4D97-AF65-F5344CB8AC3E}">
        <p14:creationId xmlns:p14="http://schemas.microsoft.com/office/powerpoint/2010/main" val="2016597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1462</TotalTime>
  <Words>552</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Druid</vt:lpstr>
      <vt:lpstr>Recap</vt:lpstr>
      <vt:lpstr>Architecture</vt:lpstr>
      <vt:lpstr>Architecture</vt:lpstr>
      <vt:lpstr>Installation</vt:lpstr>
      <vt:lpstr>Installation</vt:lpstr>
      <vt:lpstr>Setting up Zookeeper</vt:lpstr>
      <vt:lpstr>Setting up druid Cluster</vt:lpstr>
      <vt:lpstr>Data</vt:lpstr>
      <vt:lpstr>Data</vt:lpstr>
      <vt:lpstr>Dimensions</vt:lpstr>
      <vt:lpstr>Metrics</vt:lpstr>
      <vt:lpstr>Querying the data</vt:lpstr>
      <vt:lpstr>TopN</vt:lpstr>
      <vt:lpstr>Top N</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Ujwal Sadhu</dc:creator>
  <cp:lastModifiedBy>Dileep Ponnam</cp:lastModifiedBy>
  <cp:revision>19</cp:revision>
  <dcterms:created xsi:type="dcterms:W3CDTF">2016-04-27T15:12:57Z</dcterms:created>
  <dcterms:modified xsi:type="dcterms:W3CDTF">2016-04-28T15:45:37Z</dcterms:modified>
</cp:coreProperties>
</file>