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3648" r:id="rId4"/>
  </p:sldMasterIdLst>
  <p:notesMasterIdLst>
    <p:notesMasterId r:id="rId46"/>
  </p:notesMasterIdLst>
  <p:handoutMasterIdLst>
    <p:handoutMasterId r:id="rId47"/>
  </p:handoutMasterIdLst>
  <p:sldIdLst>
    <p:sldId id="282" r:id="rId5"/>
    <p:sldId id="283" r:id="rId6"/>
    <p:sldId id="291" r:id="rId7"/>
    <p:sldId id="297" r:id="rId8"/>
    <p:sldId id="284" r:id="rId9"/>
    <p:sldId id="298" r:id="rId10"/>
    <p:sldId id="299" r:id="rId11"/>
    <p:sldId id="301" r:id="rId12"/>
    <p:sldId id="325" r:id="rId13"/>
    <p:sldId id="326" r:id="rId14"/>
    <p:sldId id="322" r:id="rId15"/>
    <p:sldId id="323" r:id="rId16"/>
    <p:sldId id="324" r:id="rId17"/>
    <p:sldId id="310" r:id="rId18"/>
    <p:sldId id="311" r:id="rId19"/>
    <p:sldId id="300" r:id="rId20"/>
    <p:sldId id="302" r:id="rId21"/>
    <p:sldId id="332" r:id="rId22"/>
    <p:sldId id="303" r:id="rId23"/>
    <p:sldId id="304" r:id="rId24"/>
    <p:sldId id="305" r:id="rId25"/>
    <p:sldId id="306" r:id="rId26"/>
    <p:sldId id="307" r:id="rId27"/>
    <p:sldId id="333" r:id="rId28"/>
    <p:sldId id="308" r:id="rId29"/>
    <p:sldId id="309" r:id="rId30"/>
    <p:sldId id="314" r:id="rId31"/>
    <p:sldId id="313" r:id="rId32"/>
    <p:sldId id="315" r:id="rId33"/>
    <p:sldId id="316" r:id="rId34"/>
    <p:sldId id="317" r:id="rId35"/>
    <p:sldId id="318" r:id="rId36"/>
    <p:sldId id="319" r:id="rId37"/>
    <p:sldId id="320" r:id="rId38"/>
    <p:sldId id="321" r:id="rId39"/>
    <p:sldId id="327" r:id="rId40"/>
    <p:sldId id="328" r:id="rId41"/>
    <p:sldId id="329" r:id="rId42"/>
    <p:sldId id="331" r:id="rId43"/>
    <p:sldId id="330" r:id="rId44"/>
    <p:sldId id="285"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31" autoAdjust="0"/>
  </p:normalViewPr>
  <p:slideViewPr>
    <p:cSldViewPr snapToGrid="0">
      <p:cViewPr varScale="1">
        <p:scale>
          <a:sx n="86" d="100"/>
          <a:sy n="86" d="100"/>
        </p:scale>
        <p:origin x="562" y="53"/>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60" d="100"/>
          <a:sy n="60" d="100"/>
        </p:scale>
        <p:origin x="2424"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6/21/2021</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6/21/2021</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1</a:t>
            </a:fld>
            <a:endParaRPr lang="en-US" noProof="0"/>
          </a:p>
        </p:txBody>
      </p:sp>
    </p:spTree>
    <p:extLst>
      <p:ext uri="{BB962C8B-B14F-4D97-AF65-F5344CB8AC3E}">
        <p14:creationId xmlns:p14="http://schemas.microsoft.com/office/powerpoint/2010/main" val="386151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2</a:t>
            </a:fld>
            <a:endParaRPr lang="en-US" noProof="0"/>
          </a:p>
        </p:txBody>
      </p:sp>
    </p:spTree>
    <p:extLst>
      <p:ext uri="{BB962C8B-B14F-4D97-AF65-F5344CB8AC3E}">
        <p14:creationId xmlns:p14="http://schemas.microsoft.com/office/powerpoint/2010/main" val="1496249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3</a:t>
            </a:fld>
            <a:endParaRPr lang="en-US" noProof="0"/>
          </a:p>
        </p:txBody>
      </p:sp>
    </p:spTree>
    <p:extLst>
      <p:ext uri="{BB962C8B-B14F-4D97-AF65-F5344CB8AC3E}">
        <p14:creationId xmlns:p14="http://schemas.microsoft.com/office/powerpoint/2010/main" val="40071573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a:p>
        </p:txBody>
      </p:sp>
    </p:spTree>
    <p:extLst>
      <p:ext uri="{BB962C8B-B14F-4D97-AF65-F5344CB8AC3E}">
        <p14:creationId xmlns:p14="http://schemas.microsoft.com/office/powerpoint/2010/main" val="2589358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41</a:t>
            </a:fld>
            <a:endParaRPr lang="en-US" noProof="0"/>
          </a:p>
        </p:txBody>
      </p:sp>
    </p:spTree>
    <p:extLst>
      <p:ext uri="{BB962C8B-B14F-4D97-AF65-F5344CB8AC3E}">
        <p14:creationId xmlns:p14="http://schemas.microsoft.com/office/powerpoint/2010/main" val="651563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Small Image">
    <p:spTree>
      <p:nvGrpSpPr>
        <p:cNvPr id="1" name=""/>
        <p:cNvGrpSpPr/>
        <p:nvPr/>
      </p:nvGrpSpPr>
      <p:grpSpPr>
        <a:xfrm>
          <a:off x="0" y="0"/>
          <a:ext cx="0" cy="0"/>
          <a:chOff x="0" y="0"/>
          <a:chExt cx="0" cy="0"/>
        </a:xfrm>
      </p:grpSpPr>
      <p:sp>
        <p:nvSpPr>
          <p:cNvPr id="9" name="Picture Placeholder 1">
            <a:extLst>
              <a:ext uri="{FF2B5EF4-FFF2-40B4-BE49-F238E27FC236}">
                <a16:creationId xmlns:a16="http://schemas.microsoft.com/office/drawing/2014/main" id="{837F9836-5B23-424D-8C60-AC02A8512A4B}"/>
              </a:ext>
            </a:extLst>
          </p:cNvPr>
          <p:cNvSpPr>
            <a:spLocks noGrp="1"/>
          </p:cNvSpPr>
          <p:nvPr>
            <p:ph type="pic" sz="quarter" idx="13" hasCustomPrompt="1"/>
          </p:nvPr>
        </p:nvSpPr>
        <p:spPr>
          <a:xfrm>
            <a:off x="9980476" y="0"/>
            <a:ext cx="2211524" cy="6858000"/>
          </a:xfrm>
          <a:solidFill>
            <a:schemeClr val="bg1">
              <a:lumMod val="9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anchor="b"/>
          <a:lstStyle>
            <a:lvl1pPr algn="r">
              <a:lnSpc>
                <a:spcPts val="5000"/>
              </a:lnSpc>
              <a:defRPr sz="6000" b="1" cap="all" spc="-300" baseline="0">
                <a:solidFill>
                  <a:schemeClr val="tx1"/>
                </a:solidFill>
                <a:latin typeface="+mj-lt"/>
              </a:defRPr>
            </a:lvl1pPr>
          </a:lstStyle>
          <a:p>
            <a:r>
              <a:rPr lang="en-US" noProof="0"/>
              <a:t>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11904" y="4650539"/>
            <a:ext cx="3401478" cy="1192038"/>
          </a:xfrm>
          <a:solidFill>
            <a:schemeClr val="tx1"/>
          </a:solidFill>
        </p:spPr>
        <p:txBody>
          <a:bodyPr lIns="252000" tIns="0" anchor="ctr"/>
          <a:lstStyle>
            <a:lvl1pPr marL="0" indent="0" algn="l">
              <a:lnSpc>
                <a:spcPct val="100000"/>
              </a:lnSpc>
              <a:buNone/>
              <a:defRPr sz="1800" i="1">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91980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512000"/>
            <a:ext cx="2916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hasCustomPrompt="1"/>
          </p:nvPr>
        </p:nvSpPr>
        <p:spPr>
          <a:xfrm>
            <a:off x="3572900" y="1511476"/>
            <a:ext cx="2916000" cy="467924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5">
            <a:extLst>
              <a:ext uri="{FF2B5EF4-FFF2-40B4-BE49-F238E27FC236}">
                <a16:creationId xmlns:a16="http://schemas.microsoft.com/office/drawing/2014/main" id="{5B4A252E-78C9-4F76-98A4-A4B580AD072A}"/>
              </a:ext>
            </a:extLst>
          </p:cNvPr>
          <p:cNvSpPr>
            <a:spLocks noGrp="1"/>
          </p:cNvSpPr>
          <p:nvPr>
            <p:ph type="body" sz="quarter" idx="13" hasCustomPrompt="1"/>
          </p:nvPr>
        </p:nvSpPr>
        <p:spPr>
          <a:xfrm>
            <a:off x="6713800" y="1511475"/>
            <a:ext cx="2916000" cy="467925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654388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91980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512000"/>
            <a:ext cx="1764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290450" y="1512000"/>
            <a:ext cx="1764000" cy="467925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4148900" y="1512000"/>
            <a:ext cx="1764000" cy="467925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hasCustomPrompt="1"/>
          </p:nvPr>
        </p:nvSpPr>
        <p:spPr>
          <a:xfrm>
            <a:off x="6007350" y="1507535"/>
            <a:ext cx="1764000" cy="467925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hasCustomPrompt="1"/>
          </p:nvPr>
        </p:nvSpPr>
        <p:spPr>
          <a:xfrm>
            <a:off x="7865800" y="1507535"/>
            <a:ext cx="1764000" cy="468371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B5A8293F-A5B5-4FCC-BF27-A25B1BAFF245}"/>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4837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1" y="1008000"/>
            <a:ext cx="9198116"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8E801980-CBAE-4A50-886D-54D7BB2E1947}"/>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5058552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DF756E-F310-4229-ACDD-055D299A95FB}"/>
              </a:ext>
            </a:extLst>
          </p:cNvPr>
          <p:cNvSpPr/>
          <p:nvPr userDrawn="1"/>
        </p:nvSpPr>
        <p:spPr>
          <a:xfrm>
            <a:off x="6297105" y="424206"/>
            <a:ext cx="5505254" cy="573149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E25951D2-91DB-40E7-95D5-4B372602DEB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9" name="Subtitle 2">
            <a:extLst>
              <a:ext uri="{FF2B5EF4-FFF2-40B4-BE49-F238E27FC236}">
                <a16:creationId xmlns:a16="http://schemas.microsoft.com/office/drawing/2014/main" id="{07666241-4AF6-458A-A571-6C6C291D72F1}"/>
              </a:ext>
            </a:extLst>
          </p:cNvPr>
          <p:cNvSpPr>
            <a:spLocks noGrp="1"/>
          </p:cNvSpPr>
          <p:nvPr>
            <p:ph type="subTitle" idx="1"/>
          </p:nvPr>
        </p:nvSpPr>
        <p:spPr>
          <a:xfrm>
            <a:off x="6532775" y="3639199"/>
            <a:ext cx="5053936" cy="1192038"/>
          </a:xfrm>
          <a:solidFill>
            <a:schemeClr val="bg1"/>
          </a:solidFill>
        </p:spPr>
        <p:txBody>
          <a:bodyPr lIns="252000" tIns="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6" name="Title 5">
            <a:extLst>
              <a:ext uri="{FF2B5EF4-FFF2-40B4-BE49-F238E27FC236}">
                <a16:creationId xmlns:a16="http://schemas.microsoft.com/office/drawing/2014/main" id="{6F4F2BBF-F210-4954-9C73-A0030AACDDFE}"/>
              </a:ext>
            </a:extLst>
          </p:cNvPr>
          <p:cNvSpPr>
            <a:spLocks noGrp="1"/>
          </p:cNvSpPr>
          <p:nvPr>
            <p:ph type="title" hasCustomPrompt="1"/>
          </p:nvPr>
        </p:nvSpPr>
        <p:spPr>
          <a:xfrm>
            <a:off x="6532775" y="993303"/>
            <a:ext cx="5053936" cy="2513468"/>
          </a:xfrm>
        </p:spPr>
        <p:txBody>
          <a:bodyPr/>
          <a:lstStyle>
            <a:lvl1pPr>
              <a:defRPr sz="5400" cap="none">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12277791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0" name="Content Placeholder 2">
            <a:extLst>
              <a:ext uri="{FF2B5EF4-FFF2-40B4-BE49-F238E27FC236}">
                <a16:creationId xmlns:a16="http://schemas.microsoft.com/office/drawing/2014/main" id="{FD1EE834-4B70-4715-8346-1C0298347EE0}"/>
              </a:ext>
            </a:extLst>
          </p:cNvPr>
          <p:cNvSpPr>
            <a:spLocks noGrp="1"/>
          </p:cNvSpPr>
          <p:nvPr>
            <p:ph idx="1" hasCustomPrompt="1"/>
          </p:nvPr>
        </p:nvSpPr>
        <p:spPr>
          <a:xfrm>
            <a:off x="432000" y="1046375"/>
            <a:ext cx="9198000" cy="513058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2800888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7" name="Content Placeholder 2">
            <a:extLst>
              <a:ext uri="{FF2B5EF4-FFF2-40B4-BE49-F238E27FC236}">
                <a16:creationId xmlns:a16="http://schemas.microsoft.com/office/drawing/2014/main" id="{EAE43F4C-1A64-4197-A44B-E6EB874E243B}"/>
              </a:ext>
            </a:extLst>
          </p:cNvPr>
          <p:cNvSpPr>
            <a:spLocks noGrp="1"/>
          </p:cNvSpPr>
          <p:nvPr>
            <p:ph sz="half" idx="1" hasCustomPrompt="1"/>
          </p:nvPr>
        </p:nvSpPr>
        <p:spPr>
          <a:xfrm>
            <a:off x="432000" y="1046376"/>
            <a:ext cx="4435831" cy="513058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Content Placeholder 3">
            <a:extLst>
              <a:ext uri="{FF2B5EF4-FFF2-40B4-BE49-F238E27FC236}">
                <a16:creationId xmlns:a16="http://schemas.microsoft.com/office/drawing/2014/main" id="{D7B3F5B8-DC28-4878-AC9F-D434D7542D8F}"/>
              </a:ext>
            </a:extLst>
          </p:cNvPr>
          <p:cNvSpPr>
            <a:spLocks noGrp="1"/>
          </p:cNvSpPr>
          <p:nvPr>
            <p:ph sz="half" idx="2" hasCustomPrompt="1"/>
          </p:nvPr>
        </p:nvSpPr>
        <p:spPr>
          <a:xfrm>
            <a:off x="5194169" y="1046376"/>
            <a:ext cx="4435831" cy="513058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574397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7" name="Text Placeholder 2">
            <a:extLst>
              <a:ext uri="{FF2B5EF4-FFF2-40B4-BE49-F238E27FC236}">
                <a16:creationId xmlns:a16="http://schemas.microsoft.com/office/drawing/2014/main" id="{CB97B01E-88B2-448F-BD96-A1AAFA39AC1E}"/>
              </a:ext>
            </a:extLst>
          </p:cNvPr>
          <p:cNvSpPr>
            <a:spLocks noGrp="1"/>
          </p:cNvSpPr>
          <p:nvPr>
            <p:ph type="body" idx="1" hasCustomPrompt="1"/>
          </p:nvPr>
        </p:nvSpPr>
        <p:spPr>
          <a:xfrm>
            <a:off x="432000" y="1068420"/>
            <a:ext cx="4434840" cy="823912"/>
          </a:xfrm>
          <a:solidFill>
            <a:schemeClr val="tx1"/>
          </a:solidFill>
        </p:spPr>
        <p:txBody>
          <a:bodyPr anchor="ct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8" name="Text Placeholder 4">
            <a:extLst>
              <a:ext uri="{FF2B5EF4-FFF2-40B4-BE49-F238E27FC236}">
                <a16:creationId xmlns:a16="http://schemas.microsoft.com/office/drawing/2014/main" id="{40BADDE2-4EE6-41B4-804C-EBF680128B40}"/>
              </a:ext>
            </a:extLst>
          </p:cNvPr>
          <p:cNvSpPr>
            <a:spLocks noGrp="1"/>
          </p:cNvSpPr>
          <p:nvPr>
            <p:ph type="body" sz="quarter" idx="3" hasCustomPrompt="1"/>
          </p:nvPr>
        </p:nvSpPr>
        <p:spPr>
          <a:xfrm>
            <a:off x="5195160" y="1068420"/>
            <a:ext cx="4434840" cy="823912"/>
          </a:xfrm>
          <a:solidFill>
            <a:schemeClr val="tx1"/>
          </a:solidFill>
        </p:spPr>
        <p:txBody>
          <a:bodyPr anchor="ct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9" name="Content Placeholder 3">
            <a:extLst>
              <a:ext uri="{FF2B5EF4-FFF2-40B4-BE49-F238E27FC236}">
                <a16:creationId xmlns:a16="http://schemas.microsoft.com/office/drawing/2014/main" id="{BB0A14E0-899D-4594-BC9E-AE89BF0D3AB7}"/>
              </a:ext>
            </a:extLst>
          </p:cNvPr>
          <p:cNvSpPr>
            <a:spLocks noGrp="1"/>
          </p:cNvSpPr>
          <p:nvPr>
            <p:ph sz="half" idx="2" hasCustomPrompt="1"/>
          </p:nvPr>
        </p:nvSpPr>
        <p:spPr>
          <a:xfrm>
            <a:off x="432001" y="2096752"/>
            <a:ext cx="4434840" cy="4092911"/>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5">
            <a:extLst>
              <a:ext uri="{FF2B5EF4-FFF2-40B4-BE49-F238E27FC236}">
                <a16:creationId xmlns:a16="http://schemas.microsoft.com/office/drawing/2014/main" id="{2C699014-D902-4E9A-80CD-8D2BCFE67097}"/>
              </a:ext>
            </a:extLst>
          </p:cNvPr>
          <p:cNvSpPr>
            <a:spLocks noGrp="1"/>
          </p:cNvSpPr>
          <p:nvPr>
            <p:ph sz="quarter" idx="4" hasCustomPrompt="1"/>
          </p:nvPr>
        </p:nvSpPr>
        <p:spPr>
          <a:xfrm>
            <a:off x="5195160" y="2096752"/>
            <a:ext cx="4434840" cy="4092911"/>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8634682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a:xfrm>
            <a:off x="432000" y="6356350"/>
            <a:ext cx="4114800" cy="365125"/>
          </a:xfrm>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Title 1">
            <a:extLst>
              <a:ext uri="{FF2B5EF4-FFF2-40B4-BE49-F238E27FC236}">
                <a16:creationId xmlns:a16="http://schemas.microsoft.com/office/drawing/2014/main" id="{AC67C685-BABE-4B77-8C5E-B39B093D3AEA}"/>
              </a:ext>
            </a:extLst>
          </p:cNvPr>
          <p:cNvSpPr>
            <a:spLocks noGrp="1"/>
          </p:cNvSpPr>
          <p:nvPr>
            <p:ph type="title"/>
          </p:nvPr>
        </p:nvSpPr>
        <p:spPr>
          <a:xfrm>
            <a:off x="432001" y="457200"/>
            <a:ext cx="3159612" cy="1600200"/>
          </a:xfrm>
        </p:spPr>
        <p:txBody>
          <a:bodyPr anchor="b"/>
          <a:lstStyle>
            <a:lvl1pPr>
              <a:defRPr sz="2800"/>
            </a:lvl1pPr>
          </a:lstStyle>
          <a:p>
            <a:r>
              <a:rPr lang="en-US" noProof="0"/>
              <a:t>Click to edit Master title style</a:t>
            </a:r>
          </a:p>
        </p:txBody>
      </p:sp>
      <p:sp>
        <p:nvSpPr>
          <p:cNvPr id="9" name="Text Placeholder 3">
            <a:extLst>
              <a:ext uri="{FF2B5EF4-FFF2-40B4-BE49-F238E27FC236}">
                <a16:creationId xmlns:a16="http://schemas.microsoft.com/office/drawing/2014/main" id="{0B6B7795-36CC-459B-AE8B-7FB2F40AF37C}"/>
              </a:ext>
            </a:extLst>
          </p:cNvPr>
          <p:cNvSpPr>
            <a:spLocks noGrp="1"/>
          </p:cNvSpPr>
          <p:nvPr>
            <p:ph type="body" sz="half" idx="2" hasCustomPrompt="1"/>
          </p:nvPr>
        </p:nvSpPr>
        <p:spPr>
          <a:xfrm>
            <a:off x="432001" y="2057400"/>
            <a:ext cx="3159612" cy="4126584"/>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0" name="Content Placeholder 2">
            <a:extLst>
              <a:ext uri="{FF2B5EF4-FFF2-40B4-BE49-F238E27FC236}">
                <a16:creationId xmlns:a16="http://schemas.microsoft.com/office/drawing/2014/main" id="{79F53EF1-D412-467C-B7CE-30536F140AE1}"/>
              </a:ext>
            </a:extLst>
          </p:cNvPr>
          <p:cNvSpPr>
            <a:spLocks noGrp="1"/>
          </p:cNvSpPr>
          <p:nvPr>
            <p:ph idx="1" hasCustomPrompt="1"/>
          </p:nvPr>
        </p:nvSpPr>
        <p:spPr>
          <a:xfrm>
            <a:off x="3770722" y="457201"/>
            <a:ext cx="6023727" cy="5726784"/>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720005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a:xfrm>
            <a:off x="432000" y="6356350"/>
            <a:ext cx="4114800" cy="365125"/>
          </a:xfrm>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Title 1">
            <a:extLst>
              <a:ext uri="{FF2B5EF4-FFF2-40B4-BE49-F238E27FC236}">
                <a16:creationId xmlns:a16="http://schemas.microsoft.com/office/drawing/2014/main" id="{AC67C685-BABE-4B77-8C5E-B39B093D3AEA}"/>
              </a:ext>
            </a:extLst>
          </p:cNvPr>
          <p:cNvSpPr>
            <a:spLocks noGrp="1"/>
          </p:cNvSpPr>
          <p:nvPr>
            <p:ph type="title"/>
          </p:nvPr>
        </p:nvSpPr>
        <p:spPr>
          <a:xfrm>
            <a:off x="432001" y="457200"/>
            <a:ext cx="3159612" cy="1600200"/>
          </a:xfrm>
        </p:spPr>
        <p:txBody>
          <a:bodyPr anchor="b"/>
          <a:lstStyle>
            <a:lvl1pPr>
              <a:defRPr sz="2800"/>
            </a:lvl1pPr>
          </a:lstStyle>
          <a:p>
            <a:r>
              <a:rPr lang="en-US" noProof="0"/>
              <a:t>Click to edit Master title style</a:t>
            </a:r>
          </a:p>
        </p:txBody>
      </p:sp>
      <p:sp>
        <p:nvSpPr>
          <p:cNvPr id="9" name="Text Placeholder 3">
            <a:extLst>
              <a:ext uri="{FF2B5EF4-FFF2-40B4-BE49-F238E27FC236}">
                <a16:creationId xmlns:a16="http://schemas.microsoft.com/office/drawing/2014/main" id="{0B6B7795-36CC-459B-AE8B-7FB2F40AF37C}"/>
              </a:ext>
            </a:extLst>
          </p:cNvPr>
          <p:cNvSpPr>
            <a:spLocks noGrp="1"/>
          </p:cNvSpPr>
          <p:nvPr>
            <p:ph type="body" sz="half" idx="2" hasCustomPrompt="1"/>
          </p:nvPr>
        </p:nvSpPr>
        <p:spPr>
          <a:xfrm>
            <a:off x="432001" y="2057400"/>
            <a:ext cx="3159612" cy="4126584"/>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2" name="Picture Placeholder 2">
            <a:extLst>
              <a:ext uri="{FF2B5EF4-FFF2-40B4-BE49-F238E27FC236}">
                <a16:creationId xmlns:a16="http://schemas.microsoft.com/office/drawing/2014/main" id="{10319378-269C-406E-9B84-FCF22DA02EFF}"/>
              </a:ext>
            </a:extLst>
          </p:cNvPr>
          <p:cNvSpPr>
            <a:spLocks noGrp="1"/>
          </p:cNvSpPr>
          <p:nvPr>
            <p:ph type="pic" idx="1"/>
          </p:nvPr>
        </p:nvSpPr>
        <p:spPr>
          <a:xfrm>
            <a:off x="3788021" y="457201"/>
            <a:ext cx="5949868" cy="57267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3021472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53779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bwMode="auto">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54ED587-2D2F-4D3F-B55B-C64465AB4EC5}"/>
              </a:ext>
            </a:extLst>
          </p:cNvPr>
          <p:cNvSpPr/>
          <p:nvPr userDrawn="1"/>
        </p:nvSpPr>
        <p:spPr>
          <a:xfrm>
            <a:off x="69274" y="66963"/>
            <a:ext cx="9911201" cy="672734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anchor="b"/>
          <a:lstStyle>
            <a:lvl1pPr algn="r">
              <a:lnSpc>
                <a:spcPts val="5000"/>
              </a:lnSpc>
              <a:defRPr sz="6000" b="1" cap="all" spc="-300" baseline="0">
                <a:solidFill>
                  <a:schemeClr val="bg1"/>
                </a:solidFill>
                <a:latin typeface="+mj-lt"/>
              </a:defRPr>
            </a:lvl1pPr>
          </a:lstStyle>
          <a:p>
            <a:r>
              <a:rPr lang="en-US" noProof="0"/>
              <a:t>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26418" y="4650539"/>
            <a:ext cx="2456210" cy="1192038"/>
          </a:xfrm>
          <a:solidFill>
            <a:schemeClr val="bg1"/>
          </a:solidFill>
        </p:spPr>
        <p:txBody>
          <a:bodyPr lIns="252000" tIns="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E798A99C-9485-48F0-8E1E-227AD1348A45}"/>
              </a:ext>
            </a:extLst>
          </p:cNvPr>
          <p:cNvSpPr>
            <a:spLocks noGrp="1"/>
          </p:cNvSpPr>
          <p:nvPr>
            <p:ph type="sldNum" sz="quarter" idx="11"/>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2181155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2310D190-B83D-438A-91BC-470C41B22A29}"/>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139767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with Large Image">
    <p:bg>
      <p:bgPr>
        <a:solidFill>
          <a:schemeClr val="bg1"/>
        </a:solidFill>
        <a:effectLst/>
      </p:bgPr>
    </p:bg>
    <p:spTree>
      <p:nvGrpSpPr>
        <p:cNvPr id="1" name=""/>
        <p:cNvGrpSpPr/>
        <p:nvPr/>
      </p:nvGrpSpPr>
      <p:grpSpPr>
        <a:xfrm>
          <a:off x="0" y="0"/>
          <a:ext cx="0" cy="0"/>
          <a:chOff x="0" y="0"/>
          <a:chExt cx="0" cy="0"/>
        </a:xfrm>
      </p:grpSpPr>
      <p:sp>
        <p:nvSpPr>
          <p:cNvPr id="9" name="Picture Placeholder 1">
            <a:extLst>
              <a:ext uri="{FF2B5EF4-FFF2-40B4-BE49-F238E27FC236}">
                <a16:creationId xmlns:a16="http://schemas.microsoft.com/office/drawing/2014/main" id="{069FFAE5-B16E-4571-88F7-52FA5354B1A1}"/>
              </a:ext>
            </a:extLst>
          </p:cNvPr>
          <p:cNvSpPr>
            <a:spLocks noGrp="1"/>
          </p:cNvSpPr>
          <p:nvPr>
            <p:ph type="pic" sz="quarter" idx="13" hasCustomPrompt="1"/>
          </p:nvPr>
        </p:nvSpPr>
        <p:spPr>
          <a:xfrm>
            <a:off x="69273" y="63691"/>
            <a:ext cx="9911201" cy="6727346"/>
          </a:xfrm>
          <a:solidFill>
            <a:schemeClr val="tx1">
              <a:lumMod val="75000"/>
              <a:lumOff val="25000"/>
            </a:schemeClr>
          </a:solidFill>
        </p:spPr>
        <p:txBody>
          <a:bodyPr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anchor="b"/>
          <a:lstStyle>
            <a:lvl1pPr algn="r">
              <a:lnSpc>
                <a:spcPts val="5000"/>
              </a:lnSpc>
              <a:defRPr sz="6000" b="1" cap="all" spc="-300" baseline="0">
                <a:solidFill>
                  <a:schemeClr val="bg1"/>
                </a:solidFill>
                <a:latin typeface="+mj-lt"/>
              </a:defRPr>
            </a:lvl1pPr>
          </a:lstStyle>
          <a:p>
            <a:r>
              <a:rPr lang="en-US" noProof="0"/>
              <a:t>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26418" y="4650539"/>
            <a:ext cx="2456210" cy="1192038"/>
          </a:xfrm>
          <a:solidFill>
            <a:schemeClr val="bg1"/>
          </a:solidFill>
        </p:spPr>
        <p:txBody>
          <a:bodyPr lIns="252000" tIns="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E798A99C-9485-48F0-8E1E-227AD1348A45}"/>
              </a:ext>
            </a:extLst>
          </p:cNvPr>
          <p:cNvSpPr>
            <a:spLocks noGrp="1"/>
          </p:cNvSpPr>
          <p:nvPr>
            <p:ph type="sldNum" sz="quarter" idx="11"/>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4094738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Photo 1">
    <p:spTree>
      <p:nvGrpSpPr>
        <p:cNvPr id="1" name=""/>
        <p:cNvGrpSpPr/>
        <p:nvPr/>
      </p:nvGrpSpPr>
      <p:grpSpPr>
        <a:xfrm>
          <a:off x="0" y="0"/>
          <a:ext cx="0" cy="0"/>
          <a:chOff x="0" y="0"/>
          <a:chExt cx="0" cy="0"/>
        </a:xfrm>
      </p:grpSpPr>
      <p:sp>
        <p:nvSpPr>
          <p:cNvPr id="8" name="Picture Placeholder 1">
            <a:extLst>
              <a:ext uri="{FF2B5EF4-FFF2-40B4-BE49-F238E27FC236}">
                <a16:creationId xmlns:a16="http://schemas.microsoft.com/office/drawing/2014/main" id="{1599E2D7-24B3-4D66-9AFB-83C1AEC4DBBB}"/>
              </a:ext>
            </a:extLst>
          </p:cNvPr>
          <p:cNvSpPr>
            <a:spLocks noGrp="1"/>
          </p:cNvSpPr>
          <p:nvPr>
            <p:ph type="pic" sz="quarter" idx="33" hasCustomPrompt="1"/>
          </p:nvPr>
        </p:nvSpPr>
        <p:spPr>
          <a:xfrm>
            <a:off x="9980476" y="0"/>
            <a:ext cx="2211524" cy="6192000"/>
          </a:xfrm>
          <a:solidFill>
            <a:schemeClr val="bg1">
              <a:lumMod val="9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445086" y="1807950"/>
            <a:ext cx="5184913" cy="432000"/>
          </a:xfrm>
        </p:spPr>
        <p:txBody>
          <a:bodyPr/>
          <a:lstStyle>
            <a:lvl1pPr algn="r">
              <a:defRPr>
                <a:solidFill>
                  <a:schemeClr val="tx1"/>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444886" y="2383950"/>
            <a:ext cx="5184913" cy="360000"/>
          </a:xfrm>
        </p:spPr>
        <p:txBody>
          <a:bodyPr/>
          <a:lstStyle>
            <a:lvl1pPr marL="0" indent="0" algn="r">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4445000" y="2908300"/>
            <a:ext cx="5184800" cy="3283700"/>
          </a:xfrm>
          <a:solidFill>
            <a:schemeClr val="bg1"/>
          </a:solidFill>
        </p:spPr>
        <p:txBody>
          <a:bodyPr lIns="180000" tIns="252000" rIns="252000"/>
          <a:lstStyle>
            <a:lvl1pPr algn="l">
              <a:defRPr>
                <a:solidFill>
                  <a:schemeClr val="tx1">
                    <a:lumMod val="75000"/>
                    <a:lumOff val="25000"/>
                  </a:schemeClr>
                </a:solidFill>
              </a:defRPr>
            </a:lvl1pPr>
            <a:lvl2pPr algn="l">
              <a:defRPr>
                <a:solidFill>
                  <a:schemeClr val="tx1">
                    <a:lumMod val="75000"/>
                    <a:lumOff val="25000"/>
                  </a:schemeClr>
                </a:solidFill>
              </a:defRPr>
            </a:lvl2pPr>
            <a:lvl3pPr algn="l">
              <a:defRPr>
                <a:solidFill>
                  <a:schemeClr val="tx1">
                    <a:lumMod val="75000"/>
                    <a:lumOff val="25000"/>
                  </a:schemeClr>
                </a:solidFill>
              </a:defRPr>
            </a:lvl3pPr>
            <a:lvl4pPr algn="l">
              <a:defRPr>
                <a:solidFill>
                  <a:schemeClr val="tx1">
                    <a:lumMod val="75000"/>
                    <a:lumOff val="25000"/>
                  </a:schemeClr>
                </a:solidFill>
              </a:defRPr>
            </a:lvl4pPr>
            <a:lvl5pPr algn="l">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53DA1E79-BA17-41C5-98B7-CFBC5859A512}"/>
              </a:ext>
            </a:extLst>
          </p:cNvPr>
          <p:cNvSpPr>
            <a:spLocks noGrp="1"/>
          </p:cNvSpPr>
          <p:nvPr>
            <p:ph type="sldNum" sz="quarter" idx="34"/>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hoto 2">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3823393" y="1343906"/>
            <a:ext cx="3736800" cy="3933645"/>
          </a:xfrm>
          <a:solidFill>
            <a:schemeClr val="bg1"/>
          </a:solidFill>
        </p:spPr>
        <p:txBody>
          <a:bodyPr lIns="180000" tIns="180000" rIns="18000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53DA1E79-BA17-41C5-98B7-CFBC5859A512}"/>
              </a:ext>
            </a:extLst>
          </p:cNvPr>
          <p:cNvSpPr>
            <a:spLocks noGrp="1"/>
          </p:cNvSpPr>
          <p:nvPr>
            <p:ph type="sldNum" sz="quarter" idx="34"/>
          </p:nvPr>
        </p:nvSpPr>
        <p:spPr/>
        <p:txBody>
          <a:bodyPr/>
          <a:lstStyle/>
          <a:p>
            <a:fld id="{19B51A1E-902D-48AF-9020-955120F399B6}" type="slidenum">
              <a:rPr lang="en-US" noProof="0" smtClean="0"/>
              <a:pPr/>
              <a:t>‹#›</a:t>
            </a:fld>
            <a:endParaRPr lang="en-US" noProof="0" dirty="0"/>
          </a:p>
        </p:txBody>
      </p:sp>
      <p:sp>
        <p:nvSpPr>
          <p:cNvPr id="9" name="Picture Placeholder 6">
            <a:extLst>
              <a:ext uri="{FF2B5EF4-FFF2-40B4-BE49-F238E27FC236}">
                <a16:creationId xmlns:a16="http://schemas.microsoft.com/office/drawing/2014/main" id="{492C2A1D-F7BD-46B6-BC01-15D365ACD50B}"/>
              </a:ext>
            </a:extLst>
          </p:cNvPr>
          <p:cNvSpPr>
            <a:spLocks noGrp="1"/>
          </p:cNvSpPr>
          <p:nvPr>
            <p:ph type="pic" sz="quarter" idx="14" hasCustomPrompt="1"/>
          </p:nvPr>
        </p:nvSpPr>
        <p:spPr>
          <a:xfrm>
            <a:off x="7560193" y="1344803"/>
            <a:ext cx="3737526" cy="3933645"/>
          </a:xfrm>
          <a:solidFill>
            <a:schemeClr val="tx1">
              <a:lumMod val="75000"/>
              <a:lumOff val="25000"/>
            </a:schemeClr>
          </a:solidFill>
        </p:spPr>
        <p:txBody>
          <a:bodyPr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6" name="Title 5">
            <a:extLst>
              <a:ext uri="{FF2B5EF4-FFF2-40B4-BE49-F238E27FC236}">
                <a16:creationId xmlns:a16="http://schemas.microsoft.com/office/drawing/2014/main" id="{7F4F1543-153D-4F77-A4A9-C9BBA1C2052E}"/>
              </a:ext>
            </a:extLst>
          </p:cNvPr>
          <p:cNvSpPr>
            <a:spLocks noGrp="1"/>
          </p:cNvSpPr>
          <p:nvPr>
            <p:ph type="title"/>
          </p:nvPr>
        </p:nvSpPr>
        <p:spPr>
          <a:xfrm>
            <a:off x="432000" y="432000"/>
            <a:ext cx="9131100" cy="432000"/>
          </a:xfrm>
        </p:spPr>
        <p:txBody>
          <a:bodyPr/>
          <a:lstStyle/>
          <a:p>
            <a:r>
              <a:rPr lang="en-US" noProof="0"/>
              <a:t>Click to edit Master title style</a:t>
            </a:r>
          </a:p>
        </p:txBody>
      </p:sp>
      <p:sp>
        <p:nvSpPr>
          <p:cNvPr id="11" name="Subtitle 2">
            <a:extLst>
              <a:ext uri="{FF2B5EF4-FFF2-40B4-BE49-F238E27FC236}">
                <a16:creationId xmlns:a16="http://schemas.microsoft.com/office/drawing/2014/main" id="{9FAA210E-391A-499A-89D5-F222045FD1A4}"/>
              </a:ext>
            </a:extLst>
          </p:cNvPr>
          <p:cNvSpPr>
            <a:spLocks noGrp="1"/>
          </p:cNvSpPr>
          <p:nvPr>
            <p:ph type="body" sz="quarter" idx="32" hasCustomPrompt="1"/>
          </p:nvPr>
        </p:nvSpPr>
        <p:spPr>
          <a:xfrm>
            <a:off x="431800" y="1008000"/>
            <a:ext cx="68959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2347197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91980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hasCustomPrompt="1"/>
          </p:nvPr>
        </p:nvSpPr>
        <p:spPr>
          <a:xfrm>
            <a:off x="432000" y="1432296"/>
            <a:ext cx="4500000" cy="527076"/>
          </a:xfrm>
          <a:solidFill>
            <a:schemeClr val="tx1"/>
          </a:solidFill>
        </p:spPr>
        <p:txBody>
          <a:bodyPr lIns="180000" tIns="36000" anchor="ctr"/>
          <a:lstStyle>
            <a:lvl1pPr marL="0" indent="0">
              <a:buNone/>
              <a:defRPr sz="2400" b="1" spc="-15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hasCustomPrompt="1"/>
          </p:nvPr>
        </p:nvSpPr>
        <p:spPr>
          <a:xfrm>
            <a:off x="432000" y="2023668"/>
            <a:ext cx="4500000" cy="4168332"/>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5129800" y="1433105"/>
            <a:ext cx="4500000" cy="525283"/>
          </a:xfrm>
          <a:solidFill>
            <a:schemeClr val="tx1"/>
          </a:solidFill>
        </p:spPr>
        <p:txBody>
          <a:bodyPr lIns="180000" tIns="36000" anchor="ctr"/>
          <a:lstStyle>
            <a:lvl1pPr marL="0" indent="0">
              <a:buNone/>
              <a:defRPr sz="2400" b="1" spc="-150">
                <a:solidFill>
                  <a:schemeClr val="bg1"/>
                </a:solidFill>
                <a:latin typeface="+mj-lt"/>
              </a:defRPr>
            </a:lvl1pPr>
          </a:lstStyle>
          <a:p>
            <a:pPr lvl="0"/>
            <a:r>
              <a:rPr lang="en-US" noProof="0"/>
              <a:t>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5129800" y="2020359"/>
            <a:ext cx="4500000" cy="4170891"/>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299200" y="432000"/>
            <a:ext cx="5472113" cy="5759250"/>
          </a:xfrm>
          <a:solidFill>
            <a:schemeClr val="tx1">
              <a:lumMod val="75000"/>
              <a:lumOff val="25000"/>
            </a:schemeClr>
          </a:solidFill>
        </p:spPr>
        <p:txBody>
          <a:bodyPr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3875314" y="5096632"/>
            <a:ext cx="2028686" cy="1094618"/>
          </a:xfrm>
        </p:spPr>
        <p:txBody>
          <a:bodyPr anchor="b"/>
          <a:lstStyle>
            <a:lvl1pPr marL="0" indent="0" algn="r">
              <a:buNone/>
              <a:defRPr i="1">
                <a:solidFill>
                  <a:schemeClr val="tx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Enter your caption</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E25951D2-91DB-40E7-95D5-4B372602DEB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5" name="Title 4">
            <a:extLst>
              <a:ext uri="{FF2B5EF4-FFF2-40B4-BE49-F238E27FC236}">
                <a16:creationId xmlns:a16="http://schemas.microsoft.com/office/drawing/2014/main" id="{16EFF903-F1F3-440A-B12C-9FD51606B03D}"/>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174360" y="2112793"/>
            <a:ext cx="6798250" cy="1674470"/>
          </a:xfrm>
        </p:spPr>
        <p:txBody>
          <a:bodyPr anchor="ctr"/>
          <a:lstStyle>
            <a:lvl1pPr algn="ctr">
              <a:lnSpc>
                <a:spcPct val="100000"/>
              </a:lnSpc>
              <a:defRPr sz="6000" b="1" cap="all" spc="-300" baseline="0">
                <a:solidFill>
                  <a:schemeClr val="tx1"/>
                </a:solidFill>
                <a:latin typeface="+mj-lt"/>
              </a:defRPr>
            </a:lvl1pPr>
          </a:lstStyle>
          <a:p>
            <a:r>
              <a:rPr lang="en-US" noProof="0"/>
              <a:t>Thank you</a:t>
            </a:r>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Text Placeholder 5">
            <a:extLst>
              <a:ext uri="{FF2B5EF4-FFF2-40B4-BE49-F238E27FC236}">
                <a16:creationId xmlns:a16="http://schemas.microsoft.com/office/drawing/2014/main" id="{CA3EFDD3-A9D2-4EB6-BB2A-F6999D9F7EA6}"/>
              </a:ext>
            </a:extLst>
          </p:cNvPr>
          <p:cNvSpPr>
            <a:spLocks noGrp="1"/>
          </p:cNvSpPr>
          <p:nvPr>
            <p:ph type="body" sz="quarter" idx="15" hasCustomPrompt="1"/>
          </p:nvPr>
        </p:nvSpPr>
        <p:spPr>
          <a:xfrm>
            <a:off x="2174361" y="4035727"/>
            <a:ext cx="3329850" cy="382887"/>
          </a:xfrm>
        </p:spPr>
        <p:txBody>
          <a:bodyPr/>
          <a:lstStyle>
            <a:lvl1pPr marL="0" indent="0" algn="r">
              <a:buNone/>
              <a:defRPr sz="2400"/>
            </a:lvl1pPr>
            <a:lvl2pPr marL="266700" indent="0">
              <a:buNone/>
              <a:defRPr/>
            </a:lvl2pPr>
            <a:lvl3pPr marL="542925" indent="0">
              <a:buNone/>
              <a:defRPr/>
            </a:lvl3pPr>
            <a:lvl4pPr marL="809625" indent="0">
              <a:buNone/>
              <a:defRPr/>
            </a:lvl4pPr>
            <a:lvl5pPr marL="1076325" indent="0">
              <a:buNone/>
              <a:defRPr/>
            </a:lvl5pPr>
          </a:lstStyle>
          <a:p>
            <a:pPr lvl="0"/>
            <a:r>
              <a:rPr lang="en-US" noProof="0"/>
              <a:t>Full Name</a:t>
            </a:r>
          </a:p>
        </p:txBody>
      </p:sp>
      <p:sp>
        <p:nvSpPr>
          <p:cNvPr id="12" name="Text Placeholder 6">
            <a:extLst>
              <a:ext uri="{FF2B5EF4-FFF2-40B4-BE49-F238E27FC236}">
                <a16:creationId xmlns:a16="http://schemas.microsoft.com/office/drawing/2014/main" id="{261ED1F7-B623-43D9-9BDA-8808C5CFAFFB}"/>
              </a:ext>
            </a:extLst>
          </p:cNvPr>
          <p:cNvSpPr>
            <a:spLocks noGrp="1"/>
          </p:cNvSpPr>
          <p:nvPr>
            <p:ph type="body" sz="quarter" idx="16" hasCustomPrompt="1"/>
          </p:nvPr>
        </p:nvSpPr>
        <p:spPr>
          <a:xfrm>
            <a:off x="6062268" y="4150118"/>
            <a:ext cx="2910342" cy="238016"/>
          </a:xfrm>
        </p:spPr>
        <p:txBody>
          <a:bodyPr/>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a:r>
              <a:rPr lang="en-US" noProof="0"/>
              <a:t>Phone Number</a:t>
            </a:r>
          </a:p>
        </p:txBody>
      </p:sp>
      <p:sp>
        <p:nvSpPr>
          <p:cNvPr id="13" name="Text Placeholder 7">
            <a:extLst>
              <a:ext uri="{FF2B5EF4-FFF2-40B4-BE49-F238E27FC236}">
                <a16:creationId xmlns:a16="http://schemas.microsoft.com/office/drawing/2014/main" id="{E27366FC-4115-4122-9CE2-5FA9D424AD51}"/>
              </a:ext>
            </a:extLst>
          </p:cNvPr>
          <p:cNvSpPr>
            <a:spLocks noGrp="1"/>
          </p:cNvSpPr>
          <p:nvPr>
            <p:ph type="body" sz="quarter" idx="17" hasCustomPrompt="1"/>
          </p:nvPr>
        </p:nvSpPr>
        <p:spPr>
          <a:xfrm>
            <a:off x="6062268" y="4540691"/>
            <a:ext cx="2910342" cy="238016"/>
          </a:xfrm>
        </p:spPr>
        <p:txBody>
          <a:bodyPr/>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a:r>
              <a:rPr lang="en-US" noProof="0"/>
              <a:t>Email or Social Media Handle</a:t>
            </a:r>
          </a:p>
        </p:txBody>
      </p:sp>
      <p:sp>
        <p:nvSpPr>
          <p:cNvPr id="14" name="Text Placeholder 8">
            <a:extLst>
              <a:ext uri="{FF2B5EF4-FFF2-40B4-BE49-F238E27FC236}">
                <a16:creationId xmlns:a16="http://schemas.microsoft.com/office/drawing/2014/main" id="{DEB36829-2F8B-4E22-AB6D-4111D18AF847}"/>
              </a:ext>
            </a:extLst>
          </p:cNvPr>
          <p:cNvSpPr>
            <a:spLocks noGrp="1"/>
          </p:cNvSpPr>
          <p:nvPr>
            <p:ph type="body" sz="quarter" idx="18" hasCustomPrompt="1"/>
          </p:nvPr>
        </p:nvSpPr>
        <p:spPr>
          <a:xfrm>
            <a:off x="6062268" y="4931263"/>
            <a:ext cx="2910342" cy="238016"/>
          </a:xfrm>
        </p:spPr>
        <p:txBody>
          <a:bodyPr/>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a:r>
              <a:rPr lang="en-US" noProof="0"/>
              <a:t>Company Website</a:t>
            </a:r>
          </a:p>
        </p:txBody>
      </p:sp>
    </p:spTree>
    <p:extLst>
      <p:ext uri="{BB962C8B-B14F-4D97-AF65-F5344CB8AC3E}">
        <p14:creationId xmlns:p14="http://schemas.microsoft.com/office/powerpoint/2010/main" val="3189010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solidFill>
              </a:defRPr>
            </a:lvl1pPr>
          </a:lstStyle>
          <a:p>
            <a:r>
              <a:rPr lang="en-US" noProof="0"/>
              <a:t>Click to edit page title</a:t>
            </a:r>
          </a:p>
        </p:txBody>
      </p:sp>
      <p:sp>
        <p:nvSpPr>
          <p:cNvPr id="7" name="Subtitl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1" y="1008000"/>
            <a:ext cx="9198116"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3442953D-28FC-41B5-A1BB-BB3BA7CA40B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73450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2C8D0EF-1DB6-4ADC-8F31-5AE53BF5EAF4}"/>
              </a:ext>
            </a:extLst>
          </p:cNvPr>
          <p:cNvSpPr/>
          <p:nvPr userDrawn="1"/>
        </p:nvSpPr>
        <p:spPr>
          <a:xfrm>
            <a:off x="69274" y="66963"/>
            <a:ext cx="9911201" cy="67273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62F208ED-79A0-4B2C-A5EE-9D27466BCA3F}"/>
              </a:ext>
            </a:extLst>
          </p:cNvPr>
          <p:cNvSpPr/>
          <p:nvPr userDrawn="1"/>
        </p:nvSpPr>
        <p:spPr>
          <a:xfrm>
            <a:off x="11407775" y="6356350"/>
            <a:ext cx="784225" cy="3651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9198116" cy="432000"/>
          </a:xfrm>
          <a:prstGeom prst="rect">
            <a:avLst/>
          </a:prstGeom>
        </p:spPr>
        <p:txBody>
          <a:bodyPr vert="horz" lIns="0" tIns="0" rIns="0" bIns="0" rtlCol="0" anchor="ctr">
            <a:noAutofit/>
          </a:bodyPr>
          <a:lstStyle/>
          <a:p>
            <a:r>
              <a:rPr lang="en-US" noProof="0"/>
              <a:t>Click to edit page title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9198116" cy="467925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356350"/>
            <a:ext cx="4114800" cy="365125"/>
          </a:xfrm>
          <a:prstGeom prst="rect">
            <a:avLst/>
          </a:prstGeom>
        </p:spPr>
        <p:txBody>
          <a:bodyPr vert="horz" lIns="0" tIns="0" rIns="0" bIns="0" rtlCol="0" anchor="ctr"/>
          <a:lstStyle>
            <a:lvl1pPr algn="l">
              <a:defRPr sz="1200" i="1">
                <a:solidFill>
                  <a:schemeClr val="tx1">
                    <a:lumMod val="75000"/>
                    <a:lumOff val="25000"/>
                  </a:schemeClr>
                </a:solidFill>
                <a:latin typeface="Times New Roman" panose="02020603050405020304" pitchFamily="18" charset="0"/>
                <a:cs typeface="Times New Roman" panose="02020603050405020304" pitchFamily="18" charset="0"/>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447502" y="6401750"/>
            <a:ext cx="278418" cy="274324"/>
          </a:xfrm>
          <a:prstGeom prst="rect">
            <a:avLst/>
          </a:prstGeom>
        </p:spPr>
        <p:txBody>
          <a:bodyPr vert="horz" lIns="0" tIns="0" rIns="0" bIns="0" rtlCol="0" anchor="ctr"/>
          <a:lstStyle>
            <a:lvl1pPr algn="ctr">
              <a:defRPr sz="1200" i="1">
                <a:solidFill>
                  <a:schemeClr val="bg1"/>
                </a:solidFill>
              </a:defRPr>
            </a:lvl1pPr>
          </a:lstStyle>
          <a:p>
            <a:fld id="{19B51A1E-902D-48AF-9020-955120F399B6}" type="slidenum">
              <a:rPr lang="en-US" noProof="0" smtClean="0"/>
              <a:pPr/>
              <a:t>‹#›</a:t>
            </a:fld>
            <a:endParaRPr lang="en-US" noProof="0" dirty="0"/>
          </a:p>
        </p:txBody>
      </p:sp>
      <p:sp>
        <p:nvSpPr>
          <p:cNvPr id="4" name="TextBox 3">
            <a:extLst>
              <a:ext uri="{FF2B5EF4-FFF2-40B4-BE49-F238E27FC236}">
                <a16:creationId xmlns:a16="http://schemas.microsoft.com/office/drawing/2014/main" id="{34FDC6F9-37F9-4E25-AECA-D307B8421C73}"/>
              </a:ext>
            </a:extLst>
          </p:cNvPr>
          <p:cNvSpPr txBox="1"/>
          <p:nvPr userDrawn="1"/>
        </p:nvSpPr>
        <p:spPr>
          <a:xfrm>
            <a:off x="9630116" y="6346108"/>
            <a:ext cx="1662546" cy="404658"/>
          </a:xfrm>
          <a:prstGeom prst="rect">
            <a:avLst/>
          </a:prstGeom>
          <a:noFill/>
        </p:spPr>
        <p:txBody>
          <a:bodyPr wrap="square" lIns="0" tIns="36000" rIns="0" bIns="0" rtlCol="0">
            <a:spAutoFit/>
          </a:bodyPr>
          <a:lstStyle/>
          <a:p>
            <a:pPr algn="r">
              <a:lnSpc>
                <a:spcPts val="1400"/>
              </a:lnSpc>
            </a:pPr>
            <a:r>
              <a:rPr lang="en-US" sz="1600" b="1" spc="-100" baseline="0" noProof="0" dirty="0">
                <a:solidFill>
                  <a:schemeClr val="tx1">
                    <a:lumMod val="50000"/>
                    <a:lumOff val="50000"/>
                  </a:schemeClr>
                </a:solidFill>
                <a:latin typeface="Corbel" panose="020B0503020204020204" pitchFamily="34" charset="0"/>
              </a:rPr>
              <a:t>WOODGROVE</a:t>
            </a:r>
            <a:r>
              <a:rPr lang="en-US" sz="1600" b="1" spc="-100" baseline="0" noProof="0" dirty="0">
                <a:solidFill>
                  <a:schemeClr val="accent1"/>
                </a:solidFill>
                <a:latin typeface="Corbel" panose="020B0503020204020204" pitchFamily="34" charset="0"/>
              </a:rPr>
              <a:t> </a:t>
            </a:r>
            <a:r>
              <a:rPr lang="en-US" sz="1600" b="1" spc="-100" baseline="0" noProof="0" dirty="0">
                <a:solidFill>
                  <a:schemeClr val="tx1"/>
                </a:solidFill>
                <a:latin typeface="Corbel" panose="020B0503020204020204" pitchFamily="34" charset="0"/>
              </a:rPr>
              <a:t>BANK</a:t>
            </a:r>
          </a:p>
        </p:txBody>
      </p:sp>
      <p:sp>
        <p:nvSpPr>
          <p:cNvPr id="8" name="Rectangle 7">
            <a:extLst>
              <a:ext uri="{FF2B5EF4-FFF2-40B4-BE49-F238E27FC236}">
                <a16:creationId xmlns:a16="http://schemas.microsoft.com/office/drawing/2014/main" id="{6B322F68-670D-45A0-A54F-7E70BCEAED3F}"/>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E69B5F15-353A-4344-8D61-F4E25AA9FB6C}"/>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2FA0C0AA-FCE8-4A7F-928A-54C96BBA9053}"/>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5" r:id="rId5"/>
    <p:sldLayoutId id="2147483659" r:id="rId6"/>
    <p:sldLayoutId id="2147483660" r:id="rId7"/>
    <p:sldLayoutId id="2147483664" r:id="rId8"/>
    <p:sldLayoutId id="2147483650" r:id="rId9"/>
    <p:sldLayoutId id="2147483656" r:id="rId10"/>
    <p:sldLayoutId id="2147483657" r:id="rId11"/>
    <p:sldLayoutId id="2147483654" r:id="rId12"/>
    <p:sldLayoutId id="2147483666" r:id="rId13"/>
    <p:sldLayoutId id="2147483667" r:id="rId14"/>
    <p:sldLayoutId id="2147483668" r:id="rId15"/>
    <p:sldLayoutId id="2147483669" r:id="rId16"/>
    <p:sldLayoutId id="2147483670" r:id="rId17"/>
    <p:sldLayoutId id="2147483671" r:id="rId18"/>
    <p:sldLayoutId id="2147483672" r:id="rId19"/>
    <p:sldLayoutId id="2147483655" r:id="rId20"/>
  </p:sldLayoutIdLst>
  <p:hf hdr="0" ftr="0" dt="0"/>
  <p:txStyles>
    <p:titleStyle>
      <a:lvl1pPr algn="l" defTabSz="914400" rtl="0" eaLnBrk="1" latinLnBrk="0" hangingPunct="1">
        <a:lnSpc>
          <a:spcPct val="90000"/>
        </a:lnSpc>
        <a:spcBef>
          <a:spcPct val="0"/>
        </a:spcBef>
        <a:buNone/>
        <a:defRPr sz="3200" b="1" kern="1200" cap="all" spc="-150" baseline="0">
          <a:solidFill>
            <a:schemeClr val="tx1"/>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 Id="rId5" Type="http://schemas.openxmlformats.org/officeDocument/2006/relationships/image" Target="../media/image32.jpeg"/><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6.xml"/><Relationship Id="rId5" Type="http://schemas.openxmlformats.org/officeDocument/2006/relationships/image" Target="../media/image36.svg"/><Relationship Id="rId4" Type="http://schemas.openxmlformats.org/officeDocument/2006/relationships/image" Target="../media/image35.png"/></Relationships>
</file>

<file path=ppt/slides/_rels/slide16.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5.xml"/><Relationship Id="rId4" Type="http://schemas.openxmlformats.org/officeDocument/2006/relationships/image" Target="../media/image40.png"/></Relationships>
</file>

<file path=ppt/slides/_rels/slide1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44.svg"/><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47.svg"/><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5.xml"/><Relationship Id="rId4" Type="http://schemas.openxmlformats.org/officeDocument/2006/relationships/image" Target="../media/image52.svg"/></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 Id="rId6" Type="http://schemas.openxmlformats.org/officeDocument/2006/relationships/image" Target="../media/image55.svg"/><Relationship Id="rId5" Type="http://schemas.openxmlformats.org/officeDocument/2006/relationships/image" Target="../media/image54.png"/><Relationship Id="rId4" Type="http://schemas.openxmlformats.org/officeDocument/2006/relationships/image" Target="../media/image53.png"/></Relationships>
</file>

<file path=ppt/slides/_rels/slide2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6.xml"/><Relationship Id="rId5" Type="http://schemas.openxmlformats.org/officeDocument/2006/relationships/image" Target="../media/image55.svg"/><Relationship Id="rId4" Type="http://schemas.openxmlformats.org/officeDocument/2006/relationships/image" Target="../media/image54.png"/></Relationships>
</file>

<file path=ppt/slides/_rels/slide29.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5.sv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5.xml"/><Relationship Id="rId4" Type="http://schemas.openxmlformats.org/officeDocument/2006/relationships/image" Target="../media/image60.svg"/></Relationships>
</file>

<file path=ppt/slides/_rels/slide31.xml.rels><?xml version="1.0" encoding="UTF-8" standalone="yes"?>
<Relationships xmlns="http://schemas.openxmlformats.org/package/2006/relationships"><Relationship Id="rId3" Type="http://schemas.openxmlformats.org/officeDocument/2006/relationships/image" Target="../media/image61.gif"/><Relationship Id="rId2" Type="http://schemas.openxmlformats.org/officeDocument/2006/relationships/hyperlink" Target="https://www.cisco.com/c/dam/en/us/td/i/templates/blank.gif" TargetMode="External"/><Relationship Id="rId1" Type="http://schemas.openxmlformats.org/officeDocument/2006/relationships/slideLayout" Target="../slideLayouts/slideLayout5.xml"/><Relationship Id="rId6" Type="http://schemas.openxmlformats.org/officeDocument/2006/relationships/image" Target="../media/image60.svg"/><Relationship Id="rId5" Type="http://schemas.openxmlformats.org/officeDocument/2006/relationships/image" Target="../media/image59.png"/><Relationship Id="rId4" Type="http://schemas.openxmlformats.org/officeDocument/2006/relationships/image" Target="../media/image62.png"/></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8.svg"/></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67.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5.sv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6.xml"/><Relationship Id="rId5" Type="http://schemas.openxmlformats.org/officeDocument/2006/relationships/image" Target="../media/image13.sv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15.jpeg"/><Relationship Id="rId7" Type="http://schemas.openxmlformats.org/officeDocument/2006/relationships/image" Target="../media/image4.png"/><Relationship Id="rId2" Type="http://schemas.openxmlformats.org/officeDocument/2006/relationships/image" Target="../media/image14.png"/><Relationship Id="rId1" Type="http://schemas.openxmlformats.org/officeDocument/2006/relationships/slideLayout" Target="../slideLayouts/slideLayout6.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jpg"/><Relationship Id="rId1" Type="http://schemas.openxmlformats.org/officeDocument/2006/relationships/slideLayout" Target="../slideLayouts/slideLayout5.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slides/_rels/slide9.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3A4E90D-F543-4E09-B3CD-33AA63331919}"/>
              </a:ext>
            </a:extLst>
          </p:cNvPr>
          <p:cNvPicPr>
            <a:picLocks noChangeAspect="1"/>
          </p:cNvPicPr>
          <p:nvPr/>
        </p:nvPicPr>
        <p:blipFill rotWithShape="1">
          <a:blip r:embed="rId3"/>
          <a:srcRect b="6566"/>
          <a:stretch/>
        </p:blipFill>
        <p:spPr>
          <a:xfrm rot="5400000">
            <a:off x="7511046" y="2183054"/>
            <a:ext cx="6858000" cy="2491892"/>
          </a:xfrm>
          <a:prstGeom prst="rect">
            <a:avLst/>
          </a:prstGeom>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p:txBody>
          <a:bodyPr/>
          <a:lstStyle/>
          <a:p>
            <a:r>
              <a:rPr lang="en-US" dirty="0"/>
              <a:t>Secure Network Design</a:t>
            </a:r>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p:txBody>
          <a:bodyPr/>
          <a:lstStyle/>
          <a:p>
            <a:r>
              <a:rPr lang="en-US" dirty="0"/>
              <a:t>Cisco Online Internship</a:t>
            </a:r>
          </a:p>
        </p:txBody>
      </p:sp>
    </p:spTree>
    <p:extLst>
      <p:ext uri="{BB962C8B-B14F-4D97-AF65-F5344CB8AC3E}">
        <p14:creationId xmlns:p14="http://schemas.microsoft.com/office/powerpoint/2010/main" val="3899961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978471A-F4A2-4F82-98FD-74D2DB632F98}"/>
              </a:ext>
            </a:extLst>
          </p:cNvPr>
          <p:cNvSpPr>
            <a:spLocks noGrp="1"/>
          </p:cNvSpPr>
          <p:nvPr>
            <p:ph type="sldNum" sz="quarter" idx="34"/>
          </p:nvPr>
        </p:nvSpPr>
        <p:spPr/>
        <p:txBody>
          <a:bodyPr/>
          <a:lstStyle/>
          <a:p>
            <a:fld id="{19B51A1E-902D-48AF-9020-955120F399B6}" type="slidenum">
              <a:rPr lang="en-US" noProof="0" smtClean="0"/>
              <a:pPr/>
              <a:t>10</a:t>
            </a:fld>
            <a:endParaRPr lang="en-US" noProof="0" dirty="0"/>
          </a:p>
        </p:txBody>
      </p:sp>
      <p:sp>
        <p:nvSpPr>
          <p:cNvPr id="5" name="Title 4">
            <a:extLst>
              <a:ext uri="{FF2B5EF4-FFF2-40B4-BE49-F238E27FC236}">
                <a16:creationId xmlns:a16="http://schemas.microsoft.com/office/drawing/2014/main" id="{D5D0B867-E06F-4B96-AAF7-8835A8C45C5D}"/>
              </a:ext>
            </a:extLst>
          </p:cNvPr>
          <p:cNvSpPr>
            <a:spLocks noGrp="1"/>
          </p:cNvSpPr>
          <p:nvPr>
            <p:ph type="title"/>
          </p:nvPr>
        </p:nvSpPr>
        <p:spPr/>
        <p:txBody>
          <a:bodyPr/>
          <a:lstStyle/>
          <a:p>
            <a:r>
              <a:rPr lang="en-US" dirty="0"/>
              <a:t>Application services</a:t>
            </a:r>
            <a:endParaRPr lang="en-IN" dirty="0"/>
          </a:p>
        </p:txBody>
      </p:sp>
      <p:sp>
        <p:nvSpPr>
          <p:cNvPr id="6" name="Text Placeholder 5">
            <a:extLst>
              <a:ext uri="{FF2B5EF4-FFF2-40B4-BE49-F238E27FC236}">
                <a16:creationId xmlns:a16="http://schemas.microsoft.com/office/drawing/2014/main" id="{1E8EC9E2-00E4-49B4-9389-86540FFC0B26}"/>
              </a:ext>
            </a:extLst>
          </p:cNvPr>
          <p:cNvSpPr>
            <a:spLocks noGrp="1"/>
          </p:cNvSpPr>
          <p:nvPr>
            <p:ph type="body" sz="quarter" idx="32"/>
          </p:nvPr>
        </p:nvSpPr>
        <p:spPr/>
        <p:txBody>
          <a:bodyPr/>
          <a:lstStyle/>
          <a:p>
            <a:r>
              <a:rPr lang="en-US" dirty="0"/>
              <a:t>The End-Users should follow the precautions to avoid security related problems</a:t>
            </a:r>
            <a:endParaRPr lang="en-IN" dirty="0"/>
          </a:p>
        </p:txBody>
      </p:sp>
      <p:pic>
        <p:nvPicPr>
          <p:cNvPr id="8" name="Picture 7">
            <a:extLst>
              <a:ext uri="{FF2B5EF4-FFF2-40B4-BE49-F238E27FC236}">
                <a16:creationId xmlns:a16="http://schemas.microsoft.com/office/drawing/2014/main" id="{F601BA23-18BE-410B-8F64-485C8EFB2F9E}"/>
              </a:ext>
            </a:extLst>
          </p:cNvPr>
          <p:cNvPicPr>
            <a:picLocks noChangeAspect="1"/>
          </p:cNvPicPr>
          <p:nvPr/>
        </p:nvPicPr>
        <p:blipFill>
          <a:blip r:embed="rId2"/>
          <a:stretch>
            <a:fillRect/>
          </a:stretch>
        </p:blipFill>
        <p:spPr>
          <a:xfrm>
            <a:off x="2512380" y="1366205"/>
            <a:ext cx="5426484" cy="5309869"/>
          </a:xfrm>
          <a:prstGeom prst="rect">
            <a:avLst/>
          </a:prstGeom>
        </p:spPr>
      </p:pic>
      <p:sp>
        <p:nvSpPr>
          <p:cNvPr id="11" name="Rectangle 10">
            <a:extLst>
              <a:ext uri="{FF2B5EF4-FFF2-40B4-BE49-F238E27FC236}">
                <a16:creationId xmlns:a16="http://schemas.microsoft.com/office/drawing/2014/main" id="{A79F09F5-659B-4E95-8570-D02F70D9E63B}"/>
              </a:ext>
            </a:extLst>
          </p:cNvPr>
          <p:cNvSpPr/>
          <p:nvPr/>
        </p:nvSpPr>
        <p:spPr>
          <a:xfrm>
            <a:off x="9969623" y="0"/>
            <a:ext cx="222237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41506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142CF31-6886-4D32-8D4B-A8B9AC11DC2C}"/>
              </a:ext>
            </a:extLst>
          </p:cNvPr>
          <p:cNvSpPr/>
          <p:nvPr/>
        </p:nvSpPr>
        <p:spPr>
          <a:xfrm>
            <a:off x="9969623" y="0"/>
            <a:ext cx="222237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E2AA746D-E33B-405A-9E85-241FBF40A5A5}"/>
              </a:ext>
            </a:extLst>
          </p:cNvPr>
          <p:cNvSpPr>
            <a:spLocks noGrp="1"/>
          </p:cNvSpPr>
          <p:nvPr>
            <p:ph type="title"/>
          </p:nvPr>
        </p:nvSpPr>
        <p:spPr/>
        <p:txBody>
          <a:bodyPr/>
          <a:lstStyle/>
          <a:p>
            <a:r>
              <a:rPr lang="en-US" dirty="0"/>
              <a:t>RFID TAGS </a:t>
            </a:r>
            <a:endParaRPr lang="en-IN" dirty="0"/>
          </a:p>
        </p:txBody>
      </p:sp>
      <p:sp>
        <p:nvSpPr>
          <p:cNvPr id="4" name="Text Placeholder 3">
            <a:extLst>
              <a:ext uri="{FF2B5EF4-FFF2-40B4-BE49-F238E27FC236}">
                <a16:creationId xmlns:a16="http://schemas.microsoft.com/office/drawing/2014/main" id="{70B82621-8B7A-4BE0-BD78-844CF71AE5C1}"/>
              </a:ext>
            </a:extLst>
          </p:cNvPr>
          <p:cNvSpPr>
            <a:spLocks noGrp="1"/>
          </p:cNvSpPr>
          <p:nvPr>
            <p:ph type="body" idx="1"/>
          </p:nvPr>
        </p:nvSpPr>
        <p:spPr>
          <a:xfrm>
            <a:off x="471000" y="1694850"/>
            <a:ext cx="4500000" cy="527076"/>
          </a:xfrm>
        </p:spPr>
        <p:txBody>
          <a:bodyPr/>
          <a:lstStyle/>
          <a:p>
            <a:r>
              <a:rPr lang="en-US" dirty="0"/>
              <a:t>RFID</a:t>
            </a:r>
            <a:endParaRPr lang="en-IN" dirty="0"/>
          </a:p>
        </p:txBody>
      </p:sp>
      <p:sp>
        <p:nvSpPr>
          <p:cNvPr id="5" name="Content Placeholder 4">
            <a:extLst>
              <a:ext uri="{FF2B5EF4-FFF2-40B4-BE49-F238E27FC236}">
                <a16:creationId xmlns:a16="http://schemas.microsoft.com/office/drawing/2014/main" id="{8E5140F4-178F-477E-B69F-FE20C8ED0E27}"/>
              </a:ext>
            </a:extLst>
          </p:cNvPr>
          <p:cNvSpPr>
            <a:spLocks noGrp="1"/>
          </p:cNvSpPr>
          <p:nvPr>
            <p:ph sz="half" idx="2"/>
          </p:nvPr>
        </p:nvSpPr>
        <p:spPr>
          <a:xfrm>
            <a:off x="312200" y="2506336"/>
            <a:ext cx="4500000" cy="2392293"/>
          </a:xfrm>
        </p:spPr>
        <p:txBody>
          <a:bodyPr/>
          <a:lstStyle/>
          <a:p>
            <a:r>
              <a:rPr lang="en-US" sz="1600" b="0" i="0" dirty="0">
                <a:solidFill>
                  <a:srgbClr val="333333"/>
                </a:solidFill>
                <a:effectLst/>
              </a:rPr>
              <a:t>Radio frequency identification (RFID) uses radio waves to identify and track objects. RFID inventory systems use tags attached to all items that an organization wants to track. The tags contain an integrated circuit that connects to an antenna. RFID tags are small and require very little power, so they do not need a battery to store information to exchange with a reader. RFID can help automate asset tracking or wirelessly lock, unlock, or configure electronic devices</a:t>
            </a:r>
            <a:endParaRPr lang="en-IN" sz="1600" dirty="0"/>
          </a:p>
        </p:txBody>
      </p:sp>
      <p:pic>
        <p:nvPicPr>
          <p:cNvPr id="10" name="Picture 9">
            <a:extLst>
              <a:ext uri="{FF2B5EF4-FFF2-40B4-BE49-F238E27FC236}">
                <a16:creationId xmlns:a16="http://schemas.microsoft.com/office/drawing/2014/main" id="{BA571104-B090-43A4-9311-F4019FFA33BA}"/>
              </a:ext>
            </a:extLst>
          </p:cNvPr>
          <p:cNvPicPr>
            <a:picLocks noChangeAspect="1"/>
          </p:cNvPicPr>
          <p:nvPr/>
        </p:nvPicPr>
        <p:blipFill>
          <a:blip r:embed="rId2"/>
          <a:stretch>
            <a:fillRect/>
          </a:stretch>
        </p:blipFill>
        <p:spPr>
          <a:xfrm>
            <a:off x="5139645" y="815113"/>
            <a:ext cx="5303980" cy="5227773"/>
          </a:xfrm>
          <a:prstGeom prst="rect">
            <a:avLst/>
          </a:prstGeom>
        </p:spPr>
      </p:pic>
      <p:sp>
        <p:nvSpPr>
          <p:cNvPr id="3" name="TextBox 2">
            <a:extLst>
              <a:ext uri="{FF2B5EF4-FFF2-40B4-BE49-F238E27FC236}">
                <a16:creationId xmlns:a16="http://schemas.microsoft.com/office/drawing/2014/main" id="{E4874218-1C18-4C67-B72B-DF15D956F17C}"/>
              </a:ext>
            </a:extLst>
          </p:cNvPr>
          <p:cNvSpPr txBox="1"/>
          <p:nvPr/>
        </p:nvSpPr>
        <p:spPr>
          <a:xfrm>
            <a:off x="432000" y="908388"/>
            <a:ext cx="4500000" cy="369332"/>
          </a:xfrm>
          <a:prstGeom prst="rect">
            <a:avLst/>
          </a:prstGeom>
          <a:noFill/>
        </p:spPr>
        <p:txBody>
          <a:bodyPr wrap="square" rtlCol="0">
            <a:spAutoFit/>
          </a:bodyPr>
          <a:lstStyle/>
          <a:p>
            <a:r>
              <a:rPr lang="en-US" dirty="0"/>
              <a:t>- Library Block</a:t>
            </a:r>
            <a:endParaRPr lang="en-IN" dirty="0"/>
          </a:p>
        </p:txBody>
      </p:sp>
    </p:spTree>
    <p:extLst>
      <p:ext uri="{BB962C8B-B14F-4D97-AF65-F5344CB8AC3E}">
        <p14:creationId xmlns:p14="http://schemas.microsoft.com/office/powerpoint/2010/main" val="125554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9DD24B2-D257-40FB-AD1E-D55C203A5CDD}"/>
              </a:ext>
            </a:extLst>
          </p:cNvPr>
          <p:cNvSpPr/>
          <p:nvPr/>
        </p:nvSpPr>
        <p:spPr>
          <a:xfrm>
            <a:off x="9969623" y="0"/>
            <a:ext cx="222237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itle 4">
            <a:extLst>
              <a:ext uri="{FF2B5EF4-FFF2-40B4-BE49-F238E27FC236}">
                <a16:creationId xmlns:a16="http://schemas.microsoft.com/office/drawing/2014/main" id="{156B3A42-3F3F-4182-9F70-AD5DDDBE4BD1}"/>
              </a:ext>
            </a:extLst>
          </p:cNvPr>
          <p:cNvSpPr>
            <a:spLocks noGrp="1"/>
          </p:cNvSpPr>
          <p:nvPr>
            <p:ph type="title"/>
          </p:nvPr>
        </p:nvSpPr>
        <p:spPr/>
        <p:txBody>
          <a:bodyPr/>
          <a:lstStyle/>
          <a:p>
            <a:r>
              <a:rPr lang="en-US" dirty="0"/>
              <a:t>RFID Tags</a:t>
            </a:r>
            <a:endParaRPr lang="en-IN" dirty="0"/>
          </a:p>
        </p:txBody>
      </p:sp>
      <p:pic>
        <p:nvPicPr>
          <p:cNvPr id="8" name="Picture 7">
            <a:extLst>
              <a:ext uri="{FF2B5EF4-FFF2-40B4-BE49-F238E27FC236}">
                <a16:creationId xmlns:a16="http://schemas.microsoft.com/office/drawing/2014/main" id="{A08C4FDB-70ED-40E1-8FFD-A0F210E75650}"/>
              </a:ext>
            </a:extLst>
          </p:cNvPr>
          <p:cNvPicPr>
            <a:picLocks noChangeAspect="1"/>
          </p:cNvPicPr>
          <p:nvPr/>
        </p:nvPicPr>
        <p:blipFill>
          <a:blip r:embed="rId2"/>
          <a:stretch>
            <a:fillRect/>
          </a:stretch>
        </p:blipFill>
        <p:spPr>
          <a:xfrm>
            <a:off x="4212007" y="1301288"/>
            <a:ext cx="6058425" cy="4054191"/>
          </a:xfrm>
          <a:prstGeom prst="rect">
            <a:avLst/>
          </a:prstGeom>
          <a:ln w="28575">
            <a:solidFill>
              <a:schemeClr val="tx1"/>
            </a:solidFill>
          </a:ln>
        </p:spPr>
      </p:pic>
      <p:sp>
        <p:nvSpPr>
          <p:cNvPr id="9" name="TextBox 8">
            <a:extLst>
              <a:ext uri="{FF2B5EF4-FFF2-40B4-BE49-F238E27FC236}">
                <a16:creationId xmlns:a16="http://schemas.microsoft.com/office/drawing/2014/main" id="{6115A082-6EDE-499F-8182-34395459078E}"/>
              </a:ext>
            </a:extLst>
          </p:cNvPr>
          <p:cNvSpPr txBox="1"/>
          <p:nvPr/>
        </p:nvSpPr>
        <p:spPr>
          <a:xfrm>
            <a:off x="1404667" y="2754271"/>
            <a:ext cx="2396971" cy="923330"/>
          </a:xfrm>
          <a:prstGeom prst="rect">
            <a:avLst/>
          </a:prstGeom>
          <a:noFill/>
          <a:ln w="28575">
            <a:solidFill>
              <a:schemeClr val="tx1"/>
            </a:solidFill>
          </a:ln>
        </p:spPr>
        <p:txBody>
          <a:bodyPr wrap="square" rtlCol="0">
            <a:spAutoFit/>
          </a:bodyPr>
          <a:lstStyle/>
          <a:p>
            <a:r>
              <a:rPr lang="en-US" dirty="0"/>
              <a:t>CARD ID – 1001</a:t>
            </a:r>
          </a:p>
          <a:p>
            <a:r>
              <a:rPr lang="en-US" dirty="0"/>
              <a:t>He/ She is a student of the campus </a:t>
            </a:r>
          </a:p>
        </p:txBody>
      </p:sp>
    </p:spTree>
    <p:extLst>
      <p:ext uri="{BB962C8B-B14F-4D97-AF65-F5344CB8AC3E}">
        <p14:creationId xmlns:p14="http://schemas.microsoft.com/office/powerpoint/2010/main" val="1923307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9441C27-4B1E-4AA4-BB10-B735FEC2CD6A}"/>
              </a:ext>
            </a:extLst>
          </p:cNvPr>
          <p:cNvSpPr/>
          <p:nvPr/>
        </p:nvSpPr>
        <p:spPr>
          <a:xfrm>
            <a:off x="9969623" y="0"/>
            <a:ext cx="222237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itle 4">
            <a:extLst>
              <a:ext uri="{FF2B5EF4-FFF2-40B4-BE49-F238E27FC236}">
                <a16:creationId xmlns:a16="http://schemas.microsoft.com/office/drawing/2014/main" id="{156B3A42-3F3F-4182-9F70-AD5DDDBE4BD1}"/>
              </a:ext>
            </a:extLst>
          </p:cNvPr>
          <p:cNvSpPr>
            <a:spLocks noGrp="1"/>
          </p:cNvSpPr>
          <p:nvPr>
            <p:ph type="title"/>
          </p:nvPr>
        </p:nvSpPr>
        <p:spPr/>
        <p:txBody>
          <a:bodyPr/>
          <a:lstStyle/>
          <a:p>
            <a:r>
              <a:rPr lang="en-US" dirty="0"/>
              <a:t>RFID Tags</a:t>
            </a:r>
            <a:endParaRPr lang="en-IN" dirty="0"/>
          </a:p>
        </p:txBody>
      </p:sp>
      <p:pic>
        <p:nvPicPr>
          <p:cNvPr id="4" name="Picture 3">
            <a:extLst>
              <a:ext uri="{FF2B5EF4-FFF2-40B4-BE49-F238E27FC236}">
                <a16:creationId xmlns:a16="http://schemas.microsoft.com/office/drawing/2014/main" id="{B6C32E51-72A1-474F-B835-3164E1703BCD}"/>
              </a:ext>
            </a:extLst>
          </p:cNvPr>
          <p:cNvPicPr>
            <a:picLocks noChangeAspect="1"/>
          </p:cNvPicPr>
          <p:nvPr/>
        </p:nvPicPr>
        <p:blipFill>
          <a:blip r:embed="rId2"/>
          <a:stretch>
            <a:fillRect/>
          </a:stretch>
        </p:blipFill>
        <p:spPr>
          <a:xfrm>
            <a:off x="4229762" y="1390473"/>
            <a:ext cx="6058425" cy="4077053"/>
          </a:xfrm>
          <a:prstGeom prst="rect">
            <a:avLst/>
          </a:prstGeom>
          <a:ln w="19050">
            <a:solidFill>
              <a:schemeClr val="tx1"/>
            </a:solidFill>
          </a:ln>
        </p:spPr>
      </p:pic>
      <p:sp>
        <p:nvSpPr>
          <p:cNvPr id="10" name="TextBox 9">
            <a:extLst>
              <a:ext uri="{FF2B5EF4-FFF2-40B4-BE49-F238E27FC236}">
                <a16:creationId xmlns:a16="http://schemas.microsoft.com/office/drawing/2014/main" id="{4D2BF16D-3840-41BD-B69B-873C337AEC0F}"/>
              </a:ext>
            </a:extLst>
          </p:cNvPr>
          <p:cNvSpPr txBox="1"/>
          <p:nvPr/>
        </p:nvSpPr>
        <p:spPr>
          <a:xfrm>
            <a:off x="979241" y="2967334"/>
            <a:ext cx="3047260" cy="923330"/>
          </a:xfrm>
          <a:prstGeom prst="rect">
            <a:avLst/>
          </a:prstGeom>
          <a:noFill/>
          <a:ln w="28575">
            <a:solidFill>
              <a:schemeClr val="tx1"/>
            </a:solidFill>
          </a:ln>
        </p:spPr>
        <p:txBody>
          <a:bodyPr wrap="square">
            <a:spAutoFit/>
          </a:bodyPr>
          <a:lstStyle/>
          <a:p>
            <a:r>
              <a:rPr lang="en-US" dirty="0"/>
              <a:t>CARD ID – 1002</a:t>
            </a:r>
          </a:p>
          <a:p>
            <a:r>
              <a:rPr lang="en-US" dirty="0"/>
              <a:t>He/ She is not a student of the campus </a:t>
            </a:r>
          </a:p>
        </p:txBody>
      </p:sp>
    </p:spTree>
    <p:extLst>
      <p:ext uri="{BB962C8B-B14F-4D97-AF65-F5344CB8AC3E}">
        <p14:creationId xmlns:p14="http://schemas.microsoft.com/office/powerpoint/2010/main" val="2816686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6AE09-1B13-4E64-A652-D2DBA9EE25C7}"/>
              </a:ext>
            </a:extLst>
          </p:cNvPr>
          <p:cNvSpPr>
            <a:spLocks noGrp="1"/>
          </p:cNvSpPr>
          <p:nvPr>
            <p:ph type="title"/>
          </p:nvPr>
        </p:nvSpPr>
        <p:spPr/>
        <p:txBody>
          <a:bodyPr/>
          <a:lstStyle/>
          <a:p>
            <a:r>
              <a:rPr lang="en-US" dirty="0"/>
              <a:t>Switch security</a:t>
            </a:r>
            <a:endParaRPr lang="en-IN" dirty="0"/>
          </a:p>
        </p:txBody>
      </p:sp>
      <p:sp>
        <p:nvSpPr>
          <p:cNvPr id="4" name="Text Placeholder 3">
            <a:extLst>
              <a:ext uri="{FF2B5EF4-FFF2-40B4-BE49-F238E27FC236}">
                <a16:creationId xmlns:a16="http://schemas.microsoft.com/office/drawing/2014/main" id="{281B9E02-0A79-461F-B9A3-F56BC3B751AF}"/>
              </a:ext>
            </a:extLst>
          </p:cNvPr>
          <p:cNvSpPr>
            <a:spLocks noGrp="1"/>
          </p:cNvSpPr>
          <p:nvPr>
            <p:ph type="body" idx="1"/>
          </p:nvPr>
        </p:nvSpPr>
        <p:spPr/>
        <p:txBody>
          <a:bodyPr/>
          <a:lstStyle/>
          <a:p>
            <a:r>
              <a:rPr lang="en-US" dirty="0"/>
              <a:t>Encrypted Password </a:t>
            </a:r>
            <a:endParaRPr lang="en-IN" dirty="0"/>
          </a:p>
        </p:txBody>
      </p:sp>
      <p:sp>
        <p:nvSpPr>
          <p:cNvPr id="6" name="Text Placeholder 5">
            <a:extLst>
              <a:ext uri="{FF2B5EF4-FFF2-40B4-BE49-F238E27FC236}">
                <a16:creationId xmlns:a16="http://schemas.microsoft.com/office/drawing/2014/main" id="{D79214B5-FCB7-411F-9F88-0FBDB0B09D92}"/>
              </a:ext>
            </a:extLst>
          </p:cNvPr>
          <p:cNvSpPr>
            <a:spLocks noGrp="1"/>
          </p:cNvSpPr>
          <p:nvPr>
            <p:ph type="body" sz="quarter" idx="13"/>
          </p:nvPr>
        </p:nvSpPr>
        <p:spPr>
          <a:xfrm>
            <a:off x="432000" y="3158065"/>
            <a:ext cx="4500000" cy="525283"/>
          </a:xfrm>
        </p:spPr>
        <p:txBody>
          <a:bodyPr/>
          <a:lstStyle/>
          <a:p>
            <a:r>
              <a:rPr lang="en-US" dirty="0"/>
              <a:t>Display Banner</a:t>
            </a:r>
            <a:endParaRPr lang="en-IN" dirty="0"/>
          </a:p>
        </p:txBody>
      </p:sp>
      <p:sp>
        <p:nvSpPr>
          <p:cNvPr id="8" name="Slide Number Placeholder 7">
            <a:extLst>
              <a:ext uri="{FF2B5EF4-FFF2-40B4-BE49-F238E27FC236}">
                <a16:creationId xmlns:a16="http://schemas.microsoft.com/office/drawing/2014/main" id="{2B14085B-D84F-48DE-A182-69474E1FF46B}"/>
              </a:ext>
            </a:extLst>
          </p:cNvPr>
          <p:cNvSpPr>
            <a:spLocks noGrp="1"/>
          </p:cNvSpPr>
          <p:nvPr>
            <p:ph type="sldNum" sz="quarter" idx="33"/>
          </p:nvPr>
        </p:nvSpPr>
        <p:spPr/>
        <p:txBody>
          <a:bodyPr/>
          <a:lstStyle/>
          <a:p>
            <a:fld id="{19B51A1E-902D-48AF-9020-955120F399B6}" type="slidenum">
              <a:rPr lang="en-US" noProof="0" smtClean="0"/>
              <a:pPr/>
              <a:t>14</a:t>
            </a:fld>
            <a:endParaRPr lang="en-US" noProof="0" dirty="0"/>
          </a:p>
        </p:txBody>
      </p:sp>
      <p:pic>
        <p:nvPicPr>
          <p:cNvPr id="10" name="Picture 9">
            <a:extLst>
              <a:ext uri="{FF2B5EF4-FFF2-40B4-BE49-F238E27FC236}">
                <a16:creationId xmlns:a16="http://schemas.microsoft.com/office/drawing/2014/main" id="{85480434-9C05-4F21-8F4D-F11021E5E772}"/>
              </a:ext>
            </a:extLst>
          </p:cNvPr>
          <p:cNvPicPr>
            <a:picLocks noChangeAspect="1"/>
          </p:cNvPicPr>
          <p:nvPr/>
        </p:nvPicPr>
        <p:blipFill rotWithShape="1">
          <a:blip r:embed="rId2"/>
          <a:srcRect l="4026" r="5853"/>
          <a:stretch/>
        </p:blipFill>
        <p:spPr>
          <a:xfrm>
            <a:off x="884923" y="2263960"/>
            <a:ext cx="7815802" cy="686409"/>
          </a:xfrm>
          <a:prstGeom prst="rect">
            <a:avLst/>
          </a:prstGeom>
        </p:spPr>
      </p:pic>
      <p:pic>
        <p:nvPicPr>
          <p:cNvPr id="12" name="Picture 11">
            <a:extLst>
              <a:ext uri="{FF2B5EF4-FFF2-40B4-BE49-F238E27FC236}">
                <a16:creationId xmlns:a16="http://schemas.microsoft.com/office/drawing/2014/main" id="{3642D35F-1D9D-4363-8D1A-9D40267B5196}"/>
              </a:ext>
            </a:extLst>
          </p:cNvPr>
          <p:cNvPicPr>
            <a:picLocks noChangeAspect="1"/>
          </p:cNvPicPr>
          <p:nvPr/>
        </p:nvPicPr>
        <p:blipFill rotWithShape="1">
          <a:blip r:embed="rId3"/>
          <a:srcRect l="3725" r="3439"/>
          <a:stretch/>
        </p:blipFill>
        <p:spPr>
          <a:xfrm>
            <a:off x="884922" y="4031959"/>
            <a:ext cx="7815802" cy="525283"/>
          </a:xfrm>
          <a:prstGeom prst="rect">
            <a:avLst/>
          </a:prstGeom>
        </p:spPr>
      </p:pic>
      <p:sp>
        <p:nvSpPr>
          <p:cNvPr id="15" name="Text Placeholder 5">
            <a:extLst>
              <a:ext uri="{FF2B5EF4-FFF2-40B4-BE49-F238E27FC236}">
                <a16:creationId xmlns:a16="http://schemas.microsoft.com/office/drawing/2014/main" id="{AFDE00B9-8E29-4918-A918-5046FB76EBF8}"/>
              </a:ext>
            </a:extLst>
          </p:cNvPr>
          <p:cNvSpPr txBox="1">
            <a:spLocks/>
          </p:cNvSpPr>
          <p:nvPr/>
        </p:nvSpPr>
        <p:spPr>
          <a:xfrm>
            <a:off x="432000" y="4785149"/>
            <a:ext cx="4500000" cy="525283"/>
          </a:xfrm>
          <a:prstGeom prst="rect">
            <a:avLst/>
          </a:prstGeom>
          <a:solidFill>
            <a:schemeClr val="tx1"/>
          </a:solidFill>
        </p:spPr>
        <p:txBody>
          <a:bodyPr vert="horz" lIns="180000" tIns="3600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spc="-150">
                <a:solidFill>
                  <a:schemeClr val="bg1"/>
                </a:solidFill>
                <a:latin typeface="+mj-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Preventing Brute Force attacks</a:t>
            </a:r>
            <a:endParaRPr lang="en-IN" dirty="0"/>
          </a:p>
        </p:txBody>
      </p:sp>
      <p:pic>
        <p:nvPicPr>
          <p:cNvPr id="17" name="Picture 16">
            <a:extLst>
              <a:ext uri="{FF2B5EF4-FFF2-40B4-BE49-F238E27FC236}">
                <a16:creationId xmlns:a16="http://schemas.microsoft.com/office/drawing/2014/main" id="{B45EE5F9-89B2-4A82-B80F-74F6BE2DC56B}"/>
              </a:ext>
            </a:extLst>
          </p:cNvPr>
          <p:cNvPicPr>
            <a:picLocks noChangeAspect="1"/>
          </p:cNvPicPr>
          <p:nvPr/>
        </p:nvPicPr>
        <p:blipFill rotWithShape="1">
          <a:blip r:embed="rId4"/>
          <a:srcRect r="2663"/>
          <a:stretch/>
        </p:blipFill>
        <p:spPr>
          <a:xfrm>
            <a:off x="884922" y="5538339"/>
            <a:ext cx="7912849" cy="525283"/>
          </a:xfrm>
          <a:prstGeom prst="rect">
            <a:avLst/>
          </a:prstGeom>
        </p:spPr>
      </p:pic>
      <p:pic>
        <p:nvPicPr>
          <p:cNvPr id="4098" name="Picture 2" descr="Electronic Dark Computer Background">
            <a:extLst>
              <a:ext uri="{FF2B5EF4-FFF2-40B4-BE49-F238E27FC236}">
                <a16:creationId xmlns:a16="http://schemas.microsoft.com/office/drawing/2014/main" id="{83C8BA0E-D329-48E1-A4D2-12014FF6046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75853" y="-8294"/>
            <a:ext cx="2316147"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8312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85067-00CF-4F7A-988D-CE78C6772A0E}"/>
              </a:ext>
            </a:extLst>
          </p:cNvPr>
          <p:cNvSpPr>
            <a:spLocks noGrp="1"/>
          </p:cNvSpPr>
          <p:nvPr>
            <p:ph type="title"/>
          </p:nvPr>
        </p:nvSpPr>
        <p:spPr/>
        <p:txBody>
          <a:bodyPr/>
          <a:lstStyle/>
          <a:p>
            <a:r>
              <a:rPr lang="en-US" dirty="0"/>
              <a:t>Switch security</a:t>
            </a:r>
            <a:endParaRPr lang="en-IN" dirty="0"/>
          </a:p>
        </p:txBody>
      </p:sp>
      <p:sp>
        <p:nvSpPr>
          <p:cNvPr id="4" name="Text Placeholder 3">
            <a:extLst>
              <a:ext uri="{FF2B5EF4-FFF2-40B4-BE49-F238E27FC236}">
                <a16:creationId xmlns:a16="http://schemas.microsoft.com/office/drawing/2014/main" id="{09578FB7-561B-4A6A-895E-5A335415297B}"/>
              </a:ext>
            </a:extLst>
          </p:cNvPr>
          <p:cNvSpPr>
            <a:spLocks noGrp="1"/>
          </p:cNvSpPr>
          <p:nvPr>
            <p:ph type="body" idx="1"/>
          </p:nvPr>
        </p:nvSpPr>
        <p:spPr/>
        <p:txBody>
          <a:bodyPr/>
          <a:lstStyle/>
          <a:p>
            <a:r>
              <a:rPr lang="en-US" dirty="0"/>
              <a:t>Console Password</a:t>
            </a:r>
            <a:endParaRPr lang="en-IN" dirty="0"/>
          </a:p>
        </p:txBody>
      </p:sp>
      <p:sp>
        <p:nvSpPr>
          <p:cNvPr id="6" name="Text Placeholder 5">
            <a:extLst>
              <a:ext uri="{FF2B5EF4-FFF2-40B4-BE49-F238E27FC236}">
                <a16:creationId xmlns:a16="http://schemas.microsoft.com/office/drawing/2014/main" id="{33EEE24C-8950-4112-9A74-40D1067AC17B}"/>
              </a:ext>
            </a:extLst>
          </p:cNvPr>
          <p:cNvSpPr>
            <a:spLocks noGrp="1"/>
          </p:cNvSpPr>
          <p:nvPr>
            <p:ph type="body" sz="quarter" idx="13"/>
          </p:nvPr>
        </p:nvSpPr>
        <p:spPr>
          <a:xfrm>
            <a:off x="432000" y="4175958"/>
            <a:ext cx="4500000" cy="525283"/>
          </a:xfrm>
        </p:spPr>
        <p:txBody>
          <a:bodyPr/>
          <a:lstStyle/>
          <a:p>
            <a:r>
              <a:rPr lang="en-US" dirty="0"/>
              <a:t>VTY Password</a:t>
            </a:r>
            <a:endParaRPr lang="en-IN" dirty="0"/>
          </a:p>
        </p:txBody>
      </p:sp>
      <p:sp>
        <p:nvSpPr>
          <p:cNvPr id="8" name="Slide Number Placeholder 7">
            <a:extLst>
              <a:ext uri="{FF2B5EF4-FFF2-40B4-BE49-F238E27FC236}">
                <a16:creationId xmlns:a16="http://schemas.microsoft.com/office/drawing/2014/main" id="{1565CC11-6E6C-44E1-A5C3-6AEC46ED099A}"/>
              </a:ext>
            </a:extLst>
          </p:cNvPr>
          <p:cNvSpPr>
            <a:spLocks noGrp="1"/>
          </p:cNvSpPr>
          <p:nvPr>
            <p:ph type="sldNum" sz="quarter" idx="33"/>
          </p:nvPr>
        </p:nvSpPr>
        <p:spPr/>
        <p:txBody>
          <a:bodyPr/>
          <a:lstStyle/>
          <a:p>
            <a:fld id="{19B51A1E-902D-48AF-9020-955120F399B6}" type="slidenum">
              <a:rPr lang="en-US" noProof="0" smtClean="0"/>
              <a:pPr/>
              <a:t>15</a:t>
            </a:fld>
            <a:endParaRPr lang="en-US" noProof="0" dirty="0"/>
          </a:p>
        </p:txBody>
      </p:sp>
      <p:pic>
        <p:nvPicPr>
          <p:cNvPr id="10" name="Picture 9">
            <a:extLst>
              <a:ext uri="{FF2B5EF4-FFF2-40B4-BE49-F238E27FC236}">
                <a16:creationId xmlns:a16="http://schemas.microsoft.com/office/drawing/2014/main" id="{017C6755-192A-46AC-8CBF-0C1B54B3AC14}"/>
              </a:ext>
            </a:extLst>
          </p:cNvPr>
          <p:cNvPicPr>
            <a:picLocks noChangeAspect="1"/>
          </p:cNvPicPr>
          <p:nvPr/>
        </p:nvPicPr>
        <p:blipFill>
          <a:blip r:embed="rId2"/>
          <a:stretch>
            <a:fillRect/>
          </a:stretch>
        </p:blipFill>
        <p:spPr>
          <a:xfrm>
            <a:off x="1019290" y="2715351"/>
            <a:ext cx="6824586" cy="878518"/>
          </a:xfrm>
          <a:prstGeom prst="rect">
            <a:avLst/>
          </a:prstGeom>
        </p:spPr>
      </p:pic>
      <p:pic>
        <p:nvPicPr>
          <p:cNvPr id="12" name="Picture 11">
            <a:extLst>
              <a:ext uri="{FF2B5EF4-FFF2-40B4-BE49-F238E27FC236}">
                <a16:creationId xmlns:a16="http://schemas.microsoft.com/office/drawing/2014/main" id="{E50CBFDD-72A6-4185-9ADC-D57CBEE0FCD3}"/>
              </a:ext>
            </a:extLst>
          </p:cNvPr>
          <p:cNvPicPr>
            <a:picLocks noChangeAspect="1"/>
          </p:cNvPicPr>
          <p:nvPr/>
        </p:nvPicPr>
        <p:blipFill>
          <a:blip r:embed="rId3"/>
          <a:stretch>
            <a:fillRect/>
          </a:stretch>
        </p:blipFill>
        <p:spPr>
          <a:xfrm>
            <a:off x="1019290" y="5425704"/>
            <a:ext cx="6824586" cy="878518"/>
          </a:xfrm>
          <a:prstGeom prst="rect">
            <a:avLst/>
          </a:prstGeom>
        </p:spPr>
      </p:pic>
      <p:sp>
        <p:nvSpPr>
          <p:cNvPr id="13" name="TextBox 12">
            <a:extLst>
              <a:ext uri="{FF2B5EF4-FFF2-40B4-BE49-F238E27FC236}">
                <a16:creationId xmlns:a16="http://schemas.microsoft.com/office/drawing/2014/main" id="{5B8805E5-7268-4B9F-BD3C-CF777D5704C9}"/>
              </a:ext>
            </a:extLst>
          </p:cNvPr>
          <p:cNvSpPr txBox="1"/>
          <p:nvPr/>
        </p:nvSpPr>
        <p:spPr>
          <a:xfrm>
            <a:off x="432000" y="2136937"/>
            <a:ext cx="3207798" cy="369332"/>
          </a:xfrm>
          <a:prstGeom prst="rect">
            <a:avLst/>
          </a:prstGeom>
          <a:noFill/>
        </p:spPr>
        <p:txBody>
          <a:bodyPr wrap="square" rtlCol="0">
            <a:spAutoFit/>
          </a:bodyPr>
          <a:lstStyle/>
          <a:p>
            <a:r>
              <a:rPr lang="en-US" dirty="0"/>
              <a:t>Password : switchpassword</a:t>
            </a:r>
            <a:endParaRPr lang="en-IN" dirty="0"/>
          </a:p>
        </p:txBody>
      </p:sp>
      <p:sp>
        <p:nvSpPr>
          <p:cNvPr id="14" name="TextBox 13">
            <a:extLst>
              <a:ext uri="{FF2B5EF4-FFF2-40B4-BE49-F238E27FC236}">
                <a16:creationId xmlns:a16="http://schemas.microsoft.com/office/drawing/2014/main" id="{FDD911BF-23E8-41A7-9C09-6B071F390CF7}"/>
              </a:ext>
            </a:extLst>
          </p:cNvPr>
          <p:cNvSpPr txBox="1"/>
          <p:nvPr/>
        </p:nvSpPr>
        <p:spPr>
          <a:xfrm>
            <a:off x="432000" y="4770712"/>
            <a:ext cx="3207798" cy="369332"/>
          </a:xfrm>
          <a:prstGeom prst="rect">
            <a:avLst/>
          </a:prstGeom>
          <a:noFill/>
        </p:spPr>
        <p:txBody>
          <a:bodyPr wrap="square" rtlCol="0">
            <a:spAutoFit/>
          </a:bodyPr>
          <a:lstStyle/>
          <a:p>
            <a:r>
              <a:rPr lang="en-US" dirty="0"/>
              <a:t>Password : switchpassword</a:t>
            </a:r>
            <a:endParaRPr lang="en-IN" dirty="0"/>
          </a:p>
        </p:txBody>
      </p:sp>
      <p:sp>
        <p:nvSpPr>
          <p:cNvPr id="11" name="Rectangle 10">
            <a:extLst>
              <a:ext uri="{FF2B5EF4-FFF2-40B4-BE49-F238E27FC236}">
                <a16:creationId xmlns:a16="http://schemas.microsoft.com/office/drawing/2014/main" id="{5225B608-622F-4460-9A2B-372F58C6B85C}"/>
              </a:ext>
            </a:extLst>
          </p:cNvPr>
          <p:cNvSpPr/>
          <p:nvPr/>
        </p:nvSpPr>
        <p:spPr>
          <a:xfrm>
            <a:off x="9969623" y="0"/>
            <a:ext cx="222237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Graphic 4" descr="Squares filled with tiny squares">
            <a:extLst>
              <a:ext uri="{FF2B5EF4-FFF2-40B4-BE49-F238E27FC236}">
                <a16:creationId xmlns:a16="http://schemas.microsoft.com/office/drawing/2014/main" id="{E244667D-012B-456B-B912-8B06DFAA511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785033" y="-751673"/>
            <a:ext cx="4345542" cy="4345542"/>
          </a:xfrm>
          <a:prstGeom prst="rect">
            <a:avLst/>
          </a:prstGeom>
        </p:spPr>
      </p:pic>
    </p:spTree>
    <p:extLst>
      <p:ext uri="{BB962C8B-B14F-4D97-AF65-F5344CB8AC3E}">
        <p14:creationId xmlns:p14="http://schemas.microsoft.com/office/powerpoint/2010/main" val="1067592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E0A89-8AB9-4599-8886-B7BC6E595176}"/>
              </a:ext>
            </a:extLst>
          </p:cNvPr>
          <p:cNvSpPr>
            <a:spLocks noGrp="1"/>
          </p:cNvSpPr>
          <p:nvPr>
            <p:ph type="title"/>
          </p:nvPr>
        </p:nvSpPr>
        <p:spPr/>
        <p:txBody>
          <a:bodyPr/>
          <a:lstStyle/>
          <a:p>
            <a:r>
              <a:rPr lang="en-US" dirty="0"/>
              <a:t>Attacks expected</a:t>
            </a:r>
            <a:endParaRPr lang="en-IN" dirty="0"/>
          </a:p>
        </p:txBody>
      </p:sp>
      <p:sp>
        <p:nvSpPr>
          <p:cNvPr id="4" name="Text Placeholder 3">
            <a:extLst>
              <a:ext uri="{FF2B5EF4-FFF2-40B4-BE49-F238E27FC236}">
                <a16:creationId xmlns:a16="http://schemas.microsoft.com/office/drawing/2014/main" id="{210AB750-BEAF-4648-9DD9-BE60AB6280CF}"/>
              </a:ext>
            </a:extLst>
          </p:cNvPr>
          <p:cNvSpPr>
            <a:spLocks noGrp="1"/>
          </p:cNvSpPr>
          <p:nvPr>
            <p:ph type="body" idx="1"/>
          </p:nvPr>
        </p:nvSpPr>
        <p:spPr/>
        <p:txBody>
          <a:bodyPr/>
          <a:lstStyle/>
          <a:p>
            <a:r>
              <a:rPr lang="en-US" sz="2800" dirty="0">
                <a:latin typeface="Corbel" panose="020B0503020204020204" pitchFamily="34" charset="0"/>
              </a:rPr>
              <a:t>DHCP Spoofing/ Starvation</a:t>
            </a:r>
            <a:endParaRPr lang="en-IN" sz="2800" dirty="0">
              <a:latin typeface="Corbel" panose="020B0503020204020204" pitchFamily="34" charset="0"/>
            </a:endParaRPr>
          </a:p>
        </p:txBody>
      </p:sp>
      <p:sp>
        <p:nvSpPr>
          <p:cNvPr id="8" name="Slide Number Placeholder 7">
            <a:extLst>
              <a:ext uri="{FF2B5EF4-FFF2-40B4-BE49-F238E27FC236}">
                <a16:creationId xmlns:a16="http://schemas.microsoft.com/office/drawing/2014/main" id="{F12A6905-BC35-497F-8464-91AA2380459B}"/>
              </a:ext>
            </a:extLst>
          </p:cNvPr>
          <p:cNvSpPr>
            <a:spLocks noGrp="1"/>
          </p:cNvSpPr>
          <p:nvPr>
            <p:ph type="sldNum" sz="quarter" idx="33"/>
          </p:nvPr>
        </p:nvSpPr>
        <p:spPr/>
        <p:txBody>
          <a:bodyPr/>
          <a:lstStyle/>
          <a:p>
            <a:fld id="{19B51A1E-902D-48AF-9020-955120F399B6}" type="slidenum">
              <a:rPr lang="en-US" noProof="0" smtClean="0"/>
              <a:pPr/>
              <a:t>16</a:t>
            </a:fld>
            <a:endParaRPr lang="en-US" noProof="0" dirty="0"/>
          </a:p>
        </p:txBody>
      </p:sp>
      <p:sp>
        <p:nvSpPr>
          <p:cNvPr id="6" name="TextBox 5">
            <a:extLst>
              <a:ext uri="{FF2B5EF4-FFF2-40B4-BE49-F238E27FC236}">
                <a16:creationId xmlns:a16="http://schemas.microsoft.com/office/drawing/2014/main" id="{C11194B0-6B69-4067-A3E9-662C95408B63}"/>
              </a:ext>
            </a:extLst>
          </p:cNvPr>
          <p:cNvSpPr txBox="1"/>
          <p:nvPr/>
        </p:nvSpPr>
        <p:spPr>
          <a:xfrm>
            <a:off x="492711" y="4969252"/>
            <a:ext cx="8611339" cy="1569660"/>
          </a:xfrm>
          <a:prstGeom prst="rect">
            <a:avLst/>
          </a:prstGeom>
          <a:noFill/>
        </p:spPr>
        <p:txBody>
          <a:bodyPr wrap="square" rtlCol="0">
            <a:spAutoFit/>
          </a:bodyPr>
          <a:lstStyle/>
          <a:p>
            <a:r>
              <a:rPr lang="en-US" sz="1600" b="0" i="0" dirty="0">
                <a:solidFill>
                  <a:srgbClr val="58585B"/>
                </a:solidFill>
                <a:effectLst/>
              </a:rPr>
              <a:t>DHCP snooping acts like a firewall between untrusted hosts and DHCP servers. You use DHCP snooping to differentiate between untrusted interfaces connected to the end user and trusted interfaces connected to the DHCP server or another switch. When a switch receives a packet on an untrusted interface and the interface belongs to a VLAN that has DHCP snooping enabled, the switch compares the source MAC address and the DHCP client hardware address. If the addresses match, the switch forwards the packet. If the addresses do not match, the switch drops the packet.</a:t>
            </a:r>
            <a:endParaRPr lang="en-IN" sz="1600" dirty="0"/>
          </a:p>
        </p:txBody>
      </p:sp>
      <p:sp>
        <p:nvSpPr>
          <p:cNvPr id="7" name="TextBox 6">
            <a:extLst>
              <a:ext uri="{FF2B5EF4-FFF2-40B4-BE49-F238E27FC236}">
                <a16:creationId xmlns:a16="http://schemas.microsoft.com/office/drawing/2014/main" id="{A05D82D9-7AD1-4601-8DDA-DE0AED6FD129}"/>
              </a:ext>
            </a:extLst>
          </p:cNvPr>
          <p:cNvSpPr txBox="1"/>
          <p:nvPr/>
        </p:nvSpPr>
        <p:spPr>
          <a:xfrm>
            <a:off x="523783" y="2061267"/>
            <a:ext cx="8549196" cy="2062103"/>
          </a:xfrm>
          <a:prstGeom prst="rect">
            <a:avLst/>
          </a:prstGeom>
          <a:noFill/>
        </p:spPr>
        <p:txBody>
          <a:bodyPr wrap="square" rtlCol="0">
            <a:spAutoFit/>
          </a:bodyPr>
          <a:lstStyle/>
          <a:p>
            <a:r>
              <a:rPr lang="en-US" sz="1600" i="0" dirty="0">
                <a:solidFill>
                  <a:srgbClr val="202124"/>
                </a:solidFill>
                <a:effectLst/>
              </a:rPr>
              <a:t>DHCP spoofing occurs when an attacker attempts to respond to DHCP requests and trying to list themselves (spoofs) as the default gateway or DNS server, hence, initiating a man in the middle attack.</a:t>
            </a:r>
          </a:p>
          <a:p>
            <a:r>
              <a:rPr lang="en-US" sz="1600" b="0" i="0" dirty="0">
                <a:solidFill>
                  <a:srgbClr val="1B2733"/>
                </a:solidFill>
                <a:effectLst/>
              </a:rPr>
              <a:t>A DHCP starvation attack is a malicious digital attack that targets DHCP servers. During a DHCP attack, a hostile actor floods a DHCP server with bogus discover packets until the DHCP server exhausts its supply of IP addresses. Once that happens, the attacker can deny legitimate network users service, or even supply an alternate DHCP connection that leads to a Man-in-the-Middle (MITM) attack.</a:t>
            </a:r>
            <a:endParaRPr lang="en-IN" sz="1600" dirty="0"/>
          </a:p>
        </p:txBody>
      </p:sp>
      <p:grpSp>
        <p:nvGrpSpPr>
          <p:cNvPr id="11" name="Group 10">
            <a:extLst>
              <a:ext uri="{FF2B5EF4-FFF2-40B4-BE49-F238E27FC236}">
                <a16:creationId xmlns:a16="http://schemas.microsoft.com/office/drawing/2014/main" id="{31191022-97C0-4CC5-BC4A-4091A42B126A}"/>
              </a:ext>
            </a:extLst>
          </p:cNvPr>
          <p:cNvGrpSpPr/>
          <p:nvPr/>
        </p:nvGrpSpPr>
        <p:grpSpPr>
          <a:xfrm>
            <a:off x="432000" y="4206483"/>
            <a:ext cx="5862268" cy="999057"/>
            <a:chOff x="585926" y="3506680"/>
            <a:chExt cx="4423037" cy="999057"/>
          </a:xfrm>
        </p:grpSpPr>
        <p:sp>
          <p:nvSpPr>
            <p:cNvPr id="9" name="Rectangle 8">
              <a:extLst>
                <a:ext uri="{FF2B5EF4-FFF2-40B4-BE49-F238E27FC236}">
                  <a16:creationId xmlns:a16="http://schemas.microsoft.com/office/drawing/2014/main" id="{FAF72F73-4F8E-4936-9F89-2BB4B9DD789A}"/>
                </a:ext>
              </a:extLst>
            </p:cNvPr>
            <p:cNvSpPr/>
            <p:nvPr/>
          </p:nvSpPr>
          <p:spPr>
            <a:xfrm>
              <a:off x="585926" y="3506680"/>
              <a:ext cx="4346074" cy="56817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C3A1456C-E984-4949-8CB7-AF4BEBF3B1F4}"/>
                </a:ext>
              </a:extLst>
            </p:cNvPr>
            <p:cNvSpPr txBox="1"/>
            <p:nvPr/>
          </p:nvSpPr>
          <p:spPr>
            <a:xfrm>
              <a:off x="662889" y="3551630"/>
              <a:ext cx="4346074" cy="954107"/>
            </a:xfrm>
            <a:prstGeom prst="rect">
              <a:avLst/>
            </a:prstGeom>
            <a:noFill/>
          </p:spPr>
          <p:txBody>
            <a:bodyPr wrap="square" rtlCol="0">
              <a:spAutoFit/>
            </a:bodyPr>
            <a:lstStyle/>
            <a:p>
              <a:r>
                <a:rPr lang="en-US" sz="2800" b="1" dirty="0">
                  <a:solidFill>
                    <a:schemeClr val="bg1"/>
                  </a:solidFill>
                  <a:latin typeface="Corbel" panose="020B0503020204020204" pitchFamily="34" charset="0"/>
                </a:rPr>
                <a:t>Prevention -DHCP Snooping</a:t>
              </a:r>
              <a:endParaRPr lang="en-IN" sz="2800" b="1" dirty="0">
                <a:solidFill>
                  <a:schemeClr val="bg1"/>
                </a:solidFill>
                <a:latin typeface="Corbel" panose="020B0503020204020204" pitchFamily="34" charset="0"/>
              </a:endParaRPr>
            </a:p>
          </p:txBody>
        </p:sp>
      </p:grpSp>
      <p:pic>
        <p:nvPicPr>
          <p:cNvPr id="5122" name="Picture 2" descr="Black Background Presentation High Res Stock Images | Shutterstock">
            <a:extLst>
              <a:ext uri="{FF2B5EF4-FFF2-40B4-BE49-F238E27FC236}">
                <a16:creationId xmlns:a16="http://schemas.microsoft.com/office/drawing/2014/main" id="{480E2718-BCA7-4B96-96ED-789CED523EE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6810"/>
          <a:stretch/>
        </p:blipFill>
        <p:spPr bwMode="auto">
          <a:xfrm rot="5400000">
            <a:off x="7531186" y="2200820"/>
            <a:ext cx="6887018" cy="2485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9763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aphic 12" descr="A circle filled with small lines like sprinkles">
            <a:extLst>
              <a:ext uri="{FF2B5EF4-FFF2-40B4-BE49-F238E27FC236}">
                <a16:creationId xmlns:a16="http://schemas.microsoft.com/office/drawing/2014/main" id="{4FF2B6C8-9264-4E9E-BDE0-7FCE037FB8D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29565" y="2491619"/>
            <a:ext cx="4572000" cy="4572000"/>
          </a:xfrm>
          <a:prstGeom prst="rect">
            <a:avLst/>
          </a:prstGeom>
        </p:spPr>
      </p:pic>
      <p:sp>
        <p:nvSpPr>
          <p:cNvPr id="11" name="Rectangle 10">
            <a:extLst>
              <a:ext uri="{FF2B5EF4-FFF2-40B4-BE49-F238E27FC236}">
                <a16:creationId xmlns:a16="http://schemas.microsoft.com/office/drawing/2014/main" id="{0D846E61-E7F1-4C16-9E5A-6CD194991FDE}"/>
              </a:ext>
            </a:extLst>
          </p:cNvPr>
          <p:cNvSpPr/>
          <p:nvPr/>
        </p:nvSpPr>
        <p:spPr>
          <a:xfrm>
            <a:off x="9969623" y="0"/>
            <a:ext cx="222237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Content Placeholder 1">
            <a:extLst>
              <a:ext uri="{FF2B5EF4-FFF2-40B4-BE49-F238E27FC236}">
                <a16:creationId xmlns:a16="http://schemas.microsoft.com/office/drawing/2014/main" id="{3B3FD050-4B58-40D4-BCA9-4B75BA5B1EC0}"/>
              </a:ext>
            </a:extLst>
          </p:cNvPr>
          <p:cNvSpPr>
            <a:spLocks noGrp="1"/>
          </p:cNvSpPr>
          <p:nvPr>
            <p:ph sz="half" idx="1"/>
          </p:nvPr>
        </p:nvSpPr>
        <p:spPr>
          <a:xfrm>
            <a:off x="3021114" y="1495822"/>
            <a:ext cx="3736800" cy="3933645"/>
          </a:xfrm>
        </p:spPr>
        <p:txBody>
          <a:bodyPr/>
          <a:lstStyle/>
          <a:p>
            <a:endParaRPr lang="en-US" dirty="0"/>
          </a:p>
          <a:p>
            <a:r>
              <a:rPr lang="en-US" dirty="0"/>
              <a:t>Enabling DHCP snooping on vlan1</a:t>
            </a:r>
          </a:p>
          <a:p>
            <a:r>
              <a:rPr lang="en-US" dirty="0"/>
              <a:t>Port connected to Router is the trusted port</a:t>
            </a:r>
          </a:p>
          <a:p>
            <a:r>
              <a:rPr lang="en-US" dirty="0"/>
              <a:t>Ports connected to the host is untrusted </a:t>
            </a:r>
          </a:p>
          <a:p>
            <a:r>
              <a:rPr lang="en-US" dirty="0"/>
              <a:t>Untrusted ports have a limiting rate of 15</a:t>
            </a:r>
            <a:endParaRPr lang="en-IN" dirty="0"/>
          </a:p>
        </p:txBody>
      </p:sp>
      <p:sp>
        <p:nvSpPr>
          <p:cNvPr id="3" name="Slide Number Placeholder 2">
            <a:extLst>
              <a:ext uri="{FF2B5EF4-FFF2-40B4-BE49-F238E27FC236}">
                <a16:creationId xmlns:a16="http://schemas.microsoft.com/office/drawing/2014/main" id="{05EB484F-E35C-43AA-BF7B-83FCDDFD67A3}"/>
              </a:ext>
            </a:extLst>
          </p:cNvPr>
          <p:cNvSpPr>
            <a:spLocks noGrp="1"/>
          </p:cNvSpPr>
          <p:nvPr>
            <p:ph type="sldNum" sz="quarter" idx="34"/>
          </p:nvPr>
        </p:nvSpPr>
        <p:spPr/>
        <p:txBody>
          <a:bodyPr/>
          <a:lstStyle/>
          <a:p>
            <a:fld id="{19B51A1E-902D-48AF-9020-955120F399B6}" type="slidenum">
              <a:rPr lang="en-US" noProof="0" smtClean="0"/>
              <a:pPr/>
              <a:t>17</a:t>
            </a:fld>
            <a:endParaRPr lang="en-US" noProof="0" dirty="0"/>
          </a:p>
        </p:txBody>
      </p:sp>
      <p:sp>
        <p:nvSpPr>
          <p:cNvPr id="4" name="Picture Placeholder 3">
            <a:extLst>
              <a:ext uri="{FF2B5EF4-FFF2-40B4-BE49-F238E27FC236}">
                <a16:creationId xmlns:a16="http://schemas.microsoft.com/office/drawing/2014/main" id="{5AFDC8A5-77FE-4171-B98F-53B54C03EFD4}"/>
              </a:ext>
            </a:extLst>
          </p:cNvPr>
          <p:cNvSpPr>
            <a:spLocks noGrp="1"/>
          </p:cNvSpPr>
          <p:nvPr>
            <p:ph type="pic" sz="quarter" idx="14"/>
          </p:nvPr>
        </p:nvSpPr>
        <p:spPr/>
      </p:sp>
      <p:sp>
        <p:nvSpPr>
          <p:cNvPr id="5" name="Title 4">
            <a:extLst>
              <a:ext uri="{FF2B5EF4-FFF2-40B4-BE49-F238E27FC236}">
                <a16:creationId xmlns:a16="http://schemas.microsoft.com/office/drawing/2014/main" id="{B372CCE1-9EBC-403A-A154-C18C34F50DA8}"/>
              </a:ext>
            </a:extLst>
          </p:cNvPr>
          <p:cNvSpPr>
            <a:spLocks noGrp="1"/>
          </p:cNvSpPr>
          <p:nvPr>
            <p:ph type="title"/>
          </p:nvPr>
        </p:nvSpPr>
        <p:spPr/>
        <p:txBody>
          <a:bodyPr/>
          <a:lstStyle/>
          <a:p>
            <a:r>
              <a:rPr lang="en-US" dirty="0"/>
              <a:t>PREVENTION</a:t>
            </a:r>
            <a:endParaRPr lang="en-IN" dirty="0"/>
          </a:p>
        </p:txBody>
      </p:sp>
      <p:sp>
        <p:nvSpPr>
          <p:cNvPr id="6" name="Text Placeholder 5">
            <a:extLst>
              <a:ext uri="{FF2B5EF4-FFF2-40B4-BE49-F238E27FC236}">
                <a16:creationId xmlns:a16="http://schemas.microsoft.com/office/drawing/2014/main" id="{A1DD1FFE-5888-4BB4-AA34-EB0775302275}"/>
              </a:ext>
            </a:extLst>
          </p:cNvPr>
          <p:cNvSpPr>
            <a:spLocks noGrp="1"/>
          </p:cNvSpPr>
          <p:nvPr>
            <p:ph type="body" sz="quarter" idx="32"/>
          </p:nvPr>
        </p:nvSpPr>
        <p:spPr/>
        <p:txBody>
          <a:bodyPr/>
          <a:lstStyle/>
          <a:p>
            <a:r>
              <a:rPr lang="en-US" dirty="0"/>
              <a:t>DHCP Snooping</a:t>
            </a:r>
            <a:endParaRPr lang="en-IN" dirty="0"/>
          </a:p>
        </p:txBody>
      </p:sp>
      <p:grpSp>
        <p:nvGrpSpPr>
          <p:cNvPr id="16" name="Group 15">
            <a:extLst>
              <a:ext uri="{FF2B5EF4-FFF2-40B4-BE49-F238E27FC236}">
                <a16:creationId xmlns:a16="http://schemas.microsoft.com/office/drawing/2014/main" id="{4BEACDC3-059C-4C80-9F59-42D4463391AD}"/>
              </a:ext>
            </a:extLst>
          </p:cNvPr>
          <p:cNvGrpSpPr/>
          <p:nvPr/>
        </p:nvGrpSpPr>
        <p:grpSpPr>
          <a:xfrm>
            <a:off x="6757914" y="863999"/>
            <a:ext cx="5342083" cy="5197290"/>
            <a:chOff x="6757914" y="863999"/>
            <a:chExt cx="5342083" cy="5197290"/>
          </a:xfrm>
        </p:grpSpPr>
        <p:pic>
          <p:nvPicPr>
            <p:cNvPr id="8" name="Picture 7">
              <a:extLst>
                <a:ext uri="{FF2B5EF4-FFF2-40B4-BE49-F238E27FC236}">
                  <a16:creationId xmlns:a16="http://schemas.microsoft.com/office/drawing/2014/main" id="{4C0EC81C-7D78-43CE-A641-3D92D8880FA6}"/>
                </a:ext>
              </a:extLst>
            </p:cNvPr>
            <p:cNvPicPr>
              <a:picLocks noChangeAspect="1"/>
            </p:cNvPicPr>
            <p:nvPr/>
          </p:nvPicPr>
          <p:blipFill>
            <a:blip r:embed="rId4"/>
            <a:stretch>
              <a:fillRect/>
            </a:stretch>
          </p:blipFill>
          <p:spPr>
            <a:xfrm>
              <a:off x="6757914" y="863999"/>
              <a:ext cx="5342083" cy="5197290"/>
            </a:xfrm>
            <a:prstGeom prst="rect">
              <a:avLst/>
            </a:prstGeom>
            <a:ln>
              <a:solidFill>
                <a:schemeClr val="tx1"/>
              </a:solidFill>
            </a:ln>
          </p:spPr>
        </p:pic>
        <p:sp>
          <p:nvSpPr>
            <p:cNvPr id="12" name="TextBox 11">
              <a:extLst>
                <a:ext uri="{FF2B5EF4-FFF2-40B4-BE49-F238E27FC236}">
                  <a16:creationId xmlns:a16="http://schemas.microsoft.com/office/drawing/2014/main" id="{65335704-117F-4CFA-BDDB-530BE1D3AE0F}"/>
                </a:ext>
              </a:extLst>
            </p:cNvPr>
            <p:cNvSpPr txBox="1"/>
            <p:nvPr/>
          </p:nvSpPr>
          <p:spPr>
            <a:xfrm>
              <a:off x="9637567" y="3311625"/>
              <a:ext cx="1029810" cy="338554"/>
            </a:xfrm>
            <a:prstGeom prst="rect">
              <a:avLst/>
            </a:prstGeom>
            <a:noFill/>
            <a:ln>
              <a:solidFill>
                <a:schemeClr val="tx1"/>
              </a:solidFill>
            </a:ln>
          </p:spPr>
          <p:txBody>
            <a:bodyPr wrap="square" rtlCol="0">
              <a:spAutoFit/>
            </a:bodyPr>
            <a:lstStyle/>
            <a:p>
              <a:r>
                <a:rPr lang="en-US" sz="1600" dirty="0"/>
                <a:t>Trusted</a:t>
              </a:r>
              <a:endParaRPr lang="en-IN" sz="1600" dirty="0"/>
            </a:p>
          </p:txBody>
        </p:sp>
        <p:cxnSp>
          <p:nvCxnSpPr>
            <p:cNvPr id="14" name="Straight Arrow Connector 13">
              <a:extLst>
                <a:ext uri="{FF2B5EF4-FFF2-40B4-BE49-F238E27FC236}">
                  <a16:creationId xmlns:a16="http://schemas.microsoft.com/office/drawing/2014/main" id="{5B866CE2-2B9F-46D8-B74E-74D264539276}"/>
                </a:ext>
              </a:extLst>
            </p:cNvPr>
            <p:cNvCxnSpPr/>
            <p:nvPr/>
          </p:nvCxnSpPr>
          <p:spPr>
            <a:xfrm flipH="1">
              <a:off x="8830691" y="3480902"/>
              <a:ext cx="665825"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E8AE88E7-EBF3-4A15-A2C5-674690C4F811}"/>
                </a:ext>
              </a:extLst>
            </p:cNvPr>
            <p:cNvSpPr/>
            <p:nvPr/>
          </p:nvSpPr>
          <p:spPr>
            <a:xfrm>
              <a:off x="6904237" y="3218156"/>
              <a:ext cx="1662714" cy="59480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4224739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9C6FA3E-A664-4857-B00D-ADBFEFB71AAD}"/>
              </a:ext>
            </a:extLst>
          </p:cNvPr>
          <p:cNvSpPr/>
          <p:nvPr/>
        </p:nvSpPr>
        <p:spPr>
          <a:xfrm>
            <a:off x="9969623" y="0"/>
            <a:ext cx="222237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itle 4">
            <a:extLst>
              <a:ext uri="{FF2B5EF4-FFF2-40B4-BE49-F238E27FC236}">
                <a16:creationId xmlns:a16="http://schemas.microsoft.com/office/drawing/2014/main" id="{5C517B83-F12C-4E6C-A281-CE54E48F27B3}"/>
              </a:ext>
            </a:extLst>
          </p:cNvPr>
          <p:cNvSpPr>
            <a:spLocks noGrp="1"/>
          </p:cNvSpPr>
          <p:nvPr>
            <p:ph type="title"/>
          </p:nvPr>
        </p:nvSpPr>
        <p:spPr/>
        <p:txBody>
          <a:bodyPr/>
          <a:lstStyle/>
          <a:p>
            <a:r>
              <a:rPr lang="en-US" dirty="0"/>
              <a:t>Dhcp snooping</a:t>
            </a:r>
            <a:endParaRPr lang="en-IN" dirty="0"/>
          </a:p>
        </p:txBody>
      </p:sp>
      <p:pic>
        <p:nvPicPr>
          <p:cNvPr id="3" name="Picture 2">
            <a:extLst>
              <a:ext uri="{FF2B5EF4-FFF2-40B4-BE49-F238E27FC236}">
                <a16:creationId xmlns:a16="http://schemas.microsoft.com/office/drawing/2014/main" id="{AC7186A3-8F28-40E8-8B3D-70088C7A784D}"/>
              </a:ext>
            </a:extLst>
          </p:cNvPr>
          <p:cNvPicPr>
            <a:picLocks noChangeAspect="1"/>
          </p:cNvPicPr>
          <p:nvPr/>
        </p:nvPicPr>
        <p:blipFill>
          <a:blip r:embed="rId2"/>
          <a:stretch>
            <a:fillRect/>
          </a:stretch>
        </p:blipFill>
        <p:spPr>
          <a:xfrm>
            <a:off x="783732" y="1335087"/>
            <a:ext cx="4905271" cy="4834895"/>
          </a:xfrm>
          <a:prstGeom prst="rect">
            <a:avLst/>
          </a:prstGeom>
        </p:spPr>
      </p:pic>
      <p:pic>
        <p:nvPicPr>
          <p:cNvPr id="6" name="Picture 5">
            <a:extLst>
              <a:ext uri="{FF2B5EF4-FFF2-40B4-BE49-F238E27FC236}">
                <a16:creationId xmlns:a16="http://schemas.microsoft.com/office/drawing/2014/main" id="{17B70DC0-0FFC-4D28-9084-7A9724D28ADC}"/>
              </a:ext>
            </a:extLst>
          </p:cNvPr>
          <p:cNvPicPr>
            <a:picLocks noChangeAspect="1"/>
          </p:cNvPicPr>
          <p:nvPr/>
        </p:nvPicPr>
        <p:blipFill>
          <a:blip r:embed="rId3"/>
          <a:stretch>
            <a:fillRect/>
          </a:stretch>
        </p:blipFill>
        <p:spPr>
          <a:xfrm>
            <a:off x="5903582" y="1335086"/>
            <a:ext cx="4941234" cy="4834895"/>
          </a:xfrm>
          <a:prstGeom prst="rect">
            <a:avLst/>
          </a:prstGeom>
        </p:spPr>
      </p:pic>
      <p:sp>
        <p:nvSpPr>
          <p:cNvPr id="12" name="Rectangle 11">
            <a:extLst>
              <a:ext uri="{FF2B5EF4-FFF2-40B4-BE49-F238E27FC236}">
                <a16:creationId xmlns:a16="http://schemas.microsoft.com/office/drawing/2014/main" id="{1FBCFBB1-A62C-4960-AB5E-4EB8BF6C6EA2}"/>
              </a:ext>
            </a:extLst>
          </p:cNvPr>
          <p:cNvSpPr/>
          <p:nvPr/>
        </p:nvSpPr>
        <p:spPr>
          <a:xfrm>
            <a:off x="878889" y="3648722"/>
            <a:ext cx="4136993" cy="178441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DB7C0DA6-9EB2-4846-8C6B-D8660DA33395}"/>
              </a:ext>
            </a:extLst>
          </p:cNvPr>
          <p:cNvSpPr/>
          <p:nvPr/>
        </p:nvSpPr>
        <p:spPr>
          <a:xfrm>
            <a:off x="5999553" y="2396971"/>
            <a:ext cx="4129867" cy="290299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182116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E83DE-6F60-4675-8090-9661268AB7DA}"/>
              </a:ext>
            </a:extLst>
          </p:cNvPr>
          <p:cNvSpPr>
            <a:spLocks noGrp="1"/>
          </p:cNvSpPr>
          <p:nvPr>
            <p:ph type="title"/>
          </p:nvPr>
        </p:nvSpPr>
        <p:spPr/>
        <p:txBody>
          <a:bodyPr/>
          <a:lstStyle/>
          <a:p>
            <a:r>
              <a:rPr lang="en-US" dirty="0"/>
              <a:t>ATTACKS EXPECTED</a:t>
            </a:r>
            <a:endParaRPr lang="en-IN" dirty="0"/>
          </a:p>
        </p:txBody>
      </p:sp>
      <p:sp>
        <p:nvSpPr>
          <p:cNvPr id="4" name="Text Placeholder 3">
            <a:extLst>
              <a:ext uri="{FF2B5EF4-FFF2-40B4-BE49-F238E27FC236}">
                <a16:creationId xmlns:a16="http://schemas.microsoft.com/office/drawing/2014/main" id="{402EA34F-D705-4D9B-9F9E-C77A95C7D06D}"/>
              </a:ext>
            </a:extLst>
          </p:cNvPr>
          <p:cNvSpPr>
            <a:spLocks noGrp="1"/>
          </p:cNvSpPr>
          <p:nvPr>
            <p:ph type="body" idx="1"/>
          </p:nvPr>
        </p:nvSpPr>
        <p:spPr>
          <a:xfrm>
            <a:off x="431999" y="1059595"/>
            <a:ext cx="4500000" cy="527076"/>
          </a:xfrm>
        </p:spPr>
        <p:txBody>
          <a:bodyPr/>
          <a:lstStyle/>
          <a:p>
            <a:r>
              <a:rPr lang="en-US" dirty="0">
                <a:latin typeface="Corbel" panose="020B0503020204020204" pitchFamily="34" charset="0"/>
              </a:rPr>
              <a:t>ARP Spoofing</a:t>
            </a:r>
            <a:endParaRPr lang="en-IN" dirty="0">
              <a:latin typeface="Corbel" panose="020B0503020204020204" pitchFamily="34" charset="0"/>
            </a:endParaRPr>
          </a:p>
        </p:txBody>
      </p:sp>
      <p:sp>
        <p:nvSpPr>
          <p:cNvPr id="5" name="Content Placeholder 4">
            <a:extLst>
              <a:ext uri="{FF2B5EF4-FFF2-40B4-BE49-F238E27FC236}">
                <a16:creationId xmlns:a16="http://schemas.microsoft.com/office/drawing/2014/main" id="{A391EA1A-AC04-4307-8FEC-F5BCA578DF94}"/>
              </a:ext>
            </a:extLst>
          </p:cNvPr>
          <p:cNvSpPr>
            <a:spLocks noGrp="1"/>
          </p:cNvSpPr>
          <p:nvPr>
            <p:ph sz="half" idx="2"/>
          </p:nvPr>
        </p:nvSpPr>
        <p:spPr>
          <a:xfrm>
            <a:off x="431999" y="1689403"/>
            <a:ext cx="9197999" cy="1012495"/>
          </a:xfrm>
        </p:spPr>
        <p:txBody>
          <a:bodyPr/>
          <a:lstStyle/>
          <a:p>
            <a:pPr algn="l"/>
            <a:r>
              <a:rPr lang="en-US" sz="1600" i="0" dirty="0">
                <a:solidFill>
                  <a:schemeClr val="tx1"/>
                </a:solidFill>
                <a:effectLst/>
              </a:rPr>
              <a:t>In </a:t>
            </a:r>
            <a:r>
              <a:rPr lang="en-US" sz="1600" i="0" strike="noStrike" dirty="0">
                <a:solidFill>
                  <a:schemeClr val="tx1"/>
                </a:solidFill>
                <a:effectLst/>
              </a:rPr>
              <a:t>computer networking</a:t>
            </a:r>
            <a:r>
              <a:rPr lang="en-US" sz="1600" i="0" dirty="0">
                <a:solidFill>
                  <a:schemeClr val="tx1"/>
                </a:solidFill>
                <a:effectLst/>
              </a:rPr>
              <a:t>, ARP spoofing, ARP cache poisoning, or ARP poison routing, is a technique by which an attacker sends ARP messages onto a </a:t>
            </a:r>
            <a:r>
              <a:rPr lang="en-US" sz="1600" i="0" strike="noStrike" dirty="0">
                <a:solidFill>
                  <a:schemeClr val="tx1"/>
                </a:solidFill>
                <a:effectLst/>
              </a:rPr>
              <a:t>local area network</a:t>
            </a:r>
            <a:r>
              <a:rPr lang="en-US" sz="1600" i="0" dirty="0">
                <a:solidFill>
                  <a:schemeClr val="tx1"/>
                </a:solidFill>
                <a:effectLst/>
              </a:rPr>
              <a:t>. Generally, the aim is to associate the attacker's </a:t>
            </a:r>
            <a:r>
              <a:rPr lang="en-US" sz="1600" i="0" strike="noStrike" dirty="0">
                <a:solidFill>
                  <a:schemeClr val="tx1"/>
                </a:solidFill>
                <a:effectLst/>
              </a:rPr>
              <a:t>MAC address</a:t>
            </a:r>
            <a:r>
              <a:rPr lang="en-US" sz="1600" i="0" dirty="0">
                <a:solidFill>
                  <a:schemeClr val="tx1"/>
                </a:solidFill>
                <a:effectLst/>
              </a:rPr>
              <a:t> with the </a:t>
            </a:r>
            <a:r>
              <a:rPr lang="en-US" sz="1600" i="0" strike="noStrike" dirty="0">
                <a:solidFill>
                  <a:schemeClr val="tx1"/>
                </a:solidFill>
                <a:effectLst/>
              </a:rPr>
              <a:t>IP address</a:t>
            </a:r>
            <a:r>
              <a:rPr lang="en-US" sz="1600" i="0" dirty="0">
                <a:solidFill>
                  <a:schemeClr val="tx1"/>
                </a:solidFill>
                <a:effectLst/>
              </a:rPr>
              <a:t> of another </a:t>
            </a:r>
            <a:r>
              <a:rPr lang="en-US" sz="1600" i="0" strike="noStrike" dirty="0">
                <a:solidFill>
                  <a:schemeClr val="tx1"/>
                </a:solidFill>
                <a:effectLst/>
              </a:rPr>
              <a:t>host</a:t>
            </a:r>
            <a:r>
              <a:rPr lang="en-US" sz="1600" i="0" dirty="0">
                <a:solidFill>
                  <a:schemeClr val="tx1"/>
                </a:solidFill>
                <a:effectLst/>
              </a:rPr>
              <a:t>, such as the </a:t>
            </a:r>
            <a:r>
              <a:rPr lang="en-US" sz="1600" i="0" strike="noStrike" dirty="0">
                <a:solidFill>
                  <a:schemeClr val="tx1"/>
                </a:solidFill>
                <a:effectLst/>
              </a:rPr>
              <a:t>default gateway</a:t>
            </a:r>
            <a:r>
              <a:rPr lang="en-US" sz="1600" i="0" dirty="0">
                <a:solidFill>
                  <a:schemeClr val="tx1"/>
                </a:solidFill>
                <a:effectLst/>
              </a:rPr>
              <a:t>, causing any traffic meant for that IP address to be sent to the attacker instead.</a:t>
            </a:r>
          </a:p>
          <a:p>
            <a:pPr algn="l"/>
            <a:r>
              <a:rPr lang="en-US" sz="1600" i="0" dirty="0">
                <a:solidFill>
                  <a:schemeClr val="tx1"/>
                </a:solidFill>
                <a:effectLst/>
              </a:rPr>
              <a:t>ARP spoofing may allow an attacker to intercept </a:t>
            </a:r>
            <a:r>
              <a:rPr lang="en-US" sz="1600" i="0" strike="noStrike" dirty="0">
                <a:solidFill>
                  <a:schemeClr val="tx1"/>
                </a:solidFill>
                <a:effectLst/>
              </a:rPr>
              <a:t>data frames</a:t>
            </a:r>
            <a:r>
              <a:rPr lang="en-US" sz="1600" i="0" dirty="0">
                <a:solidFill>
                  <a:schemeClr val="tx1"/>
                </a:solidFill>
                <a:effectLst/>
              </a:rPr>
              <a:t> on a network, modify the traffic, or stop all traffic. Often the attack is used as an opening for other attacks, such as </a:t>
            </a:r>
            <a:r>
              <a:rPr lang="en-US" sz="1600" i="0" strike="noStrike" dirty="0">
                <a:solidFill>
                  <a:schemeClr val="tx1"/>
                </a:solidFill>
                <a:effectLst/>
              </a:rPr>
              <a:t>denial of service</a:t>
            </a:r>
            <a:r>
              <a:rPr lang="en-US" sz="1600" i="0" dirty="0">
                <a:solidFill>
                  <a:schemeClr val="tx1"/>
                </a:solidFill>
                <a:effectLst/>
              </a:rPr>
              <a:t>, </a:t>
            </a:r>
            <a:r>
              <a:rPr lang="en-US" sz="1600" i="0" strike="noStrike" dirty="0">
                <a:solidFill>
                  <a:schemeClr val="tx1"/>
                </a:solidFill>
                <a:effectLst/>
              </a:rPr>
              <a:t>man in the middle</a:t>
            </a:r>
            <a:r>
              <a:rPr lang="en-US" sz="1600" i="0" dirty="0">
                <a:solidFill>
                  <a:schemeClr val="tx1"/>
                </a:solidFill>
                <a:effectLst/>
              </a:rPr>
              <a:t>, or </a:t>
            </a:r>
            <a:r>
              <a:rPr lang="en-US" sz="1600" i="0" strike="noStrike" dirty="0">
                <a:solidFill>
                  <a:schemeClr val="tx1"/>
                </a:solidFill>
                <a:effectLst/>
              </a:rPr>
              <a:t>session hijacking</a:t>
            </a:r>
            <a:r>
              <a:rPr lang="en-US" sz="1600" i="0" dirty="0">
                <a:solidFill>
                  <a:schemeClr val="tx1"/>
                </a:solidFill>
                <a:effectLst/>
              </a:rPr>
              <a:t> attacks.</a:t>
            </a:r>
          </a:p>
          <a:p>
            <a:endParaRPr lang="en-IN" dirty="0"/>
          </a:p>
        </p:txBody>
      </p:sp>
      <p:sp>
        <p:nvSpPr>
          <p:cNvPr id="6" name="Text Placeholder 5">
            <a:extLst>
              <a:ext uri="{FF2B5EF4-FFF2-40B4-BE49-F238E27FC236}">
                <a16:creationId xmlns:a16="http://schemas.microsoft.com/office/drawing/2014/main" id="{19EF614C-1F50-4DD4-AFCB-0C3B24A67D07}"/>
              </a:ext>
            </a:extLst>
          </p:cNvPr>
          <p:cNvSpPr>
            <a:spLocks noGrp="1"/>
          </p:cNvSpPr>
          <p:nvPr>
            <p:ph type="body" sz="quarter" idx="13"/>
          </p:nvPr>
        </p:nvSpPr>
        <p:spPr>
          <a:xfrm>
            <a:off x="431999" y="3630820"/>
            <a:ext cx="4867970" cy="525283"/>
          </a:xfrm>
        </p:spPr>
        <p:txBody>
          <a:bodyPr/>
          <a:lstStyle/>
          <a:p>
            <a:r>
              <a:rPr lang="en-US" dirty="0">
                <a:latin typeface="Corbel" panose="020B0503020204020204" pitchFamily="34" charset="0"/>
              </a:rPr>
              <a:t>Prevention -Dynamic ARP Inspection</a:t>
            </a:r>
            <a:endParaRPr lang="en-IN" dirty="0">
              <a:latin typeface="Corbel" panose="020B0503020204020204" pitchFamily="34" charset="0"/>
            </a:endParaRPr>
          </a:p>
        </p:txBody>
      </p:sp>
      <p:sp>
        <p:nvSpPr>
          <p:cNvPr id="7" name="Text Placeholder 6">
            <a:extLst>
              <a:ext uri="{FF2B5EF4-FFF2-40B4-BE49-F238E27FC236}">
                <a16:creationId xmlns:a16="http://schemas.microsoft.com/office/drawing/2014/main" id="{F5D14F84-2163-4DD3-9F79-BFB00EA5A322}"/>
              </a:ext>
            </a:extLst>
          </p:cNvPr>
          <p:cNvSpPr>
            <a:spLocks noGrp="1"/>
          </p:cNvSpPr>
          <p:nvPr>
            <p:ph type="body" sz="quarter" idx="12"/>
          </p:nvPr>
        </p:nvSpPr>
        <p:spPr>
          <a:xfrm>
            <a:off x="431999" y="4547159"/>
            <a:ext cx="9084862" cy="1669003"/>
          </a:xfrm>
        </p:spPr>
        <p:txBody>
          <a:bodyPr/>
          <a:lstStyle/>
          <a:p>
            <a:pPr algn="l" fontAlgn="base"/>
            <a:r>
              <a:rPr lang="en-US" sz="1600" b="0" i="0" dirty="0">
                <a:effectLst/>
              </a:rPr>
              <a:t>Dynamic ARP inspection is a security feature that validates ARP packets in a network. It intercepts, logs, and discards ARP packets with invalid IP-to-MAC address bindings. This capability protects the network from certain man-in-the-middle attacks.</a:t>
            </a:r>
          </a:p>
          <a:p>
            <a:pPr algn="l" fontAlgn="base"/>
            <a:r>
              <a:rPr lang="en-US" sz="1600" b="0" i="0" dirty="0">
                <a:effectLst/>
              </a:rPr>
              <a:t>Dynamic ARP inspection ensures that only valid ARP requests and responses are relayed. The switch performs these activities:</a:t>
            </a:r>
          </a:p>
          <a:p>
            <a:pPr lvl="3" fontAlgn="base"/>
            <a:r>
              <a:rPr lang="en-US" sz="1600" b="0" i="0" dirty="0">
                <a:effectLst/>
              </a:rPr>
              <a:t>Intercepts all ARP requests and responses on untrusted ports</a:t>
            </a:r>
          </a:p>
          <a:p>
            <a:pPr lvl="3" fontAlgn="base"/>
            <a:r>
              <a:rPr lang="en-US" sz="1600" b="0" i="0" dirty="0">
                <a:effectLst/>
              </a:rPr>
              <a:t>Drops invalid ARP packets</a:t>
            </a:r>
          </a:p>
          <a:p>
            <a:endParaRPr lang="en-IN" dirty="0"/>
          </a:p>
        </p:txBody>
      </p:sp>
      <p:sp>
        <p:nvSpPr>
          <p:cNvPr id="8" name="Slide Number Placeholder 7">
            <a:extLst>
              <a:ext uri="{FF2B5EF4-FFF2-40B4-BE49-F238E27FC236}">
                <a16:creationId xmlns:a16="http://schemas.microsoft.com/office/drawing/2014/main" id="{3848D298-B2F3-4FA9-B1FE-83A9BE129E42}"/>
              </a:ext>
            </a:extLst>
          </p:cNvPr>
          <p:cNvSpPr>
            <a:spLocks noGrp="1"/>
          </p:cNvSpPr>
          <p:nvPr>
            <p:ph type="sldNum" sz="quarter" idx="33"/>
          </p:nvPr>
        </p:nvSpPr>
        <p:spPr/>
        <p:txBody>
          <a:bodyPr/>
          <a:lstStyle/>
          <a:p>
            <a:fld id="{19B51A1E-902D-48AF-9020-955120F399B6}" type="slidenum">
              <a:rPr lang="en-US" noProof="0" smtClean="0"/>
              <a:pPr/>
              <a:t>19</a:t>
            </a:fld>
            <a:endParaRPr lang="en-US" noProof="0" dirty="0"/>
          </a:p>
        </p:txBody>
      </p:sp>
      <p:sp>
        <p:nvSpPr>
          <p:cNvPr id="10" name="Rectangle 9">
            <a:extLst>
              <a:ext uri="{FF2B5EF4-FFF2-40B4-BE49-F238E27FC236}">
                <a16:creationId xmlns:a16="http://schemas.microsoft.com/office/drawing/2014/main" id="{62FB214E-555D-4AA1-BC82-260467AC49F2}"/>
              </a:ext>
            </a:extLst>
          </p:cNvPr>
          <p:cNvSpPr/>
          <p:nvPr/>
        </p:nvSpPr>
        <p:spPr>
          <a:xfrm>
            <a:off x="9969623" y="0"/>
            <a:ext cx="222237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Graphic 10" descr="Two squares and a zigzag line">
            <a:extLst>
              <a:ext uri="{FF2B5EF4-FFF2-40B4-BE49-F238E27FC236}">
                <a16:creationId xmlns:a16="http://schemas.microsoft.com/office/drawing/2014/main" id="{C75F322E-66C6-4133-88C1-166C068C659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18001" y="-765699"/>
            <a:ext cx="3908393" cy="3908393"/>
          </a:xfrm>
          <a:prstGeom prst="rect">
            <a:avLst/>
          </a:prstGeom>
        </p:spPr>
      </p:pic>
    </p:spTree>
    <p:extLst>
      <p:ext uri="{BB962C8B-B14F-4D97-AF65-F5344CB8AC3E}">
        <p14:creationId xmlns:p14="http://schemas.microsoft.com/office/powerpoint/2010/main" val="3156708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4445000" y="588563"/>
            <a:ext cx="5184913" cy="432000"/>
          </a:xfrm>
        </p:spPr>
        <p:txBody>
          <a:bodyPr/>
          <a:lstStyle/>
          <a:p>
            <a:r>
              <a:rPr lang="en-US" dirty="0"/>
              <a:t>content</a:t>
            </a:r>
          </a:p>
        </p:txBody>
      </p:sp>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4445000" y="1109709"/>
            <a:ext cx="5184800" cy="5037903"/>
          </a:xfrm>
        </p:spPr>
        <p:txBody>
          <a:bodyPr/>
          <a:lstStyle/>
          <a:p>
            <a:r>
              <a:rPr lang="en-US" dirty="0"/>
              <a:t>Campus Plan</a:t>
            </a:r>
          </a:p>
          <a:p>
            <a:r>
              <a:rPr lang="en-US" dirty="0"/>
              <a:t>Network Topology</a:t>
            </a:r>
          </a:p>
          <a:p>
            <a:r>
              <a:rPr lang="en-US" dirty="0"/>
              <a:t>Design Layout</a:t>
            </a:r>
          </a:p>
          <a:p>
            <a:r>
              <a:rPr lang="en-US" dirty="0"/>
              <a:t>Hierarchical Architecture</a:t>
            </a:r>
          </a:p>
          <a:p>
            <a:r>
              <a:rPr lang="en-US" dirty="0"/>
              <a:t>Devices Used</a:t>
            </a:r>
          </a:p>
          <a:p>
            <a:r>
              <a:rPr lang="en-US" dirty="0"/>
              <a:t>Security Features</a:t>
            </a:r>
          </a:p>
          <a:p>
            <a:r>
              <a:rPr lang="en-US" dirty="0"/>
              <a:t>Application Services</a:t>
            </a:r>
          </a:p>
          <a:p>
            <a:r>
              <a:rPr lang="en-US" dirty="0"/>
              <a:t>RFID Tag’s</a:t>
            </a:r>
          </a:p>
          <a:p>
            <a:r>
              <a:rPr lang="en-US" dirty="0"/>
              <a:t>Switch Security</a:t>
            </a:r>
          </a:p>
          <a:p>
            <a:r>
              <a:rPr lang="en-US" dirty="0"/>
              <a:t>Router Security</a:t>
            </a:r>
          </a:p>
          <a:p>
            <a:r>
              <a:rPr lang="en-US" dirty="0"/>
              <a:t>Vulnerabilities</a:t>
            </a:r>
          </a:p>
          <a:p>
            <a:r>
              <a:rPr lang="en-US" dirty="0"/>
              <a:t>Conclusion</a:t>
            </a:r>
          </a:p>
          <a:p>
            <a:endParaRPr lang="en-US" dirty="0"/>
          </a:p>
          <a:p>
            <a:endParaRPr lang="en-US" dirty="0"/>
          </a:p>
          <a:p>
            <a:endParaRPr lang="en-US" dirty="0"/>
          </a:p>
          <a:p>
            <a:endParaRPr lang="en-US" dirty="0"/>
          </a:p>
          <a:p>
            <a:endParaRPr lang="en-US" dirty="0"/>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4"/>
          </p:nvPr>
        </p:nvSpPr>
        <p:spPr/>
        <p:txBody>
          <a:bodyPr/>
          <a:lstStyle/>
          <a:p>
            <a:fld id="{19B51A1E-902D-48AF-9020-955120F399B6}" type="slidenum">
              <a:rPr lang="en-US" smtClean="0"/>
              <a:pPr/>
              <a:t>2</a:t>
            </a:fld>
            <a:endParaRPr lang="en-US" dirty="0"/>
          </a:p>
        </p:txBody>
      </p:sp>
      <p:pic>
        <p:nvPicPr>
          <p:cNvPr id="8" name="Picture Placeholder 7">
            <a:extLst>
              <a:ext uri="{FF2B5EF4-FFF2-40B4-BE49-F238E27FC236}">
                <a16:creationId xmlns:a16="http://schemas.microsoft.com/office/drawing/2014/main" id="{754E2DDE-06A4-463C-91B7-B7D20E3D132E}"/>
              </a:ext>
            </a:extLst>
          </p:cNvPr>
          <p:cNvPicPr>
            <a:picLocks noGrp="1" noChangeAspect="1"/>
          </p:cNvPicPr>
          <p:nvPr>
            <p:ph type="pic" sz="quarter" idx="33"/>
          </p:nvPr>
        </p:nvPicPr>
        <p:blipFill>
          <a:blip r:embed="rId3">
            <a:grayscl/>
          </a:blip>
          <a:srcRect l="39954" r="39954"/>
          <a:stretch>
            <a:fillRect/>
          </a:stretch>
        </p:blipFill>
        <p:spPr>
          <a:xfrm>
            <a:off x="9980476" y="0"/>
            <a:ext cx="2211524" cy="6858000"/>
          </a:xfrm>
          <a:prstGeom prst="rect">
            <a:avLst/>
          </a:prstGeom>
        </p:spPr>
      </p:pic>
    </p:spTree>
    <p:extLst>
      <p:ext uri="{BB962C8B-B14F-4D97-AF65-F5344CB8AC3E}">
        <p14:creationId xmlns:p14="http://schemas.microsoft.com/office/powerpoint/2010/main" val="13297466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9714CB3-694B-49E8-AC24-EC45D0E79E8E}"/>
              </a:ext>
            </a:extLst>
          </p:cNvPr>
          <p:cNvSpPr/>
          <p:nvPr/>
        </p:nvSpPr>
        <p:spPr>
          <a:xfrm>
            <a:off x="9969623" y="0"/>
            <a:ext cx="222237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Content Placeholder 1">
            <a:extLst>
              <a:ext uri="{FF2B5EF4-FFF2-40B4-BE49-F238E27FC236}">
                <a16:creationId xmlns:a16="http://schemas.microsoft.com/office/drawing/2014/main" id="{8D7EC9DA-354C-45B7-861A-EE22DDC2E244}"/>
              </a:ext>
            </a:extLst>
          </p:cNvPr>
          <p:cNvSpPr>
            <a:spLocks noGrp="1"/>
          </p:cNvSpPr>
          <p:nvPr>
            <p:ph sz="half" idx="1"/>
          </p:nvPr>
        </p:nvSpPr>
        <p:spPr>
          <a:xfrm>
            <a:off x="3129150" y="2213012"/>
            <a:ext cx="3736800" cy="3065436"/>
          </a:xfrm>
        </p:spPr>
        <p:txBody>
          <a:bodyPr/>
          <a:lstStyle/>
          <a:p>
            <a:r>
              <a:rPr lang="en-US" dirty="0"/>
              <a:t>ARP inspection set up at vlan1</a:t>
            </a:r>
          </a:p>
          <a:p>
            <a:r>
              <a:rPr lang="en-US" dirty="0"/>
              <a:t>Port connected to router is configured as trusted</a:t>
            </a:r>
          </a:p>
        </p:txBody>
      </p:sp>
      <p:sp>
        <p:nvSpPr>
          <p:cNvPr id="4" name="Picture Placeholder 3">
            <a:extLst>
              <a:ext uri="{FF2B5EF4-FFF2-40B4-BE49-F238E27FC236}">
                <a16:creationId xmlns:a16="http://schemas.microsoft.com/office/drawing/2014/main" id="{046E45B5-E3AD-4E71-913C-3140C0BFE42E}"/>
              </a:ext>
            </a:extLst>
          </p:cNvPr>
          <p:cNvSpPr>
            <a:spLocks noGrp="1"/>
          </p:cNvSpPr>
          <p:nvPr>
            <p:ph type="pic" sz="quarter" idx="14"/>
          </p:nvPr>
        </p:nvSpPr>
        <p:spPr/>
      </p:sp>
      <p:sp>
        <p:nvSpPr>
          <p:cNvPr id="5" name="Title 4">
            <a:extLst>
              <a:ext uri="{FF2B5EF4-FFF2-40B4-BE49-F238E27FC236}">
                <a16:creationId xmlns:a16="http://schemas.microsoft.com/office/drawing/2014/main" id="{07F54631-E274-4567-8DE3-D26821B3B916}"/>
              </a:ext>
            </a:extLst>
          </p:cNvPr>
          <p:cNvSpPr>
            <a:spLocks noGrp="1"/>
          </p:cNvSpPr>
          <p:nvPr>
            <p:ph type="title"/>
          </p:nvPr>
        </p:nvSpPr>
        <p:spPr/>
        <p:txBody>
          <a:bodyPr/>
          <a:lstStyle/>
          <a:p>
            <a:r>
              <a:rPr lang="en-US" dirty="0"/>
              <a:t>prevention</a:t>
            </a:r>
            <a:endParaRPr lang="en-IN" dirty="0"/>
          </a:p>
        </p:txBody>
      </p:sp>
      <p:sp>
        <p:nvSpPr>
          <p:cNvPr id="6" name="Text Placeholder 5">
            <a:extLst>
              <a:ext uri="{FF2B5EF4-FFF2-40B4-BE49-F238E27FC236}">
                <a16:creationId xmlns:a16="http://schemas.microsoft.com/office/drawing/2014/main" id="{B600899F-08A0-4DB3-884A-AC043AA5F2E0}"/>
              </a:ext>
            </a:extLst>
          </p:cNvPr>
          <p:cNvSpPr>
            <a:spLocks noGrp="1"/>
          </p:cNvSpPr>
          <p:nvPr>
            <p:ph type="body" sz="quarter" idx="32"/>
          </p:nvPr>
        </p:nvSpPr>
        <p:spPr/>
        <p:txBody>
          <a:bodyPr/>
          <a:lstStyle/>
          <a:p>
            <a:r>
              <a:rPr lang="en-US" dirty="0">
                <a:latin typeface="Corbel" panose="020B0503020204020204" pitchFamily="34" charset="0"/>
              </a:rPr>
              <a:t>Dynamic ARP Inspection</a:t>
            </a:r>
            <a:endParaRPr lang="en-IN" dirty="0">
              <a:latin typeface="Corbel" panose="020B0503020204020204" pitchFamily="34" charset="0"/>
            </a:endParaRPr>
          </a:p>
          <a:p>
            <a:endParaRPr lang="en-IN" dirty="0"/>
          </a:p>
        </p:txBody>
      </p:sp>
      <p:pic>
        <p:nvPicPr>
          <p:cNvPr id="8" name="Picture 7">
            <a:extLst>
              <a:ext uri="{FF2B5EF4-FFF2-40B4-BE49-F238E27FC236}">
                <a16:creationId xmlns:a16="http://schemas.microsoft.com/office/drawing/2014/main" id="{7CB15DBD-8264-441C-B5A9-5E42B6F266B5}"/>
              </a:ext>
            </a:extLst>
          </p:cNvPr>
          <p:cNvPicPr>
            <a:picLocks noChangeAspect="1"/>
          </p:cNvPicPr>
          <p:nvPr/>
        </p:nvPicPr>
        <p:blipFill>
          <a:blip r:embed="rId2"/>
          <a:stretch>
            <a:fillRect/>
          </a:stretch>
        </p:blipFill>
        <p:spPr>
          <a:xfrm>
            <a:off x="6773156" y="826544"/>
            <a:ext cx="5311600" cy="5204911"/>
          </a:xfrm>
          <a:prstGeom prst="rect">
            <a:avLst/>
          </a:prstGeom>
        </p:spPr>
      </p:pic>
      <p:sp>
        <p:nvSpPr>
          <p:cNvPr id="10" name="Rectangle 9">
            <a:extLst>
              <a:ext uri="{FF2B5EF4-FFF2-40B4-BE49-F238E27FC236}">
                <a16:creationId xmlns:a16="http://schemas.microsoft.com/office/drawing/2014/main" id="{F94A6C96-C5F9-4990-B78F-F22786E19688}"/>
              </a:ext>
            </a:extLst>
          </p:cNvPr>
          <p:cNvSpPr/>
          <p:nvPr/>
        </p:nvSpPr>
        <p:spPr>
          <a:xfrm>
            <a:off x="6897391" y="4428013"/>
            <a:ext cx="1894150" cy="49909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A8D0D250-D2D5-49C6-91EB-FF8447A98B2F}"/>
              </a:ext>
            </a:extLst>
          </p:cNvPr>
          <p:cNvSpPr/>
          <p:nvPr/>
        </p:nvSpPr>
        <p:spPr>
          <a:xfrm>
            <a:off x="6897391" y="2519250"/>
            <a:ext cx="2069056" cy="360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60C28B09-FF50-49BB-AE18-991CA067EA1E}"/>
              </a:ext>
            </a:extLst>
          </p:cNvPr>
          <p:cNvSpPr txBox="1"/>
          <p:nvPr/>
        </p:nvSpPr>
        <p:spPr>
          <a:xfrm>
            <a:off x="9746707" y="4445156"/>
            <a:ext cx="1686757" cy="338554"/>
          </a:xfrm>
          <a:prstGeom prst="rect">
            <a:avLst/>
          </a:prstGeom>
          <a:noFill/>
        </p:spPr>
        <p:txBody>
          <a:bodyPr wrap="square" rtlCol="0">
            <a:spAutoFit/>
          </a:bodyPr>
          <a:lstStyle/>
          <a:p>
            <a:r>
              <a:rPr lang="en-US" sz="1600" b="1" dirty="0"/>
              <a:t>Trusted</a:t>
            </a:r>
            <a:endParaRPr lang="en-IN" sz="1600" b="1" dirty="0"/>
          </a:p>
        </p:txBody>
      </p:sp>
      <p:cxnSp>
        <p:nvCxnSpPr>
          <p:cNvPr id="14" name="Straight Arrow Connector 13">
            <a:extLst>
              <a:ext uri="{FF2B5EF4-FFF2-40B4-BE49-F238E27FC236}">
                <a16:creationId xmlns:a16="http://schemas.microsoft.com/office/drawing/2014/main" id="{2123C183-31D0-41C6-9FD0-3436FD037829}"/>
              </a:ext>
            </a:extLst>
          </p:cNvPr>
          <p:cNvCxnSpPr/>
          <p:nvPr/>
        </p:nvCxnSpPr>
        <p:spPr>
          <a:xfrm flipH="1">
            <a:off x="8966447" y="4649954"/>
            <a:ext cx="69245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19025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7A879-AB2A-412B-B954-7F4F41376BF6}"/>
              </a:ext>
            </a:extLst>
          </p:cNvPr>
          <p:cNvSpPr>
            <a:spLocks noGrp="1"/>
          </p:cNvSpPr>
          <p:nvPr>
            <p:ph type="title"/>
          </p:nvPr>
        </p:nvSpPr>
        <p:spPr/>
        <p:txBody>
          <a:bodyPr/>
          <a:lstStyle/>
          <a:p>
            <a:r>
              <a:rPr lang="en-US" dirty="0"/>
              <a:t>ATTACKS EXPECTED</a:t>
            </a:r>
            <a:endParaRPr lang="en-IN" dirty="0"/>
          </a:p>
        </p:txBody>
      </p:sp>
      <p:sp>
        <p:nvSpPr>
          <p:cNvPr id="4" name="Text Placeholder 3">
            <a:extLst>
              <a:ext uri="{FF2B5EF4-FFF2-40B4-BE49-F238E27FC236}">
                <a16:creationId xmlns:a16="http://schemas.microsoft.com/office/drawing/2014/main" id="{18E18CFA-615C-4867-BD19-AEF8B1A83CF0}"/>
              </a:ext>
            </a:extLst>
          </p:cNvPr>
          <p:cNvSpPr>
            <a:spLocks noGrp="1"/>
          </p:cNvSpPr>
          <p:nvPr>
            <p:ph type="body" idx="1"/>
          </p:nvPr>
        </p:nvSpPr>
        <p:spPr/>
        <p:txBody>
          <a:bodyPr/>
          <a:lstStyle/>
          <a:p>
            <a:r>
              <a:rPr lang="en-IN" b="1" i="0" dirty="0">
                <a:effectLst/>
                <a:latin typeface="Corbel" panose="020B0503020204020204" pitchFamily="34" charset="0"/>
              </a:rPr>
              <a:t>CAM  Table Overflow</a:t>
            </a:r>
            <a:endParaRPr lang="en-IN" dirty="0">
              <a:latin typeface="Corbel" panose="020B0503020204020204" pitchFamily="34" charset="0"/>
            </a:endParaRPr>
          </a:p>
        </p:txBody>
      </p:sp>
      <p:sp>
        <p:nvSpPr>
          <p:cNvPr id="5" name="Content Placeholder 4">
            <a:extLst>
              <a:ext uri="{FF2B5EF4-FFF2-40B4-BE49-F238E27FC236}">
                <a16:creationId xmlns:a16="http://schemas.microsoft.com/office/drawing/2014/main" id="{505A98F5-D648-470B-89DA-5C24158D129F}"/>
              </a:ext>
            </a:extLst>
          </p:cNvPr>
          <p:cNvSpPr>
            <a:spLocks noGrp="1"/>
          </p:cNvSpPr>
          <p:nvPr>
            <p:ph sz="half" idx="2"/>
          </p:nvPr>
        </p:nvSpPr>
        <p:spPr>
          <a:xfrm>
            <a:off x="431999" y="2228678"/>
            <a:ext cx="9197999" cy="1127905"/>
          </a:xfrm>
        </p:spPr>
        <p:txBody>
          <a:bodyPr/>
          <a:lstStyle/>
          <a:p>
            <a:r>
              <a:rPr lang="en-US" sz="1600" b="0" i="0" dirty="0">
                <a:solidFill>
                  <a:srgbClr val="58585B"/>
                </a:solidFill>
                <a:effectLst/>
              </a:rPr>
              <a:t>Content Addressable Memory (CAM) tables are limited in size. If enough entries are entered into the CAM table before other entries are expired, the CAM table fills up to the point that no new entries can be accepted. Typically, a network intruder floods the switch with a large number of invalid source Media Access Control (MAC) addresses until the CAM table fills up. When that occurs, the switch floods all ports with incoming traffic because it cannot find the port number for a particular MAC address in the CAM table.</a:t>
            </a:r>
            <a:endParaRPr lang="en-IN" sz="1600" dirty="0"/>
          </a:p>
        </p:txBody>
      </p:sp>
      <p:sp>
        <p:nvSpPr>
          <p:cNvPr id="6" name="Text Placeholder 5">
            <a:extLst>
              <a:ext uri="{FF2B5EF4-FFF2-40B4-BE49-F238E27FC236}">
                <a16:creationId xmlns:a16="http://schemas.microsoft.com/office/drawing/2014/main" id="{95E7BD93-6939-483C-84E4-00FF26A4C4B0}"/>
              </a:ext>
            </a:extLst>
          </p:cNvPr>
          <p:cNvSpPr>
            <a:spLocks noGrp="1"/>
          </p:cNvSpPr>
          <p:nvPr>
            <p:ph type="body" sz="quarter" idx="13"/>
          </p:nvPr>
        </p:nvSpPr>
        <p:spPr>
          <a:xfrm>
            <a:off x="432000" y="3625889"/>
            <a:ext cx="4500000" cy="525283"/>
          </a:xfrm>
        </p:spPr>
        <p:txBody>
          <a:bodyPr/>
          <a:lstStyle/>
          <a:p>
            <a:r>
              <a:rPr lang="en-US" dirty="0">
                <a:latin typeface="Corbel" panose="020B0503020204020204" pitchFamily="34" charset="0"/>
              </a:rPr>
              <a:t>Prevention – </a:t>
            </a:r>
            <a:r>
              <a:rPr lang="en-US" dirty="0" err="1">
                <a:latin typeface="Corbel" panose="020B0503020204020204" pitchFamily="34" charset="0"/>
              </a:rPr>
              <a:t>SwitchPort</a:t>
            </a:r>
            <a:r>
              <a:rPr lang="en-US" dirty="0">
                <a:latin typeface="Corbel" panose="020B0503020204020204" pitchFamily="34" charset="0"/>
              </a:rPr>
              <a:t> Security</a:t>
            </a:r>
            <a:endParaRPr lang="en-IN" dirty="0">
              <a:latin typeface="Corbel" panose="020B0503020204020204" pitchFamily="34" charset="0"/>
            </a:endParaRPr>
          </a:p>
        </p:txBody>
      </p:sp>
      <p:sp>
        <p:nvSpPr>
          <p:cNvPr id="7" name="Text Placeholder 6">
            <a:extLst>
              <a:ext uri="{FF2B5EF4-FFF2-40B4-BE49-F238E27FC236}">
                <a16:creationId xmlns:a16="http://schemas.microsoft.com/office/drawing/2014/main" id="{D4D35E41-A34F-4B81-ABAC-CAD564EE4928}"/>
              </a:ext>
            </a:extLst>
          </p:cNvPr>
          <p:cNvSpPr>
            <a:spLocks noGrp="1"/>
          </p:cNvSpPr>
          <p:nvPr>
            <p:ph type="body" sz="quarter" idx="12"/>
          </p:nvPr>
        </p:nvSpPr>
        <p:spPr>
          <a:xfrm>
            <a:off x="432000" y="4483224"/>
            <a:ext cx="9197998" cy="1370675"/>
          </a:xfrm>
        </p:spPr>
        <p:txBody>
          <a:bodyPr/>
          <a:lstStyle/>
          <a:p>
            <a:r>
              <a:rPr lang="en-US" sz="1600" b="0" i="0" dirty="0">
                <a:solidFill>
                  <a:srgbClr val="58585B"/>
                </a:solidFill>
                <a:effectLst/>
              </a:rPr>
              <a:t>The CAM table overflow attack can be mitigated by configuring port security on the switch. This option provides for either the specification of the MAC addresses on a particular switch port or the specification of the number of MAC addresses that can be learned by a switch port. When an invalid MAC address is detected on the port, the switch can either block the offending MAC address or shut down the port. The specification of MAC addresses on switch ports is far too unmanageable a solution for a production environment. A limit of the number of MAC addresses on a switch port is manageable.</a:t>
            </a:r>
            <a:endParaRPr lang="en-IN" sz="1600" dirty="0"/>
          </a:p>
        </p:txBody>
      </p:sp>
      <p:sp>
        <p:nvSpPr>
          <p:cNvPr id="8" name="Slide Number Placeholder 7">
            <a:extLst>
              <a:ext uri="{FF2B5EF4-FFF2-40B4-BE49-F238E27FC236}">
                <a16:creationId xmlns:a16="http://schemas.microsoft.com/office/drawing/2014/main" id="{7BC1E750-EDAC-4F9B-A870-69E662D0C267}"/>
              </a:ext>
            </a:extLst>
          </p:cNvPr>
          <p:cNvSpPr>
            <a:spLocks noGrp="1"/>
          </p:cNvSpPr>
          <p:nvPr>
            <p:ph type="sldNum" sz="quarter" idx="33"/>
          </p:nvPr>
        </p:nvSpPr>
        <p:spPr/>
        <p:txBody>
          <a:bodyPr/>
          <a:lstStyle/>
          <a:p>
            <a:fld id="{19B51A1E-902D-48AF-9020-955120F399B6}" type="slidenum">
              <a:rPr lang="en-US" noProof="0" smtClean="0"/>
              <a:pPr/>
              <a:t>21</a:t>
            </a:fld>
            <a:endParaRPr lang="en-US" noProof="0" dirty="0"/>
          </a:p>
        </p:txBody>
      </p:sp>
      <p:pic>
        <p:nvPicPr>
          <p:cNvPr id="9" name="Picture 2" descr="Black Background Presentation High Res Stock Images | Shutterstock">
            <a:extLst>
              <a:ext uri="{FF2B5EF4-FFF2-40B4-BE49-F238E27FC236}">
                <a16:creationId xmlns:a16="http://schemas.microsoft.com/office/drawing/2014/main" id="{341F620A-CABA-464F-A365-D2869FD5A8B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6810"/>
          <a:stretch/>
        </p:blipFill>
        <p:spPr bwMode="auto">
          <a:xfrm rot="5400000">
            <a:off x="7607838" y="2186310"/>
            <a:ext cx="6858002" cy="2485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28152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47E3A-86A8-42EB-9E9E-C8CF2DB9F1E0}"/>
              </a:ext>
            </a:extLst>
          </p:cNvPr>
          <p:cNvSpPr>
            <a:spLocks noGrp="1"/>
          </p:cNvSpPr>
          <p:nvPr>
            <p:ph type="title"/>
          </p:nvPr>
        </p:nvSpPr>
        <p:spPr/>
        <p:txBody>
          <a:bodyPr/>
          <a:lstStyle/>
          <a:p>
            <a:r>
              <a:rPr lang="en-US" dirty="0"/>
              <a:t>ATTACKS EXPECTED</a:t>
            </a:r>
            <a:endParaRPr lang="en-IN" dirty="0"/>
          </a:p>
        </p:txBody>
      </p:sp>
      <p:sp>
        <p:nvSpPr>
          <p:cNvPr id="4" name="Text Placeholder 3">
            <a:extLst>
              <a:ext uri="{FF2B5EF4-FFF2-40B4-BE49-F238E27FC236}">
                <a16:creationId xmlns:a16="http://schemas.microsoft.com/office/drawing/2014/main" id="{B261436D-759E-4C50-AD0F-43D39BE99D08}"/>
              </a:ext>
            </a:extLst>
          </p:cNvPr>
          <p:cNvSpPr>
            <a:spLocks noGrp="1"/>
          </p:cNvSpPr>
          <p:nvPr>
            <p:ph type="body" idx="1"/>
          </p:nvPr>
        </p:nvSpPr>
        <p:spPr/>
        <p:txBody>
          <a:bodyPr/>
          <a:lstStyle/>
          <a:p>
            <a:r>
              <a:rPr lang="en-IN" b="1" i="0" dirty="0">
                <a:effectLst/>
                <a:latin typeface="Corbel" panose="020B0503020204020204" pitchFamily="34" charset="0"/>
              </a:rPr>
              <a:t>MAC  Address Spoofing</a:t>
            </a:r>
            <a:endParaRPr lang="en-IN" dirty="0">
              <a:latin typeface="Corbel" panose="020B0503020204020204" pitchFamily="34" charset="0"/>
            </a:endParaRPr>
          </a:p>
        </p:txBody>
      </p:sp>
      <p:sp>
        <p:nvSpPr>
          <p:cNvPr id="5" name="Content Placeholder 4">
            <a:extLst>
              <a:ext uri="{FF2B5EF4-FFF2-40B4-BE49-F238E27FC236}">
                <a16:creationId xmlns:a16="http://schemas.microsoft.com/office/drawing/2014/main" id="{CCA38A5A-27CF-41B7-83A0-49194F7A55D4}"/>
              </a:ext>
            </a:extLst>
          </p:cNvPr>
          <p:cNvSpPr>
            <a:spLocks noGrp="1"/>
          </p:cNvSpPr>
          <p:nvPr>
            <p:ph sz="half" idx="2"/>
          </p:nvPr>
        </p:nvSpPr>
        <p:spPr>
          <a:xfrm>
            <a:off x="432000" y="2050301"/>
            <a:ext cx="8987208" cy="1296581"/>
          </a:xfrm>
        </p:spPr>
        <p:txBody>
          <a:bodyPr/>
          <a:lstStyle/>
          <a:p>
            <a:r>
              <a:rPr lang="en-US" sz="1600" b="0" i="0" dirty="0">
                <a:solidFill>
                  <a:srgbClr val="58585B"/>
                </a:solidFill>
                <a:effectLst/>
              </a:rPr>
              <a:t>Media Access Control (MAC) spoofing attacks involve the use of a known MAC address of another host to attempt to make the target switch forward frames destined for the remote host to the network attacker. When a single frame is sent with the source Ethernet address of the other host, the network attacker overwrites the CAM table entry so that the switch forwards packets destined for the host to the network attacker. Until the host sends traffic, it does not receive any traffic. When the host sends out traffic, the CAM table entry is rewritten once more so that it moves back to the original port.</a:t>
            </a:r>
            <a:endParaRPr lang="en-IN" sz="1600" dirty="0"/>
          </a:p>
        </p:txBody>
      </p:sp>
      <p:sp>
        <p:nvSpPr>
          <p:cNvPr id="6" name="Text Placeholder 5">
            <a:extLst>
              <a:ext uri="{FF2B5EF4-FFF2-40B4-BE49-F238E27FC236}">
                <a16:creationId xmlns:a16="http://schemas.microsoft.com/office/drawing/2014/main" id="{33AABB99-7AEE-41F2-9762-E1228BB5BF55}"/>
              </a:ext>
            </a:extLst>
          </p:cNvPr>
          <p:cNvSpPr>
            <a:spLocks noGrp="1"/>
          </p:cNvSpPr>
          <p:nvPr>
            <p:ph type="body" sz="quarter" idx="13"/>
          </p:nvPr>
        </p:nvSpPr>
        <p:spPr>
          <a:xfrm>
            <a:off x="432000" y="3843162"/>
            <a:ext cx="4500000" cy="525283"/>
          </a:xfrm>
        </p:spPr>
        <p:txBody>
          <a:bodyPr/>
          <a:lstStyle/>
          <a:p>
            <a:r>
              <a:rPr lang="en-US" dirty="0">
                <a:latin typeface="Corbel" panose="020B0503020204020204" pitchFamily="34" charset="0"/>
              </a:rPr>
              <a:t>Prevention – </a:t>
            </a:r>
            <a:r>
              <a:rPr lang="en-US" dirty="0" err="1">
                <a:latin typeface="Corbel" panose="020B0503020204020204" pitchFamily="34" charset="0"/>
              </a:rPr>
              <a:t>SwitchPort</a:t>
            </a:r>
            <a:r>
              <a:rPr lang="en-US" dirty="0">
                <a:latin typeface="Corbel" panose="020B0503020204020204" pitchFamily="34" charset="0"/>
              </a:rPr>
              <a:t> Security</a:t>
            </a:r>
            <a:endParaRPr lang="en-IN" dirty="0">
              <a:latin typeface="Corbel" panose="020B0503020204020204" pitchFamily="34" charset="0"/>
            </a:endParaRPr>
          </a:p>
        </p:txBody>
      </p:sp>
      <p:sp>
        <p:nvSpPr>
          <p:cNvPr id="7" name="Text Placeholder 6">
            <a:extLst>
              <a:ext uri="{FF2B5EF4-FFF2-40B4-BE49-F238E27FC236}">
                <a16:creationId xmlns:a16="http://schemas.microsoft.com/office/drawing/2014/main" id="{558CD01F-0737-49CE-9B4F-523BD61C70CB}"/>
              </a:ext>
            </a:extLst>
          </p:cNvPr>
          <p:cNvSpPr>
            <a:spLocks noGrp="1"/>
          </p:cNvSpPr>
          <p:nvPr>
            <p:ph type="body" sz="quarter" idx="12"/>
          </p:nvPr>
        </p:nvSpPr>
        <p:spPr>
          <a:xfrm>
            <a:off x="432000" y="4727050"/>
            <a:ext cx="8724278" cy="1397308"/>
          </a:xfrm>
        </p:spPr>
        <p:txBody>
          <a:bodyPr/>
          <a:lstStyle/>
          <a:p>
            <a:r>
              <a:rPr lang="en-US" b="0" i="0" dirty="0">
                <a:solidFill>
                  <a:srgbClr val="58585B"/>
                </a:solidFill>
                <a:effectLst/>
                <a:latin typeface="CiscoSans"/>
              </a:rPr>
              <a:t>Use the port security feature to mitigate MAC spoofing attacks. Port security provides the capability to specify the MAC address of the system connected to a particular port. This also provides the ability to specify an action to take if a port security violation occurs.</a:t>
            </a:r>
            <a:endParaRPr lang="en-IN" dirty="0"/>
          </a:p>
        </p:txBody>
      </p:sp>
      <p:sp>
        <p:nvSpPr>
          <p:cNvPr id="8" name="Slide Number Placeholder 7">
            <a:extLst>
              <a:ext uri="{FF2B5EF4-FFF2-40B4-BE49-F238E27FC236}">
                <a16:creationId xmlns:a16="http://schemas.microsoft.com/office/drawing/2014/main" id="{C97F0908-3710-4386-8F08-C029C839B144}"/>
              </a:ext>
            </a:extLst>
          </p:cNvPr>
          <p:cNvSpPr>
            <a:spLocks noGrp="1"/>
          </p:cNvSpPr>
          <p:nvPr>
            <p:ph type="sldNum" sz="quarter" idx="33"/>
          </p:nvPr>
        </p:nvSpPr>
        <p:spPr/>
        <p:txBody>
          <a:bodyPr/>
          <a:lstStyle/>
          <a:p>
            <a:fld id="{19B51A1E-902D-48AF-9020-955120F399B6}" type="slidenum">
              <a:rPr lang="en-US" noProof="0" smtClean="0"/>
              <a:pPr/>
              <a:t>22</a:t>
            </a:fld>
            <a:endParaRPr lang="en-US" noProof="0" dirty="0"/>
          </a:p>
        </p:txBody>
      </p:sp>
      <p:sp>
        <p:nvSpPr>
          <p:cNvPr id="9" name="Rectangle 8">
            <a:extLst>
              <a:ext uri="{FF2B5EF4-FFF2-40B4-BE49-F238E27FC236}">
                <a16:creationId xmlns:a16="http://schemas.microsoft.com/office/drawing/2014/main" id="{C4265F8D-2698-4335-B833-C78882E7E553}"/>
              </a:ext>
            </a:extLst>
          </p:cNvPr>
          <p:cNvSpPr/>
          <p:nvPr/>
        </p:nvSpPr>
        <p:spPr>
          <a:xfrm>
            <a:off x="9969623" y="0"/>
            <a:ext cx="222237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Graphic 9" descr="Three circles each containing concentric circles.">
            <a:extLst>
              <a:ext uri="{FF2B5EF4-FFF2-40B4-BE49-F238E27FC236}">
                <a16:creationId xmlns:a16="http://schemas.microsoft.com/office/drawing/2014/main" id="{819BC527-5629-4D3F-A4D7-FA3873D8974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719351" y="3535500"/>
            <a:ext cx="3780408" cy="3780408"/>
          </a:xfrm>
          <a:prstGeom prst="rect">
            <a:avLst/>
          </a:prstGeom>
        </p:spPr>
      </p:pic>
    </p:spTree>
    <p:extLst>
      <p:ext uri="{BB962C8B-B14F-4D97-AF65-F5344CB8AC3E}">
        <p14:creationId xmlns:p14="http://schemas.microsoft.com/office/powerpoint/2010/main" val="26692863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55EF2215-EF1B-4A3B-B1B8-0B12289DBF82}"/>
              </a:ext>
            </a:extLst>
          </p:cNvPr>
          <p:cNvSpPr/>
          <p:nvPr/>
        </p:nvSpPr>
        <p:spPr>
          <a:xfrm>
            <a:off x="9969623" y="0"/>
            <a:ext cx="222237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Content Placeholder 1">
            <a:extLst>
              <a:ext uri="{FF2B5EF4-FFF2-40B4-BE49-F238E27FC236}">
                <a16:creationId xmlns:a16="http://schemas.microsoft.com/office/drawing/2014/main" id="{41BFD104-EE71-4096-9ECE-93D6C9FAC55D}"/>
              </a:ext>
            </a:extLst>
          </p:cNvPr>
          <p:cNvSpPr>
            <a:spLocks noGrp="1"/>
          </p:cNvSpPr>
          <p:nvPr>
            <p:ph sz="half" idx="1"/>
          </p:nvPr>
        </p:nvSpPr>
        <p:spPr>
          <a:xfrm>
            <a:off x="3129150" y="1948833"/>
            <a:ext cx="3736800" cy="3088590"/>
          </a:xfrm>
        </p:spPr>
        <p:txBody>
          <a:bodyPr/>
          <a:lstStyle/>
          <a:p>
            <a:pPr marL="0" indent="0">
              <a:buNone/>
            </a:pPr>
            <a:endParaRPr lang="en-US" dirty="0"/>
          </a:p>
          <a:p>
            <a:r>
              <a:rPr lang="en-US" dirty="0"/>
              <a:t>Mac-Addresses configured statically for functioning ports</a:t>
            </a:r>
          </a:p>
          <a:p>
            <a:r>
              <a:rPr lang="en-US" dirty="0"/>
              <a:t>Prevents from Man-In-Middle attacks like MAC spoofing , DHCP Starvation attack etc.</a:t>
            </a:r>
            <a:endParaRPr lang="en-IN" dirty="0"/>
          </a:p>
        </p:txBody>
      </p:sp>
      <p:sp>
        <p:nvSpPr>
          <p:cNvPr id="3" name="Slide Number Placeholder 2">
            <a:extLst>
              <a:ext uri="{FF2B5EF4-FFF2-40B4-BE49-F238E27FC236}">
                <a16:creationId xmlns:a16="http://schemas.microsoft.com/office/drawing/2014/main" id="{871B0EDC-B950-4CD1-AEC7-F88A9CF532BA}"/>
              </a:ext>
            </a:extLst>
          </p:cNvPr>
          <p:cNvSpPr>
            <a:spLocks noGrp="1"/>
          </p:cNvSpPr>
          <p:nvPr>
            <p:ph type="sldNum" sz="quarter" idx="34"/>
          </p:nvPr>
        </p:nvSpPr>
        <p:spPr/>
        <p:txBody>
          <a:bodyPr/>
          <a:lstStyle/>
          <a:p>
            <a:fld id="{19B51A1E-902D-48AF-9020-955120F399B6}" type="slidenum">
              <a:rPr lang="en-US" noProof="0" smtClean="0"/>
              <a:pPr/>
              <a:t>23</a:t>
            </a:fld>
            <a:endParaRPr lang="en-US" noProof="0" dirty="0"/>
          </a:p>
        </p:txBody>
      </p:sp>
      <p:sp>
        <p:nvSpPr>
          <p:cNvPr id="4" name="Picture Placeholder 3">
            <a:extLst>
              <a:ext uri="{FF2B5EF4-FFF2-40B4-BE49-F238E27FC236}">
                <a16:creationId xmlns:a16="http://schemas.microsoft.com/office/drawing/2014/main" id="{D0670346-0110-4724-8068-446AC2E49BD5}"/>
              </a:ext>
            </a:extLst>
          </p:cNvPr>
          <p:cNvSpPr>
            <a:spLocks noGrp="1"/>
          </p:cNvSpPr>
          <p:nvPr>
            <p:ph type="pic" sz="quarter" idx="14"/>
          </p:nvPr>
        </p:nvSpPr>
        <p:spPr/>
      </p:sp>
      <p:sp>
        <p:nvSpPr>
          <p:cNvPr id="5" name="Title 4">
            <a:extLst>
              <a:ext uri="{FF2B5EF4-FFF2-40B4-BE49-F238E27FC236}">
                <a16:creationId xmlns:a16="http://schemas.microsoft.com/office/drawing/2014/main" id="{D2B3C1DA-C67B-4BC1-8E45-E09D6767CDDA}"/>
              </a:ext>
            </a:extLst>
          </p:cNvPr>
          <p:cNvSpPr>
            <a:spLocks noGrp="1"/>
          </p:cNvSpPr>
          <p:nvPr>
            <p:ph type="title"/>
          </p:nvPr>
        </p:nvSpPr>
        <p:spPr/>
        <p:txBody>
          <a:bodyPr/>
          <a:lstStyle/>
          <a:p>
            <a:r>
              <a:rPr lang="en-US" dirty="0"/>
              <a:t>prevention</a:t>
            </a:r>
            <a:endParaRPr lang="en-IN" dirty="0"/>
          </a:p>
        </p:txBody>
      </p:sp>
      <p:sp>
        <p:nvSpPr>
          <p:cNvPr id="6" name="Text Placeholder 5">
            <a:extLst>
              <a:ext uri="{FF2B5EF4-FFF2-40B4-BE49-F238E27FC236}">
                <a16:creationId xmlns:a16="http://schemas.microsoft.com/office/drawing/2014/main" id="{92CF35DF-0BBE-4EC4-8523-29491EE119C0}"/>
              </a:ext>
            </a:extLst>
          </p:cNvPr>
          <p:cNvSpPr>
            <a:spLocks noGrp="1"/>
          </p:cNvSpPr>
          <p:nvPr>
            <p:ph type="body" sz="quarter" idx="32"/>
          </p:nvPr>
        </p:nvSpPr>
        <p:spPr/>
        <p:txBody>
          <a:bodyPr/>
          <a:lstStyle/>
          <a:p>
            <a:r>
              <a:rPr lang="en-US" dirty="0"/>
              <a:t>Switchport Security</a:t>
            </a:r>
          </a:p>
          <a:p>
            <a:endParaRPr lang="en-IN" dirty="0"/>
          </a:p>
        </p:txBody>
      </p:sp>
      <p:pic>
        <p:nvPicPr>
          <p:cNvPr id="8" name="Picture 7">
            <a:extLst>
              <a:ext uri="{FF2B5EF4-FFF2-40B4-BE49-F238E27FC236}">
                <a16:creationId xmlns:a16="http://schemas.microsoft.com/office/drawing/2014/main" id="{31A812B4-1E9E-4DAA-B478-AD4326C8CBB4}"/>
              </a:ext>
            </a:extLst>
          </p:cNvPr>
          <p:cNvPicPr>
            <a:picLocks noChangeAspect="1"/>
          </p:cNvPicPr>
          <p:nvPr/>
        </p:nvPicPr>
        <p:blipFill>
          <a:blip r:embed="rId2"/>
          <a:stretch>
            <a:fillRect/>
          </a:stretch>
        </p:blipFill>
        <p:spPr>
          <a:xfrm>
            <a:off x="6780776" y="864000"/>
            <a:ext cx="5296359" cy="5258256"/>
          </a:xfrm>
          <a:prstGeom prst="rect">
            <a:avLst/>
          </a:prstGeom>
        </p:spPr>
      </p:pic>
      <p:cxnSp>
        <p:nvCxnSpPr>
          <p:cNvPr id="10" name="Straight Connector 9">
            <a:extLst>
              <a:ext uri="{FF2B5EF4-FFF2-40B4-BE49-F238E27FC236}">
                <a16:creationId xmlns:a16="http://schemas.microsoft.com/office/drawing/2014/main" id="{2397EE70-1B72-4A30-ACD6-32CC214A5080}"/>
              </a:ext>
            </a:extLst>
          </p:cNvPr>
          <p:cNvCxnSpPr>
            <a:cxnSpLocks/>
          </p:cNvCxnSpPr>
          <p:nvPr/>
        </p:nvCxnSpPr>
        <p:spPr>
          <a:xfrm>
            <a:off x="7332139" y="4660777"/>
            <a:ext cx="281422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4FC5F-0962-435B-B257-9E26B252C33D}"/>
              </a:ext>
            </a:extLst>
          </p:cNvPr>
          <p:cNvCxnSpPr>
            <a:cxnSpLocks/>
          </p:cNvCxnSpPr>
          <p:nvPr/>
        </p:nvCxnSpPr>
        <p:spPr>
          <a:xfrm>
            <a:off x="7327700" y="3801122"/>
            <a:ext cx="281422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BE8F157-C1B7-4A82-A6AE-D0815F685D75}"/>
              </a:ext>
            </a:extLst>
          </p:cNvPr>
          <p:cNvCxnSpPr>
            <a:cxnSpLocks/>
          </p:cNvCxnSpPr>
          <p:nvPr/>
        </p:nvCxnSpPr>
        <p:spPr>
          <a:xfrm>
            <a:off x="7327700" y="2950345"/>
            <a:ext cx="269814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44477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4E29476-B829-40D1-AB76-68F5E1D9143F}"/>
              </a:ext>
            </a:extLst>
          </p:cNvPr>
          <p:cNvPicPr>
            <a:picLocks noChangeAspect="1"/>
          </p:cNvPicPr>
          <p:nvPr/>
        </p:nvPicPr>
        <p:blipFill>
          <a:blip r:embed="rId2"/>
          <a:stretch>
            <a:fillRect/>
          </a:stretch>
        </p:blipFill>
        <p:spPr>
          <a:xfrm>
            <a:off x="2627265" y="1190606"/>
            <a:ext cx="5303980" cy="5235394"/>
          </a:xfrm>
          <a:prstGeom prst="rect">
            <a:avLst/>
          </a:prstGeom>
        </p:spPr>
      </p:pic>
      <p:sp>
        <p:nvSpPr>
          <p:cNvPr id="11" name="Rectangle 10">
            <a:extLst>
              <a:ext uri="{FF2B5EF4-FFF2-40B4-BE49-F238E27FC236}">
                <a16:creationId xmlns:a16="http://schemas.microsoft.com/office/drawing/2014/main" id="{E9C6FA3E-A664-4857-B00D-ADBFEFB71AAD}"/>
              </a:ext>
            </a:extLst>
          </p:cNvPr>
          <p:cNvSpPr/>
          <p:nvPr/>
        </p:nvSpPr>
        <p:spPr>
          <a:xfrm>
            <a:off x="9969623" y="0"/>
            <a:ext cx="222237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itle 4">
            <a:extLst>
              <a:ext uri="{FF2B5EF4-FFF2-40B4-BE49-F238E27FC236}">
                <a16:creationId xmlns:a16="http://schemas.microsoft.com/office/drawing/2014/main" id="{5C517B83-F12C-4E6C-A281-CE54E48F27B3}"/>
              </a:ext>
            </a:extLst>
          </p:cNvPr>
          <p:cNvSpPr>
            <a:spLocks noGrp="1"/>
          </p:cNvSpPr>
          <p:nvPr>
            <p:ph type="title"/>
          </p:nvPr>
        </p:nvSpPr>
        <p:spPr/>
        <p:txBody>
          <a:bodyPr/>
          <a:lstStyle/>
          <a:p>
            <a:r>
              <a:rPr lang="en-US" dirty="0"/>
              <a:t>Port security</a:t>
            </a:r>
            <a:endParaRPr lang="en-IN" dirty="0"/>
          </a:p>
        </p:txBody>
      </p:sp>
      <p:sp>
        <p:nvSpPr>
          <p:cNvPr id="13" name="Rectangle 12">
            <a:extLst>
              <a:ext uri="{FF2B5EF4-FFF2-40B4-BE49-F238E27FC236}">
                <a16:creationId xmlns:a16="http://schemas.microsoft.com/office/drawing/2014/main" id="{DB7C0DA6-9EB2-4846-8C6B-D8660DA33395}"/>
              </a:ext>
            </a:extLst>
          </p:cNvPr>
          <p:cNvSpPr/>
          <p:nvPr/>
        </p:nvSpPr>
        <p:spPr>
          <a:xfrm>
            <a:off x="2823099" y="3608555"/>
            <a:ext cx="4648940" cy="142930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072691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7A879-AB2A-412B-B954-7F4F41376BF6}"/>
              </a:ext>
            </a:extLst>
          </p:cNvPr>
          <p:cNvSpPr>
            <a:spLocks noGrp="1"/>
          </p:cNvSpPr>
          <p:nvPr>
            <p:ph type="title"/>
          </p:nvPr>
        </p:nvSpPr>
        <p:spPr/>
        <p:txBody>
          <a:bodyPr/>
          <a:lstStyle/>
          <a:p>
            <a:r>
              <a:rPr lang="en-US" dirty="0"/>
              <a:t>ATTACKS EXPECTED</a:t>
            </a:r>
            <a:endParaRPr lang="en-IN" dirty="0"/>
          </a:p>
        </p:txBody>
      </p:sp>
      <p:sp>
        <p:nvSpPr>
          <p:cNvPr id="4" name="Text Placeholder 3">
            <a:extLst>
              <a:ext uri="{FF2B5EF4-FFF2-40B4-BE49-F238E27FC236}">
                <a16:creationId xmlns:a16="http://schemas.microsoft.com/office/drawing/2014/main" id="{18E18CFA-615C-4867-BD19-AEF8B1A83CF0}"/>
              </a:ext>
            </a:extLst>
          </p:cNvPr>
          <p:cNvSpPr>
            <a:spLocks noGrp="1"/>
          </p:cNvSpPr>
          <p:nvPr>
            <p:ph type="body" idx="1"/>
          </p:nvPr>
        </p:nvSpPr>
        <p:spPr/>
        <p:txBody>
          <a:bodyPr/>
          <a:lstStyle/>
          <a:p>
            <a:r>
              <a:rPr lang="en-IN" b="1" i="0" dirty="0">
                <a:effectLst/>
                <a:latin typeface="Corbel" panose="020B0503020204020204" pitchFamily="34" charset="0"/>
              </a:rPr>
              <a:t>BPDU Attack</a:t>
            </a:r>
            <a:endParaRPr lang="en-IN" dirty="0">
              <a:latin typeface="Corbel" panose="020B0503020204020204" pitchFamily="34" charset="0"/>
            </a:endParaRPr>
          </a:p>
        </p:txBody>
      </p:sp>
      <p:sp>
        <p:nvSpPr>
          <p:cNvPr id="5" name="Content Placeholder 4">
            <a:extLst>
              <a:ext uri="{FF2B5EF4-FFF2-40B4-BE49-F238E27FC236}">
                <a16:creationId xmlns:a16="http://schemas.microsoft.com/office/drawing/2014/main" id="{505A98F5-D648-470B-89DA-5C24158D129F}"/>
              </a:ext>
            </a:extLst>
          </p:cNvPr>
          <p:cNvSpPr>
            <a:spLocks noGrp="1"/>
          </p:cNvSpPr>
          <p:nvPr>
            <p:ph sz="half" idx="2"/>
          </p:nvPr>
        </p:nvSpPr>
        <p:spPr>
          <a:xfrm>
            <a:off x="431999" y="2228678"/>
            <a:ext cx="9197999" cy="1127905"/>
          </a:xfrm>
        </p:spPr>
        <p:txBody>
          <a:bodyPr/>
          <a:lstStyle/>
          <a:p>
            <a:r>
              <a:rPr lang="en-US" sz="1600" i="0" dirty="0">
                <a:solidFill>
                  <a:schemeClr val="tx1"/>
                </a:solidFill>
                <a:effectLst/>
              </a:rPr>
              <a:t>Network Attackers can launch different types of attacks on </a:t>
            </a:r>
            <a:r>
              <a:rPr lang="en-US" sz="1600" i="0" strike="noStrike" dirty="0">
                <a:solidFill>
                  <a:schemeClr val="tx1"/>
                </a:solidFill>
                <a:effectLst/>
              </a:rPr>
              <a:t>Spanning Tree Protocol (STP)</a:t>
            </a:r>
            <a:r>
              <a:rPr lang="en-US" sz="1600" i="0" dirty="0">
                <a:solidFill>
                  <a:schemeClr val="tx1"/>
                </a:solidFill>
                <a:effectLst/>
              </a:rPr>
              <a:t>. One type of </a:t>
            </a:r>
            <a:r>
              <a:rPr lang="en-US" sz="1600" i="0" strike="noStrike" dirty="0">
                <a:solidFill>
                  <a:schemeClr val="tx1"/>
                </a:solidFill>
                <a:effectLst/>
              </a:rPr>
              <a:t>Spanning Tree Protocol (STP)</a:t>
            </a:r>
            <a:r>
              <a:rPr lang="en-US" sz="1600" i="0" dirty="0">
                <a:solidFill>
                  <a:schemeClr val="tx1"/>
                </a:solidFill>
                <a:effectLst/>
              </a:rPr>
              <a:t> attack is to inject superior </a:t>
            </a:r>
            <a:r>
              <a:rPr lang="en-US" sz="1600" i="0" strike="noStrike" dirty="0">
                <a:solidFill>
                  <a:schemeClr val="tx1"/>
                </a:solidFill>
                <a:effectLst/>
              </a:rPr>
              <a:t>BPDUs</a:t>
            </a:r>
            <a:r>
              <a:rPr lang="en-US" sz="1600" i="0" dirty="0">
                <a:solidFill>
                  <a:schemeClr val="tx1"/>
                </a:solidFill>
                <a:effectLst/>
              </a:rPr>
              <a:t> in Layer 2 network. A superior </a:t>
            </a:r>
            <a:r>
              <a:rPr lang="en-US" sz="1600" i="0" strike="noStrike" dirty="0">
                <a:solidFill>
                  <a:schemeClr val="tx1"/>
                </a:solidFill>
                <a:effectLst/>
              </a:rPr>
              <a:t>BPDU</a:t>
            </a:r>
            <a:r>
              <a:rPr lang="en-US" sz="1600" i="0" dirty="0">
                <a:solidFill>
                  <a:schemeClr val="tx1"/>
                </a:solidFill>
                <a:effectLst/>
              </a:rPr>
              <a:t> is a </a:t>
            </a:r>
            <a:r>
              <a:rPr lang="en-US" sz="1600" i="0" strike="noStrike" dirty="0">
                <a:solidFill>
                  <a:schemeClr val="tx1"/>
                </a:solidFill>
                <a:effectLst/>
              </a:rPr>
              <a:t>BPDU</a:t>
            </a:r>
            <a:r>
              <a:rPr lang="en-US" sz="1600" i="0" dirty="0">
                <a:solidFill>
                  <a:schemeClr val="tx1"/>
                </a:solidFill>
                <a:effectLst/>
              </a:rPr>
              <a:t> which has a lower Bridge ID. In a normal network, superior BPDU's are generated by </a:t>
            </a:r>
            <a:r>
              <a:rPr lang="en-US" sz="1600" i="0" strike="noStrike" dirty="0">
                <a:solidFill>
                  <a:schemeClr val="tx1"/>
                </a:solidFill>
                <a:effectLst/>
              </a:rPr>
              <a:t>Root Bridge</a:t>
            </a:r>
            <a:r>
              <a:rPr lang="en-US" sz="1600" i="0" dirty="0">
                <a:solidFill>
                  <a:schemeClr val="tx1"/>
                </a:solidFill>
                <a:effectLst/>
              </a:rPr>
              <a:t>. If any other switch generate a superior BPDU, Spanning Tree Protocol (STP) recalculations will happen and the switch which generated superior </a:t>
            </a:r>
            <a:r>
              <a:rPr lang="en-US" sz="1600" i="0" strike="noStrike" dirty="0">
                <a:solidFill>
                  <a:schemeClr val="tx1"/>
                </a:solidFill>
                <a:effectLst/>
              </a:rPr>
              <a:t>BPDU</a:t>
            </a:r>
            <a:r>
              <a:rPr lang="en-US" sz="1600" i="0" dirty="0">
                <a:solidFill>
                  <a:schemeClr val="tx1"/>
                </a:solidFill>
                <a:effectLst/>
              </a:rPr>
              <a:t> will become the new </a:t>
            </a:r>
            <a:r>
              <a:rPr lang="en-US" sz="1600" i="0" strike="noStrike" dirty="0">
                <a:solidFill>
                  <a:schemeClr val="tx1"/>
                </a:solidFill>
                <a:effectLst/>
              </a:rPr>
              <a:t>Root Bridge</a:t>
            </a:r>
            <a:endParaRPr lang="en-IN" sz="1600" dirty="0">
              <a:solidFill>
                <a:schemeClr val="tx1"/>
              </a:solidFill>
            </a:endParaRPr>
          </a:p>
        </p:txBody>
      </p:sp>
      <p:sp>
        <p:nvSpPr>
          <p:cNvPr id="6" name="Text Placeholder 5">
            <a:extLst>
              <a:ext uri="{FF2B5EF4-FFF2-40B4-BE49-F238E27FC236}">
                <a16:creationId xmlns:a16="http://schemas.microsoft.com/office/drawing/2014/main" id="{95E7BD93-6939-483C-84E4-00FF26A4C4B0}"/>
              </a:ext>
            </a:extLst>
          </p:cNvPr>
          <p:cNvSpPr>
            <a:spLocks noGrp="1"/>
          </p:cNvSpPr>
          <p:nvPr>
            <p:ph type="body" sz="quarter" idx="13"/>
          </p:nvPr>
        </p:nvSpPr>
        <p:spPr>
          <a:xfrm>
            <a:off x="432000" y="3625889"/>
            <a:ext cx="4500000" cy="525283"/>
          </a:xfrm>
        </p:spPr>
        <p:txBody>
          <a:bodyPr/>
          <a:lstStyle/>
          <a:p>
            <a:r>
              <a:rPr lang="en-US" dirty="0">
                <a:latin typeface="Corbel" panose="020B0503020204020204" pitchFamily="34" charset="0"/>
              </a:rPr>
              <a:t>Prevention – BPDU Guard</a:t>
            </a:r>
            <a:endParaRPr lang="en-IN" dirty="0">
              <a:latin typeface="Corbel" panose="020B0503020204020204" pitchFamily="34" charset="0"/>
            </a:endParaRPr>
          </a:p>
        </p:txBody>
      </p:sp>
      <p:sp>
        <p:nvSpPr>
          <p:cNvPr id="7" name="Text Placeholder 6">
            <a:extLst>
              <a:ext uri="{FF2B5EF4-FFF2-40B4-BE49-F238E27FC236}">
                <a16:creationId xmlns:a16="http://schemas.microsoft.com/office/drawing/2014/main" id="{D4D35E41-A34F-4B81-ABAC-CAD564EE4928}"/>
              </a:ext>
            </a:extLst>
          </p:cNvPr>
          <p:cNvSpPr>
            <a:spLocks noGrp="1"/>
          </p:cNvSpPr>
          <p:nvPr>
            <p:ph type="body" sz="quarter" idx="12"/>
          </p:nvPr>
        </p:nvSpPr>
        <p:spPr>
          <a:xfrm>
            <a:off x="432000" y="4483224"/>
            <a:ext cx="9197998" cy="1370675"/>
          </a:xfrm>
        </p:spPr>
        <p:txBody>
          <a:bodyPr/>
          <a:lstStyle/>
          <a:p>
            <a:r>
              <a:rPr lang="en-US" sz="1600" i="0" dirty="0">
                <a:effectLst/>
              </a:rPr>
              <a:t>BPDU Guard feature is used to protect the Layer 2 </a:t>
            </a:r>
            <a:r>
              <a:rPr lang="en-US" sz="1600" i="0" u="none" strike="noStrike" dirty="0">
                <a:effectLst/>
              </a:rPr>
              <a:t>Spanning Tree Protocol (STP)</a:t>
            </a:r>
            <a:r>
              <a:rPr lang="en-US" sz="1600" i="0" dirty="0">
                <a:effectLst/>
              </a:rPr>
              <a:t> Topology from </a:t>
            </a:r>
            <a:r>
              <a:rPr lang="en-US" sz="1600" i="0" u="none" strike="noStrike" dirty="0">
                <a:effectLst/>
              </a:rPr>
              <a:t>BPDU</a:t>
            </a:r>
            <a:r>
              <a:rPr lang="en-US" sz="1600" i="0" dirty="0">
                <a:effectLst/>
              </a:rPr>
              <a:t> related attacks. BPDU Guard feature must be enabled on a port that should never receive a </a:t>
            </a:r>
            <a:r>
              <a:rPr lang="en-US" sz="1600" i="0" u="none" strike="noStrike" dirty="0">
                <a:effectLst/>
              </a:rPr>
              <a:t>BPDU</a:t>
            </a:r>
            <a:r>
              <a:rPr lang="en-US" sz="1600" i="0" dirty="0">
                <a:effectLst/>
              </a:rPr>
              <a:t> from its connected device. If a switch port which is configured with </a:t>
            </a:r>
            <a:r>
              <a:rPr lang="en-US" sz="1600" i="0" u="none" strike="noStrike" dirty="0">
                <a:effectLst/>
              </a:rPr>
              <a:t>Spanning Tree Protocol (STP) PortFast</a:t>
            </a:r>
            <a:r>
              <a:rPr lang="en-US" sz="1600" i="0" dirty="0">
                <a:effectLst/>
              </a:rPr>
              <a:t> feature, it must be connected to an end device (For example: workstation, server, printer etc.). The </a:t>
            </a:r>
            <a:r>
              <a:rPr lang="en-US" sz="1600" i="0" u="none" strike="noStrike" dirty="0">
                <a:effectLst/>
              </a:rPr>
              <a:t>PortFast</a:t>
            </a:r>
            <a:r>
              <a:rPr lang="en-US" sz="1600" i="0" dirty="0">
                <a:effectLst/>
              </a:rPr>
              <a:t> is enabled only on </a:t>
            </a:r>
            <a:r>
              <a:rPr lang="en-US" sz="1600" i="0" u="none" strike="noStrike" dirty="0">
                <a:effectLst/>
              </a:rPr>
              <a:t>access ports</a:t>
            </a:r>
            <a:r>
              <a:rPr lang="en-US" sz="1600" i="0" dirty="0">
                <a:effectLst/>
              </a:rPr>
              <a:t> to speed the transition of </a:t>
            </a:r>
            <a:r>
              <a:rPr lang="en-US" sz="1600" i="0" u="none" strike="noStrike" dirty="0">
                <a:effectLst/>
              </a:rPr>
              <a:t>access port</a:t>
            </a:r>
            <a:r>
              <a:rPr lang="en-US" sz="1600" i="0" dirty="0">
                <a:effectLst/>
              </a:rPr>
              <a:t> to </a:t>
            </a:r>
            <a:r>
              <a:rPr lang="en-US" sz="1600" i="0" u="none" strike="noStrike" dirty="0">
                <a:effectLst/>
              </a:rPr>
              <a:t>STP forwarding state</a:t>
            </a:r>
            <a:r>
              <a:rPr lang="en-US" sz="1600" i="0" dirty="0">
                <a:effectLst/>
              </a:rPr>
              <a:t>. End devices are not supposed to generate </a:t>
            </a:r>
            <a:r>
              <a:rPr lang="en-US" sz="1600" i="0" u="none" strike="noStrike" dirty="0">
                <a:effectLst/>
              </a:rPr>
              <a:t>BPDUs</a:t>
            </a:r>
            <a:r>
              <a:rPr lang="en-US" sz="1600" i="0" dirty="0">
                <a:effectLst/>
              </a:rPr>
              <a:t>, because in a normal network environment, </a:t>
            </a:r>
            <a:r>
              <a:rPr lang="en-US" sz="1600" i="0" u="none" strike="noStrike" dirty="0">
                <a:effectLst/>
              </a:rPr>
              <a:t>BPDU messages</a:t>
            </a:r>
            <a:r>
              <a:rPr lang="en-US" sz="1600" i="0" dirty="0">
                <a:effectLst/>
              </a:rPr>
              <a:t> are exchanged by network switches.</a:t>
            </a:r>
            <a:endParaRPr lang="en-IN" sz="1600" dirty="0"/>
          </a:p>
        </p:txBody>
      </p:sp>
      <p:sp>
        <p:nvSpPr>
          <p:cNvPr id="8" name="Slide Number Placeholder 7">
            <a:extLst>
              <a:ext uri="{FF2B5EF4-FFF2-40B4-BE49-F238E27FC236}">
                <a16:creationId xmlns:a16="http://schemas.microsoft.com/office/drawing/2014/main" id="{7BC1E750-EDAC-4F9B-A870-69E662D0C267}"/>
              </a:ext>
            </a:extLst>
          </p:cNvPr>
          <p:cNvSpPr>
            <a:spLocks noGrp="1"/>
          </p:cNvSpPr>
          <p:nvPr>
            <p:ph type="sldNum" sz="quarter" idx="33"/>
          </p:nvPr>
        </p:nvSpPr>
        <p:spPr/>
        <p:txBody>
          <a:bodyPr/>
          <a:lstStyle/>
          <a:p>
            <a:fld id="{19B51A1E-902D-48AF-9020-955120F399B6}" type="slidenum">
              <a:rPr lang="en-US" noProof="0" smtClean="0"/>
              <a:pPr/>
              <a:t>25</a:t>
            </a:fld>
            <a:endParaRPr lang="en-US" noProof="0" dirty="0"/>
          </a:p>
        </p:txBody>
      </p:sp>
      <p:sp>
        <p:nvSpPr>
          <p:cNvPr id="9" name="Rectangle 8">
            <a:extLst>
              <a:ext uri="{FF2B5EF4-FFF2-40B4-BE49-F238E27FC236}">
                <a16:creationId xmlns:a16="http://schemas.microsoft.com/office/drawing/2014/main" id="{BD991721-2AB5-432C-956B-9A64127D3C99}"/>
              </a:ext>
            </a:extLst>
          </p:cNvPr>
          <p:cNvSpPr/>
          <p:nvPr/>
        </p:nvSpPr>
        <p:spPr>
          <a:xfrm>
            <a:off x="9969623" y="0"/>
            <a:ext cx="222237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Graphic 9" descr="Squares filled with tiny squares">
            <a:extLst>
              <a:ext uri="{FF2B5EF4-FFF2-40B4-BE49-F238E27FC236}">
                <a16:creationId xmlns:a16="http://schemas.microsoft.com/office/drawing/2014/main" id="{F9E92906-FE1A-4CA3-A2DB-54B14D8263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785033" y="-751673"/>
            <a:ext cx="4345542" cy="4345542"/>
          </a:xfrm>
          <a:prstGeom prst="rect">
            <a:avLst/>
          </a:prstGeom>
        </p:spPr>
      </p:pic>
    </p:spTree>
    <p:extLst>
      <p:ext uri="{BB962C8B-B14F-4D97-AF65-F5344CB8AC3E}">
        <p14:creationId xmlns:p14="http://schemas.microsoft.com/office/powerpoint/2010/main" val="39742951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BAE7E97-3974-4EC8-B750-E59AE5DA6898}"/>
              </a:ext>
            </a:extLst>
          </p:cNvPr>
          <p:cNvSpPr/>
          <p:nvPr/>
        </p:nvSpPr>
        <p:spPr>
          <a:xfrm>
            <a:off x="9969623" y="0"/>
            <a:ext cx="222237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Content Placeholder 1">
            <a:extLst>
              <a:ext uri="{FF2B5EF4-FFF2-40B4-BE49-F238E27FC236}">
                <a16:creationId xmlns:a16="http://schemas.microsoft.com/office/drawing/2014/main" id="{4F370913-9E36-4F0B-96AD-1DDC90863B0E}"/>
              </a:ext>
            </a:extLst>
          </p:cNvPr>
          <p:cNvSpPr>
            <a:spLocks noGrp="1"/>
          </p:cNvSpPr>
          <p:nvPr>
            <p:ph sz="half" idx="1"/>
          </p:nvPr>
        </p:nvSpPr>
        <p:spPr>
          <a:xfrm>
            <a:off x="2934871" y="2159671"/>
            <a:ext cx="3736800" cy="2057222"/>
          </a:xfrm>
        </p:spPr>
        <p:txBody>
          <a:bodyPr/>
          <a:lstStyle/>
          <a:p>
            <a:r>
              <a:rPr lang="en-US" dirty="0"/>
              <a:t>BPDU Guard enabled on all access ports</a:t>
            </a:r>
            <a:endParaRPr lang="en-IN" dirty="0"/>
          </a:p>
        </p:txBody>
      </p:sp>
      <p:sp>
        <p:nvSpPr>
          <p:cNvPr id="4" name="Picture Placeholder 3">
            <a:extLst>
              <a:ext uri="{FF2B5EF4-FFF2-40B4-BE49-F238E27FC236}">
                <a16:creationId xmlns:a16="http://schemas.microsoft.com/office/drawing/2014/main" id="{FF82E9FB-B406-4360-973B-CF4EED3DA02A}"/>
              </a:ext>
            </a:extLst>
          </p:cNvPr>
          <p:cNvSpPr>
            <a:spLocks noGrp="1"/>
          </p:cNvSpPr>
          <p:nvPr>
            <p:ph type="pic" sz="quarter" idx="14"/>
          </p:nvPr>
        </p:nvSpPr>
        <p:spPr/>
      </p:sp>
      <p:sp>
        <p:nvSpPr>
          <p:cNvPr id="5" name="Title 4">
            <a:extLst>
              <a:ext uri="{FF2B5EF4-FFF2-40B4-BE49-F238E27FC236}">
                <a16:creationId xmlns:a16="http://schemas.microsoft.com/office/drawing/2014/main" id="{70420D6F-22AD-4EC4-A1F7-2EEAB985ED6B}"/>
              </a:ext>
            </a:extLst>
          </p:cNvPr>
          <p:cNvSpPr>
            <a:spLocks noGrp="1"/>
          </p:cNvSpPr>
          <p:nvPr>
            <p:ph type="title"/>
          </p:nvPr>
        </p:nvSpPr>
        <p:spPr/>
        <p:txBody>
          <a:bodyPr/>
          <a:lstStyle/>
          <a:p>
            <a:r>
              <a:rPr lang="en-US" dirty="0"/>
              <a:t>prevention</a:t>
            </a:r>
            <a:endParaRPr lang="en-IN" dirty="0"/>
          </a:p>
        </p:txBody>
      </p:sp>
      <p:sp>
        <p:nvSpPr>
          <p:cNvPr id="6" name="Text Placeholder 5">
            <a:extLst>
              <a:ext uri="{FF2B5EF4-FFF2-40B4-BE49-F238E27FC236}">
                <a16:creationId xmlns:a16="http://schemas.microsoft.com/office/drawing/2014/main" id="{7068B7F2-8685-4CC7-B58D-2852BE71A661}"/>
              </a:ext>
            </a:extLst>
          </p:cNvPr>
          <p:cNvSpPr>
            <a:spLocks noGrp="1"/>
          </p:cNvSpPr>
          <p:nvPr>
            <p:ph type="body" sz="quarter" idx="32"/>
          </p:nvPr>
        </p:nvSpPr>
        <p:spPr/>
        <p:txBody>
          <a:bodyPr/>
          <a:lstStyle/>
          <a:p>
            <a:r>
              <a:rPr lang="en-US" dirty="0"/>
              <a:t>BPDU Guard</a:t>
            </a:r>
            <a:endParaRPr lang="en-IN" dirty="0"/>
          </a:p>
        </p:txBody>
      </p:sp>
      <p:pic>
        <p:nvPicPr>
          <p:cNvPr id="8" name="Picture 7">
            <a:extLst>
              <a:ext uri="{FF2B5EF4-FFF2-40B4-BE49-F238E27FC236}">
                <a16:creationId xmlns:a16="http://schemas.microsoft.com/office/drawing/2014/main" id="{3D3AB47F-1837-4EA8-A3E1-982AD181A06B}"/>
              </a:ext>
            </a:extLst>
          </p:cNvPr>
          <p:cNvPicPr>
            <a:picLocks noChangeAspect="1"/>
          </p:cNvPicPr>
          <p:nvPr/>
        </p:nvPicPr>
        <p:blipFill>
          <a:blip r:embed="rId2"/>
          <a:stretch>
            <a:fillRect/>
          </a:stretch>
        </p:blipFill>
        <p:spPr>
          <a:xfrm>
            <a:off x="6671671" y="864000"/>
            <a:ext cx="5311600" cy="5235394"/>
          </a:xfrm>
          <a:prstGeom prst="rect">
            <a:avLst/>
          </a:prstGeom>
        </p:spPr>
      </p:pic>
      <p:sp>
        <p:nvSpPr>
          <p:cNvPr id="9" name="Rectangle 8">
            <a:extLst>
              <a:ext uri="{FF2B5EF4-FFF2-40B4-BE49-F238E27FC236}">
                <a16:creationId xmlns:a16="http://schemas.microsoft.com/office/drawing/2014/main" id="{C2E3AEF0-8549-444B-BC1E-D9E9CAFDC499}"/>
              </a:ext>
            </a:extLst>
          </p:cNvPr>
          <p:cNvSpPr/>
          <p:nvPr/>
        </p:nvSpPr>
        <p:spPr>
          <a:xfrm>
            <a:off x="6798567" y="3586141"/>
            <a:ext cx="2345431" cy="424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37C1FC1B-7D22-4B2B-8405-9AA0E314BAE1}"/>
              </a:ext>
            </a:extLst>
          </p:cNvPr>
          <p:cNvSpPr/>
          <p:nvPr/>
        </p:nvSpPr>
        <p:spPr>
          <a:xfrm>
            <a:off x="6798568" y="4687409"/>
            <a:ext cx="2345431" cy="42409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2" name="Graphic 11" descr="Circles and an organic shape">
            <a:extLst>
              <a:ext uri="{FF2B5EF4-FFF2-40B4-BE49-F238E27FC236}">
                <a16:creationId xmlns:a16="http://schemas.microsoft.com/office/drawing/2014/main" id="{44FAAE87-E919-4166-B244-42A136272F2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291" y="3942635"/>
            <a:ext cx="3459255" cy="3459255"/>
          </a:xfrm>
          <a:prstGeom prst="rect">
            <a:avLst/>
          </a:prstGeom>
        </p:spPr>
      </p:pic>
    </p:spTree>
    <p:extLst>
      <p:ext uri="{BB962C8B-B14F-4D97-AF65-F5344CB8AC3E}">
        <p14:creationId xmlns:p14="http://schemas.microsoft.com/office/powerpoint/2010/main" val="724011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6AE09-1B13-4E64-A652-D2DBA9EE25C7}"/>
              </a:ext>
            </a:extLst>
          </p:cNvPr>
          <p:cNvSpPr>
            <a:spLocks noGrp="1"/>
          </p:cNvSpPr>
          <p:nvPr>
            <p:ph type="title"/>
          </p:nvPr>
        </p:nvSpPr>
        <p:spPr/>
        <p:txBody>
          <a:bodyPr/>
          <a:lstStyle/>
          <a:p>
            <a:r>
              <a:rPr lang="en-US" dirty="0"/>
              <a:t>Securing the router</a:t>
            </a:r>
            <a:endParaRPr lang="en-IN" dirty="0"/>
          </a:p>
        </p:txBody>
      </p:sp>
      <p:sp>
        <p:nvSpPr>
          <p:cNvPr id="4" name="Text Placeholder 3">
            <a:extLst>
              <a:ext uri="{FF2B5EF4-FFF2-40B4-BE49-F238E27FC236}">
                <a16:creationId xmlns:a16="http://schemas.microsoft.com/office/drawing/2014/main" id="{281B9E02-0A79-461F-B9A3-F56BC3B751AF}"/>
              </a:ext>
            </a:extLst>
          </p:cNvPr>
          <p:cNvSpPr>
            <a:spLocks noGrp="1"/>
          </p:cNvSpPr>
          <p:nvPr>
            <p:ph type="body" idx="1"/>
          </p:nvPr>
        </p:nvSpPr>
        <p:spPr/>
        <p:txBody>
          <a:bodyPr/>
          <a:lstStyle/>
          <a:p>
            <a:r>
              <a:rPr lang="en-US" dirty="0"/>
              <a:t>Encrypted Password </a:t>
            </a:r>
            <a:endParaRPr lang="en-IN" dirty="0"/>
          </a:p>
        </p:txBody>
      </p:sp>
      <p:sp>
        <p:nvSpPr>
          <p:cNvPr id="6" name="Text Placeholder 5">
            <a:extLst>
              <a:ext uri="{FF2B5EF4-FFF2-40B4-BE49-F238E27FC236}">
                <a16:creationId xmlns:a16="http://schemas.microsoft.com/office/drawing/2014/main" id="{D79214B5-FCB7-411F-9F88-0FBDB0B09D92}"/>
              </a:ext>
            </a:extLst>
          </p:cNvPr>
          <p:cNvSpPr>
            <a:spLocks noGrp="1"/>
          </p:cNvSpPr>
          <p:nvPr>
            <p:ph type="body" sz="quarter" idx="13"/>
          </p:nvPr>
        </p:nvSpPr>
        <p:spPr>
          <a:xfrm>
            <a:off x="432000" y="3158065"/>
            <a:ext cx="4500000" cy="525283"/>
          </a:xfrm>
        </p:spPr>
        <p:txBody>
          <a:bodyPr/>
          <a:lstStyle/>
          <a:p>
            <a:r>
              <a:rPr lang="en-US" dirty="0"/>
              <a:t>Display Banner</a:t>
            </a:r>
            <a:endParaRPr lang="en-IN" dirty="0"/>
          </a:p>
        </p:txBody>
      </p:sp>
      <p:sp>
        <p:nvSpPr>
          <p:cNvPr id="8" name="Slide Number Placeholder 7">
            <a:extLst>
              <a:ext uri="{FF2B5EF4-FFF2-40B4-BE49-F238E27FC236}">
                <a16:creationId xmlns:a16="http://schemas.microsoft.com/office/drawing/2014/main" id="{2B14085B-D84F-48DE-A182-69474E1FF46B}"/>
              </a:ext>
            </a:extLst>
          </p:cNvPr>
          <p:cNvSpPr>
            <a:spLocks noGrp="1"/>
          </p:cNvSpPr>
          <p:nvPr>
            <p:ph type="sldNum" sz="quarter" idx="33"/>
          </p:nvPr>
        </p:nvSpPr>
        <p:spPr/>
        <p:txBody>
          <a:bodyPr/>
          <a:lstStyle/>
          <a:p>
            <a:fld id="{19B51A1E-902D-48AF-9020-955120F399B6}" type="slidenum">
              <a:rPr lang="en-US" noProof="0" smtClean="0"/>
              <a:pPr/>
              <a:t>27</a:t>
            </a:fld>
            <a:endParaRPr lang="en-US" noProof="0" dirty="0"/>
          </a:p>
        </p:txBody>
      </p:sp>
      <p:pic>
        <p:nvPicPr>
          <p:cNvPr id="12" name="Picture 11">
            <a:extLst>
              <a:ext uri="{FF2B5EF4-FFF2-40B4-BE49-F238E27FC236}">
                <a16:creationId xmlns:a16="http://schemas.microsoft.com/office/drawing/2014/main" id="{3642D35F-1D9D-4363-8D1A-9D40267B5196}"/>
              </a:ext>
            </a:extLst>
          </p:cNvPr>
          <p:cNvPicPr>
            <a:picLocks noChangeAspect="1"/>
          </p:cNvPicPr>
          <p:nvPr/>
        </p:nvPicPr>
        <p:blipFill rotWithShape="1">
          <a:blip r:embed="rId2"/>
          <a:srcRect l="3725" r="3439"/>
          <a:stretch/>
        </p:blipFill>
        <p:spPr>
          <a:xfrm>
            <a:off x="884922" y="4031959"/>
            <a:ext cx="7815802" cy="525283"/>
          </a:xfrm>
          <a:prstGeom prst="rect">
            <a:avLst/>
          </a:prstGeom>
        </p:spPr>
      </p:pic>
      <p:sp>
        <p:nvSpPr>
          <p:cNvPr id="15" name="Text Placeholder 5">
            <a:extLst>
              <a:ext uri="{FF2B5EF4-FFF2-40B4-BE49-F238E27FC236}">
                <a16:creationId xmlns:a16="http://schemas.microsoft.com/office/drawing/2014/main" id="{AFDE00B9-8E29-4918-A918-5046FB76EBF8}"/>
              </a:ext>
            </a:extLst>
          </p:cNvPr>
          <p:cNvSpPr txBox="1">
            <a:spLocks/>
          </p:cNvSpPr>
          <p:nvPr/>
        </p:nvSpPr>
        <p:spPr>
          <a:xfrm>
            <a:off x="432000" y="4785149"/>
            <a:ext cx="4500000" cy="525283"/>
          </a:xfrm>
          <a:prstGeom prst="rect">
            <a:avLst/>
          </a:prstGeom>
          <a:solidFill>
            <a:schemeClr val="tx1"/>
          </a:solidFill>
        </p:spPr>
        <p:txBody>
          <a:bodyPr vert="horz" lIns="180000" tIns="3600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spc="-150">
                <a:solidFill>
                  <a:schemeClr val="bg1"/>
                </a:solidFill>
                <a:latin typeface="+mj-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Preventing Brute Force attacks</a:t>
            </a:r>
            <a:endParaRPr lang="en-IN" dirty="0"/>
          </a:p>
        </p:txBody>
      </p:sp>
      <p:pic>
        <p:nvPicPr>
          <p:cNvPr id="17" name="Picture 16">
            <a:extLst>
              <a:ext uri="{FF2B5EF4-FFF2-40B4-BE49-F238E27FC236}">
                <a16:creationId xmlns:a16="http://schemas.microsoft.com/office/drawing/2014/main" id="{B45EE5F9-89B2-4A82-B80F-74F6BE2DC56B}"/>
              </a:ext>
            </a:extLst>
          </p:cNvPr>
          <p:cNvPicPr>
            <a:picLocks noChangeAspect="1"/>
          </p:cNvPicPr>
          <p:nvPr/>
        </p:nvPicPr>
        <p:blipFill rotWithShape="1">
          <a:blip r:embed="rId3"/>
          <a:srcRect r="2663"/>
          <a:stretch/>
        </p:blipFill>
        <p:spPr>
          <a:xfrm>
            <a:off x="884922" y="5538339"/>
            <a:ext cx="7912849" cy="525283"/>
          </a:xfrm>
          <a:prstGeom prst="rect">
            <a:avLst/>
          </a:prstGeom>
        </p:spPr>
      </p:pic>
      <p:pic>
        <p:nvPicPr>
          <p:cNvPr id="5" name="Picture 4">
            <a:extLst>
              <a:ext uri="{FF2B5EF4-FFF2-40B4-BE49-F238E27FC236}">
                <a16:creationId xmlns:a16="http://schemas.microsoft.com/office/drawing/2014/main" id="{7613DD7B-CEAE-405E-B91D-BBAE5DA28D89}"/>
              </a:ext>
            </a:extLst>
          </p:cNvPr>
          <p:cNvPicPr>
            <a:picLocks noChangeAspect="1"/>
          </p:cNvPicPr>
          <p:nvPr/>
        </p:nvPicPr>
        <p:blipFill>
          <a:blip r:embed="rId4"/>
          <a:stretch>
            <a:fillRect/>
          </a:stretch>
        </p:blipFill>
        <p:spPr>
          <a:xfrm>
            <a:off x="884922" y="2200270"/>
            <a:ext cx="7175478" cy="651278"/>
          </a:xfrm>
          <a:prstGeom prst="rect">
            <a:avLst/>
          </a:prstGeom>
        </p:spPr>
      </p:pic>
      <p:sp>
        <p:nvSpPr>
          <p:cNvPr id="10" name="Rectangle 9">
            <a:extLst>
              <a:ext uri="{FF2B5EF4-FFF2-40B4-BE49-F238E27FC236}">
                <a16:creationId xmlns:a16="http://schemas.microsoft.com/office/drawing/2014/main" id="{BDFC1B6F-E1D5-483F-AC42-4E4A56FBB9EF}"/>
              </a:ext>
            </a:extLst>
          </p:cNvPr>
          <p:cNvSpPr/>
          <p:nvPr/>
        </p:nvSpPr>
        <p:spPr>
          <a:xfrm>
            <a:off x="9969623" y="0"/>
            <a:ext cx="222237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Graphic 6" descr="Assorted circles and squares">
            <a:extLst>
              <a:ext uri="{FF2B5EF4-FFF2-40B4-BE49-F238E27FC236}">
                <a16:creationId xmlns:a16="http://schemas.microsoft.com/office/drawing/2014/main" id="{C9D8C044-819F-4981-B2C6-F09CDC40119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797771" y="-434161"/>
            <a:ext cx="3863161" cy="3863161"/>
          </a:xfrm>
          <a:prstGeom prst="rect">
            <a:avLst/>
          </a:prstGeom>
        </p:spPr>
      </p:pic>
    </p:spTree>
    <p:extLst>
      <p:ext uri="{BB962C8B-B14F-4D97-AF65-F5344CB8AC3E}">
        <p14:creationId xmlns:p14="http://schemas.microsoft.com/office/powerpoint/2010/main" val="32126809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85067-00CF-4F7A-988D-CE78C6772A0E}"/>
              </a:ext>
            </a:extLst>
          </p:cNvPr>
          <p:cNvSpPr>
            <a:spLocks noGrp="1"/>
          </p:cNvSpPr>
          <p:nvPr>
            <p:ph type="title"/>
          </p:nvPr>
        </p:nvSpPr>
        <p:spPr/>
        <p:txBody>
          <a:bodyPr/>
          <a:lstStyle/>
          <a:p>
            <a:r>
              <a:rPr lang="en-US" dirty="0"/>
              <a:t>router security</a:t>
            </a:r>
            <a:endParaRPr lang="en-IN" dirty="0"/>
          </a:p>
        </p:txBody>
      </p:sp>
      <p:sp>
        <p:nvSpPr>
          <p:cNvPr id="4" name="Text Placeholder 3">
            <a:extLst>
              <a:ext uri="{FF2B5EF4-FFF2-40B4-BE49-F238E27FC236}">
                <a16:creationId xmlns:a16="http://schemas.microsoft.com/office/drawing/2014/main" id="{09578FB7-561B-4A6A-895E-5A335415297B}"/>
              </a:ext>
            </a:extLst>
          </p:cNvPr>
          <p:cNvSpPr>
            <a:spLocks noGrp="1"/>
          </p:cNvSpPr>
          <p:nvPr>
            <p:ph type="body" idx="1"/>
          </p:nvPr>
        </p:nvSpPr>
        <p:spPr/>
        <p:txBody>
          <a:bodyPr/>
          <a:lstStyle/>
          <a:p>
            <a:r>
              <a:rPr lang="en-US" dirty="0"/>
              <a:t>Console Password</a:t>
            </a:r>
            <a:endParaRPr lang="en-IN" dirty="0"/>
          </a:p>
        </p:txBody>
      </p:sp>
      <p:sp>
        <p:nvSpPr>
          <p:cNvPr id="6" name="Text Placeholder 5">
            <a:extLst>
              <a:ext uri="{FF2B5EF4-FFF2-40B4-BE49-F238E27FC236}">
                <a16:creationId xmlns:a16="http://schemas.microsoft.com/office/drawing/2014/main" id="{33EEE24C-8950-4112-9A74-40D1067AC17B}"/>
              </a:ext>
            </a:extLst>
          </p:cNvPr>
          <p:cNvSpPr>
            <a:spLocks noGrp="1"/>
          </p:cNvSpPr>
          <p:nvPr>
            <p:ph type="body" sz="quarter" idx="13"/>
          </p:nvPr>
        </p:nvSpPr>
        <p:spPr>
          <a:xfrm>
            <a:off x="432000" y="4175958"/>
            <a:ext cx="4500000" cy="525283"/>
          </a:xfrm>
        </p:spPr>
        <p:txBody>
          <a:bodyPr/>
          <a:lstStyle/>
          <a:p>
            <a:r>
              <a:rPr lang="en-US" dirty="0"/>
              <a:t>VTY Password – ssh </a:t>
            </a:r>
            <a:endParaRPr lang="en-IN" dirty="0"/>
          </a:p>
        </p:txBody>
      </p:sp>
      <p:sp>
        <p:nvSpPr>
          <p:cNvPr id="8" name="Slide Number Placeholder 7">
            <a:extLst>
              <a:ext uri="{FF2B5EF4-FFF2-40B4-BE49-F238E27FC236}">
                <a16:creationId xmlns:a16="http://schemas.microsoft.com/office/drawing/2014/main" id="{1565CC11-6E6C-44E1-A5C3-6AEC46ED099A}"/>
              </a:ext>
            </a:extLst>
          </p:cNvPr>
          <p:cNvSpPr>
            <a:spLocks noGrp="1"/>
          </p:cNvSpPr>
          <p:nvPr>
            <p:ph type="sldNum" sz="quarter" idx="33"/>
          </p:nvPr>
        </p:nvSpPr>
        <p:spPr/>
        <p:txBody>
          <a:bodyPr/>
          <a:lstStyle/>
          <a:p>
            <a:fld id="{19B51A1E-902D-48AF-9020-955120F399B6}" type="slidenum">
              <a:rPr lang="en-US" noProof="0" smtClean="0"/>
              <a:pPr/>
              <a:t>28</a:t>
            </a:fld>
            <a:endParaRPr lang="en-US" noProof="0" dirty="0"/>
          </a:p>
        </p:txBody>
      </p:sp>
      <p:sp>
        <p:nvSpPr>
          <p:cNvPr id="13" name="TextBox 12">
            <a:extLst>
              <a:ext uri="{FF2B5EF4-FFF2-40B4-BE49-F238E27FC236}">
                <a16:creationId xmlns:a16="http://schemas.microsoft.com/office/drawing/2014/main" id="{5B8805E5-7268-4B9F-BD3C-CF777D5704C9}"/>
              </a:ext>
            </a:extLst>
          </p:cNvPr>
          <p:cNvSpPr txBox="1"/>
          <p:nvPr/>
        </p:nvSpPr>
        <p:spPr>
          <a:xfrm>
            <a:off x="432000" y="2136937"/>
            <a:ext cx="3207798" cy="369332"/>
          </a:xfrm>
          <a:prstGeom prst="rect">
            <a:avLst/>
          </a:prstGeom>
          <a:noFill/>
        </p:spPr>
        <p:txBody>
          <a:bodyPr wrap="square" rtlCol="0">
            <a:spAutoFit/>
          </a:bodyPr>
          <a:lstStyle/>
          <a:p>
            <a:r>
              <a:rPr lang="en-US" dirty="0"/>
              <a:t>Password : routerpassword</a:t>
            </a:r>
            <a:endParaRPr lang="en-IN" dirty="0"/>
          </a:p>
        </p:txBody>
      </p:sp>
      <p:sp>
        <p:nvSpPr>
          <p:cNvPr id="14" name="TextBox 13">
            <a:extLst>
              <a:ext uri="{FF2B5EF4-FFF2-40B4-BE49-F238E27FC236}">
                <a16:creationId xmlns:a16="http://schemas.microsoft.com/office/drawing/2014/main" id="{FDD911BF-23E8-41A7-9C09-6B071F390CF7}"/>
              </a:ext>
            </a:extLst>
          </p:cNvPr>
          <p:cNvSpPr txBox="1"/>
          <p:nvPr/>
        </p:nvSpPr>
        <p:spPr>
          <a:xfrm>
            <a:off x="432000" y="4770712"/>
            <a:ext cx="3207798" cy="369332"/>
          </a:xfrm>
          <a:prstGeom prst="rect">
            <a:avLst/>
          </a:prstGeom>
          <a:noFill/>
        </p:spPr>
        <p:txBody>
          <a:bodyPr wrap="square" rtlCol="0">
            <a:spAutoFit/>
          </a:bodyPr>
          <a:lstStyle/>
          <a:p>
            <a:r>
              <a:rPr lang="en-US" dirty="0"/>
              <a:t>Password : routerpassword</a:t>
            </a:r>
            <a:endParaRPr lang="en-IN" dirty="0"/>
          </a:p>
        </p:txBody>
      </p:sp>
      <p:pic>
        <p:nvPicPr>
          <p:cNvPr id="5" name="Picture 4">
            <a:extLst>
              <a:ext uri="{FF2B5EF4-FFF2-40B4-BE49-F238E27FC236}">
                <a16:creationId xmlns:a16="http://schemas.microsoft.com/office/drawing/2014/main" id="{389F0D03-544F-48EE-AD85-FB3448810DAB}"/>
              </a:ext>
            </a:extLst>
          </p:cNvPr>
          <p:cNvPicPr>
            <a:picLocks noChangeAspect="1"/>
          </p:cNvPicPr>
          <p:nvPr/>
        </p:nvPicPr>
        <p:blipFill>
          <a:blip r:embed="rId2"/>
          <a:stretch>
            <a:fillRect/>
          </a:stretch>
        </p:blipFill>
        <p:spPr>
          <a:xfrm>
            <a:off x="1019290" y="2773781"/>
            <a:ext cx="7065022" cy="728931"/>
          </a:xfrm>
          <a:prstGeom prst="rect">
            <a:avLst/>
          </a:prstGeom>
        </p:spPr>
      </p:pic>
      <p:pic>
        <p:nvPicPr>
          <p:cNvPr id="9" name="Picture 8">
            <a:extLst>
              <a:ext uri="{FF2B5EF4-FFF2-40B4-BE49-F238E27FC236}">
                <a16:creationId xmlns:a16="http://schemas.microsoft.com/office/drawing/2014/main" id="{66DE26D9-EF43-4FD0-87F0-5E3B400DCCA0}"/>
              </a:ext>
            </a:extLst>
          </p:cNvPr>
          <p:cNvPicPr>
            <a:picLocks noChangeAspect="1"/>
          </p:cNvPicPr>
          <p:nvPr/>
        </p:nvPicPr>
        <p:blipFill>
          <a:blip r:embed="rId3"/>
          <a:stretch>
            <a:fillRect/>
          </a:stretch>
        </p:blipFill>
        <p:spPr>
          <a:xfrm>
            <a:off x="1019290" y="5374487"/>
            <a:ext cx="7039341" cy="903623"/>
          </a:xfrm>
          <a:prstGeom prst="rect">
            <a:avLst/>
          </a:prstGeom>
        </p:spPr>
      </p:pic>
      <p:sp>
        <p:nvSpPr>
          <p:cNvPr id="10" name="Rectangle 9">
            <a:extLst>
              <a:ext uri="{FF2B5EF4-FFF2-40B4-BE49-F238E27FC236}">
                <a16:creationId xmlns:a16="http://schemas.microsoft.com/office/drawing/2014/main" id="{FCA6CAFC-4626-41F7-88F3-543EBA14093E}"/>
              </a:ext>
            </a:extLst>
          </p:cNvPr>
          <p:cNvSpPr/>
          <p:nvPr/>
        </p:nvSpPr>
        <p:spPr>
          <a:xfrm>
            <a:off x="9969623" y="0"/>
            <a:ext cx="222237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2" name="Graphic 11" descr="Assorted circles and squares">
            <a:extLst>
              <a:ext uri="{FF2B5EF4-FFF2-40B4-BE49-F238E27FC236}">
                <a16:creationId xmlns:a16="http://schemas.microsoft.com/office/drawing/2014/main" id="{FC56A48B-135E-48AA-8226-A7A5A87615A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31751" y="-434161"/>
            <a:ext cx="3863161" cy="3863161"/>
          </a:xfrm>
          <a:prstGeom prst="rect">
            <a:avLst/>
          </a:prstGeom>
        </p:spPr>
      </p:pic>
    </p:spTree>
    <p:extLst>
      <p:ext uri="{BB962C8B-B14F-4D97-AF65-F5344CB8AC3E}">
        <p14:creationId xmlns:p14="http://schemas.microsoft.com/office/powerpoint/2010/main" val="29362364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7A879-AB2A-412B-B954-7F4F41376BF6}"/>
              </a:ext>
            </a:extLst>
          </p:cNvPr>
          <p:cNvSpPr>
            <a:spLocks noGrp="1"/>
          </p:cNvSpPr>
          <p:nvPr>
            <p:ph type="title"/>
          </p:nvPr>
        </p:nvSpPr>
        <p:spPr/>
        <p:txBody>
          <a:bodyPr/>
          <a:lstStyle/>
          <a:p>
            <a:r>
              <a:rPr lang="en-US" dirty="0"/>
              <a:t>ATTACKS EXPECTED</a:t>
            </a:r>
            <a:endParaRPr lang="en-IN" dirty="0"/>
          </a:p>
        </p:txBody>
      </p:sp>
      <p:sp>
        <p:nvSpPr>
          <p:cNvPr id="4" name="Text Placeholder 3">
            <a:extLst>
              <a:ext uri="{FF2B5EF4-FFF2-40B4-BE49-F238E27FC236}">
                <a16:creationId xmlns:a16="http://schemas.microsoft.com/office/drawing/2014/main" id="{18E18CFA-615C-4867-BD19-AEF8B1A83CF0}"/>
              </a:ext>
            </a:extLst>
          </p:cNvPr>
          <p:cNvSpPr>
            <a:spLocks noGrp="1"/>
          </p:cNvSpPr>
          <p:nvPr>
            <p:ph type="body" idx="1"/>
          </p:nvPr>
        </p:nvSpPr>
        <p:spPr/>
        <p:txBody>
          <a:bodyPr/>
          <a:lstStyle/>
          <a:p>
            <a:r>
              <a:rPr lang="en-US" dirty="0">
                <a:latin typeface="Corbel" panose="020B0503020204020204" pitchFamily="34" charset="0"/>
              </a:rPr>
              <a:t>S</a:t>
            </a:r>
            <a:r>
              <a:rPr lang="en-IN" dirty="0">
                <a:latin typeface="Corbel" panose="020B0503020204020204" pitchFamily="34" charset="0"/>
              </a:rPr>
              <a:t>niffing Attack</a:t>
            </a:r>
          </a:p>
        </p:txBody>
      </p:sp>
      <p:sp>
        <p:nvSpPr>
          <p:cNvPr id="5" name="Content Placeholder 4">
            <a:extLst>
              <a:ext uri="{FF2B5EF4-FFF2-40B4-BE49-F238E27FC236}">
                <a16:creationId xmlns:a16="http://schemas.microsoft.com/office/drawing/2014/main" id="{505A98F5-D648-470B-89DA-5C24158D129F}"/>
              </a:ext>
            </a:extLst>
          </p:cNvPr>
          <p:cNvSpPr>
            <a:spLocks noGrp="1"/>
          </p:cNvSpPr>
          <p:nvPr>
            <p:ph sz="half" idx="2"/>
          </p:nvPr>
        </p:nvSpPr>
        <p:spPr>
          <a:xfrm>
            <a:off x="431998" y="2374776"/>
            <a:ext cx="9197999" cy="745341"/>
          </a:xfrm>
        </p:spPr>
        <p:txBody>
          <a:bodyPr/>
          <a:lstStyle/>
          <a:p>
            <a:r>
              <a:rPr lang="en-US" sz="1600" b="0" i="0" dirty="0">
                <a:solidFill>
                  <a:schemeClr val="tx1"/>
                </a:solidFill>
                <a:effectLst/>
              </a:rPr>
              <a:t>Sniffing attack or a sniffer attack, in context of network security, corresponds to theft or interception of data by capturing the network traffic using a sniffer. When data is transmitted across networks, if the data packets are not encrypted, the data within the network packet can be read using a sniffer</a:t>
            </a:r>
            <a:r>
              <a:rPr lang="en-US" sz="1600" b="0" i="0" dirty="0">
                <a:solidFill>
                  <a:srgbClr val="4D5156"/>
                </a:solidFill>
                <a:effectLst/>
                <a:latin typeface="arial" panose="020B0604020202020204" pitchFamily="34" charset="0"/>
              </a:rPr>
              <a:t>.</a:t>
            </a:r>
            <a:endParaRPr lang="en-IN" sz="1600" dirty="0">
              <a:solidFill>
                <a:schemeClr val="tx1"/>
              </a:solidFill>
            </a:endParaRPr>
          </a:p>
        </p:txBody>
      </p:sp>
      <p:sp>
        <p:nvSpPr>
          <p:cNvPr id="6" name="Text Placeholder 5">
            <a:extLst>
              <a:ext uri="{FF2B5EF4-FFF2-40B4-BE49-F238E27FC236}">
                <a16:creationId xmlns:a16="http://schemas.microsoft.com/office/drawing/2014/main" id="{95E7BD93-6939-483C-84E4-00FF26A4C4B0}"/>
              </a:ext>
            </a:extLst>
          </p:cNvPr>
          <p:cNvSpPr>
            <a:spLocks noGrp="1"/>
          </p:cNvSpPr>
          <p:nvPr>
            <p:ph type="body" sz="quarter" idx="13"/>
          </p:nvPr>
        </p:nvSpPr>
        <p:spPr>
          <a:xfrm>
            <a:off x="432000" y="3625889"/>
            <a:ext cx="4500000" cy="525283"/>
          </a:xfrm>
        </p:spPr>
        <p:txBody>
          <a:bodyPr/>
          <a:lstStyle/>
          <a:p>
            <a:r>
              <a:rPr lang="en-US" dirty="0">
                <a:latin typeface="Corbel" panose="020B0503020204020204" pitchFamily="34" charset="0"/>
              </a:rPr>
              <a:t>Prevention – Encrypting Traffic</a:t>
            </a:r>
          </a:p>
        </p:txBody>
      </p:sp>
      <p:sp>
        <p:nvSpPr>
          <p:cNvPr id="7" name="Text Placeholder 6">
            <a:extLst>
              <a:ext uri="{FF2B5EF4-FFF2-40B4-BE49-F238E27FC236}">
                <a16:creationId xmlns:a16="http://schemas.microsoft.com/office/drawing/2014/main" id="{D4D35E41-A34F-4B81-ABAC-CAD564EE4928}"/>
              </a:ext>
            </a:extLst>
          </p:cNvPr>
          <p:cNvSpPr>
            <a:spLocks noGrp="1"/>
          </p:cNvSpPr>
          <p:nvPr>
            <p:ph type="body" sz="quarter" idx="12"/>
          </p:nvPr>
        </p:nvSpPr>
        <p:spPr>
          <a:xfrm>
            <a:off x="432000" y="4483224"/>
            <a:ext cx="9197998" cy="1370675"/>
          </a:xfrm>
        </p:spPr>
        <p:txBody>
          <a:bodyPr/>
          <a:lstStyle/>
          <a:p>
            <a:r>
              <a:rPr lang="en-US" sz="1600" b="0" i="0" dirty="0">
                <a:solidFill>
                  <a:srgbClr val="2A2A2A"/>
                </a:solidFill>
                <a:effectLst/>
              </a:rPr>
              <a:t>Sniffing attacks are performed to collect information that is transmitted over the network. Hence you can prevent sniffing attacks by encrypting all the communication that is received or sent over your network. Encrypting communication will increase security and prevent sniffing attacks as cybercriminals will have to decrypt the packet to get the information they want. You can use secure VPN services to encrypt your communications. </a:t>
            </a:r>
            <a:endParaRPr lang="en-IN" sz="1600" dirty="0"/>
          </a:p>
        </p:txBody>
      </p:sp>
      <p:sp>
        <p:nvSpPr>
          <p:cNvPr id="8" name="Slide Number Placeholder 7">
            <a:extLst>
              <a:ext uri="{FF2B5EF4-FFF2-40B4-BE49-F238E27FC236}">
                <a16:creationId xmlns:a16="http://schemas.microsoft.com/office/drawing/2014/main" id="{7BC1E750-EDAC-4F9B-A870-69E662D0C267}"/>
              </a:ext>
            </a:extLst>
          </p:cNvPr>
          <p:cNvSpPr>
            <a:spLocks noGrp="1"/>
          </p:cNvSpPr>
          <p:nvPr>
            <p:ph type="sldNum" sz="quarter" idx="33"/>
          </p:nvPr>
        </p:nvSpPr>
        <p:spPr/>
        <p:txBody>
          <a:bodyPr/>
          <a:lstStyle/>
          <a:p>
            <a:fld id="{19B51A1E-902D-48AF-9020-955120F399B6}" type="slidenum">
              <a:rPr lang="en-US" noProof="0" smtClean="0"/>
              <a:pPr/>
              <a:t>29</a:t>
            </a:fld>
            <a:endParaRPr lang="en-US" noProof="0" dirty="0"/>
          </a:p>
        </p:txBody>
      </p:sp>
      <p:sp>
        <p:nvSpPr>
          <p:cNvPr id="9" name="Rectangle 8">
            <a:extLst>
              <a:ext uri="{FF2B5EF4-FFF2-40B4-BE49-F238E27FC236}">
                <a16:creationId xmlns:a16="http://schemas.microsoft.com/office/drawing/2014/main" id="{58A8E0F0-0E4D-4520-AF67-08E582E5EDE0}"/>
              </a:ext>
            </a:extLst>
          </p:cNvPr>
          <p:cNvSpPr/>
          <p:nvPr/>
        </p:nvSpPr>
        <p:spPr>
          <a:xfrm>
            <a:off x="9969623" y="0"/>
            <a:ext cx="222237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2" descr="Black Background Presentation High Res Stock Images | Shutterstock">
            <a:extLst>
              <a:ext uri="{FF2B5EF4-FFF2-40B4-BE49-F238E27FC236}">
                <a16:creationId xmlns:a16="http://schemas.microsoft.com/office/drawing/2014/main" id="{FE51B635-15B6-4822-92A5-7D3B81561F6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6810"/>
          <a:stretch/>
        </p:blipFill>
        <p:spPr bwMode="auto">
          <a:xfrm rot="5400000">
            <a:off x="7607838" y="2186310"/>
            <a:ext cx="6858002" cy="2485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7265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66BB653-3033-4EBF-B3A8-091823AA7315}"/>
              </a:ext>
            </a:extLst>
          </p:cNvPr>
          <p:cNvSpPr/>
          <p:nvPr/>
        </p:nvSpPr>
        <p:spPr>
          <a:xfrm>
            <a:off x="9969623" y="0"/>
            <a:ext cx="222237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AEA5083B-CC27-4F1C-AD03-E3DBEC1C9E78}"/>
              </a:ext>
            </a:extLst>
          </p:cNvPr>
          <p:cNvSpPr>
            <a:spLocks noGrp="1"/>
          </p:cNvSpPr>
          <p:nvPr>
            <p:ph type="title"/>
          </p:nvPr>
        </p:nvSpPr>
        <p:spPr/>
        <p:txBody>
          <a:bodyPr/>
          <a:lstStyle/>
          <a:p>
            <a:r>
              <a:rPr lang="en-US" dirty="0"/>
              <a:t>Campus plan</a:t>
            </a:r>
          </a:p>
        </p:txBody>
      </p:sp>
      <p:sp>
        <p:nvSpPr>
          <p:cNvPr id="4" name="Content Placeholder 3">
            <a:extLst>
              <a:ext uri="{FF2B5EF4-FFF2-40B4-BE49-F238E27FC236}">
                <a16:creationId xmlns:a16="http://schemas.microsoft.com/office/drawing/2014/main" id="{125E40B9-054F-4D79-BD17-68E71C740D01}"/>
              </a:ext>
            </a:extLst>
          </p:cNvPr>
          <p:cNvSpPr>
            <a:spLocks noGrp="1"/>
          </p:cNvSpPr>
          <p:nvPr>
            <p:ph sz="half" idx="1"/>
          </p:nvPr>
        </p:nvSpPr>
        <p:spPr/>
        <p:txBody>
          <a:bodyPr/>
          <a:lstStyle/>
          <a:p>
            <a:r>
              <a:rPr lang="en-US" dirty="0"/>
              <a:t>The design is broken down into 5 major buildings: </a:t>
            </a:r>
          </a:p>
          <a:p>
            <a:pPr lvl="1"/>
            <a:r>
              <a:rPr lang="en-US" dirty="0"/>
              <a:t>Engineering block</a:t>
            </a:r>
          </a:p>
          <a:p>
            <a:pPr lvl="1"/>
            <a:r>
              <a:rPr lang="en-US" dirty="0"/>
              <a:t>Medical</a:t>
            </a:r>
          </a:p>
          <a:p>
            <a:pPr lvl="1"/>
            <a:r>
              <a:rPr lang="en-US" dirty="0"/>
              <a:t>Library </a:t>
            </a:r>
          </a:p>
          <a:p>
            <a:pPr lvl="1"/>
            <a:r>
              <a:rPr lang="en-US" dirty="0"/>
              <a:t>Hostel Block</a:t>
            </a:r>
          </a:p>
          <a:p>
            <a:pPr lvl="1"/>
            <a:r>
              <a:rPr lang="en-US" dirty="0"/>
              <a:t>Administration Block</a:t>
            </a:r>
          </a:p>
          <a:p>
            <a:r>
              <a:rPr lang="en-US" dirty="0"/>
              <a:t>There are necessary labs and administration offices for the network layout</a:t>
            </a:r>
          </a:p>
          <a:p>
            <a:endParaRPr lang="en-US" dirty="0"/>
          </a:p>
          <a:p>
            <a:endParaRPr lang="en-US" dirty="0"/>
          </a:p>
          <a:p>
            <a:endParaRPr lang="en-US" dirty="0"/>
          </a:p>
        </p:txBody>
      </p:sp>
      <p:pic>
        <p:nvPicPr>
          <p:cNvPr id="9" name="Picture Placeholder 8" descr="Top view of three man rowing a boat">
            <a:extLst>
              <a:ext uri="{FF2B5EF4-FFF2-40B4-BE49-F238E27FC236}">
                <a16:creationId xmlns:a16="http://schemas.microsoft.com/office/drawing/2014/main" id="{804D2684-B8EF-41B8-9C43-86A9D34E655A}"/>
              </a:ext>
            </a:extLst>
          </p:cNvPr>
          <p:cNvPicPr>
            <a:picLocks noGrp="1" noChangeAspect="1"/>
          </p:cNvPicPr>
          <p:nvPr>
            <p:ph type="pic" sz="quarter" idx="14"/>
          </p:nvPr>
        </p:nvPicPr>
        <p:blipFill>
          <a:blip r:embed="rId3"/>
          <a:stretch>
            <a:fillRect/>
          </a:stretch>
        </p:blipFill>
        <p:spPr>
          <a:xfrm>
            <a:off x="7560193" y="1345309"/>
            <a:ext cx="3737526" cy="3932633"/>
          </a:xfrm>
          <a:ln>
            <a:solidFill>
              <a:schemeClr val="bg1"/>
            </a:solidFill>
          </a:ln>
        </p:spPr>
      </p:pic>
      <p:pic>
        <p:nvPicPr>
          <p:cNvPr id="7" name="Graphic 6" descr="A grid with small circles">
            <a:extLst>
              <a:ext uri="{FF2B5EF4-FFF2-40B4-BE49-F238E27FC236}">
                <a16:creationId xmlns:a16="http://schemas.microsoft.com/office/drawing/2014/main" id="{A5087DB4-A39B-4436-9387-9621F2DFED2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76975" y="2298483"/>
            <a:ext cx="5601810" cy="5601810"/>
          </a:xfrm>
          <a:prstGeom prst="rect">
            <a:avLst/>
          </a:prstGeom>
        </p:spPr>
      </p:pic>
    </p:spTree>
    <p:extLst>
      <p:ext uri="{BB962C8B-B14F-4D97-AF65-F5344CB8AC3E}">
        <p14:creationId xmlns:p14="http://schemas.microsoft.com/office/powerpoint/2010/main" val="36407016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CD33B7F-FA3B-43A8-8BCA-CD7C86BCBC52}"/>
              </a:ext>
            </a:extLst>
          </p:cNvPr>
          <p:cNvSpPr/>
          <p:nvPr/>
        </p:nvSpPr>
        <p:spPr>
          <a:xfrm>
            <a:off x="9969623" y="0"/>
            <a:ext cx="222237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Content Placeholder 1">
            <a:extLst>
              <a:ext uri="{FF2B5EF4-FFF2-40B4-BE49-F238E27FC236}">
                <a16:creationId xmlns:a16="http://schemas.microsoft.com/office/drawing/2014/main" id="{6A452122-A0FE-416D-A22F-5E99A751E7E5}"/>
              </a:ext>
            </a:extLst>
          </p:cNvPr>
          <p:cNvSpPr>
            <a:spLocks noGrp="1"/>
          </p:cNvSpPr>
          <p:nvPr>
            <p:ph sz="half" idx="1"/>
          </p:nvPr>
        </p:nvSpPr>
        <p:spPr>
          <a:xfrm>
            <a:off x="3011386" y="1995563"/>
            <a:ext cx="3736800" cy="2667124"/>
          </a:xfrm>
        </p:spPr>
        <p:txBody>
          <a:bodyPr/>
          <a:lstStyle/>
          <a:p>
            <a:r>
              <a:rPr lang="en-US" dirty="0"/>
              <a:t>Encryption -&gt; esp-aes 256 esp-sha-</a:t>
            </a:r>
            <a:r>
              <a:rPr lang="en-US" dirty="0" err="1"/>
              <a:t>hmac</a:t>
            </a:r>
            <a:endParaRPr lang="en-US" dirty="0"/>
          </a:p>
          <a:p>
            <a:pPr marL="0" indent="0">
              <a:buNone/>
            </a:pPr>
            <a:endParaRPr lang="en-US" dirty="0"/>
          </a:p>
          <a:p>
            <a:r>
              <a:rPr lang="en-US" dirty="0"/>
              <a:t>Protocol -&gt; isakmp</a:t>
            </a:r>
          </a:p>
          <a:p>
            <a:endParaRPr lang="en-IN" dirty="0"/>
          </a:p>
        </p:txBody>
      </p:sp>
      <p:sp>
        <p:nvSpPr>
          <p:cNvPr id="4" name="Picture Placeholder 3">
            <a:extLst>
              <a:ext uri="{FF2B5EF4-FFF2-40B4-BE49-F238E27FC236}">
                <a16:creationId xmlns:a16="http://schemas.microsoft.com/office/drawing/2014/main" id="{9665A85E-7900-444E-908C-671EADD5FE61}"/>
              </a:ext>
            </a:extLst>
          </p:cNvPr>
          <p:cNvSpPr>
            <a:spLocks noGrp="1"/>
          </p:cNvSpPr>
          <p:nvPr>
            <p:ph type="pic" sz="quarter" idx="14"/>
          </p:nvPr>
        </p:nvSpPr>
        <p:spPr/>
      </p:sp>
      <p:sp>
        <p:nvSpPr>
          <p:cNvPr id="5" name="Title 4">
            <a:extLst>
              <a:ext uri="{FF2B5EF4-FFF2-40B4-BE49-F238E27FC236}">
                <a16:creationId xmlns:a16="http://schemas.microsoft.com/office/drawing/2014/main" id="{A9F1D4E2-7955-4730-ADE1-5E28D1FD9B2B}"/>
              </a:ext>
            </a:extLst>
          </p:cNvPr>
          <p:cNvSpPr>
            <a:spLocks noGrp="1"/>
          </p:cNvSpPr>
          <p:nvPr>
            <p:ph type="title"/>
          </p:nvPr>
        </p:nvSpPr>
        <p:spPr/>
        <p:txBody>
          <a:bodyPr/>
          <a:lstStyle/>
          <a:p>
            <a:r>
              <a:rPr lang="en-US" dirty="0"/>
              <a:t>prevention</a:t>
            </a:r>
            <a:endParaRPr lang="en-IN" dirty="0"/>
          </a:p>
        </p:txBody>
      </p:sp>
      <p:sp>
        <p:nvSpPr>
          <p:cNvPr id="6" name="Text Placeholder 5">
            <a:extLst>
              <a:ext uri="{FF2B5EF4-FFF2-40B4-BE49-F238E27FC236}">
                <a16:creationId xmlns:a16="http://schemas.microsoft.com/office/drawing/2014/main" id="{4F276B66-91D8-45EA-B699-86BE8ADD0F2C}"/>
              </a:ext>
            </a:extLst>
          </p:cNvPr>
          <p:cNvSpPr>
            <a:spLocks noGrp="1"/>
          </p:cNvSpPr>
          <p:nvPr>
            <p:ph type="body" sz="quarter" idx="32"/>
          </p:nvPr>
        </p:nvSpPr>
        <p:spPr/>
        <p:txBody>
          <a:bodyPr/>
          <a:lstStyle/>
          <a:p>
            <a:r>
              <a:rPr lang="en-US" dirty="0"/>
              <a:t>VPN Tunneling - IPsec</a:t>
            </a:r>
            <a:endParaRPr lang="en-IN" dirty="0"/>
          </a:p>
        </p:txBody>
      </p:sp>
      <p:pic>
        <p:nvPicPr>
          <p:cNvPr id="8" name="Picture 7">
            <a:extLst>
              <a:ext uri="{FF2B5EF4-FFF2-40B4-BE49-F238E27FC236}">
                <a16:creationId xmlns:a16="http://schemas.microsoft.com/office/drawing/2014/main" id="{EDC5C86F-3DA0-4F3E-AF33-679BCECB5FC8}"/>
              </a:ext>
            </a:extLst>
          </p:cNvPr>
          <p:cNvPicPr>
            <a:picLocks noChangeAspect="1"/>
          </p:cNvPicPr>
          <p:nvPr/>
        </p:nvPicPr>
        <p:blipFill>
          <a:blip r:embed="rId2"/>
          <a:stretch>
            <a:fillRect/>
          </a:stretch>
        </p:blipFill>
        <p:spPr>
          <a:xfrm>
            <a:off x="6754104" y="815113"/>
            <a:ext cx="5349704" cy="5227773"/>
          </a:xfrm>
          <a:prstGeom prst="rect">
            <a:avLst/>
          </a:prstGeom>
        </p:spPr>
      </p:pic>
      <p:sp>
        <p:nvSpPr>
          <p:cNvPr id="10" name="Rectangle 9">
            <a:extLst>
              <a:ext uri="{FF2B5EF4-FFF2-40B4-BE49-F238E27FC236}">
                <a16:creationId xmlns:a16="http://schemas.microsoft.com/office/drawing/2014/main" id="{A196CD60-C8DE-4BD0-B4D3-3B3429FB25AF}"/>
              </a:ext>
            </a:extLst>
          </p:cNvPr>
          <p:cNvSpPr/>
          <p:nvPr/>
        </p:nvSpPr>
        <p:spPr>
          <a:xfrm>
            <a:off x="6871317" y="2254927"/>
            <a:ext cx="4785064" cy="214839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Graphic 10" descr="Squares filled with tiny squares">
            <a:extLst>
              <a:ext uri="{FF2B5EF4-FFF2-40B4-BE49-F238E27FC236}">
                <a16:creationId xmlns:a16="http://schemas.microsoft.com/office/drawing/2014/main" id="{3E6DF869-C947-4934-B447-F078BA8FD2C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3148" y="3185128"/>
            <a:ext cx="4345542" cy="4345542"/>
          </a:xfrm>
          <a:prstGeom prst="rect">
            <a:avLst/>
          </a:prstGeom>
        </p:spPr>
      </p:pic>
    </p:spTree>
    <p:extLst>
      <p:ext uri="{BB962C8B-B14F-4D97-AF65-F5344CB8AC3E}">
        <p14:creationId xmlns:p14="http://schemas.microsoft.com/office/powerpoint/2010/main" val="4518682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40424114-125D-478C-B9B4-CB7346BE8054}"/>
              </a:ext>
            </a:extLst>
          </p:cNvPr>
          <p:cNvSpPr/>
          <p:nvPr/>
        </p:nvSpPr>
        <p:spPr>
          <a:xfrm>
            <a:off x="9969623" y="0"/>
            <a:ext cx="222237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Content Placeholder 1">
            <a:extLst>
              <a:ext uri="{FF2B5EF4-FFF2-40B4-BE49-F238E27FC236}">
                <a16:creationId xmlns:a16="http://schemas.microsoft.com/office/drawing/2014/main" id="{74BB7693-B4F4-4B9C-A26A-8DC5DC67D1B6}"/>
              </a:ext>
            </a:extLst>
          </p:cNvPr>
          <p:cNvSpPr>
            <a:spLocks noGrp="1"/>
          </p:cNvSpPr>
          <p:nvPr>
            <p:ph sz="half" idx="1"/>
          </p:nvPr>
        </p:nvSpPr>
        <p:spPr>
          <a:xfrm>
            <a:off x="3321648" y="1462177"/>
            <a:ext cx="3736800" cy="3933645"/>
          </a:xfrm>
        </p:spPr>
        <p:txBody>
          <a:bodyPr/>
          <a:lstStyle/>
          <a:p>
            <a:endParaRPr lang="en-US" dirty="0"/>
          </a:p>
          <a:p>
            <a:pPr marL="0" indent="0">
              <a:buNone/>
            </a:pPr>
            <a:r>
              <a:rPr kumimoji="0" lang="en-US" altLang="en-US" b="0" i="0" u="none" strike="noStrike" cap="none" normalizeH="0" baseline="0" dirty="0">
                <a:ln>
                  <a:noFill/>
                </a:ln>
                <a:solidFill>
                  <a:srgbClr val="525252"/>
                </a:solidFill>
                <a:effectLst/>
              </a:rPr>
              <a:t>IPsec's method of protecting IP datagrams takes the following forms</a:t>
            </a:r>
            <a:r>
              <a:rPr kumimoji="0" lang="en-US" altLang="en-US" sz="1600" b="0" i="0" u="none" strike="noStrike" cap="none" normalizeH="0" baseline="0" dirty="0">
                <a:ln>
                  <a:noFill/>
                </a:ln>
                <a:solidFill>
                  <a:srgbClr val="525252"/>
                </a:solidFill>
                <a:effectLst/>
              </a:rPr>
              <a:t>:</a:t>
            </a:r>
          </a:p>
          <a:p>
            <a:pPr lvl="1"/>
            <a:r>
              <a:rPr kumimoji="0" lang="en-US" altLang="en-US" b="0" i="0" u="none" strike="noStrike" cap="none" normalizeH="0" baseline="0" dirty="0">
                <a:ln>
                  <a:noFill/>
                </a:ln>
                <a:solidFill>
                  <a:srgbClr val="58585B"/>
                </a:solidFill>
                <a:effectLst/>
              </a:rPr>
              <a:t>Data origin authentication</a:t>
            </a:r>
            <a:endParaRPr kumimoji="0" lang="en-US" altLang="en-US" b="0" i="0" u="none" strike="noStrike" cap="none" normalizeH="0" baseline="0" dirty="0">
              <a:ln>
                <a:noFill/>
              </a:ln>
              <a:solidFill>
                <a:schemeClr val="tx1"/>
              </a:solidFill>
              <a:effectLst/>
            </a:endParaRPr>
          </a:p>
          <a:p>
            <a:pPr lvl="1"/>
            <a:r>
              <a:rPr kumimoji="0" lang="en-US" altLang="en-US" b="0" i="0" u="none" strike="noStrike" cap="none" normalizeH="0" baseline="0" dirty="0">
                <a:ln>
                  <a:noFill/>
                </a:ln>
                <a:solidFill>
                  <a:srgbClr val="58585B"/>
                </a:solidFill>
                <a:effectLst/>
              </a:rPr>
              <a:t>Connectionless data integrity authentication</a:t>
            </a:r>
            <a:endParaRPr lang="en-US" altLang="en-US" dirty="0">
              <a:solidFill>
                <a:schemeClr val="tx1"/>
              </a:solidFill>
            </a:endParaRPr>
          </a:p>
          <a:p>
            <a:pPr lvl="1"/>
            <a:r>
              <a:rPr kumimoji="0" lang="en-US" altLang="en-US" b="0" i="0" u="none" strike="noStrike" cap="none" normalizeH="0" baseline="0" dirty="0">
                <a:ln>
                  <a:noFill/>
                </a:ln>
                <a:solidFill>
                  <a:srgbClr val="58585B"/>
                </a:solidFill>
                <a:effectLst/>
              </a:rPr>
              <a:t>Data content confidentiality</a:t>
            </a:r>
            <a:endParaRPr kumimoji="0" lang="en-US" altLang="en-US" b="0" i="0" u="none" strike="noStrike" cap="none" normalizeH="0" baseline="0" dirty="0">
              <a:ln>
                <a:noFill/>
              </a:ln>
              <a:solidFill>
                <a:schemeClr val="tx1"/>
              </a:solidFill>
              <a:effectLst/>
            </a:endParaRPr>
          </a:p>
          <a:p>
            <a:pPr lvl="1" eaLnBrk="0" fontAlgn="base" hangingPunct="0">
              <a:lnSpc>
                <a:spcPct val="100000"/>
              </a:lnSpc>
              <a:spcBef>
                <a:spcPct val="0"/>
              </a:spcBef>
              <a:spcAft>
                <a:spcPct val="0"/>
              </a:spcAft>
            </a:pPr>
            <a:r>
              <a:rPr kumimoji="0" lang="en-US" altLang="en-US" b="0" i="0" u="none" strike="noStrike" cap="none" normalizeH="0" baseline="0" dirty="0">
                <a:ln>
                  <a:noFill/>
                </a:ln>
                <a:solidFill>
                  <a:srgbClr val="58585B"/>
                </a:solidFill>
                <a:effectLst/>
              </a:rPr>
              <a:t>Anti-replay protection</a:t>
            </a:r>
            <a:endParaRPr lang="en-US" altLang="en-US" dirty="0">
              <a:solidFill>
                <a:schemeClr val="tx1"/>
              </a:solidFill>
            </a:endParaRPr>
          </a:p>
          <a:p>
            <a:pPr lvl="1" eaLnBrk="0" fontAlgn="base" hangingPunct="0">
              <a:lnSpc>
                <a:spcPct val="100000"/>
              </a:lnSpc>
              <a:spcBef>
                <a:spcPct val="0"/>
              </a:spcBef>
              <a:spcAft>
                <a:spcPct val="0"/>
              </a:spcAft>
            </a:pPr>
            <a:r>
              <a:rPr kumimoji="0" lang="en-US" altLang="en-US" b="0" i="0" u="none" strike="noStrike" cap="none" normalizeH="0" baseline="0" dirty="0">
                <a:ln>
                  <a:noFill/>
                </a:ln>
                <a:solidFill>
                  <a:schemeClr val="tx1"/>
                </a:solidFill>
                <a:effectLst/>
              </a:rPr>
              <a:t>L</a:t>
            </a:r>
            <a:r>
              <a:rPr kumimoji="0" lang="en-US" altLang="en-US" b="0" i="0" u="none" strike="noStrike" cap="none" normalizeH="0" baseline="0" dirty="0">
                <a:ln>
                  <a:noFill/>
                </a:ln>
                <a:solidFill>
                  <a:srgbClr val="58585B"/>
                </a:solidFill>
                <a:effectLst/>
              </a:rPr>
              <a:t>imited traffic flow confidentiality</a:t>
            </a:r>
            <a:endParaRPr kumimoji="0" lang="en-US" altLang="en-US" b="0" i="0" u="none" strike="noStrike" cap="none" normalizeH="0" baseline="0" dirty="0">
              <a:ln>
                <a:noFill/>
              </a:ln>
              <a:solidFill>
                <a:schemeClr val="tx1"/>
              </a:solidFill>
              <a:effectLst/>
            </a:endParaRPr>
          </a:p>
          <a:p>
            <a:endParaRPr kumimoji="0" lang="en-US" altLang="en-US" sz="1400" b="0" i="0" u="none" strike="noStrike" cap="none" normalizeH="0" baseline="0" dirty="0">
              <a:ln>
                <a:noFill/>
              </a:ln>
              <a:solidFill>
                <a:schemeClr val="tx1"/>
              </a:solidFill>
              <a:effectLst/>
            </a:endParaRPr>
          </a:p>
          <a:p>
            <a:endParaRPr lang="en-IN" dirty="0"/>
          </a:p>
        </p:txBody>
      </p:sp>
      <p:sp>
        <p:nvSpPr>
          <p:cNvPr id="5" name="Title 4">
            <a:extLst>
              <a:ext uri="{FF2B5EF4-FFF2-40B4-BE49-F238E27FC236}">
                <a16:creationId xmlns:a16="http://schemas.microsoft.com/office/drawing/2014/main" id="{2229B00F-B766-4C6C-98E4-3721B2835FB3}"/>
              </a:ext>
            </a:extLst>
          </p:cNvPr>
          <p:cNvSpPr>
            <a:spLocks noGrp="1"/>
          </p:cNvSpPr>
          <p:nvPr>
            <p:ph type="title"/>
          </p:nvPr>
        </p:nvSpPr>
        <p:spPr/>
        <p:txBody>
          <a:bodyPr/>
          <a:lstStyle/>
          <a:p>
            <a:r>
              <a:rPr lang="en-US" dirty="0"/>
              <a:t>prevention</a:t>
            </a:r>
            <a:endParaRPr lang="en-IN" dirty="0"/>
          </a:p>
        </p:txBody>
      </p:sp>
      <p:sp>
        <p:nvSpPr>
          <p:cNvPr id="6" name="Text Placeholder 5">
            <a:extLst>
              <a:ext uri="{FF2B5EF4-FFF2-40B4-BE49-F238E27FC236}">
                <a16:creationId xmlns:a16="http://schemas.microsoft.com/office/drawing/2014/main" id="{7F4FD429-70EB-46F7-9E8D-F7F3F53918E1}"/>
              </a:ext>
            </a:extLst>
          </p:cNvPr>
          <p:cNvSpPr>
            <a:spLocks noGrp="1"/>
          </p:cNvSpPr>
          <p:nvPr>
            <p:ph type="body" sz="quarter" idx="32"/>
          </p:nvPr>
        </p:nvSpPr>
        <p:spPr/>
        <p:txBody>
          <a:bodyPr/>
          <a:lstStyle/>
          <a:p>
            <a:r>
              <a:rPr lang="en-US" dirty="0"/>
              <a:t>VPN Tunneling - IPsec</a:t>
            </a:r>
            <a:endParaRPr lang="en-IN" dirty="0"/>
          </a:p>
          <a:p>
            <a:endParaRPr lang="en-IN" dirty="0"/>
          </a:p>
        </p:txBody>
      </p:sp>
      <p:pic>
        <p:nvPicPr>
          <p:cNvPr id="1032" name="Picture 8">
            <a:hlinkClick r:id="rId2" tooltip="Related image, diagram or screenshot."/>
            <a:extLst>
              <a:ext uri="{FF2B5EF4-FFF2-40B4-BE49-F238E27FC236}">
                <a16:creationId xmlns:a16="http://schemas.microsoft.com/office/drawing/2014/main" id="{63B73C69-7919-460A-9260-4E00E3E7E4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650" y="-304800"/>
            <a:ext cx="180975" cy="19050"/>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a:hlinkClick r:id="rId2" tooltip="Related image, diagram or screenshot."/>
            <a:extLst>
              <a:ext uri="{FF2B5EF4-FFF2-40B4-BE49-F238E27FC236}">
                <a16:creationId xmlns:a16="http://schemas.microsoft.com/office/drawing/2014/main" id="{331D2E0C-7D71-446E-928A-497B534B26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650" y="-152400"/>
            <a:ext cx="180975" cy="1905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hlinkClick r:id="rId2" tooltip="Related image, diagram or screenshot."/>
            <a:extLst>
              <a:ext uri="{FF2B5EF4-FFF2-40B4-BE49-F238E27FC236}">
                <a16:creationId xmlns:a16="http://schemas.microsoft.com/office/drawing/2014/main" id="{AF696568-3144-4C9D-AD5B-8035E197FF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650" y="0"/>
            <a:ext cx="180975" cy="19050"/>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a:hlinkClick r:id="rId2" tooltip="Related image, diagram or screenshot."/>
            <a:extLst>
              <a:ext uri="{FF2B5EF4-FFF2-40B4-BE49-F238E27FC236}">
                <a16:creationId xmlns:a16="http://schemas.microsoft.com/office/drawing/2014/main" id="{532C4F1E-D24F-4D82-B362-BDD12C2B9E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650" y="152400"/>
            <a:ext cx="180975" cy="1905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hlinkClick r:id="rId2" tooltip="Related image, diagram or screenshot."/>
            <a:extLst>
              <a:ext uri="{FF2B5EF4-FFF2-40B4-BE49-F238E27FC236}">
                <a16:creationId xmlns:a16="http://schemas.microsoft.com/office/drawing/2014/main" id="{0D038C21-864A-4668-9E05-8E65DEA8A8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650" y="304800"/>
            <a:ext cx="180975" cy="1905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Table&#10;&#10;Description automatically generated">
            <a:extLst>
              <a:ext uri="{FF2B5EF4-FFF2-40B4-BE49-F238E27FC236}">
                <a16:creationId xmlns:a16="http://schemas.microsoft.com/office/drawing/2014/main" id="{D19AA79A-F803-49D4-94E5-34BFEC27FC20}"/>
              </a:ext>
            </a:extLst>
          </p:cNvPr>
          <p:cNvPicPr>
            <a:picLocks noChangeAspect="1"/>
          </p:cNvPicPr>
          <p:nvPr/>
        </p:nvPicPr>
        <p:blipFill>
          <a:blip r:embed="rId4"/>
          <a:stretch>
            <a:fillRect/>
          </a:stretch>
        </p:blipFill>
        <p:spPr>
          <a:xfrm>
            <a:off x="7058448" y="1188000"/>
            <a:ext cx="4740051" cy="4618120"/>
          </a:xfrm>
          <a:prstGeom prst="rect">
            <a:avLst/>
          </a:prstGeom>
        </p:spPr>
      </p:pic>
      <p:sp>
        <p:nvSpPr>
          <p:cNvPr id="15" name="Rectangle 14">
            <a:extLst>
              <a:ext uri="{FF2B5EF4-FFF2-40B4-BE49-F238E27FC236}">
                <a16:creationId xmlns:a16="http://schemas.microsoft.com/office/drawing/2014/main" id="{75B0D43B-34CA-4636-BB10-B6426FD0C711}"/>
              </a:ext>
            </a:extLst>
          </p:cNvPr>
          <p:cNvSpPr/>
          <p:nvPr/>
        </p:nvSpPr>
        <p:spPr>
          <a:xfrm>
            <a:off x="8209255" y="4385569"/>
            <a:ext cx="2707689" cy="101025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6" name="Graphic 15" descr="Squares filled with tiny squares">
            <a:extLst>
              <a:ext uri="{FF2B5EF4-FFF2-40B4-BE49-F238E27FC236}">
                <a16:creationId xmlns:a16="http://schemas.microsoft.com/office/drawing/2014/main" id="{B5E18CAC-1BBE-4473-9431-932C0BC8C1D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03148" y="3185128"/>
            <a:ext cx="4345542" cy="4345542"/>
          </a:xfrm>
          <a:prstGeom prst="rect">
            <a:avLst/>
          </a:prstGeom>
        </p:spPr>
      </p:pic>
    </p:spTree>
    <p:extLst>
      <p:ext uri="{BB962C8B-B14F-4D97-AF65-F5344CB8AC3E}">
        <p14:creationId xmlns:p14="http://schemas.microsoft.com/office/powerpoint/2010/main" val="21432929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9F3D4-6F7C-4190-83AE-150E54619F35}"/>
              </a:ext>
            </a:extLst>
          </p:cNvPr>
          <p:cNvSpPr>
            <a:spLocks noGrp="1"/>
          </p:cNvSpPr>
          <p:nvPr>
            <p:ph type="title"/>
          </p:nvPr>
        </p:nvSpPr>
        <p:spPr/>
        <p:txBody>
          <a:bodyPr/>
          <a:lstStyle/>
          <a:p>
            <a:r>
              <a:rPr lang="en-US" dirty="0"/>
              <a:t>vulnerabilities</a:t>
            </a:r>
            <a:endParaRPr lang="en-IN" dirty="0"/>
          </a:p>
        </p:txBody>
      </p:sp>
      <p:sp>
        <p:nvSpPr>
          <p:cNvPr id="3" name="Text Placeholder 2">
            <a:extLst>
              <a:ext uri="{FF2B5EF4-FFF2-40B4-BE49-F238E27FC236}">
                <a16:creationId xmlns:a16="http://schemas.microsoft.com/office/drawing/2014/main" id="{8EED9CB0-48F0-4BC6-8ECC-FC3434967D06}"/>
              </a:ext>
            </a:extLst>
          </p:cNvPr>
          <p:cNvSpPr>
            <a:spLocks noGrp="1"/>
          </p:cNvSpPr>
          <p:nvPr>
            <p:ph type="body" sz="quarter" idx="32"/>
          </p:nvPr>
        </p:nvSpPr>
        <p:spPr/>
        <p:txBody>
          <a:bodyPr/>
          <a:lstStyle/>
          <a:p>
            <a:r>
              <a:rPr lang="en-US" dirty="0"/>
              <a:t>Web Browser</a:t>
            </a:r>
            <a:endParaRPr lang="en-IN" dirty="0"/>
          </a:p>
        </p:txBody>
      </p:sp>
      <p:sp>
        <p:nvSpPr>
          <p:cNvPr id="4" name="Text Placeholder 3">
            <a:extLst>
              <a:ext uri="{FF2B5EF4-FFF2-40B4-BE49-F238E27FC236}">
                <a16:creationId xmlns:a16="http://schemas.microsoft.com/office/drawing/2014/main" id="{08EA380A-2EDD-49F1-9D49-4566D5DCF0AB}"/>
              </a:ext>
            </a:extLst>
          </p:cNvPr>
          <p:cNvSpPr>
            <a:spLocks noGrp="1"/>
          </p:cNvSpPr>
          <p:nvPr>
            <p:ph type="body" idx="1"/>
          </p:nvPr>
        </p:nvSpPr>
        <p:spPr>
          <a:xfrm>
            <a:off x="431999" y="1432296"/>
            <a:ext cx="5400629" cy="527076"/>
          </a:xfrm>
        </p:spPr>
        <p:txBody>
          <a:bodyPr/>
          <a:lstStyle/>
          <a:p>
            <a:r>
              <a:rPr lang="en-US" dirty="0">
                <a:latin typeface="Corbel" panose="020B0503020204020204" pitchFamily="34" charset="0"/>
              </a:rPr>
              <a:t>Hypertext Transfer Protocol - HTTP</a:t>
            </a:r>
            <a:endParaRPr lang="en-IN" dirty="0">
              <a:latin typeface="Corbel" panose="020B0503020204020204" pitchFamily="34" charset="0"/>
            </a:endParaRPr>
          </a:p>
        </p:txBody>
      </p:sp>
      <p:sp>
        <p:nvSpPr>
          <p:cNvPr id="5" name="Content Placeholder 4">
            <a:extLst>
              <a:ext uri="{FF2B5EF4-FFF2-40B4-BE49-F238E27FC236}">
                <a16:creationId xmlns:a16="http://schemas.microsoft.com/office/drawing/2014/main" id="{FACF0F61-EDE0-405E-8D72-D762F77CB7CB}"/>
              </a:ext>
            </a:extLst>
          </p:cNvPr>
          <p:cNvSpPr>
            <a:spLocks noGrp="1"/>
          </p:cNvSpPr>
          <p:nvPr>
            <p:ph sz="half" idx="2"/>
          </p:nvPr>
        </p:nvSpPr>
        <p:spPr>
          <a:xfrm>
            <a:off x="432000" y="2023668"/>
            <a:ext cx="9129250" cy="701777"/>
          </a:xfrm>
        </p:spPr>
        <p:txBody>
          <a:bodyPr/>
          <a:lstStyle/>
          <a:p>
            <a:r>
              <a:rPr lang="en-US" sz="1600" i="0" dirty="0">
                <a:solidFill>
                  <a:schemeClr val="tx1"/>
                </a:solidFill>
                <a:effectLst/>
              </a:rPr>
              <a:t>Hypertext Transfer Protocol (HTTP) is an application-layer protocol for transmitting hypermedia documents, such as HTML. It was designed for communication between web browsers and web servers, but it can also be used for other purposes</a:t>
            </a:r>
          </a:p>
          <a:p>
            <a:r>
              <a:rPr lang="en-US" sz="1600" b="0" i="0" dirty="0">
                <a:solidFill>
                  <a:schemeClr val="tx1"/>
                </a:solidFill>
                <a:effectLst/>
              </a:rPr>
              <a:t>The major difference between the </a:t>
            </a:r>
            <a:r>
              <a:rPr lang="en-US" sz="1600" b="0" i="0" u="none" strike="noStrike" dirty="0">
                <a:solidFill>
                  <a:schemeClr val="tx1"/>
                </a:solidFill>
                <a:effectLst/>
              </a:rPr>
              <a:t>HTTP</a:t>
            </a:r>
            <a:r>
              <a:rPr lang="en-US" sz="1600" b="0" i="0" dirty="0">
                <a:solidFill>
                  <a:schemeClr val="tx1"/>
                </a:solidFill>
                <a:effectLst/>
              </a:rPr>
              <a:t> and HTTPS is the SSL certificate. The HTTPS protocol is an extended version of the HTTP protocol with an additional feature of security.</a:t>
            </a:r>
            <a:endParaRPr lang="en-IN" sz="1600" dirty="0">
              <a:solidFill>
                <a:schemeClr val="tx1"/>
              </a:solidFill>
            </a:endParaRPr>
          </a:p>
        </p:txBody>
      </p:sp>
      <p:sp>
        <p:nvSpPr>
          <p:cNvPr id="6" name="Text Placeholder 5">
            <a:extLst>
              <a:ext uri="{FF2B5EF4-FFF2-40B4-BE49-F238E27FC236}">
                <a16:creationId xmlns:a16="http://schemas.microsoft.com/office/drawing/2014/main" id="{58A3B706-DF54-44D1-BE30-64213CDF3E3B}"/>
              </a:ext>
            </a:extLst>
          </p:cNvPr>
          <p:cNvSpPr>
            <a:spLocks noGrp="1"/>
          </p:cNvSpPr>
          <p:nvPr>
            <p:ph type="body" sz="quarter" idx="13"/>
          </p:nvPr>
        </p:nvSpPr>
        <p:spPr>
          <a:xfrm>
            <a:off x="432000" y="3732421"/>
            <a:ext cx="4500000" cy="525283"/>
          </a:xfrm>
        </p:spPr>
        <p:txBody>
          <a:bodyPr/>
          <a:lstStyle/>
          <a:p>
            <a:r>
              <a:rPr lang="en-US" dirty="0">
                <a:latin typeface="Corbel" panose="020B0503020204020204" pitchFamily="34" charset="0"/>
              </a:rPr>
              <a:t>Solution - HTTPS</a:t>
            </a:r>
            <a:endParaRPr lang="en-IN" dirty="0">
              <a:latin typeface="Corbel" panose="020B0503020204020204" pitchFamily="34" charset="0"/>
            </a:endParaRPr>
          </a:p>
        </p:txBody>
      </p:sp>
      <p:sp>
        <p:nvSpPr>
          <p:cNvPr id="7" name="Text Placeholder 6">
            <a:extLst>
              <a:ext uri="{FF2B5EF4-FFF2-40B4-BE49-F238E27FC236}">
                <a16:creationId xmlns:a16="http://schemas.microsoft.com/office/drawing/2014/main" id="{52338445-EFE7-4C16-9275-2D5CED8413D2}"/>
              </a:ext>
            </a:extLst>
          </p:cNvPr>
          <p:cNvSpPr>
            <a:spLocks noGrp="1"/>
          </p:cNvSpPr>
          <p:nvPr>
            <p:ph type="body" sz="quarter" idx="12"/>
          </p:nvPr>
        </p:nvSpPr>
        <p:spPr>
          <a:xfrm>
            <a:off x="466079" y="4551681"/>
            <a:ext cx="8979761" cy="1850069"/>
          </a:xfrm>
        </p:spPr>
        <p:txBody>
          <a:bodyPr/>
          <a:lstStyle/>
          <a:p>
            <a:r>
              <a:rPr lang="en-US" sz="1600" b="0" i="0" dirty="0">
                <a:solidFill>
                  <a:srgbClr val="333333"/>
                </a:solidFill>
                <a:effectLst/>
              </a:rPr>
              <a:t>The </a:t>
            </a:r>
            <a:r>
              <a:rPr lang="en-US" sz="1600" b="0" i="0" dirty="0">
                <a:effectLst/>
              </a:rPr>
              <a:t>full form of HTTPS is Hypertext Transfer Protocol Secure. The </a:t>
            </a:r>
            <a:r>
              <a:rPr lang="en-US" sz="1600" b="0" i="0" u="none" strike="noStrike" dirty="0">
                <a:effectLst/>
              </a:rPr>
              <a:t>HTTP</a:t>
            </a:r>
            <a:r>
              <a:rPr lang="en-US" sz="1600" b="0" i="0" dirty="0">
                <a:effectLst/>
              </a:rPr>
              <a:t> protocol does not provide the security of the data, while HTTP ensures the security of the data. Therefore, we can say that HTTPS is a secure version of the HTTP protocol. </a:t>
            </a:r>
          </a:p>
          <a:p>
            <a:pPr lvl="1" algn="just">
              <a:buFont typeface="Wingdings" panose="05000000000000000000" pitchFamily="2" charset="2"/>
              <a:buChar char="§"/>
            </a:pPr>
            <a:r>
              <a:rPr lang="en-US" b="0" i="0" dirty="0">
                <a:solidFill>
                  <a:srgbClr val="000000"/>
                </a:solidFill>
                <a:effectLst/>
              </a:rPr>
              <a:t>Private key: This key is available on the web server, which is managed by the owner of a website.</a:t>
            </a:r>
          </a:p>
          <a:p>
            <a:pPr lvl="1" algn="just">
              <a:buFont typeface="Wingdings" panose="05000000000000000000" pitchFamily="2" charset="2"/>
              <a:buChar char="§"/>
            </a:pPr>
            <a:r>
              <a:rPr lang="en-US" b="0" i="0" dirty="0">
                <a:solidFill>
                  <a:srgbClr val="333333"/>
                </a:solidFill>
                <a:effectLst/>
              </a:rPr>
              <a:t>It decrypts the information which is encrypted by the public key. Public</a:t>
            </a:r>
            <a:r>
              <a:rPr lang="en-US" b="0" i="0" dirty="0">
                <a:solidFill>
                  <a:srgbClr val="000000"/>
                </a:solidFill>
                <a:effectLst/>
              </a:rPr>
              <a:t> key: This key is available to everyone. It converts the data into an encrypted form.</a:t>
            </a:r>
          </a:p>
          <a:p>
            <a:pPr lvl="1"/>
            <a:endParaRPr lang="en-IN" dirty="0"/>
          </a:p>
        </p:txBody>
      </p:sp>
      <p:sp>
        <p:nvSpPr>
          <p:cNvPr id="8" name="Slide Number Placeholder 7">
            <a:extLst>
              <a:ext uri="{FF2B5EF4-FFF2-40B4-BE49-F238E27FC236}">
                <a16:creationId xmlns:a16="http://schemas.microsoft.com/office/drawing/2014/main" id="{B3DF3A6E-A075-4DDB-871D-1C0F9454C671}"/>
              </a:ext>
            </a:extLst>
          </p:cNvPr>
          <p:cNvSpPr>
            <a:spLocks noGrp="1"/>
          </p:cNvSpPr>
          <p:nvPr>
            <p:ph type="sldNum" sz="quarter" idx="33"/>
          </p:nvPr>
        </p:nvSpPr>
        <p:spPr/>
        <p:txBody>
          <a:bodyPr/>
          <a:lstStyle/>
          <a:p>
            <a:fld id="{19B51A1E-902D-48AF-9020-955120F399B6}" type="slidenum">
              <a:rPr lang="en-US" noProof="0" smtClean="0"/>
              <a:pPr/>
              <a:t>32</a:t>
            </a:fld>
            <a:endParaRPr lang="en-US" noProof="0" dirty="0"/>
          </a:p>
        </p:txBody>
      </p:sp>
      <p:sp>
        <p:nvSpPr>
          <p:cNvPr id="9" name="Rectangle 8">
            <a:extLst>
              <a:ext uri="{FF2B5EF4-FFF2-40B4-BE49-F238E27FC236}">
                <a16:creationId xmlns:a16="http://schemas.microsoft.com/office/drawing/2014/main" id="{210E5DA2-C4C2-402D-9C1F-2A747C979785}"/>
              </a:ext>
            </a:extLst>
          </p:cNvPr>
          <p:cNvSpPr/>
          <p:nvPr/>
        </p:nvSpPr>
        <p:spPr>
          <a:xfrm>
            <a:off x="9969623" y="0"/>
            <a:ext cx="222237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Placeholder 7">
            <a:extLst>
              <a:ext uri="{FF2B5EF4-FFF2-40B4-BE49-F238E27FC236}">
                <a16:creationId xmlns:a16="http://schemas.microsoft.com/office/drawing/2014/main" id="{B49BCAE8-5F60-4F08-A881-3B9D0D58ABA5}"/>
              </a:ext>
            </a:extLst>
          </p:cNvPr>
          <p:cNvPicPr>
            <a:picLocks noChangeAspect="1"/>
          </p:cNvPicPr>
          <p:nvPr/>
        </p:nvPicPr>
        <p:blipFill>
          <a:blip r:embed="rId2">
            <a:grayscl/>
          </a:blip>
          <a:srcRect l="39954" r="39954"/>
          <a:stretch>
            <a:fillRect/>
          </a:stretch>
        </p:blipFill>
        <p:spPr>
          <a:xfrm>
            <a:off x="9980476" y="0"/>
            <a:ext cx="2211524" cy="6858000"/>
          </a:xfrm>
          <a:prstGeom prst="rect">
            <a:avLst/>
          </a:prstGeom>
        </p:spPr>
      </p:pic>
    </p:spTree>
    <p:extLst>
      <p:ext uri="{BB962C8B-B14F-4D97-AF65-F5344CB8AC3E}">
        <p14:creationId xmlns:p14="http://schemas.microsoft.com/office/powerpoint/2010/main" val="3066584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9C6FA3E-A664-4857-B00D-ADBFEFB71AAD}"/>
              </a:ext>
            </a:extLst>
          </p:cNvPr>
          <p:cNvSpPr/>
          <p:nvPr/>
        </p:nvSpPr>
        <p:spPr>
          <a:xfrm>
            <a:off x="9969623" y="0"/>
            <a:ext cx="222237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itle 4">
            <a:extLst>
              <a:ext uri="{FF2B5EF4-FFF2-40B4-BE49-F238E27FC236}">
                <a16:creationId xmlns:a16="http://schemas.microsoft.com/office/drawing/2014/main" id="{5C517B83-F12C-4E6C-A281-CE54E48F27B3}"/>
              </a:ext>
            </a:extLst>
          </p:cNvPr>
          <p:cNvSpPr>
            <a:spLocks noGrp="1"/>
          </p:cNvSpPr>
          <p:nvPr>
            <p:ph type="title"/>
          </p:nvPr>
        </p:nvSpPr>
        <p:spPr/>
        <p:txBody>
          <a:bodyPr/>
          <a:lstStyle/>
          <a:p>
            <a:r>
              <a:rPr lang="en-US" dirty="0"/>
              <a:t>Vulnerabilities – web browser</a:t>
            </a:r>
            <a:endParaRPr lang="en-IN" dirty="0"/>
          </a:p>
        </p:txBody>
      </p:sp>
      <p:pic>
        <p:nvPicPr>
          <p:cNvPr id="8" name="Picture 7">
            <a:extLst>
              <a:ext uri="{FF2B5EF4-FFF2-40B4-BE49-F238E27FC236}">
                <a16:creationId xmlns:a16="http://schemas.microsoft.com/office/drawing/2014/main" id="{7DE50112-C981-4D38-B006-A1021C92B878}"/>
              </a:ext>
            </a:extLst>
          </p:cNvPr>
          <p:cNvPicPr>
            <a:picLocks noChangeAspect="1"/>
          </p:cNvPicPr>
          <p:nvPr/>
        </p:nvPicPr>
        <p:blipFill>
          <a:blip r:embed="rId2"/>
          <a:stretch>
            <a:fillRect/>
          </a:stretch>
        </p:blipFill>
        <p:spPr>
          <a:xfrm>
            <a:off x="6275111" y="971102"/>
            <a:ext cx="5311600" cy="5235394"/>
          </a:xfrm>
          <a:prstGeom prst="rect">
            <a:avLst/>
          </a:prstGeom>
        </p:spPr>
      </p:pic>
      <p:pic>
        <p:nvPicPr>
          <p:cNvPr id="10" name="Picture 9">
            <a:extLst>
              <a:ext uri="{FF2B5EF4-FFF2-40B4-BE49-F238E27FC236}">
                <a16:creationId xmlns:a16="http://schemas.microsoft.com/office/drawing/2014/main" id="{A5B82FE8-8E6A-4CD3-BBD4-4D343E931249}"/>
              </a:ext>
            </a:extLst>
          </p:cNvPr>
          <p:cNvPicPr>
            <a:picLocks noChangeAspect="1"/>
          </p:cNvPicPr>
          <p:nvPr/>
        </p:nvPicPr>
        <p:blipFill rotWithShape="1">
          <a:blip r:embed="rId3"/>
          <a:srcRect/>
          <a:stretch/>
        </p:blipFill>
        <p:spPr>
          <a:xfrm>
            <a:off x="740716" y="971102"/>
            <a:ext cx="5177172" cy="5162165"/>
          </a:xfrm>
          <a:prstGeom prst="rect">
            <a:avLst/>
          </a:prstGeom>
        </p:spPr>
      </p:pic>
      <p:sp>
        <p:nvSpPr>
          <p:cNvPr id="12" name="Rectangle 11">
            <a:extLst>
              <a:ext uri="{FF2B5EF4-FFF2-40B4-BE49-F238E27FC236}">
                <a16:creationId xmlns:a16="http://schemas.microsoft.com/office/drawing/2014/main" id="{1FBCFBB1-A62C-4960-AB5E-4EB8BF6C6EA2}"/>
              </a:ext>
            </a:extLst>
          </p:cNvPr>
          <p:cNvSpPr/>
          <p:nvPr/>
        </p:nvSpPr>
        <p:spPr>
          <a:xfrm>
            <a:off x="1452777" y="1775534"/>
            <a:ext cx="2986058" cy="31071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DB7C0DA6-9EB2-4846-8C6B-D8660DA33395}"/>
              </a:ext>
            </a:extLst>
          </p:cNvPr>
          <p:cNvSpPr/>
          <p:nvPr/>
        </p:nvSpPr>
        <p:spPr>
          <a:xfrm>
            <a:off x="6961069" y="1773527"/>
            <a:ext cx="2986058" cy="31071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854704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A1781-0560-49E8-A979-88E21631E943}"/>
              </a:ext>
            </a:extLst>
          </p:cNvPr>
          <p:cNvSpPr>
            <a:spLocks noGrp="1"/>
          </p:cNvSpPr>
          <p:nvPr>
            <p:ph type="title"/>
          </p:nvPr>
        </p:nvSpPr>
        <p:spPr/>
        <p:txBody>
          <a:bodyPr/>
          <a:lstStyle/>
          <a:p>
            <a:r>
              <a:rPr lang="en-US" dirty="0"/>
              <a:t>vulnerabilities</a:t>
            </a:r>
            <a:endParaRPr lang="en-IN" dirty="0"/>
          </a:p>
        </p:txBody>
      </p:sp>
      <p:sp>
        <p:nvSpPr>
          <p:cNvPr id="4" name="Text Placeholder 3">
            <a:extLst>
              <a:ext uri="{FF2B5EF4-FFF2-40B4-BE49-F238E27FC236}">
                <a16:creationId xmlns:a16="http://schemas.microsoft.com/office/drawing/2014/main" id="{AB5CA3CE-79CA-4D11-BCA6-B0C454116CE7}"/>
              </a:ext>
            </a:extLst>
          </p:cNvPr>
          <p:cNvSpPr>
            <a:spLocks noGrp="1"/>
          </p:cNvSpPr>
          <p:nvPr>
            <p:ph type="body" idx="1"/>
          </p:nvPr>
        </p:nvSpPr>
        <p:spPr>
          <a:xfrm>
            <a:off x="431999" y="1263621"/>
            <a:ext cx="4500000" cy="527076"/>
          </a:xfrm>
        </p:spPr>
        <p:txBody>
          <a:bodyPr/>
          <a:lstStyle/>
          <a:p>
            <a:r>
              <a:rPr lang="en-US" dirty="0"/>
              <a:t>Telnet</a:t>
            </a:r>
            <a:endParaRPr lang="en-IN" dirty="0"/>
          </a:p>
        </p:txBody>
      </p:sp>
      <p:sp>
        <p:nvSpPr>
          <p:cNvPr id="5" name="Content Placeholder 4">
            <a:extLst>
              <a:ext uri="{FF2B5EF4-FFF2-40B4-BE49-F238E27FC236}">
                <a16:creationId xmlns:a16="http://schemas.microsoft.com/office/drawing/2014/main" id="{EC27DAA5-234F-485A-BE06-71D653EAC8D7}"/>
              </a:ext>
            </a:extLst>
          </p:cNvPr>
          <p:cNvSpPr>
            <a:spLocks noGrp="1"/>
          </p:cNvSpPr>
          <p:nvPr>
            <p:ph sz="half" idx="2"/>
          </p:nvPr>
        </p:nvSpPr>
        <p:spPr>
          <a:xfrm>
            <a:off x="431999" y="2023668"/>
            <a:ext cx="9333437" cy="583073"/>
          </a:xfrm>
        </p:spPr>
        <p:txBody>
          <a:bodyPr/>
          <a:lstStyle/>
          <a:p>
            <a:pPr algn="l"/>
            <a:r>
              <a:rPr lang="en-US" sz="1600" b="0" i="0" dirty="0">
                <a:solidFill>
                  <a:schemeClr val="tx1"/>
                </a:solidFill>
                <a:effectLst/>
              </a:rPr>
              <a:t>Telnet is the standard TCP/IP protocol for virtual terminal service. It enables you to establish a connection to a remote system in such a manner that it appears as a local system. The full form of TELNET is Terminal Network.</a:t>
            </a:r>
          </a:p>
          <a:p>
            <a:pPr algn="l"/>
            <a:r>
              <a:rPr lang="en-US" sz="1600" b="0" i="0" u="none" strike="noStrike" dirty="0">
                <a:solidFill>
                  <a:schemeClr val="tx1"/>
                </a:solidFill>
                <a:effectLst/>
              </a:rPr>
              <a:t>Telnet</a:t>
            </a:r>
            <a:r>
              <a:rPr lang="en-US" sz="1600" b="0" i="0" dirty="0">
                <a:solidFill>
                  <a:schemeClr val="tx1"/>
                </a:solidFill>
                <a:effectLst/>
              </a:rPr>
              <a:t> protocol is mostly used by network admin to access and manage network devices remotely. It helps them access the device by telnetting to the IP address or hostname of a remote device. It allows users to access any application on a remote computer. This helps them to establish a connection to a remote system.</a:t>
            </a:r>
          </a:p>
          <a:p>
            <a:endParaRPr lang="en-IN" dirty="0"/>
          </a:p>
        </p:txBody>
      </p:sp>
      <p:sp>
        <p:nvSpPr>
          <p:cNvPr id="6" name="Text Placeholder 5">
            <a:extLst>
              <a:ext uri="{FF2B5EF4-FFF2-40B4-BE49-F238E27FC236}">
                <a16:creationId xmlns:a16="http://schemas.microsoft.com/office/drawing/2014/main" id="{EB4D6901-A174-4EAE-A2B5-8F266F144A10}"/>
              </a:ext>
            </a:extLst>
          </p:cNvPr>
          <p:cNvSpPr>
            <a:spLocks noGrp="1"/>
          </p:cNvSpPr>
          <p:nvPr>
            <p:ph type="body" sz="quarter" idx="13"/>
          </p:nvPr>
        </p:nvSpPr>
        <p:spPr>
          <a:xfrm>
            <a:off x="431999" y="3866418"/>
            <a:ext cx="4500000" cy="525283"/>
          </a:xfrm>
        </p:spPr>
        <p:txBody>
          <a:bodyPr/>
          <a:lstStyle/>
          <a:p>
            <a:r>
              <a:rPr lang="en-US" dirty="0"/>
              <a:t>Solution - ssh</a:t>
            </a:r>
            <a:endParaRPr lang="en-IN" dirty="0"/>
          </a:p>
        </p:txBody>
      </p:sp>
      <p:sp>
        <p:nvSpPr>
          <p:cNvPr id="7" name="Text Placeholder 6">
            <a:extLst>
              <a:ext uri="{FF2B5EF4-FFF2-40B4-BE49-F238E27FC236}">
                <a16:creationId xmlns:a16="http://schemas.microsoft.com/office/drawing/2014/main" id="{E103FC2A-D411-4950-B4B7-E3E091E21607}"/>
              </a:ext>
            </a:extLst>
          </p:cNvPr>
          <p:cNvSpPr>
            <a:spLocks noGrp="1"/>
          </p:cNvSpPr>
          <p:nvPr>
            <p:ph type="body" sz="quarter" idx="12"/>
          </p:nvPr>
        </p:nvSpPr>
        <p:spPr>
          <a:xfrm>
            <a:off x="531000" y="4771239"/>
            <a:ext cx="9234436" cy="1654761"/>
          </a:xfrm>
        </p:spPr>
        <p:txBody>
          <a:bodyPr/>
          <a:lstStyle/>
          <a:p>
            <a:pPr algn="l"/>
            <a:r>
              <a:rPr lang="en-US" sz="1600" b="0" i="0" dirty="0">
                <a:effectLst/>
              </a:rPr>
              <a:t>SSH is a network protocol that is widely used to access and manage a device remotely. The full form of SSH is Secure Shell is a major protocol to access the network devices and servers over the internet.</a:t>
            </a:r>
          </a:p>
          <a:p>
            <a:pPr algn="l"/>
            <a:r>
              <a:rPr lang="en-US" sz="1600" b="0" i="0" dirty="0">
                <a:effectLst/>
              </a:rPr>
              <a:t>It helps you to log into another computer over a network and allows you to execute commands in a remote machine. You can move files from one machine to another. SSH protocol encrypts traffic in both directions, which helps you to prevent trafficking, sniffing, and password theft</a:t>
            </a:r>
          </a:p>
          <a:p>
            <a:endParaRPr lang="en-IN" dirty="0"/>
          </a:p>
        </p:txBody>
      </p:sp>
      <p:sp>
        <p:nvSpPr>
          <p:cNvPr id="8" name="Slide Number Placeholder 7">
            <a:extLst>
              <a:ext uri="{FF2B5EF4-FFF2-40B4-BE49-F238E27FC236}">
                <a16:creationId xmlns:a16="http://schemas.microsoft.com/office/drawing/2014/main" id="{D5FB113C-9889-4F2C-98CE-6423F6BAD28D}"/>
              </a:ext>
            </a:extLst>
          </p:cNvPr>
          <p:cNvSpPr>
            <a:spLocks noGrp="1"/>
          </p:cNvSpPr>
          <p:nvPr>
            <p:ph type="sldNum" sz="quarter" idx="33"/>
          </p:nvPr>
        </p:nvSpPr>
        <p:spPr/>
        <p:txBody>
          <a:bodyPr/>
          <a:lstStyle/>
          <a:p>
            <a:fld id="{19B51A1E-902D-48AF-9020-955120F399B6}" type="slidenum">
              <a:rPr lang="en-US" noProof="0" smtClean="0"/>
              <a:pPr/>
              <a:t>34</a:t>
            </a:fld>
            <a:endParaRPr lang="en-US" noProof="0" dirty="0"/>
          </a:p>
        </p:txBody>
      </p:sp>
      <p:sp>
        <p:nvSpPr>
          <p:cNvPr id="9" name="Rectangle 8">
            <a:extLst>
              <a:ext uri="{FF2B5EF4-FFF2-40B4-BE49-F238E27FC236}">
                <a16:creationId xmlns:a16="http://schemas.microsoft.com/office/drawing/2014/main" id="{BDA115AA-6985-4D14-AB8D-8EFBE3895468}"/>
              </a:ext>
            </a:extLst>
          </p:cNvPr>
          <p:cNvSpPr/>
          <p:nvPr/>
        </p:nvSpPr>
        <p:spPr>
          <a:xfrm>
            <a:off x="9969623" y="0"/>
            <a:ext cx="222237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Graphic 9" descr="A grid with small circles">
            <a:extLst>
              <a:ext uri="{FF2B5EF4-FFF2-40B4-BE49-F238E27FC236}">
                <a16:creationId xmlns:a16="http://schemas.microsoft.com/office/drawing/2014/main" id="{7AF9B67C-C556-4FCB-8B94-3D8F1F07B35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80088" y="-648563"/>
            <a:ext cx="4086000" cy="4086000"/>
          </a:xfrm>
          <a:prstGeom prst="rect">
            <a:avLst/>
          </a:prstGeom>
        </p:spPr>
      </p:pic>
    </p:spTree>
    <p:extLst>
      <p:ext uri="{BB962C8B-B14F-4D97-AF65-F5344CB8AC3E}">
        <p14:creationId xmlns:p14="http://schemas.microsoft.com/office/powerpoint/2010/main" val="36305404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055CEBE3-9B6E-401E-B898-94C02CC973A7}"/>
              </a:ext>
            </a:extLst>
          </p:cNvPr>
          <p:cNvSpPr/>
          <p:nvPr/>
        </p:nvSpPr>
        <p:spPr>
          <a:xfrm>
            <a:off x="9969623" y="0"/>
            <a:ext cx="222237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itle 4">
            <a:extLst>
              <a:ext uri="{FF2B5EF4-FFF2-40B4-BE49-F238E27FC236}">
                <a16:creationId xmlns:a16="http://schemas.microsoft.com/office/drawing/2014/main" id="{687780CC-DE30-4340-AAFB-2C5D13CA21C4}"/>
              </a:ext>
            </a:extLst>
          </p:cNvPr>
          <p:cNvSpPr>
            <a:spLocks noGrp="1"/>
          </p:cNvSpPr>
          <p:nvPr>
            <p:ph type="title"/>
          </p:nvPr>
        </p:nvSpPr>
        <p:spPr/>
        <p:txBody>
          <a:bodyPr/>
          <a:lstStyle/>
          <a:p>
            <a:r>
              <a:rPr lang="en-US" dirty="0"/>
              <a:t>Vulnerabilities - telnet</a:t>
            </a:r>
            <a:endParaRPr lang="en-IN" dirty="0"/>
          </a:p>
        </p:txBody>
      </p:sp>
      <p:pic>
        <p:nvPicPr>
          <p:cNvPr id="8" name="Picture 7">
            <a:extLst>
              <a:ext uri="{FF2B5EF4-FFF2-40B4-BE49-F238E27FC236}">
                <a16:creationId xmlns:a16="http://schemas.microsoft.com/office/drawing/2014/main" id="{ACA5D961-7A27-497C-97F4-3B90A8676ED0}"/>
              </a:ext>
            </a:extLst>
          </p:cNvPr>
          <p:cNvPicPr>
            <a:picLocks noChangeAspect="1"/>
          </p:cNvPicPr>
          <p:nvPr/>
        </p:nvPicPr>
        <p:blipFill>
          <a:blip r:embed="rId2"/>
          <a:stretch>
            <a:fillRect/>
          </a:stretch>
        </p:blipFill>
        <p:spPr>
          <a:xfrm>
            <a:off x="6421940" y="955860"/>
            <a:ext cx="5303980" cy="5265876"/>
          </a:xfrm>
          <a:prstGeom prst="rect">
            <a:avLst/>
          </a:prstGeom>
        </p:spPr>
      </p:pic>
      <p:pic>
        <p:nvPicPr>
          <p:cNvPr id="10" name="Picture 9">
            <a:extLst>
              <a:ext uri="{FF2B5EF4-FFF2-40B4-BE49-F238E27FC236}">
                <a16:creationId xmlns:a16="http://schemas.microsoft.com/office/drawing/2014/main" id="{AAF9E1B1-B1D8-4C12-BB35-79E8A6799047}"/>
              </a:ext>
            </a:extLst>
          </p:cNvPr>
          <p:cNvPicPr>
            <a:picLocks noChangeAspect="1"/>
          </p:cNvPicPr>
          <p:nvPr/>
        </p:nvPicPr>
        <p:blipFill>
          <a:blip r:embed="rId3"/>
          <a:stretch>
            <a:fillRect/>
          </a:stretch>
        </p:blipFill>
        <p:spPr>
          <a:xfrm>
            <a:off x="776779" y="1072565"/>
            <a:ext cx="5319221" cy="5227773"/>
          </a:xfrm>
          <a:prstGeom prst="rect">
            <a:avLst/>
          </a:prstGeom>
        </p:spPr>
      </p:pic>
      <p:sp>
        <p:nvSpPr>
          <p:cNvPr id="11" name="Rectangle 10">
            <a:extLst>
              <a:ext uri="{FF2B5EF4-FFF2-40B4-BE49-F238E27FC236}">
                <a16:creationId xmlns:a16="http://schemas.microsoft.com/office/drawing/2014/main" id="{7EB36E82-D01E-4DB4-9E17-DD207609D08E}"/>
              </a:ext>
            </a:extLst>
          </p:cNvPr>
          <p:cNvSpPr/>
          <p:nvPr/>
        </p:nvSpPr>
        <p:spPr>
          <a:xfrm>
            <a:off x="909366" y="2663301"/>
            <a:ext cx="4088184" cy="76569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48168237-CB40-4A01-B153-A3B6F225136B}"/>
              </a:ext>
            </a:extLst>
          </p:cNvPr>
          <p:cNvSpPr/>
          <p:nvPr/>
        </p:nvSpPr>
        <p:spPr>
          <a:xfrm>
            <a:off x="6565922" y="3773010"/>
            <a:ext cx="2755631" cy="577049"/>
          </a:xfrm>
          <a:prstGeom prst="rect">
            <a:avLst/>
          </a:pr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75D4C925-CFD1-4207-ACB0-528029516B64}"/>
              </a:ext>
            </a:extLst>
          </p:cNvPr>
          <p:cNvSpPr txBox="1"/>
          <p:nvPr/>
        </p:nvSpPr>
        <p:spPr>
          <a:xfrm>
            <a:off x="9563100" y="3800060"/>
            <a:ext cx="2157274" cy="307777"/>
          </a:xfrm>
          <a:prstGeom prst="rect">
            <a:avLst/>
          </a:prstGeom>
          <a:noFill/>
        </p:spPr>
        <p:txBody>
          <a:bodyPr wrap="square" rtlCol="0">
            <a:spAutoFit/>
          </a:bodyPr>
          <a:lstStyle/>
          <a:p>
            <a:r>
              <a:rPr lang="en-US" sz="1400" dirty="0">
                <a:solidFill>
                  <a:schemeClr val="bg1"/>
                </a:solidFill>
              </a:rPr>
              <a:t>Request denied</a:t>
            </a:r>
            <a:endParaRPr lang="en-IN" sz="1400" dirty="0">
              <a:solidFill>
                <a:schemeClr val="bg1"/>
              </a:solidFill>
            </a:endParaRPr>
          </a:p>
        </p:txBody>
      </p:sp>
      <p:cxnSp>
        <p:nvCxnSpPr>
          <p:cNvPr id="15" name="Straight Arrow Connector 14">
            <a:extLst>
              <a:ext uri="{FF2B5EF4-FFF2-40B4-BE49-F238E27FC236}">
                <a16:creationId xmlns:a16="http://schemas.microsoft.com/office/drawing/2014/main" id="{1F236294-C72B-47E2-8630-C3B4DC4A2647}"/>
              </a:ext>
            </a:extLst>
          </p:cNvPr>
          <p:cNvCxnSpPr>
            <a:cxnSpLocks/>
          </p:cNvCxnSpPr>
          <p:nvPr/>
        </p:nvCxnSpPr>
        <p:spPr>
          <a:xfrm flipH="1">
            <a:off x="9800947" y="4160621"/>
            <a:ext cx="745724" cy="0"/>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43046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0451D-F5EB-4FD9-A7CA-C5B55482B212}"/>
              </a:ext>
            </a:extLst>
          </p:cNvPr>
          <p:cNvSpPr>
            <a:spLocks noGrp="1"/>
          </p:cNvSpPr>
          <p:nvPr>
            <p:ph type="title"/>
          </p:nvPr>
        </p:nvSpPr>
        <p:spPr/>
        <p:txBody>
          <a:bodyPr/>
          <a:lstStyle/>
          <a:p>
            <a:r>
              <a:rPr lang="en-US" dirty="0"/>
              <a:t>Network vulnerable to</a:t>
            </a:r>
            <a:endParaRPr lang="en-IN" dirty="0"/>
          </a:p>
        </p:txBody>
      </p:sp>
      <p:sp>
        <p:nvSpPr>
          <p:cNvPr id="4" name="Text Placeholder 3">
            <a:extLst>
              <a:ext uri="{FF2B5EF4-FFF2-40B4-BE49-F238E27FC236}">
                <a16:creationId xmlns:a16="http://schemas.microsoft.com/office/drawing/2014/main" id="{BB125824-62EB-49DA-972D-11FEEC6BD46F}"/>
              </a:ext>
            </a:extLst>
          </p:cNvPr>
          <p:cNvSpPr>
            <a:spLocks noGrp="1"/>
          </p:cNvSpPr>
          <p:nvPr>
            <p:ph type="body" idx="1"/>
          </p:nvPr>
        </p:nvSpPr>
        <p:spPr/>
        <p:txBody>
          <a:bodyPr/>
          <a:lstStyle/>
          <a:p>
            <a:r>
              <a:rPr lang="en-US" dirty="0" err="1"/>
              <a:t>DDos</a:t>
            </a:r>
            <a:r>
              <a:rPr lang="en-US" dirty="0"/>
              <a:t> Attacks</a:t>
            </a:r>
            <a:endParaRPr lang="en-IN" dirty="0"/>
          </a:p>
        </p:txBody>
      </p:sp>
      <p:sp>
        <p:nvSpPr>
          <p:cNvPr id="5" name="Content Placeholder 4">
            <a:extLst>
              <a:ext uri="{FF2B5EF4-FFF2-40B4-BE49-F238E27FC236}">
                <a16:creationId xmlns:a16="http://schemas.microsoft.com/office/drawing/2014/main" id="{8C2BE1C5-67F0-433D-9004-403612C27187}"/>
              </a:ext>
            </a:extLst>
          </p:cNvPr>
          <p:cNvSpPr>
            <a:spLocks noGrp="1"/>
          </p:cNvSpPr>
          <p:nvPr>
            <p:ph sz="half" idx="2"/>
          </p:nvPr>
        </p:nvSpPr>
        <p:spPr>
          <a:xfrm>
            <a:off x="416202" y="2300595"/>
            <a:ext cx="9031596" cy="1607299"/>
          </a:xfrm>
        </p:spPr>
        <p:txBody>
          <a:bodyPr/>
          <a:lstStyle/>
          <a:p>
            <a:r>
              <a:rPr lang="en-US" sz="1600" i="0" dirty="0">
                <a:solidFill>
                  <a:srgbClr val="202124"/>
                </a:solidFill>
                <a:effectLst/>
              </a:rPr>
              <a:t>A distributed denial-of-service (DDoS) attack occurs when multiple systems flood the bandwidth or resources of a targeted system, usually one or more web servers. A DDoS attack uses more than one unique IP address or machines, often from thousands of hosts infected with malware.</a:t>
            </a:r>
            <a:endParaRPr lang="en-IN" sz="1600" dirty="0"/>
          </a:p>
        </p:txBody>
      </p:sp>
      <p:sp>
        <p:nvSpPr>
          <p:cNvPr id="6" name="Text Placeholder 5">
            <a:extLst>
              <a:ext uri="{FF2B5EF4-FFF2-40B4-BE49-F238E27FC236}">
                <a16:creationId xmlns:a16="http://schemas.microsoft.com/office/drawing/2014/main" id="{3202DDCB-1DD8-4B69-A1B4-04F774594F5D}"/>
              </a:ext>
            </a:extLst>
          </p:cNvPr>
          <p:cNvSpPr>
            <a:spLocks noGrp="1"/>
          </p:cNvSpPr>
          <p:nvPr>
            <p:ph type="body" sz="quarter" idx="13"/>
          </p:nvPr>
        </p:nvSpPr>
        <p:spPr>
          <a:xfrm>
            <a:off x="416202" y="3429000"/>
            <a:ext cx="4500000" cy="525283"/>
          </a:xfrm>
        </p:spPr>
        <p:txBody>
          <a:bodyPr/>
          <a:lstStyle/>
          <a:p>
            <a:r>
              <a:rPr lang="en-US" dirty="0"/>
              <a:t>Malware / Virus</a:t>
            </a:r>
            <a:endParaRPr lang="en-IN" dirty="0"/>
          </a:p>
        </p:txBody>
      </p:sp>
      <p:sp>
        <p:nvSpPr>
          <p:cNvPr id="7" name="Text Placeholder 6">
            <a:extLst>
              <a:ext uri="{FF2B5EF4-FFF2-40B4-BE49-F238E27FC236}">
                <a16:creationId xmlns:a16="http://schemas.microsoft.com/office/drawing/2014/main" id="{73AFFB26-8132-434F-A369-820A5B847323}"/>
              </a:ext>
            </a:extLst>
          </p:cNvPr>
          <p:cNvSpPr>
            <a:spLocks noGrp="1"/>
          </p:cNvSpPr>
          <p:nvPr>
            <p:ph type="body" sz="quarter" idx="12"/>
          </p:nvPr>
        </p:nvSpPr>
        <p:spPr>
          <a:xfrm>
            <a:off x="531000" y="4417396"/>
            <a:ext cx="9099000" cy="2258678"/>
          </a:xfrm>
        </p:spPr>
        <p:txBody>
          <a:bodyPr/>
          <a:lstStyle/>
          <a:p>
            <a:r>
              <a:rPr lang="en-US" sz="1600" b="0" i="0" dirty="0">
                <a:solidFill>
                  <a:srgbClr val="333333"/>
                </a:solidFill>
                <a:effectLst/>
              </a:rPr>
              <a:t>A virus is not self-executable; it requires the user’s interaction to infects a computer and spread on the network. An example is an email with a malicious link or malicious attachment. When a recipient opens the attachment or clicks the link, the malicious code gets activated and circumvents the systems security controls and makes they inoperable. In this case, the user inadvertently corrupts the device.</a:t>
            </a:r>
          </a:p>
          <a:p>
            <a:r>
              <a:rPr lang="en-US" sz="1600" b="0" i="0" dirty="0">
                <a:solidFill>
                  <a:srgbClr val="333333"/>
                </a:solidFill>
                <a:effectLst/>
              </a:rPr>
              <a:t> Malware attack is one of the most severe cyberattacks that is specifically designed to destroy or gain unauthorized access over a targeted computer system</a:t>
            </a:r>
            <a:r>
              <a:rPr lang="en-US" b="0" i="0" dirty="0">
                <a:solidFill>
                  <a:srgbClr val="333333"/>
                </a:solidFill>
                <a:effectLst/>
                <a:latin typeface="Montserrat"/>
              </a:rPr>
              <a:t>. </a:t>
            </a:r>
            <a:endParaRPr lang="en-IN" dirty="0"/>
          </a:p>
        </p:txBody>
      </p:sp>
      <p:sp>
        <p:nvSpPr>
          <p:cNvPr id="8" name="Slide Number Placeholder 7">
            <a:extLst>
              <a:ext uri="{FF2B5EF4-FFF2-40B4-BE49-F238E27FC236}">
                <a16:creationId xmlns:a16="http://schemas.microsoft.com/office/drawing/2014/main" id="{6881F7E0-B1C5-4D1D-B57B-0C09895A8ED2}"/>
              </a:ext>
            </a:extLst>
          </p:cNvPr>
          <p:cNvSpPr>
            <a:spLocks noGrp="1"/>
          </p:cNvSpPr>
          <p:nvPr>
            <p:ph type="sldNum" sz="quarter" idx="33"/>
          </p:nvPr>
        </p:nvSpPr>
        <p:spPr/>
        <p:txBody>
          <a:bodyPr/>
          <a:lstStyle/>
          <a:p>
            <a:fld id="{19B51A1E-902D-48AF-9020-955120F399B6}" type="slidenum">
              <a:rPr lang="en-US" noProof="0" smtClean="0"/>
              <a:pPr/>
              <a:t>36</a:t>
            </a:fld>
            <a:endParaRPr lang="en-US" noProof="0" dirty="0"/>
          </a:p>
        </p:txBody>
      </p:sp>
      <p:sp>
        <p:nvSpPr>
          <p:cNvPr id="9" name="Rectangle 8">
            <a:extLst>
              <a:ext uri="{FF2B5EF4-FFF2-40B4-BE49-F238E27FC236}">
                <a16:creationId xmlns:a16="http://schemas.microsoft.com/office/drawing/2014/main" id="{31D5D3C5-69E8-489B-B12E-975C31A30685}"/>
              </a:ext>
            </a:extLst>
          </p:cNvPr>
          <p:cNvSpPr/>
          <p:nvPr/>
        </p:nvSpPr>
        <p:spPr>
          <a:xfrm>
            <a:off x="9969623" y="0"/>
            <a:ext cx="222237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464919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32B20-7496-432F-9B0D-1C97F39ED681}"/>
              </a:ext>
            </a:extLst>
          </p:cNvPr>
          <p:cNvSpPr>
            <a:spLocks noGrp="1"/>
          </p:cNvSpPr>
          <p:nvPr>
            <p:ph type="title"/>
          </p:nvPr>
        </p:nvSpPr>
        <p:spPr/>
        <p:txBody>
          <a:bodyPr/>
          <a:lstStyle/>
          <a:p>
            <a:r>
              <a:rPr lang="en-US" dirty="0"/>
              <a:t>Network vulnerable to</a:t>
            </a:r>
            <a:endParaRPr lang="en-IN" dirty="0"/>
          </a:p>
        </p:txBody>
      </p:sp>
      <p:sp>
        <p:nvSpPr>
          <p:cNvPr id="4" name="Text Placeholder 3">
            <a:extLst>
              <a:ext uri="{FF2B5EF4-FFF2-40B4-BE49-F238E27FC236}">
                <a16:creationId xmlns:a16="http://schemas.microsoft.com/office/drawing/2014/main" id="{95D18F60-4EF4-4479-AA26-83065690B43C}"/>
              </a:ext>
            </a:extLst>
          </p:cNvPr>
          <p:cNvSpPr>
            <a:spLocks noGrp="1"/>
          </p:cNvSpPr>
          <p:nvPr>
            <p:ph type="body" idx="1"/>
          </p:nvPr>
        </p:nvSpPr>
        <p:spPr/>
        <p:txBody>
          <a:bodyPr/>
          <a:lstStyle/>
          <a:p>
            <a:r>
              <a:rPr lang="en-US" dirty="0"/>
              <a:t>Worm</a:t>
            </a:r>
            <a:endParaRPr lang="en-IN" dirty="0"/>
          </a:p>
        </p:txBody>
      </p:sp>
      <p:sp>
        <p:nvSpPr>
          <p:cNvPr id="5" name="Content Placeholder 4">
            <a:extLst>
              <a:ext uri="{FF2B5EF4-FFF2-40B4-BE49-F238E27FC236}">
                <a16:creationId xmlns:a16="http://schemas.microsoft.com/office/drawing/2014/main" id="{DD9E9261-3F02-440A-BC0C-7B64630EE2AC}"/>
              </a:ext>
            </a:extLst>
          </p:cNvPr>
          <p:cNvSpPr>
            <a:spLocks noGrp="1"/>
          </p:cNvSpPr>
          <p:nvPr>
            <p:ph sz="half" idx="2"/>
          </p:nvPr>
        </p:nvSpPr>
        <p:spPr>
          <a:xfrm>
            <a:off x="431999" y="2380317"/>
            <a:ext cx="9528746" cy="4168332"/>
          </a:xfrm>
        </p:spPr>
        <p:txBody>
          <a:bodyPr/>
          <a:lstStyle/>
          <a:p>
            <a:r>
              <a:rPr lang="en-US" sz="1600" b="0" i="0" dirty="0">
                <a:solidFill>
                  <a:srgbClr val="333333"/>
                </a:solidFill>
                <a:effectLst/>
              </a:rPr>
              <a:t>A worm can enter a device without the help of the user. When a user runs a vulnerable network application, an attacker on the same internet connection can send malware to that application. The application may accept the malware from the internet and execute it, thereby creating a worm.</a:t>
            </a:r>
            <a:endParaRPr lang="en-IN" sz="1600" dirty="0"/>
          </a:p>
        </p:txBody>
      </p:sp>
      <p:sp>
        <p:nvSpPr>
          <p:cNvPr id="6" name="Text Placeholder 5">
            <a:extLst>
              <a:ext uri="{FF2B5EF4-FFF2-40B4-BE49-F238E27FC236}">
                <a16:creationId xmlns:a16="http://schemas.microsoft.com/office/drawing/2014/main" id="{BB99DF93-0124-4DD6-89B7-24D45A95401A}"/>
              </a:ext>
            </a:extLst>
          </p:cNvPr>
          <p:cNvSpPr>
            <a:spLocks noGrp="1"/>
          </p:cNvSpPr>
          <p:nvPr>
            <p:ph type="body" sz="quarter" idx="13"/>
          </p:nvPr>
        </p:nvSpPr>
        <p:spPr>
          <a:xfrm>
            <a:off x="432000" y="3601267"/>
            <a:ext cx="4500000" cy="525283"/>
          </a:xfrm>
        </p:spPr>
        <p:txBody>
          <a:bodyPr/>
          <a:lstStyle/>
          <a:p>
            <a:r>
              <a:rPr lang="en-US" dirty="0"/>
              <a:t>Botnet</a:t>
            </a:r>
            <a:endParaRPr lang="en-IN" dirty="0"/>
          </a:p>
        </p:txBody>
      </p:sp>
      <p:sp>
        <p:nvSpPr>
          <p:cNvPr id="7" name="Text Placeholder 6">
            <a:extLst>
              <a:ext uri="{FF2B5EF4-FFF2-40B4-BE49-F238E27FC236}">
                <a16:creationId xmlns:a16="http://schemas.microsoft.com/office/drawing/2014/main" id="{02809F51-DA78-4A9F-A90A-AB45B373570E}"/>
              </a:ext>
            </a:extLst>
          </p:cNvPr>
          <p:cNvSpPr>
            <a:spLocks noGrp="1"/>
          </p:cNvSpPr>
          <p:nvPr>
            <p:ph type="body" sz="quarter" idx="12"/>
          </p:nvPr>
        </p:nvSpPr>
        <p:spPr>
          <a:xfrm>
            <a:off x="431999" y="4523862"/>
            <a:ext cx="9197999" cy="4170891"/>
          </a:xfrm>
        </p:spPr>
        <p:txBody>
          <a:bodyPr/>
          <a:lstStyle/>
          <a:p>
            <a:r>
              <a:rPr lang="en-US" sz="1600" b="0" i="0" dirty="0">
                <a:solidFill>
                  <a:srgbClr val="333333"/>
                </a:solidFill>
                <a:effectLst/>
              </a:rPr>
              <a:t>It is a network of private computers which are a victim of malicious software. The attacker controls all the computers on the network without the owner’s knowledge. Each computer on the network is considered as zombies as they serve the purpose of spreading and infecting a large number of devices or as guided by the attacker.</a:t>
            </a:r>
            <a:endParaRPr lang="en-IN" sz="1600" dirty="0"/>
          </a:p>
        </p:txBody>
      </p:sp>
      <p:sp>
        <p:nvSpPr>
          <p:cNvPr id="8" name="Slide Number Placeholder 7">
            <a:extLst>
              <a:ext uri="{FF2B5EF4-FFF2-40B4-BE49-F238E27FC236}">
                <a16:creationId xmlns:a16="http://schemas.microsoft.com/office/drawing/2014/main" id="{9FDA452E-1C5C-4AE0-A3FC-0BBB4F453BA3}"/>
              </a:ext>
            </a:extLst>
          </p:cNvPr>
          <p:cNvSpPr>
            <a:spLocks noGrp="1"/>
          </p:cNvSpPr>
          <p:nvPr>
            <p:ph type="sldNum" sz="quarter" idx="33"/>
          </p:nvPr>
        </p:nvSpPr>
        <p:spPr/>
        <p:txBody>
          <a:bodyPr/>
          <a:lstStyle/>
          <a:p>
            <a:fld id="{19B51A1E-902D-48AF-9020-955120F399B6}" type="slidenum">
              <a:rPr lang="en-US" noProof="0" smtClean="0"/>
              <a:pPr/>
              <a:t>37</a:t>
            </a:fld>
            <a:endParaRPr lang="en-US" noProof="0" dirty="0"/>
          </a:p>
        </p:txBody>
      </p:sp>
      <p:sp>
        <p:nvSpPr>
          <p:cNvPr id="9" name="Rectangle 8">
            <a:extLst>
              <a:ext uri="{FF2B5EF4-FFF2-40B4-BE49-F238E27FC236}">
                <a16:creationId xmlns:a16="http://schemas.microsoft.com/office/drawing/2014/main" id="{106FC7C6-244F-4D23-B405-2C1E524B4C5B}"/>
              </a:ext>
            </a:extLst>
          </p:cNvPr>
          <p:cNvSpPr/>
          <p:nvPr/>
        </p:nvSpPr>
        <p:spPr>
          <a:xfrm>
            <a:off x="9969623" y="0"/>
            <a:ext cx="222237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053717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807C3-59D4-46F0-B32E-7F82F1C712DD}"/>
              </a:ext>
            </a:extLst>
          </p:cNvPr>
          <p:cNvSpPr>
            <a:spLocks noGrp="1"/>
          </p:cNvSpPr>
          <p:nvPr>
            <p:ph type="title"/>
          </p:nvPr>
        </p:nvSpPr>
        <p:spPr/>
        <p:txBody>
          <a:bodyPr/>
          <a:lstStyle/>
          <a:p>
            <a:r>
              <a:rPr lang="en-US" dirty="0"/>
              <a:t>Measures to be taken</a:t>
            </a:r>
            <a:endParaRPr lang="en-IN" dirty="0"/>
          </a:p>
        </p:txBody>
      </p:sp>
      <p:sp>
        <p:nvSpPr>
          <p:cNvPr id="4" name="Text Placeholder 3">
            <a:extLst>
              <a:ext uri="{FF2B5EF4-FFF2-40B4-BE49-F238E27FC236}">
                <a16:creationId xmlns:a16="http://schemas.microsoft.com/office/drawing/2014/main" id="{34115C3B-4909-4B3E-A150-4EBF49DBA52E}"/>
              </a:ext>
            </a:extLst>
          </p:cNvPr>
          <p:cNvSpPr>
            <a:spLocks noGrp="1"/>
          </p:cNvSpPr>
          <p:nvPr>
            <p:ph type="body" idx="1"/>
          </p:nvPr>
        </p:nvSpPr>
        <p:spPr/>
        <p:txBody>
          <a:bodyPr/>
          <a:lstStyle/>
          <a:p>
            <a:r>
              <a:rPr lang="en-US" dirty="0"/>
              <a:t>Password Managements</a:t>
            </a:r>
            <a:endParaRPr lang="en-IN" dirty="0"/>
          </a:p>
        </p:txBody>
      </p:sp>
      <p:sp>
        <p:nvSpPr>
          <p:cNvPr id="5" name="Content Placeholder 4">
            <a:extLst>
              <a:ext uri="{FF2B5EF4-FFF2-40B4-BE49-F238E27FC236}">
                <a16:creationId xmlns:a16="http://schemas.microsoft.com/office/drawing/2014/main" id="{2DF5FFF4-10C9-459F-BB3F-1EC9AC9011F8}"/>
              </a:ext>
            </a:extLst>
          </p:cNvPr>
          <p:cNvSpPr>
            <a:spLocks noGrp="1"/>
          </p:cNvSpPr>
          <p:nvPr>
            <p:ph sz="half" idx="2"/>
          </p:nvPr>
        </p:nvSpPr>
        <p:spPr>
          <a:xfrm>
            <a:off x="431999" y="2233418"/>
            <a:ext cx="9377825" cy="4168332"/>
          </a:xfrm>
        </p:spPr>
        <p:txBody>
          <a:bodyPr/>
          <a:lstStyle/>
          <a:p>
            <a:r>
              <a:rPr lang="en-US" sz="1600" b="0" i="0" dirty="0">
                <a:solidFill>
                  <a:srgbClr val="212529"/>
                </a:solidFill>
                <a:effectLst/>
              </a:rPr>
              <a:t>Even though longer passwords are a bit difficult to remember, their complexity and length make the task of cracking these passwords a lot difficult. As it is known to all, hacking the password of any account gives the hacker complete control over the account. There are a few guidelines related to setting up passwords which we are going to discuss. It is always considered safe to have a password of length varying between 15 and 20 characters. It is advisable that the password must contain a unique alphanumeric combination of upper case and lower-case letters along with special characters.</a:t>
            </a:r>
            <a:endParaRPr lang="en-IN" sz="1600" dirty="0"/>
          </a:p>
        </p:txBody>
      </p:sp>
      <p:sp>
        <p:nvSpPr>
          <p:cNvPr id="6" name="Text Placeholder 5">
            <a:extLst>
              <a:ext uri="{FF2B5EF4-FFF2-40B4-BE49-F238E27FC236}">
                <a16:creationId xmlns:a16="http://schemas.microsoft.com/office/drawing/2014/main" id="{8C023A48-DC8B-4AC2-9744-8CA27BC4EC71}"/>
              </a:ext>
            </a:extLst>
          </p:cNvPr>
          <p:cNvSpPr>
            <a:spLocks noGrp="1"/>
          </p:cNvSpPr>
          <p:nvPr>
            <p:ph type="body" sz="quarter" idx="13"/>
          </p:nvPr>
        </p:nvSpPr>
        <p:spPr>
          <a:xfrm>
            <a:off x="431999" y="3845192"/>
            <a:ext cx="4500000" cy="525283"/>
          </a:xfrm>
        </p:spPr>
        <p:txBody>
          <a:bodyPr/>
          <a:lstStyle/>
          <a:p>
            <a:r>
              <a:rPr lang="en-US" dirty="0"/>
              <a:t>Keep Software Updated</a:t>
            </a:r>
            <a:endParaRPr lang="en-IN" dirty="0"/>
          </a:p>
        </p:txBody>
      </p:sp>
      <p:sp>
        <p:nvSpPr>
          <p:cNvPr id="7" name="Text Placeholder 6">
            <a:extLst>
              <a:ext uri="{FF2B5EF4-FFF2-40B4-BE49-F238E27FC236}">
                <a16:creationId xmlns:a16="http://schemas.microsoft.com/office/drawing/2014/main" id="{B21A3F4D-D8E3-4A0F-95EE-29E84ACCAD9F}"/>
              </a:ext>
            </a:extLst>
          </p:cNvPr>
          <p:cNvSpPr>
            <a:spLocks noGrp="1"/>
          </p:cNvSpPr>
          <p:nvPr>
            <p:ph type="body" sz="quarter" idx="12"/>
          </p:nvPr>
        </p:nvSpPr>
        <p:spPr>
          <a:xfrm>
            <a:off x="411284" y="4772554"/>
            <a:ext cx="9024149" cy="4170891"/>
          </a:xfrm>
        </p:spPr>
        <p:txBody>
          <a:bodyPr/>
          <a:lstStyle/>
          <a:p>
            <a:r>
              <a:rPr lang="en-US" sz="1600" b="0" i="0" dirty="0">
                <a:solidFill>
                  <a:srgbClr val="212529"/>
                </a:solidFill>
                <a:effectLst/>
              </a:rPr>
              <a:t>Updating antivirus database is not just the key to a healthy system. It is essential to keep the operating system as well as the third-party software’s well updated. The system and software updates not just contain performance optimizations but also a few security related updates which not just protect the software but also the user data related to the application as well as related antivirus patches.</a:t>
            </a:r>
            <a:endParaRPr lang="en-IN" sz="1600" dirty="0"/>
          </a:p>
        </p:txBody>
      </p:sp>
      <p:sp>
        <p:nvSpPr>
          <p:cNvPr id="8" name="Slide Number Placeholder 7">
            <a:extLst>
              <a:ext uri="{FF2B5EF4-FFF2-40B4-BE49-F238E27FC236}">
                <a16:creationId xmlns:a16="http://schemas.microsoft.com/office/drawing/2014/main" id="{DEA4B6C9-515B-480C-847A-FE40371397F1}"/>
              </a:ext>
            </a:extLst>
          </p:cNvPr>
          <p:cNvSpPr>
            <a:spLocks noGrp="1"/>
          </p:cNvSpPr>
          <p:nvPr>
            <p:ph type="sldNum" sz="quarter" idx="33"/>
          </p:nvPr>
        </p:nvSpPr>
        <p:spPr/>
        <p:txBody>
          <a:bodyPr/>
          <a:lstStyle/>
          <a:p>
            <a:fld id="{19B51A1E-902D-48AF-9020-955120F399B6}" type="slidenum">
              <a:rPr lang="en-US" noProof="0" smtClean="0"/>
              <a:pPr/>
              <a:t>38</a:t>
            </a:fld>
            <a:endParaRPr lang="en-US" noProof="0" dirty="0"/>
          </a:p>
        </p:txBody>
      </p:sp>
      <p:pic>
        <p:nvPicPr>
          <p:cNvPr id="9" name="Picture Placeholder 7">
            <a:extLst>
              <a:ext uri="{FF2B5EF4-FFF2-40B4-BE49-F238E27FC236}">
                <a16:creationId xmlns:a16="http://schemas.microsoft.com/office/drawing/2014/main" id="{E6F8D55A-C975-46D0-9311-F6D52377D654}"/>
              </a:ext>
            </a:extLst>
          </p:cNvPr>
          <p:cNvPicPr>
            <a:picLocks noChangeAspect="1"/>
          </p:cNvPicPr>
          <p:nvPr/>
        </p:nvPicPr>
        <p:blipFill>
          <a:blip r:embed="rId2">
            <a:grayscl/>
          </a:blip>
          <a:srcRect l="39954" r="39954"/>
          <a:stretch>
            <a:fillRect/>
          </a:stretch>
        </p:blipFill>
        <p:spPr>
          <a:xfrm>
            <a:off x="9980476" y="0"/>
            <a:ext cx="2211524" cy="6858000"/>
          </a:xfrm>
          <a:prstGeom prst="rect">
            <a:avLst/>
          </a:prstGeom>
        </p:spPr>
      </p:pic>
      <p:pic>
        <p:nvPicPr>
          <p:cNvPr id="10" name="Picture Placeholder 7">
            <a:extLst>
              <a:ext uri="{FF2B5EF4-FFF2-40B4-BE49-F238E27FC236}">
                <a16:creationId xmlns:a16="http://schemas.microsoft.com/office/drawing/2014/main" id="{BDF447D6-8204-41CB-9748-2CB03CF78FD4}"/>
              </a:ext>
            </a:extLst>
          </p:cNvPr>
          <p:cNvPicPr>
            <a:picLocks noChangeAspect="1"/>
          </p:cNvPicPr>
          <p:nvPr/>
        </p:nvPicPr>
        <p:blipFill>
          <a:blip r:embed="rId2">
            <a:grayscl/>
          </a:blip>
          <a:srcRect l="39954" r="39954"/>
          <a:stretch>
            <a:fillRect/>
          </a:stretch>
        </p:blipFill>
        <p:spPr>
          <a:xfrm>
            <a:off x="10132876" y="152400"/>
            <a:ext cx="2211524" cy="6858000"/>
          </a:xfrm>
          <a:prstGeom prst="rect">
            <a:avLst/>
          </a:prstGeom>
        </p:spPr>
      </p:pic>
    </p:spTree>
    <p:extLst>
      <p:ext uri="{BB962C8B-B14F-4D97-AF65-F5344CB8AC3E}">
        <p14:creationId xmlns:p14="http://schemas.microsoft.com/office/powerpoint/2010/main" val="23604025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807C3-59D4-46F0-B32E-7F82F1C712DD}"/>
              </a:ext>
            </a:extLst>
          </p:cNvPr>
          <p:cNvSpPr>
            <a:spLocks noGrp="1"/>
          </p:cNvSpPr>
          <p:nvPr>
            <p:ph type="title"/>
          </p:nvPr>
        </p:nvSpPr>
        <p:spPr/>
        <p:txBody>
          <a:bodyPr/>
          <a:lstStyle/>
          <a:p>
            <a:r>
              <a:rPr lang="en-US" dirty="0"/>
              <a:t>Measures to be taken</a:t>
            </a:r>
            <a:endParaRPr lang="en-IN" dirty="0"/>
          </a:p>
        </p:txBody>
      </p:sp>
      <p:sp>
        <p:nvSpPr>
          <p:cNvPr id="4" name="Text Placeholder 3">
            <a:extLst>
              <a:ext uri="{FF2B5EF4-FFF2-40B4-BE49-F238E27FC236}">
                <a16:creationId xmlns:a16="http://schemas.microsoft.com/office/drawing/2014/main" id="{34115C3B-4909-4B3E-A150-4EBF49DBA52E}"/>
              </a:ext>
            </a:extLst>
          </p:cNvPr>
          <p:cNvSpPr>
            <a:spLocks noGrp="1"/>
          </p:cNvSpPr>
          <p:nvPr>
            <p:ph type="body" idx="1"/>
          </p:nvPr>
        </p:nvSpPr>
        <p:spPr/>
        <p:txBody>
          <a:bodyPr/>
          <a:lstStyle/>
          <a:p>
            <a:r>
              <a:rPr lang="en-US" dirty="0"/>
              <a:t>Beware of Phishing Sites</a:t>
            </a:r>
            <a:endParaRPr lang="en-IN" dirty="0"/>
          </a:p>
        </p:txBody>
      </p:sp>
      <p:sp>
        <p:nvSpPr>
          <p:cNvPr id="5" name="Content Placeholder 4">
            <a:extLst>
              <a:ext uri="{FF2B5EF4-FFF2-40B4-BE49-F238E27FC236}">
                <a16:creationId xmlns:a16="http://schemas.microsoft.com/office/drawing/2014/main" id="{2DF5FFF4-10C9-459F-BB3F-1EC9AC9011F8}"/>
              </a:ext>
            </a:extLst>
          </p:cNvPr>
          <p:cNvSpPr>
            <a:spLocks noGrp="1"/>
          </p:cNvSpPr>
          <p:nvPr>
            <p:ph sz="half" idx="2"/>
          </p:nvPr>
        </p:nvSpPr>
        <p:spPr>
          <a:xfrm>
            <a:off x="431999" y="2233418"/>
            <a:ext cx="9377825" cy="4168332"/>
          </a:xfrm>
        </p:spPr>
        <p:txBody>
          <a:bodyPr/>
          <a:lstStyle/>
          <a:p>
            <a:r>
              <a:rPr lang="en-US" sz="1600" b="0" i="0" dirty="0">
                <a:solidFill>
                  <a:srgbClr val="212529"/>
                </a:solidFill>
                <a:effectLst/>
              </a:rPr>
              <a:t>Always be aware of identity theft. Not always will hacker approach you or your system to get crucial data from you. Many times, it is just your personal information which they are interested in. This information then comes in handy while creating alias accounts and identities which are then utilized for hacking. Apart from identity theft, yet another thing which is sought after and can be stolen without your notice is the IP address of your web devices. .</a:t>
            </a:r>
            <a:endParaRPr lang="en-IN" sz="1600" dirty="0"/>
          </a:p>
        </p:txBody>
      </p:sp>
      <p:sp>
        <p:nvSpPr>
          <p:cNvPr id="6" name="Text Placeholder 5">
            <a:extLst>
              <a:ext uri="{FF2B5EF4-FFF2-40B4-BE49-F238E27FC236}">
                <a16:creationId xmlns:a16="http://schemas.microsoft.com/office/drawing/2014/main" id="{8C023A48-DC8B-4AC2-9744-8CA27BC4EC71}"/>
              </a:ext>
            </a:extLst>
          </p:cNvPr>
          <p:cNvSpPr>
            <a:spLocks noGrp="1"/>
          </p:cNvSpPr>
          <p:nvPr>
            <p:ph type="body" sz="quarter" idx="13"/>
          </p:nvPr>
        </p:nvSpPr>
        <p:spPr>
          <a:xfrm>
            <a:off x="431999" y="3845192"/>
            <a:ext cx="4500000" cy="525283"/>
          </a:xfrm>
        </p:spPr>
        <p:txBody>
          <a:bodyPr/>
          <a:lstStyle/>
          <a:p>
            <a:r>
              <a:rPr lang="en-US" dirty="0"/>
              <a:t>Always use secure Network</a:t>
            </a:r>
            <a:endParaRPr lang="en-IN" dirty="0"/>
          </a:p>
        </p:txBody>
      </p:sp>
      <p:sp>
        <p:nvSpPr>
          <p:cNvPr id="7" name="Text Placeholder 6">
            <a:extLst>
              <a:ext uri="{FF2B5EF4-FFF2-40B4-BE49-F238E27FC236}">
                <a16:creationId xmlns:a16="http://schemas.microsoft.com/office/drawing/2014/main" id="{B21A3F4D-D8E3-4A0F-95EE-29E84ACCAD9F}"/>
              </a:ext>
            </a:extLst>
          </p:cNvPr>
          <p:cNvSpPr>
            <a:spLocks noGrp="1"/>
          </p:cNvSpPr>
          <p:nvPr>
            <p:ph type="body" sz="quarter" idx="12"/>
          </p:nvPr>
        </p:nvSpPr>
        <p:spPr>
          <a:xfrm>
            <a:off x="411284" y="4772554"/>
            <a:ext cx="9024149" cy="4170891"/>
          </a:xfrm>
        </p:spPr>
        <p:txBody>
          <a:bodyPr/>
          <a:lstStyle/>
          <a:p>
            <a:r>
              <a:rPr lang="en-US" sz="1600" b="0" i="0" dirty="0">
                <a:solidFill>
                  <a:srgbClr val="212529"/>
                </a:solidFill>
                <a:effectLst/>
              </a:rPr>
              <a:t>Avoid doing crucial transactions over a public network. Any network other than your home or work network is an insecure network. Even though the data over your device is encrypted, it is not necessary that the connected network transfers the data in an encrypted format. Moreover, there is a constant risk that the public network you connect with may be tapped thereby proving a risk to the data being exchanged over the network. Before using any connection other than trusted networks, always make sure that you secure the connection using appropriate VPN settings</a:t>
            </a:r>
            <a:r>
              <a:rPr lang="en-US" sz="1600" b="0" i="0" dirty="0">
                <a:solidFill>
                  <a:srgbClr val="212529"/>
                </a:solidFill>
                <a:effectLst/>
                <a:latin typeface="Open Sans" panose="020B0606030504020204" pitchFamily="34" charset="0"/>
              </a:rPr>
              <a:t>.</a:t>
            </a:r>
            <a:endParaRPr lang="en-IN" sz="1600" dirty="0"/>
          </a:p>
        </p:txBody>
      </p:sp>
      <p:sp>
        <p:nvSpPr>
          <p:cNvPr id="8" name="Slide Number Placeholder 7">
            <a:extLst>
              <a:ext uri="{FF2B5EF4-FFF2-40B4-BE49-F238E27FC236}">
                <a16:creationId xmlns:a16="http://schemas.microsoft.com/office/drawing/2014/main" id="{DEA4B6C9-515B-480C-847A-FE40371397F1}"/>
              </a:ext>
            </a:extLst>
          </p:cNvPr>
          <p:cNvSpPr>
            <a:spLocks noGrp="1"/>
          </p:cNvSpPr>
          <p:nvPr>
            <p:ph type="sldNum" sz="quarter" idx="33"/>
          </p:nvPr>
        </p:nvSpPr>
        <p:spPr/>
        <p:txBody>
          <a:bodyPr/>
          <a:lstStyle/>
          <a:p>
            <a:fld id="{19B51A1E-902D-48AF-9020-955120F399B6}" type="slidenum">
              <a:rPr lang="en-US" noProof="0" smtClean="0"/>
              <a:pPr/>
              <a:t>39</a:t>
            </a:fld>
            <a:endParaRPr lang="en-US" noProof="0" dirty="0"/>
          </a:p>
        </p:txBody>
      </p:sp>
      <p:pic>
        <p:nvPicPr>
          <p:cNvPr id="9" name="Picture Placeholder 7">
            <a:extLst>
              <a:ext uri="{FF2B5EF4-FFF2-40B4-BE49-F238E27FC236}">
                <a16:creationId xmlns:a16="http://schemas.microsoft.com/office/drawing/2014/main" id="{E6F8D55A-C975-46D0-9311-F6D52377D654}"/>
              </a:ext>
            </a:extLst>
          </p:cNvPr>
          <p:cNvPicPr>
            <a:picLocks noChangeAspect="1"/>
          </p:cNvPicPr>
          <p:nvPr/>
        </p:nvPicPr>
        <p:blipFill>
          <a:blip r:embed="rId2">
            <a:grayscl/>
          </a:blip>
          <a:srcRect l="39954" r="39954"/>
          <a:stretch>
            <a:fillRect/>
          </a:stretch>
        </p:blipFill>
        <p:spPr>
          <a:xfrm>
            <a:off x="9980476" y="0"/>
            <a:ext cx="2211524" cy="6858000"/>
          </a:xfrm>
          <a:prstGeom prst="rect">
            <a:avLst/>
          </a:prstGeom>
        </p:spPr>
      </p:pic>
      <p:pic>
        <p:nvPicPr>
          <p:cNvPr id="10" name="Picture Placeholder 7">
            <a:extLst>
              <a:ext uri="{FF2B5EF4-FFF2-40B4-BE49-F238E27FC236}">
                <a16:creationId xmlns:a16="http://schemas.microsoft.com/office/drawing/2014/main" id="{BDF447D6-8204-41CB-9748-2CB03CF78FD4}"/>
              </a:ext>
            </a:extLst>
          </p:cNvPr>
          <p:cNvPicPr>
            <a:picLocks noChangeAspect="1"/>
          </p:cNvPicPr>
          <p:nvPr/>
        </p:nvPicPr>
        <p:blipFill>
          <a:blip r:embed="rId2">
            <a:grayscl/>
          </a:blip>
          <a:srcRect l="39954" r="39954"/>
          <a:stretch>
            <a:fillRect/>
          </a:stretch>
        </p:blipFill>
        <p:spPr>
          <a:xfrm>
            <a:off x="10132876" y="152400"/>
            <a:ext cx="2211524" cy="6858000"/>
          </a:xfrm>
          <a:prstGeom prst="rect">
            <a:avLst/>
          </a:prstGeom>
        </p:spPr>
      </p:pic>
    </p:spTree>
    <p:extLst>
      <p:ext uri="{BB962C8B-B14F-4D97-AF65-F5344CB8AC3E}">
        <p14:creationId xmlns:p14="http://schemas.microsoft.com/office/powerpoint/2010/main" val="1248048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90DD670-977E-40C9-A25B-29CEFBBE620C}"/>
              </a:ext>
            </a:extLst>
          </p:cNvPr>
          <p:cNvSpPr/>
          <p:nvPr/>
        </p:nvSpPr>
        <p:spPr>
          <a:xfrm>
            <a:off x="9969623" y="0"/>
            <a:ext cx="222237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Content Placeholder 1">
            <a:extLst>
              <a:ext uri="{FF2B5EF4-FFF2-40B4-BE49-F238E27FC236}">
                <a16:creationId xmlns:a16="http://schemas.microsoft.com/office/drawing/2014/main" id="{2FA582FE-4B48-4551-8618-CF6B338CF59E}"/>
              </a:ext>
            </a:extLst>
          </p:cNvPr>
          <p:cNvSpPr>
            <a:spLocks noGrp="1"/>
          </p:cNvSpPr>
          <p:nvPr>
            <p:ph sz="half" idx="1"/>
          </p:nvPr>
        </p:nvSpPr>
        <p:spPr/>
        <p:txBody>
          <a:bodyPr/>
          <a:lstStyle/>
          <a:p>
            <a:r>
              <a:rPr lang="en-US" dirty="0"/>
              <a:t>Campus has different buildings with several departments in it</a:t>
            </a:r>
          </a:p>
          <a:p>
            <a:r>
              <a:rPr lang="en-US" dirty="0"/>
              <a:t>A star topology has been implemented in this design with a top-down approach</a:t>
            </a:r>
          </a:p>
          <a:p>
            <a:r>
              <a:rPr lang="en-US" dirty="0"/>
              <a:t>There is one main core router from which all connections are made.</a:t>
            </a:r>
          </a:p>
          <a:p>
            <a:r>
              <a:rPr lang="en-US" dirty="0"/>
              <a:t>This design can be expanded in the future if necessary</a:t>
            </a:r>
          </a:p>
          <a:p>
            <a:pPr marL="0" indent="0">
              <a:buNone/>
            </a:pPr>
            <a:endParaRPr lang="en-IN" dirty="0"/>
          </a:p>
        </p:txBody>
      </p:sp>
      <p:sp>
        <p:nvSpPr>
          <p:cNvPr id="3" name="Slide Number Placeholder 2">
            <a:extLst>
              <a:ext uri="{FF2B5EF4-FFF2-40B4-BE49-F238E27FC236}">
                <a16:creationId xmlns:a16="http://schemas.microsoft.com/office/drawing/2014/main" id="{BA69864C-3875-41EC-A3E1-CB9D0390FEA5}"/>
              </a:ext>
            </a:extLst>
          </p:cNvPr>
          <p:cNvSpPr>
            <a:spLocks noGrp="1"/>
          </p:cNvSpPr>
          <p:nvPr>
            <p:ph type="sldNum" sz="quarter" idx="34"/>
          </p:nvPr>
        </p:nvSpPr>
        <p:spPr/>
        <p:txBody>
          <a:bodyPr/>
          <a:lstStyle/>
          <a:p>
            <a:fld id="{19B51A1E-902D-48AF-9020-955120F399B6}" type="slidenum">
              <a:rPr lang="en-US" noProof="0" smtClean="0"/>
              <a:pPr/>
              <a:t>4</a:t>
            </a:fld>
            <a:endParaRPr lang="en-US" noProof="0" dirty="0"/>
          </a:p>
        </p:txBody>
      </p:sp>
      <p:sp>
        <p:nvSpPr>
          <p:cNvPr id="5" name="Title 4">
            <a:extLst>
              <a:ext uri="{FF2B5EF4-FFF2-40B4-BE49-F238E27FC236}">
                <a16:creationId xmlns:a16="http://schemas.microsoft.com/office/drawing/2014/main" id="{C0E2D4A6-142F-4B12-B882-0DAC9E17E4C6}"/>
              </a:ext>
            </a:extLst>
          </p:cNvPr>
          <p:cNvSpPr>
            <a:spLocks noGrp="1"/>
          </p:cNvSpPr>
          <p:nvPr>
            <p:ph type="title"/>
          </p:nvPr>
        </p:nvSpPr>
        <p:spPr/>
        <p:txBody>
          <a:bodyPr/>
          <a:lstStyle/>
          <a:p>
            <a:r>
              <a:rPr lang="en-US" dirty="0"/>
              <a:t>Network topology</a:t>
            </a:r>
            <a:endParaRPr lang="en-IN" dirty="0"/>
          </a:p>
        </p:txBody>
      </p:sp>
      <p:pic>
        <p:nvPicPr>
          <p:cNvPr id="2052" name="Picture 4" descr="Network Design | 101 Computing">
            <a:extLst>
              <a:ext uri="{FF2B5EF4-FFF2-40B4-BE49-F238E27FC236}">
                <a16:creationId xmlns:a16="http://schemas.microsoft.com/office/drawing/2014/main" id="{F5C99895-736D-4E5C-97FB-6D17FB3850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1836" y="1624803"/>
            <a:ext cx="3409950" cy="337185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6" name="Graphic 5" descr="A collection of circles in various sizes and patterns">
            <a:extLst>
              <a:ext uri="{FF2B5EF4-FFF2-40B4-BE49-F238E27FC236}">
                <a16:creationId xmlns:a16="http://schemas.microsoft.com/office/drawing/2014/main" id="{6176D6B0-4A39-47A3-8F33-D1B44E7743D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1484" y="2643326"/>
            <a:ext cx="4572000" cy="4572000"/>
          </a:xfrm>
          <a:prstGeom prst="rect">
            <a:avLst/>
          </a:prstGeom>
        </p:spPr>
      </p:pic>
    </p:spTree>
    <p:extLst>
      <p:ext uri="{BB962C8B-B14F-4D97-AF65-F5344CB8AC3E}">
        <p14:creationId xmlns:p14="http://schemas.microsoft.com/office/powerpoint/2010/main" val="5023391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807C3-59D4-46F0-B32E-7F82F1C712DD}"/>
              </a:ext>
            </a:extLst>
          </p:cNvPr>
          <p:cNvSpPr>
            <a:spLocks noGrp="1"/>
          </p:cNvSpPr>
          <p:nvPr>
            <p:ph type="title"/>
          </p:nvPr>
        </p:nvSpPr>
        <p:spPr/>
        <p:txBody>
          <a:bodyPr/>
          <a:lstStyle/>
          <a:p>
            <a:r>
              <a:rPr lang="en-US" dirty="0"/>
              <a:t>conclusion</a:t>
            </a:r>
            <a:endParaRPr lang="en-IN" dirty="0"/>
          </a:p>
        </p:txBody>
      </p:sp>
      <p:sp>
        <p:nvSpPr>
          <p:cNvPr id="4" name="Text Placeholder 3">
            <a:extLst>
              <a:ext uri="{FF2B5EF4-FFF2-40B4-BE49-F238E27FC236}">
                <a16:creationId xmlns:a16="http://schemas.microsoft.com/office/drawing/2014/main" id="{34115C3B-4909-4B3E-A150-4EBF49DBA52E}"/>
              </a:ext>
            </a:extLst>
          </p:cNvPr>
          <p:cNvSpPr>
            <a:spLocks noGrp="1"/>
          </p:cNvSpPr>
          <p:nvPr>
            <p:ph type="body" idx="1"/>
          </p:nvPr>
        </p:nvSpPr>
        <p:spPr/>
        <p:txBody>
          <a:bodyPr/>
          <a:lstStyle/>
          <a:p>
            <a:r>
              <a:rPr lang="en-US" dirty="0"/>
              <a:t>Securing a Network</a:t>
            </a:r>
            <a:endParaRPr lang="en-IN" dirty="0"/>
          </a:p>
        </p:txBody>
      </p:sp>
      <p:sp>
        <p:nvSpPr>
          <p:cNvPr id="5" name="Content Placeholder 4">
            <a:extLst>
              <a:ext uri="{FF2B5EF4-FFF2-40B4-BE49-F238E27FC236}">
                <a16:creationId xmlns:a16="http://schemas.microsoft.com/office/drawing/2014/main" id="{2DF5FFF4-10C9-459F-BB3F-1EC9AC9011F8}"/>
              </a:ext>
            </a:extLst>
          </p:cNvPr>
          <p:cNvSpPr>
            <a:spLocks noGrp="1"/>
          </p:cNvSpPr>
          <p:nvPr>
            <p:ph sz="half" idx="2"/>
          </p:nvPr>
        </p:nvSpPr>
        <p:spPr>
          <a:xfrm>
            <a:off x="431999" y="2233418"/>
            <a:ext cx="9377825" cy="4168332"/>
          </a:xfrm>
        </p:spPr>
        <p:txBody>
          <a:bodyPr/>
          <a:lstStyle/>
          <a:p>
            <a:r>
              <a:rPr lang="en-US" sz="1600" b="0" i="0" dirty="0">
                <a:solidFill>
                  <a:srgbClr val="000000"/>
                </a:solidFill>
                <a:effectLst/>
              </a:rPr>
              <a:t>Network security is an important field that is getting more and more attention as the internet expands. The security threats and internet protocol should be analyzed to determine the necessary security technology. Securing the network is just as important as securing the computers and encrypting the message.</a:t>
            </a:r>
          </a:p>
          <a:p>
            <a:pPr marL="0" indent="0">
              <a:buNone/>
            </a:pPr>
            <a:r>
              <a:rPr lang="en-US" sz="1600" b="0" i="0" dirty="0">
                <a:solidFill>
                  <a:srgbClr val="000000"/>
                </a:solidFill>
                <a:effectLst/>
              </a:rPr>
              <a:t> Points that must be considered when developing a secure network are</a:t>
            </a:r>
          </a:p>
          <a:p>
            <a:pPr marL="619125" lvl="1" indent="-342900">
              <a:buAutoNum type="arabicParenR"/>
            </a:pPr>
            <a:r>
              <a:rPr lang="en-US" b="0" i="0" dirty="0">
                <a:solidFill>
                  <a:srgbClr val="000000"/>
                </a:solidFill>
                <a:effectLst/>
              </a:rPr>
              <a:t>Confidentiality: Information in the network remains private</a:t>
            </a:r>
          </a:p>
          <a:p>
            <a:pPr marL="619125" lvl="1" indent="-342900">
              <a:buAutoNum type="arabicParenR"/>
            </a:pPr>
            <a:r>
              <a:rPr lang="en-US" dirty="0">
                <a:solidFill>
                  <a:srgbClr val="000000"/>
                </a:solidFill>
              </a:rPr>
              <a:t>A</a:t>
            </a:r>
            <a:r>
              <a:rPr lang="en-US" b="0" i="0" dirty="0">
                <a:solidFill>
                  <a:srgbClr val="000000"/>
                </a:solidFill>
                <a:effectLst/>
              </a:rPr>
              <a:t>uthentication: Ensure the users of the network are who they say they are</a:t>
            </a:r>
          </a:p>
          <a:p>
            <a:pPr marL="619125" lvl="1" indent="-342900">
              <a:buAutoNum type="arabicParenR"/>
            </a:pPr>
            <a:r>
              <a:rPr lang="en-US" b="0" i="0" dirty="0">
                <a:solidFill>
                  <a:srgbClr val="000000"/>
                </a:solidFill>
                <a:effectLst/>
              </a:rPr>
              <a:t>Integrity: Ensure the message has not been modified in transit</a:t>
            </a:r>
          </a:p>
          <a:p>
            <a:pPr marL="619125" lvl="1" indent="-342900">
              <a:buAutoNum type="arabicParenR"/>
            </a:pPr>
            <a:r>
              <a:rPr lang="en-US" b="0" i="0" dirty="0">
                <a:solidFill>
                  <a:srgbClr val="000000"/>
                </a:solidFill>
                <a:effectLst/>
              </a:rPr>
              <a:t>Authorization (access): providing authorized users to communicate to and from </a:t>
            </a:r>
            <a:r>
              <a:rPr lang="en-US" dirty="0">
                <a:solidFill>
                  <a:srgbClr val="000000"/>
                </a:solidFill>
              </a:rPr>
              <a:t>.</a:t>
            </a:r>
          </a:p>
          <a:p>
            <a:pPr marL="0" indent="0">
              <a:buNone/>
            </a:pPr>
            <a:r>
              <a:rPr lang="en-US" sz="1600" b="0" i="0" dirty="0">
                <a:solidFill>
                  <a:srgbClr val="000000"/>
                </a:solidFill>
                <a:effectLst/>
              </a:rPr>
              <a:t>An effective network security plan should be developed with the understanding of security issues, potential attackers, needed level of security, and factors that make a network vulnerable to attack. Tools to reduce the vulnerability of the computer to the network include encryption, authentication mechanisms, intrusion‐detection, security management and firewalls. In addition to protecting the network from outside threats, enforcing company network usage policies can prevent internal users from pulling in threats due to misuse.</a:t>
            </a:r>
            <a:endParaRPr lang="en-IN" sz="1600" dirty="0"/>
          </a:p>
        </p:txBody>
      </p:sp>
      <p:sp>
        <p:nvSpPr>
          <p:cNvPr id="8" name="Slide Number Placeholder 7">
            <a:extLst>
              <a:ext uri="{FF2B5EF4-FFF2-40B4-BE49-F238E27FC236}">
                <a16:creationId xmlns:a16="http://schemas.microsoft.com/office/drawing/2014/main" id="{DEA4B6C9-515B-480C-847A-FE40371397F1}"/>
              </a:ext>
            </a:extLst>
          </p:cNvPr>
          <p:cNvSpPr>
            <a:spLocks noGrp="1"/>
          </p:cNvSpPr>
          <p:nvPr>
            <p:ph type="sldNum" sz="quarter" idx="33"/>
          </p:nvPr>
        </p:nvSpPr>
        <p:spPr/>
        <p:txBody>
          <a:bodyPr/>
          <a:lstStyle/>
          <a:p>
            <a:fld id="{19B51A1E-902D-48AF-9020-955120F399B6}" type="slidenum">
              <a:rPr lang="en-US" noProof="0" smtClean="0"/>
              <a:pPr/>
              <a:t>40</a:t>
            </a:fld>
            <a:endParaRPr lang="en-US" noProof="0" dirty="0"/>
          </a:p>
        </p:txBody>
      </p:sp>
      <p:pic>
        <p:nvPicPr>
          <p:cNvPr id="9" name="Picture Placeholder 7">
            <a:extLst>
              <a:ext uri="{FF2B5EF4-FFF2-40B4-BE49-F238E27FC236}">
                <a16:creationId xmlns:a16="http://schemas.microsoft.com/office/drawing/2014/main" id="{E6F8D55A-C975-46D0-9311-F6D52377D654}"/>
              </a:ext>
            </a:extLst>
          </p:cNvPr>
          <p:cNvPicPr>
            <a:picLocks noChangeAspect="1"/>
          </p:cNvPicPr>
          <p:nvPr/>
        </p:nvPicPr>
        <p:blipFill>
          <a:blip r:embed="rId2">
            <a:grayscl/>
          </a:blip>
          <a:srcRect l="39954" r="39954"/>
          <a:stretch>
            <a:fillRect/>
          </a:stretch>
        </p:blipFill>
        <p:spPr>
          <a:xfrm>
            <a:off x="9980476" y="0"/>
            <a:ext cx="2211524" cy="6858000"/>
          </a:xfrm>
          <a:prstGeom prst="rect">
            <a:avLst/>
          </a:prstGeom>
        </p:spPr>
      </p:pic>
    </p:spTree>
    <p:extLst>
      <p:ext uri="{BB962C8B-B14F-4D97-AF65-F5344CB8AC3E}">
        <p14:creationId xmlns:p14="http://schemas.microsoft.com/office/powerpoint/2010/main" val="5323319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hidden="1">
            <a:extLst>
              <a:ext uri="{FF2B5EF4-FFF2-40B4-BE49-F238E27FC236}">
                <a16:creationId xmlns:a16="http://schemas.microsoft.com/office/drawing/2014/main" id="{D4D7552C-2487-44D3-B47B-039B6E9A6EC6}"/>
              </a:ext>
            </a:extLst>
          </p:cNvPr>
          <p:cNvSpPr>
            <a:spLocks noGrp="1"/>
          </p:cNvSpPr>
          <p:nvPr>
            <p:ph type="title"/>
          </p:nvPr>
        </p:nvSpPr>
        <p:spPr/>
        <p:txBody>
          <a:bodyPr/>
          <a:lstStyle/>
          <a:p>
            <a:r>
              <a:rPr lang="en-US" dirty="0"/>
              <a:t>Image SLide</a:t>
            </a:r>
          </a:p>
        </p:txBody>
      </p:sp>
      <p:sp>
        <p:nvSpPr>
          <p:cNvPr id="4" name="Content Placeholder 3">
            <a:extLst>
              <a:ext uri="{FF2B5EF4-FFF2-40B4-BE49-F238E27FC236}">
                <a16:creationId xmlns:a16="http://schemas.microsoft.com/office/drawing/2014/main" id="{3B86E961-B76E-423F-995E-11B31E921437}"/>
              </a:ext>
            </a:extLst>
          </p:cNvPr>
          <p:cNvSpPr>
            <a:spLocks noGrp="1"/>
          </p:cNvSpPr>
          <p:nvPr>
            <p:ph sz="half" idx="1"/>
          </p:nvPr>
        </p:nvSpPr>
        <p:spPr>
          <a:xfrm>
            <a:off x="3972968" y="5095814"/>
            <a:ext cx="2028686" cy="1094618"/>
          </a:xfrm>
        </p:spPr>
        <p:txBody>
          <a:bodyPr/>
          <a:lstStyle/>
          <a:p>
            <a:r>
              <a:rPr lang="en-US" sz="2800" b="1" dirty="0"/>
              <a:t>Thank You .</a:t>
            </a:r>
            <a:endParaRPr lang="en-US" b="1" dirty="0"/>
          </a:p>
          <a:p>
            <a:r>
              <a:rPr lang="en-US" dirty="0"/>
              <a:t>Project By :</a:t>
            </a:r>
          </a:p>
          <a:p>
            <a:r>
              <a:rPr lang="en-US" dirty="0"/>
              <a:t>Sadhvi Selvaraj</a:t>
            </a:r>
          </a:p>
          <a:p>
            <a:r>
              <a:rPr lang="en-US" dirty="0"/>
              <a:t>RA1911043010007 </a:t>
            </a:r>
          </a:p>
        </p:txBody>
      </p:sp>
      <p:sp>
        <p:nvSpPr>
          <p:cNvPr id="6" name="Slide Number Placeholder 5">
            <a:extLst>
              <a:ext uri="{FF2B5EF4-FFF2-40B4-BE49-F238E27FC236}">
                <a16:creationId xmlns:a16="http://schemas.microsoft.com/office/drawing/2014/main" id="{70202D98-AA1E-41BB-B94E-180311759C13}"/>
              </a:ext>
            </a:extLst>
          </p:cNvPr>
          <p:cNvSpPr>
            <a:spLocks noGrp="1"/>
          </p:cNvSpPr>
          <p:nvPr>
            <p:ph type="sldNum" sz="quarter" idx="15"/>
          </p:nvPr>
        </p:nvSpPr>
        <p:spPr/>
        <p:txBody>
          <a:bodyPr/>
          <a:lstStyle/>
          <a:p>
            <a:fld id="{19B51A1E-902D-48AF-9020-955120F399B6}" type="slidenum">
              <a:rPr lang="en-US" smtClean="0"/>
              <a:pPr/>
              <a:t>41</a:t>
            </a:fld>
            <a:endParaRPr lang="en-US" dirty="0"/>
          </a:p>
        </p:txBody>
      </p:sp>
      <p:pic>
        <p:nvPicPr>
          <p:cNvPr id="9" name="Picture Placeholder 8" descr="Running track with numbers">
            <a:extLst>
              <a:ext uri="{FF2B5EF4-FFF2-40B4-BE49-F238E27FC236}">
                <a16:creationId xmlns:a16="http://schemas.microsoft.com/office/drawing/2014/main" id="{0696A4C5-7918-4F00-8A44-96747CE8A92C}"/>
              </a:ext>
            </a:extLst>
          </p:cNvPr>
          <p:cNvPicPr>
            <a:picLocks noGrp="1" noChangeAspect="1"/>
          </p:cNvPicPr>
          <p:nvPr>
            <p:ph type="pic" sz="quarter" idx="14"/>
          </p:nvPr>
        </p:nvPicPr>
        <p:blipFill>
          <a:blip r:embed="rId3"/>
          <a:stretch>
            <a:fillRect/>
          </a:stretch>
        </p:blipFill>
        <p:spPr>
          <a:xfrm>
            <a:off x="6299200" y="432818"/>
            <a:ext cx="5472113" cy="5757614"/>
          </a:xfrm>
        </p:spPr>
      </p:pic>
      <p:sp>
        <p:nvSpPr>
          <p:cNvPr id="2" name="Rectangle 1">
            <a:extLst>
              <a:ext uri="{FF2B5EF4-FFF2-40B4-BE49-F238E27FC236}">
                <a16:creationId xmlns:a16="http://schemas.microsoft.com/office/drawing/2014/main" id="{CAF112F1-7812-47E4-8A98-283CF3BC81FD}"/>
              </a:ext>
            </a:extLst>
          </p:cNvPr>
          <p:cNvSpPr/>
          <p:nvPr/>
        </p:nvSpPr>
        <p:spPr>
          <a:xfrm>
            <a:off x="10079114" y="6254826"/>
            <a:ext cx="2112886" cy="56817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65219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5A20457-7633-4644-8A2F-DA47B81998F6}"/>
              </a:ext>
            </a:extLst>
          </p:cNvPr>
          <p:cNvSpPr/>
          <p:nvPr/>
        </p:nvSpPr>
        <p:spPr>
          <a:xfrm>
            <a:off x="9969623" y="0"/>
            <a:ext cx="222237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p:txBody>
          <a:bodyPr/>
          <a:lstStyle/>
          <a:p>
            <a:r>
              <a:rPr lang="en-US" dirty="0"/>
              <a:t>Design layout</a:t>
            </a:r>
          </a:p>
        </p:txBody>
      </p:sp>
      <p:sp>
        <p:nvSpPr>
          <p:cNvPr id="4" name="Text Placeholder 3">
            <a:extLst>
              <a:ext uri="{FF2B5EF4-FFF2-40B4-BE49-F238E27FC236}">
                <a16:creationId xmlns:a16="http://schemas.microsoft.com/office/drawing/2014/main" id="{6AB259A0-0017-492F-A0DC-4B70C7052AE0}"/>
              </a:ext>
            </a:extLst>
          </p:cNvPr>
          <p:cNvSpPr>
            <a:spLocks noGrp="1"/>
          </p:cNvSpPr>
          <p:nvPr>
            <p:ph type="body" idx="1"/>
          </p:nvPr>
        </p:nvSpPr>
        <p:spPr>
          <a:xfrm>
            <a:off x="431999" y="1512000"/>
            <a:ext cx="6093087" cy="498616"/>
          </a:xfrm>
        </p:spPr>
        <p:txBody>
          <a:bodyPr/>
          <a:lstStyle/>
          <a:p>
            <a:r>
              <a:rPr lang="en-US" dirty="0"/>
              <a:t>Brief Description of the Network Design</a:t>
            </a:r>
          </a:p>
        </p:txBody>
      </p:sp>
      <p:sp>
        <p:nvSpPr>
          <p:cNvPr id="5" name="Content Placeholder 4">
            <a:extLst>
              <a:ext uri="{FF2B5EF4-FFF2-40B4-BE49-F238E27FC236}">
                <a16:creationId xmlns:a16="http://schemas.microsoft.com/office/drawing/2014/main" id="{CEEB3BAE-C0B2-447C-B8BE-96C6BD84D658}"/>
              </a:ext>
            </a:extLst>
          </p:cNvPr>
          <p:cNvSpPr>
            <a:spLocks noGrp="1"/>
          </p:cNvSpPr>
          <p:nvPr>
            <p:ph sz="half" idx="2"/>
          </p:nvPr>
        </p:nvSpPr>
        <p:spPr>
          <a:xfrm>
            <a:off x="4216893" y="2658616"/>
            <a:ext cx="5314107" cy="2520000"/>
          </a:xfrm>
        </p:spPr>
        <p:txBody>
          <a:bodyPr/>
          <a:lstStyle/>
          <a:p>
            <a:r>
              <a:rPr lang="en-US" dirty="0"/>
              <a:t>Core Router sends/receives packets from other routers.</a:t>
            </a:r>
          </a:p>
          <a:p>
            <a:r>
              <a:rPr lang="en-US" dirty="0"/>
              <a:t>The core router divides into sub-routers for each department.</a:t>
            </a:r>
          </a:p>
          <a:p>
            <a:r>
              <a:rPr lang="en-US" dirty="0"/>
              <a:t>End devices like PC’s, laptops and mobile phones are all connected to a switch </a:t>
            </a:r>
          </a:p>
          <a:p>
            <a:r>
              <a:rPr lang="en-US" dirty="0"/>
              <a:t>There is an Email-server for each department.</a:t>
            </a:r>
          </a:p>
          <a:p>
            <a:r>
              <a:rPr lang="en-US" dirty="0"/>
              <a:t>Each department has Access-Point to connect to the campus Wi-Fi</a:t>
            </a:r>
          </a:p>
          <a:p>
            <a:endParaRPr lang="en-US" dirty="0"/>
          </a:p>
          <a:p>
            <a:endParaRPr lang="en-US" dirty="0"/>
          </a:p>
        </p:txBody>
      </p:sp>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a:xfrm>
            <a:off x="11447502" y="6401750"/>
            <a:ext cx="278418" cy="274324"/>
          </a:xfrm>
        </p:spPr>
        <p:txBody>
          <a:bodyPr/>
          <a:lstStyle/>
          <a:p>
            <a:fld id="{19B51A1E-902D-48AF-9020-955120F399B6}" type="slidenum">
              <a:rPr lang="en-US" smtClean="0"/>
              <a:pPr/>
              <a:t>5</a:t>
            </a:fld>
            <a:endParaRPr lang="en-US" dirty="0"/>
          </a:p>
        </p:txBody>
      </p:sp>
      <p:pic>
        <p:nvPicPr>
          <p:cNvPr id="3076" name="Picture 4" descr="Free Stock Photo of Circuit Board Black &amp;amp; White | Download Free Images and  Free Illustrations">
            <a:extLst>
              <a:ext uri="{FF2B5EF4-FFF2-40B4-BE49-F238E27FC236}">
                <a16:creationId xmlns:a16="http://schemas.microsoft.com/office/drawing/2014/main" id="{2552DFB4-414F-4DC5-BE54-39104383F1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73384" y="5120773"/>
            <a:ext cx="2218616" cy="1722268"/>
          </a:xfrm>
          <a:prstGeom prst="rect">
            <a:avLst/>
          </a:prstGeom>
          <a:noFill/>
          <a:extLst>
            <a:ext uri="{909E8E84-426E-40DD-AFC4-6F175D3DCCD1}">
              <a14:hiddenFill xmlns:a14="http://schemas.microsoft.com/office/drawing/2010/main">
                <a:solidFill>
                  <a:srgbClr val="FFFFFF"/>
                </a:solidFill>
              </a14:hiddenFill>
            </a:ext>
          </a:extLst>
        </p:spPr>
      </p:pic>
      <p:pic>
        <p:nvPicPr>
          <p:cNvPr id="9" name="Graphic 8" descr="A grid with small circles">
            <a:extLst>
              <a:ext uri="{FF2B5EF4-FFF2-40B4-BE49-F238E27FC236}">
                <a16:creationId xmlns:a16="http://schemas.microsoft.com/office/drawing/2014/main" id="{3955D842-3BC1-45B1-B58D-F89C38F1729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74801" y="2956265"/>
            <a:ext cx="4810863" cy="4190260"/>
          </a:xfrm>
          <a:prstGeom prst="rect">
            <a:avLst/>
          </a:prstGeom>
        </p:spPr>
      </p:pic>
    </p:spTree>
    <p:extLst>
      <p:ext uri="{BB962C8B-B14F-4D97-AF65-F5344CB8AC3E}">
        <p14:creationId xmlns:p14="http://schemas.microsoft.com/office/powerpoint/2010/main" val="3188837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08261-25C8-494D-855F-54443650DC7D}"/>
              </a:ext>
            </a:extLst>
          </p:cNvPr>
          <p:cNvSpPr>
            <a:spLocks noGrp="1"/>
          </p:cNvSpPr>
          <p:nvPr>
            <p:ph type="title"/>
          </p:nvPr>
        </p:nvSpPr>
        <p:spPr/>
        <p:txBody>
          <a:bodyPr/>
          <a:lstStyle/>
          <a:p>
            <a:r>
              <a:rPr lang="en-US" dirty="0"/>
              <a:t>Hierarchal Architecture </a:t>
            </a:r>
            <a:endParaRPr lang="en-IN" dirty="0"/>
          </a:p>
        </p:txBody>
      </p:sp>
      <p:sp>
        <p:nvSpPr>
          <p:cNvPr id="4" name="Text Placeholder 3">
            <a:extLst>
              <a:ext uri="{FF2B5EF4-FFF2-40B4-BE49-F238E27FC236}">
                <a16:creationId xmlns:a16="http://schemas.microsoft.com/office/drawing/2014/main" id="{E071BE53-3D00-4795-BCA2-B0FEE895C142}"/>
              </a:ext>
            </a:extLst>
          </p:cNvPr>
          <p:cNvSpPr>
            <a:spLocks noGrp="1"/>
          </p:cNvSpPr>
          <p:nvPr>
            <p:ph type="body" idx="1"/>
          </p:nvPr>
        </p:nvSpPr>
        <p:spPr>
          <a:xfrm>
            <a:off x="432000" y="1432295"/>
            <a:ext cx="4500000" cy="527076"/>
          </a:xfrm>
        </p:spPr>
        <p:txBody>
          <a:bodyPr/>
          <a:lstStyle/>
          <a:p>
            <a:r>
              <a:rPr lang="en-US" dirty="0">
                <a:latin typeface="Corbel" panose="020B0503020204020204" pitchFamily="34" charset="0"/>
              </a:rPr>
              <a:t>Core Layer</a:t>
            </a:r>
            <a:endParaRPr lang="en-IN" dirty="0">
              <a:latin typeface="Corbel" panose="020B0503020204020204" pitchFamily="34" charset="0"/>
            </a:endParaRPr>
          </a:p>
        </p:txBody>
      </p:sp>
      <p:sp>
        <p:nvSpPr>
          <p:cNvPr id="5" name="Content Placeholder 4">
            <a:extLst>
              <a:ext uri="{FF2B5EF4-FFF2-40B4-BE49-F238E27FC236}">
                <a16:creationId xmlns:a16="http://schemas.microsoft.com/office/drawing/2014/main" id="{4B5F90AC-F473-4C6F-A1AC-4FD063C77C02}"/>
              </a:ext>
            </a:extLst>
          </p:cNvPr>
          <p:cNvSpPr>
            <a:spLocks noGrp="1"/>
          </p:cNvSpPr>
          <p:nvPr>
            <p:ph sz="half" idx="2"/>
          </p:nvPr>
        </p:nvSpPr>
        <p:spPr>
          <a:xfrm>
            <a:off x="5303569" y="1536097"/>
            <a:ext cx="4326431" cy="698345"/>
          </a:xfrm>
        </p:spPr>
        <p:txBody>
          <a:bodyPr/>
          <a:lstStyle/>
          <a:p>
            <a:pPr marL="276225" lvl="1" indent="0">
              <a:buNone/>
            </a:pPr>
            <a:r>
              <a:rPr lang="en-US" sz="1800" dirty="0"/>
              <a:t>Connects to all departmental blocks.</a:t>
            </a:r>
          </a:p>
          <a:p>
            <a:pPr lvl="3">
              <a:buFont typeface="Wingdings" panose="05000000000000000000" pitchFamily="2" charset="2"/>
              <a:buChar char="§"/>
            </a:pPr>
            <a:r>
              <a:rPr lang="en-US" sz="1800" dirty="0"/>
              <a:t>Central Router</a:t>
            </a:r>
            <a:endParaRPr lang="en-IN" sz="1800" dirty="0"/>
          </a:p>
        </p:txBody>
      </p:sp>
      <p:sp>
        <p:nvSpPr>
          <p:cNvPr id="8" name="Slide Number Placeholder 7">
            <a:extLst>
              <a:ext uri="{FF2B5EF4-FFF2-40B4-BE49-F238E27FC236}">
                <a16:creationId xmlns:a16="http://schemas.microsoft.com/office/drawing/2014/main" id="{7803E02B-0CEA-4C4E-BD72-5B5721CC4517}"/>
              </a:ext>
            </a:extLst>
          </p:cNvPr>
          <p:cNvSpPr>
            <a:spLocks noGrp="1"/>
          </p:cNvSpPr>
          <p:nvPr>
            <p:ph type="sldNum" sz="quarter" idx="33"/>
          </p:nvPr>
        </p:nvSpPr>
        <p:spPr/>
        <p:txBody>
          <a:bodyPr/>
          <a:lstStyle/>
          <a:p>
            <a:fld id="{19B51A1E-902D-48AF-9020-955120F399B6}" type="slidenum">
              <a:rPr lang="en-US" noProof="0" smtClean="0"/>
              <a:pPr/>
              <a:t>6</a:t>
            </a:fld>
            <a:endParaRPr lang="en-US" noProof="0" dirty="0"/>
          </a:p>
        </p:txBody>
      </p:sp>
      <p:grpSp>
        <p:nvGrpSpPr>
          <p:cNvPr id="7" name="Group 6">
            <a:extLst>
              <a:ext uri="{FF2B5EF4-FFF2-40B4-BE49-F238E27FC236}">
                <a16:creationId xmlns:a16="http://schemas.microsoft.com/office/drawing/2014/main" id="{B87620F9-053C-439B-82CC-2C0FD81A152C}"/>
              </a:ext>
            </a:extLst>
          </p:cNvPr>
          <p:cNvGrpSpPr/>
          <p:nvPr/>
        </p:nvGrpSpPr>
        <p:grpSpPr>
          <a:xfrm>
            <a:off x="432000" y="3539475"/>
            <a:ext cx="4500000" cy="527076"/>
            <a:chOff x="432000" y="2654423"/>
            <a:chExt cx="4500000" cy="527076"/>
          </a:xfrm>
        </p:grpSpPr>
        <p:sp>
          <p:nvSpPr>
            <p:cNvPr id="3" name="Rectangle 2">
              <a:extLst>
                <a:ext uri="{FF2B5EF4-FFF2-40B4-BE49-F238E27FC236}">
                  <a16:creationId xmlns:a16="http://schemas.microsoft.com/office/drawing/2014/main" id="{057B5E2A-466B-4985-B5EC-D9754DA7604D}"/>
                </a:ext>
              </a:extLst>
            </p:cNvPr>
            <p:cNvSpPr/>
            <p:nvPr/>
          </p:nvSpPr>
          <p:spPr>
            <a:xfrm>
              <a:off x="432000" y="2654423"/>
              <a:ext cx="4500000" cy="52707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469F097A-4D3E-48C2-8BFE-C5086F799C68}"/>
                </a:ext>
              </a:extLst>
            </p:cNvPr>
            <p:cNvSpPr txBox="1"/>
            <p:nvPr/>
          </p:nvSpPr>
          <p:spPr>
            <a:xfrm>
              <a:off x="432000" y="2719834"/>
              <a:ext cx="4500000" cy="461665"/>
            </a:xfrm>
            <a:prstGeom prst="rect">
              <a:avLst/>
            </a:prstGeom>
            <a:noFill/>
          </p:spPr>
          <p:txBody>
            <a:bodyPr wrap="square" rtlCol="0">
              <a:spAutoFit/>
            </a:bodyPr>
            <a:lstStyle/>
            <a:p>
              <a:r>
                <a:rPr lang="en-US" sz="2400" b="1" dirty="0">
                  <a:solidFill>
                    <a:schemeClr val="bg1"/>
                  </a:solidFill>
                  <a:latin typeface="Corbel" panose="020B0503020204020204" pitchFamily="34" charset="0"/>
                </a:rPr>
                <a:t>Distribution Layer</a:t>
              </a:r>
              <a:endParaRPr lang="en-IN" sz="2400" b="1" dirty="0">
                <a:solidFill>
                  <a:schemeClr val="bg1"/>
                </a:solidFill>
                <a:latin typeface="Corbel" panose="020B0503020204020204" pitchFamily="34" charset="0"/>
              </a:endParaRPr>
            </a:p>
          </p:txBody>
        </p:sp>
      </p:grpSp>
      <p:grpSp>
        <p:nvGrpSpPr>
          <p:cNvPr id="11" name="Group 10">
            <a:extLst>
              <a:ext uri="{FF2B5EF4-FFF2-40B4-BE49-F238E27FC236}">
                <a16:creationId xmlns:a16="http://schemas.microsoft.com/office/drawing/2014/main" id="{585A9FD5-550B-4E34-9637-93A295364525}"/>
              </a:ext>
            </a:extLst>
          </p:cNvPr>
          <p:cNvGrpSpPr/>
          <p:nvPr/>
        </p:nvGrpSpPr>
        <p:grpSpPr>
          <a:xfrm>
            <a:off x="432000" y="5646656"/>
            <a:ext cx="4500000" cy="527076"/>
            <a:chOff x="955783" y="4075309"/>
            <a:chExt cx="4500000" cy="527076"/>
          </a:xfrm>
        </p:grpSpPr>
        <p:sp>
          <p:nvSpPr>
            <p:cNvPr id="10" name="Rectangle 9">
              <a:extLst>
                <a:ext uri="{FF2B5EF4-FFF2-40B4-BE49-F238E27FC236}">
                  <a16:creationId xmlns:a16="http://schemas.microsoft.com/office/drawing/2014/main" id="{07C346CA-B00A-4E25-B33E-3A554C194C2B}"/>
                </a:ext>
              </a:extLst>
            </p:cNvPr>
            <p:cNvSpPr/>
            <p:nvPr/>
          </p:nvSpPr>
          <p:spPr>
            <a:xfrm>
              <a:off x="955783" y="4075309"/>
              <a:ext cx="4500000" cy="52707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5E2FAA65-E386-4F09-B569-0EB039FECC0B}"/>
                </a:ext>
              </a:extLst>
            </p:cNvPr>
            <p:cNvSpPr txBox="1"/>
            <p:nvPr/>
          </p:nvSpPr>
          <p:spPr>
            <a:xfrm>
              <a:off x="955783" y="4108014"/>
              <a:ext cx="4500000" cy="461665"/>
            </a:xfrm>
            <a:prstGeom prst="rect">
              <a:avLst/>
            </a:prstGeom>
            <a:noFill/>
          </p:spPr>
          <p:txBody>
            <a:bodyPr wrap="square" rtlCol="0">
              <a:spAutoFit/>
            </a:bodyPr>
            <a:lstStyle/>
            <a:p>
              <a:r>
                <a:rPr lang="en-US" sz="2400" b="1" dirty="0">
                  <a:solidFill>
                    <a:schemeClr val="bg1"/>
                  </a:solidFill>
                  <a:latin typeface="Corbel" panose="020B0503020204020204" pitchFamily="34" charset="0"/>
                </a:rPr>
                <a:t>Access Layer</a:t>
              </a:r>
              <a:endParaRPr lang="en-IN" sz="2400" b="1" dirty="0">
                <a:solidFill>
                  <a:schemeClr val="bg1"/>
                </a:solidFill>
                <a:latin typeface="Corbel" panose="020B0503020204020204" pitchFamily="34" charset="0"/>
              </a:endParaRPr>
            </a:p>
          </p:txBody>
        </p:sp>
      </p:grpSp>
      <p:sp>
        <p:nvSpPr>
          <p:cNvPr id="12" name="TextBox 11">
            <a:extLst>
              <a:ext uri="{FF2B5EF4-FFF2-40B4-BE49-F238E27FC236}">
                <a16:creationId xmlns:a16="http://schemas.microsoft.com/office/drawing/2014/main" id="{8F6CF2DC-2D5F-4ADC-9893-1225FEBFD659}"/>
              </a:ext>
            </a:extLst>
          </p:cNvPr>
          <p:cNvSpPr txBox="1"/>
          <p:nvPr/>
        </p:nvSpPr>
        <p:spPr>
          <a:xfrm>
            <a:off x="5303569" y="3013502"/>
            <a:ext cx="4199138" cy="1754326"/>
          </a:xfrm>
          <a:prstGeom prst="rect">
            <a:avLst/>
          </a:prstGeom>
          <a:noFill/>
        </p:spPr>
        <p:txBody>
          <a:bodyPr wrap="square" rtlCol="0">
            <a:spAutoFit/>
          </a:bodyPr>
          <a:lstStyle/>
          <a:p>
            <a:r>
              <a:rPr lang="en-US" dirty="0"/>
              <a:t>Intermediary between Access layer and Core layer</a:t>
            </a:r>
          </a:p>
          <a:p>
            <a:pPr marL="742950" lvl="1" indent="-285750">
              <a:buFont typeface="Wingdings" panose="05000000000000000000" pitchFamily="2" charset="2"/>
              <a:buChar char="§"/>
            </a:pPr>
            <a:r>
              <a:rPr lang="en-US" dirty="0"/>
              <a:t>Routers and firewalls that connect to 4 main building and each department.</a:t>
            </a:r>
          </a:p>
          <a:p>
            <a:endParaRPr lang="en-IN" dirty="0"/>
          </a:p>
        </p:txBody>
      </p:sp>
      <p:sp>
        <p:nvSpPr>
          <p:cNvPr id="13" name="TextBox 12">
            <a:extLst>
              <a:ext uri="{FF2B5EF4-FFF2-40B4-BE49-F238E27FC236}">
                <a16:creationId xmlns:a16="http://schemas.microsoft.com/office/drawing/2014/main" id="{D8E97319-8C7B-4EAD-8C96-1FA42D1C4803}"/>
              </a:ext>
            </a:extLst>
          </p:cNvPr>
          <p:cNvSpPr txBox="1"/>
          <p:nvPr/>
        </p:nvSpPr>
        <p:spPr>
          <a:xfrm>
            <a:off x="5529652" y="5529355"/>
            <a:ext cx="3874264" cy="923330"/>
          </a:xfrm>
          <a:prstGeom prst="rect">
            <a:avLst/>
          </a:prstGeom>
          <a:noFill/>
        </p:spPr>
        <p:txBody>
          <a:bodyPr wrap="square" rtlCol="0">
            <a:spAutoFit/>
          </a:bodyPr>
          <a:lstStyle/>
          <a:p>
            <a:r>
              <a:rPr lang="en-US" dirty="0"/>
              <a:t>Provides access to end users</a:t>
            </a:r>
          </a:p>
          <a:p>
            <a:pPr marL="742950" lvl="1" indent="-285750">
              <a:buFont typeface="Wingdings" panose="05000000000000000000" pitchFamily="2" charset="2"/>
              <a:buChar char="§"/>
            </a:pPr>
            <a:r>
              <a:rPr lang="en-US" dirty="0"/>
              <a:t>Access points, PC’s, printers, Cell phones.</a:t>
            </a:r>
            <a:endParaRPr lang="en-IN" dirty="0"/>
          </a:p>
        </p:txBody>
      </p:sp>
      <p:sp>
        <p:nvSpPr>
          <p:cNvPr id="16" name="Rectangle 15">
            <a:extLst>
              <a:ext uri="{FF2B5EF4-FFF2-40B4-BE49-F238E27FC236}">
                <a16:creationId xmlns:a16="http://schemas.microsoft.com/office/drawing/2014/main" id="{87D99F25-C19E-4C22-ACBF-FE949B4E7579}"/>
              </a:ext>
            </a:extLst>
          </p:cNvPr>
          <p:cNvSpPr/>
          <p:nvPr/>
        </p:nvSpPr>
        <p:spPr>
          <a:xfrm>
            <a:off x="9969623" y="0"/>
            <a:ext cx="222237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9" name="Graphic 18" descr="Chevron arrows with solid fill">
            <a:extLst>
              <a:ext uri="{FF2B5EF4-FFF2-40B4-BE49-F238E27FC236}">
                <a16:creationId xmlns:a16="http://schemas.microsoft.com/office/drawing/2014/main" id="{98E90A4E-8FC0-4655-BBCD-FE5E6490B81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5400000">
            <a:off x="2224800" y="2243967"/>
            <a:ext cx="914400" cy="914400"/>
          </a:xfrm>
          <a:prstGeom prst="rect">
            <a:avLst/>
          </a:prstGeom>
        </p:spPr>
      </p:pic>
      <p:pic>
        <p:nvPicPr>
          <p:cNvPr id="20" name="Graphic 19" descr="Chevron arrows with solid fill">
            <a:extLst>
              <a:ext uri="{FF2B5EF4-FFF2-40B4-BE49-F238E27FC236}">
                <a16:creationId xmlns:a16="http://schemas.microsoft.com/office/drawing/2014/main" id="{08373E7D-5D85-4E61-8855-59015761CCD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5400000">
            <a:off x="2224800" y="4399403"/>
            <a:ext cx="914400" cy="914400"/>
          </a:xfrm>
          <a:prstGeom prst="rect">
            <a:avLst/>
          </a:prstGeom>
        </p:spPr>
      </p:pic>
      <p:pic>
        <p:nvPicPr>
          <p:cNvPr id="15" name="Graphic 14" descr="Two squares, one solid and one filled with horizontal lines">
            <a:extLst>
              <a:ext uri="{FF2B5EF4-FFF2-40B4-BE49-F238E27FC236}">
                <a16:creationId xmlns:a16="http://schemas.microsoft.com/office/drawing/2014/main" id="{9CDE9678-EF2E-4272-A009-3D37419004E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294920" y="4066551"/>
            <a:ext cx="3623309" cy="3623309"/>
          </a:xfrm>
          <a:prstGeom prst="rect">
            <a:avLst/>
          </a:prstGeom>
        </p:spPr>
      </p:pic>
    </p:spTree>
    <p:extLst>
      <p:ext uri="{BB962C8B-B14F-4D97-AF65-F5344CB8AC3E}">
        <p14:creationId xmlns:p14="http://schemas.microsoft.com/office/powerpoint/2010/main" val="353550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A0A622EC-40B3-4ED1-A9EE-C27BBAAD2589}"/>
              </a:ext>
            </a:extLst>
          </p:cNvPr>
          <p:cNvSpPr/>
          <p:nvPr/>
        </p:nvSpPr>
        <p:spPr>
          <a:xfrm>
            <a:off x="9969623" y="0"/>
            <a:ext cx="222237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4C333821-5312-47FC-B368-F19BBEDA3CDD}"/>
              </a:ext>
            </a:extLst>
          </p:cNvPr>
          <p:cNvSpPr>
            <a:spLocks noGrp="1"/>
          </p:cNvSpPr>
          <p:nvPr>
            <p:ph type="title"/>
          </p:nvPr>
        </p:nvSpPr>
        <p:spPr/>
        <p:txBody>
          <a:bodyPr/>
          <a:lstStyle/>
          <a:p>
            <a:r>
              <a:rPr lang="en-US" dirty="0"/>
              <a:t>devices</a:t>
            </a:r>
            <a:endParaRPr lang="en-IN" dirty="0"/>
          </a:p>
        </p:txBody>
      </p:sp>
      <p:sp>
        <p:nvSpPr>
          <p:cNvPr id="6" name="Text Placeholder 5">
            <a:extLst>
              <a:ext uri="{FF2B5EF4-FFF2-40B4-BE49-F238E27FC236}">
                <a16:creationId xmlns:a16="http://schemas.microsoft.com/office/drawing/2014/main" id="{5B51EE85-2460-40DC-93D2-152CA1C519D8}"/>
              </a:ext>
            </a:extLst>
          </p:cNvPr>
          <p:cNvSpPr>
            <a:spLocks noGrp="1"/>
          </p:cNvSpPr>
          <p:nvPr>
            <p:ph type="body" sz="quarter" idx="13"/>
          </p:nvPr>
        </p:nvSpPr>
        <p:spPr>
          <a:xfrm>
            <a:off x="432000" y="1104467"/>
            <a:ext cx="6270641" cy="432000"/>
          </a:xfrm>
        </p:spPr>
        <p:txBody>
          <a:bodyPr/>
          <a:lstStyle/>
          <a:p>
            <a:r>
              <a:rPr lang="en-US" dirty="0"/>
              <a:t>Components used in the network design</a:t>
            </a:r>
            <a:endParaRPr lang="en-IN" dirty="0"/>
          </a:p>
        </p:txBody>
      </p:sp>
      <p:grpSp>
        <p:nvGrpSpPr>
          <p:cNvPr id="13" name="Group 12">
            <a:extLst>
              <a:ext uri="{FF2B5EF4-FFF2-40B4-BE49-F238E27FC236}">
                <a16:creationId xmlns:a16="http://schemas.microsoft.com/office/drawing/2014/main" id="{D5DCE81E-05E8-4FF6-90BF-D9CD3C49B5E0}"/>
              </a:ext>
            </a:extLst>
          </p:cNvPr>
          <p:cNvGrpSpPr/>
          <p:nvPr/>
        </p:nvGrpSpPr>
        <p:grpSpPr>
          <a:xfrm>
            <a:off x="754602" y="2201662"/>
            <a:ext cx="4136994" cy="1509204"/>
            <a:chOff x="754602" y="2201662"/>
            <a:chExt cx="4136994" cy="1509204"/>
          </a:xfrm>
        </p:grpSpPr>
        <p:sp>
          <p:nvSpPr>
            <p:cNvPr id="11" name="Rectangle 10">
              <a:extLst>
                <a:ext uri="{FF2B5EF4-FFF2-40B4-BE49-F238E27FC236}">
                  <a16:creationId xmlns:a16="http://schemas.microsoft.com/office/drawing/2014/main" id="{BECBC013-2E11-4818-BDBB-962D63229E14}"/>
                </a:ext>
              </a:extLst>
            </p:cNvPr>
            <p:cNvSpPr/>
            <p:nvPr/>
          </p:nvSpPr>
          <p:spPr>
            <a:xfrm>
              <a:off x="754602" y="2201662"/>
              <a:ext cx="4136994" cy="150920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AA68EB48-9A62-4C53-AEDC-095312B07082}"/>
                </a:ext>
              </a:extLst>
            </p:cNvPr>
            <p:cNvSpPr txBox="1"/>
            <p:nvPr/>
          </p:nvSpPr>
          <p:spPr>
            <a:xfrm>
              <a:off x="2387445" y="2356099"/>
              <a:ext cx="2237821" cy="1200329"/>
            </a:xfrm>
            <a:prstGeom prst="rect">
              <a:avLst/>
            </a:prstGeom>
            <a:noFill/>
          </p:spPr>
          <p:txBody>
            <a:bodyPr wrap="square" rtlCol="0">
              <a:spAutoFit/>
            </a:bodyPr>
            <a:lstStyle/>
            <a:p>
              <a:r>
                <a:rPr lang="en-US" sz="1600" dirty="0"/>
                <a:t>Router</a:t>
              </a:r>
            </a:p>
            <a:p>
              <a:r>
                <a:rPr lang="en-US" sz="1400" b="0" i="0" dirty="0">
                  <a:effectLst/>
                </a:rPr>
                <a:t>A router is a networking device that forwards data packets between computer networks</a:t>
              </a:r>
              <a:endParaRPr lang="en-IN" sz="1400" dirty="0"/>
            </a:p>
          </p:txBody>
        </p:sp>
      </p:grpSp>
      <p:pic>
        <p:nvPicPr>
          <p:cNvPr id="1026" name="Picture 2" descr="Router Icons - Download Free Vector Icons | Noun Project">
            <a:extLst>
              <a:ext uri="{FF2B5EF4-FFF2-40B4-BE49-F238E27FC236}">
                <a16:creationId xmlns:a16="http://schemas.microsoft.com/office/drawing/2014/main" id="{53A11321-B0AA-48B1-AA3E-6C6C561771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983" y="2414148"/>
            <a:ext cx="952500" cy="952500"/>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44D0FDED-D7C3-488B-A835-BEDA9C3876ED}"/>
              </a:ext>
            </a:extLst>
          </p:cNvPr>
          <p:cNvGrpSpPr/>
          <p:nvPr/>
        </p:nvGrpSpPr>
        <p:grpSpPr>
          <a:xfrm>
            <a:off x="754602" y="4244329"/>
            <a:ext cx="4136994" cy="1509204"/>
            <a:chOff x="754602" y="2201662"/>
            <a:chExt cx="4136994" cy="1509204"/>
          </a:xfrm>
        </p:grpSpPr>
        <p:sp>
          <p:nvSpPr>
            <p:cNvPr id="21" name="Rectangle 20">
              <a:extLst>
                <a:ext uri="{FF2B5EF4-FFF2-40B4-BE49-F238E27FC236}">
                  <a16:creationId xmlns:a16="http://schemas.microsoft.com/office/drawing/2014/main" id="{696837EC-33D2-47D1-8525-8201BF891475}"/>
                </a:ext>
              </a:extLst>
            </p:cNvPr>
            <p:cNvSpPr/>
            <p:nvPr/>
          </p:nvSpPr>
          <p:spPr>
            <a:xfrm>
              <a:off x="754602" y="2201662"/>
              <a:ext cx="4136994" cy="150920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a:extLst>
                <a:ext uri="{FF2B5EF4-FFF2-40B4-BE49-F238E27FC236}">
                  <a16:creationId xmlns:a16="http://schemas.microsoft.com/office/drawing/2014/main" id="{C13D42DB-5C64-492B-B50D-0DBB40D3E775}"/>
                </a:ext>
              </a:extLst>
            </p:cNvPr>
            <p:cNvSpPr txBox="1"/>
            <p:nvPr/>
          </p:nvSpPr>
          <p:spPr>
            <a:xfrm>
              <a:off x="2474096" y="2370052"/>
              <a:ext cx="2417500" cy="1200329"/>
            </a:xfrm>
            <a:prstGeom prst="rect">
              <a:avLst/>
            </a:prstGeom>
            <a:noFill/>
          </p:spPr>
          <p:txBody>
            <a:bodyPr wrap="square" rtlCol="0">
              <a:spAutoFit/>
            </a:bodyPr>
            <a:lstStyle/>
            <a:p>
              <a:r>
                <a:rPr lang="en-US" sz="1600" dirty="0"/>
                <a:t>Switch</a:t>
              </a:r>
            </a:p>
            <a:p>
              <a:r>
                <a:rPr lang="en-US" sz="1400" i="0" dirty="0">
                  <a:solidFill>
                    <a:srgbClr val="202124"/>
                  </a:solidFill>
                  <a:effectLst/>
                </a:rPr>
                <a:t>A switch is a device in a computer network that connects other devices together. </a:t>
              </a:r>
              <a:endParaRPr lang="en-IN" sz="1400" dirty="0"/>
            </a:p>
          </p:txBody>
        </p:sp>
      </p:grpSp>
      <p:grpSp>
        <p:nvGrpSpPr>
          <p:cNvPr id="23" name="Group 22">
            <a:extLst>
              <a:ext uri="{FF2B5EF4-FFF2-40B4-BE49-F238E27FC236}">
                <a16:creationId xmlns:a16="http://schemas.microsoft.com/office/drawing/2014/main" id="{28C7F514-C529-4587-BA37-5261B8E99B56}"/>
              </a:ext>
            </a:extLst>
          </p:cNvPr>
          <p:cNvGrpSpPr/>
          <p:nvPr/>
        </p:nvGrpSpPr>
        <p:grpSpPr>
          <a:xfrm>
            <a:off x="5396328" y="2201662"/>
            <a:ext cx="4136994" cy="1509204"/>
            <a:chOff x="754602" y="2201662"/>
            <a:chExt cx="4136994" cy="1509204"/>
          </a:xfrm>
        </p:grpSpPr>
        <p:sp>
          <p:nvSpPr>
            <p:cNvPr id="24" name="Rectangle 23">
              <a:extLst>
                <a:ext uri="{FF2B5EF4-FFF2-40B4-BE49-F238E27FC236}">
                  <a16:creationId xmlns:a16="http://schemas.microsoft.com/office/drawing/2014/main" id="{3C069767-8E2C-4382-99FE-44E165B090A4}"/>
                </a:ext>
              </a:extLst>
            </p:cNvPr>
            <p:cNvSpPr/>
            <p:nvPr/>
          </p:nvSpPr>
          <p:spPr>
            <a:xfrm>
              <a:off x="754602" y="2201662"/>
              <a:ext cx="4136994" cy="150920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Box 24">
              <a:extLst>
                <a:ext uri="{FF2B5EF4-FFF2-40B4-BE49-F238E27FC236}">
                  <a16:creationId xmlns:a16="http://schemas.microsoft.com/office/drawing/2014/main" id="{66D3C0D2-4CB1-4755-B60B-479C6CE4AB1F}"/>
                </a:ext>
              </a:extLst>
            </p:cNvPr>
            <p:cNvSpPr txBox="1"/>
            <p:nvPr/>
          </p:nvSpPr>
          <p:spPr>
            <a:xfrm>
              <a:off x="2281721" y="2414148"/>
              <a:ext cx="1970842" cy="830997"/>
            </a:xfrm>
            <a:prstGeom prst="rect">
              <a:avLst/>
            </a:prstGeom>
            <a:noFill/>
          </p:spPr>
          <p:txBody>
            <a:bodyPr wrap="square" rtlCol="0">
              <a:spAutoFit/>
            </a:bodyPr>
            <a:lstStyle/>
            <a:p>
              <a:r>
                <a:rPr lang="en-US" sz="1600" dirty="0"/>
                <a:t>End Devices</a:t>
              </a:r>
            </a:p>
            <a:p>
              <a:r>
                <a:rPr lang="en-US" sz="1600" dirty="0"/>
                <a:t>Ex : PC’s , Laptops. Printers </a:t>
              </a:r>
              <a:endParaRPr lang="en-IN" sz="1600" dirty="0"/>
            </a:p>
          </p:txBody>
        </p:sp>
      </p:grpSp>
      <p:grpSp>
        <p:nvGrpSpPr>
          <p:cNvPr id="26" name="Group 25">
            <a:extLst>
              <a:ext uri="{FF2B5EF4-FFF2-40B4-BE49-F238E27FC236}">
                <a16:creationId xmlns:a16="http://schemas.microsoft.com/office/drawing/2014/main" id="{A3F27E54-2085-49E2-B332-D57F18D2AAE8}"/>
              </a:ext>
            </a:extLst>
          </p:cNvPr>
          <p:cNvGrpSpPr/>
          <p:nvPr/>
        </p:nvGrpSpPr>
        <p:grpSpPr>
          <a:xfrm>
            <a:off x="5493006" y="4209621"/>
            <a:ext cx="4136994" cy="1509204"/>
            <a:chOff x="754602" y="2201662"/>
            <a:chExt cx="4136994" cy="1509204"/>
          </a:xfrm>
        </p:grpSpPr>
        <p:sp>
          <p:nvSpPr>
            <p:cNvPr id="27" name="Rectangle 26">
              <a:extLst>
                <a:ext uri="{FF2B5EF4-FFF2-40B4-BE49-F238E27FC236}">
                  <a16:creationId xmlns:a16="http://schemas.microsoft.com/office/drawing/2014/main" id="{094D4045-0380-4C9B-B076-62126B642B74}"/>
                </a:ext>
              </a:extLst>
            </p:cNvPr>
            <p:cNvSpPr/>
            <p:nvPr/>
          </p:nvSpPr>
          <p:spPr>
            <a:xfrm>
              <a:off x="754602" y="2201662"/>
              <a:ext cx="4136994" cy="150920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a:extLst>
                <a:ext uri="{FF2B5EF4-FFF2-40B4-BE49-F238E27FC236}">
                  <a16:creationId xmlns:a16="http://schemas.microsoft.com/office/drawing/2014/main" id="{6344998E-3012-418A-AD21-0BA5A62A13C8}"/>
                </a:ext>
              </a:extLst>
            </p:cNvPr>
            <p:cNvSpPr txBox="1"/>
            <p:nvPr/>
          </p:nvSpPr>
          <p:spPr>
            <a:xfrm>
              <a:off x="2061890" y="2295094"/>
              <a:ext cx="2663302" cy="1415772"/>
            </a:xfrm>
            <a:prstGeom prst="rect">
              <a:avLst/>
            </a:prstGeom>
            <a:noFill/>
          </p:spPr>
          <p:txBody>
            <a:bodyPr wrap="square" rtlCol="0">
              <a:spAutoFit/>
            </a:bodyPr>
            <a:lstStyle/>
            <a:p>
              <a:r>
                <a:rPr lang="en-US" sz="1600" dirty="0"/>
                <a:t>Severs</a:t>
              </a:r>
            </a:p>
            <a:p>
              <a:r>
                <a:rPr lang="en-US" sz="1400" b="0" i="0" dirty="0">
                  <a:effectLst/>
                </a:rPr>
                <a:t>In computing, a server is a piece of computer hardware or software that provides functionality for other programs or devices, called "clients". </a:t>
              </a:r>
              <a:endParaRPr lang="en-IN" sz="1400" dirty="0"/>
            </a:p>
          </p:txBody>
        </p:sp>
      </p:grpSp>
      <p:pic>
        <p:nvPicPr>
          <p:cNvPr id="1032" name="Picture 8" descr="Ethernet Switch Comments - Network Switch Icon Png Transparent PNG -  980x628 - Free Download on NicePNG">
            <a:extLst>
              <a:ext uri="{FF2B5EF4-FFF2-40B4-BE49-F238E27FC236}">
                <a16:creationId xmlns:a16="http://schemas.microsoft.com/office/drawing/2014/main" id="{70B43C5A-1A8F-441B-9E1F-5864B08E21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9091" y="4581996"/>
            <a:ext cx="1109471" cy="76445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Server Icon – Free Download, PNG and Vector">
            <a:extLst>
              <a:ext uri="{FF2B5EF4-FFF2-40B4-BE49-F238E27FC236}">
                <a16:creationId xmlns:a16="http://schemas.microsoft.com/office/drawing/2014/main" id="{8C42A661-5D4E-49E6-BB52-C0C0C1D1F5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48818" y="4487145"/>
            <a:ext cx="1051476" cy="1051476"/>
          </a:xfrm>
          <a:prstGeom prst="rect">
            <a:avLst/>
          </a:prstGeom>
          <a:noFill/>
          <a:extLst>
            <a:ext uri="{909E8E84-426E-40DD-AFC4-6F175D3DCCD1}">
              <a14:hiddenFill xmlns:a14="http://schemas.microsoft.com/office/drawing/2010/main">
                <a:solidFill>
                  <a:srgbClr val="FFFFFF"/>
                </a:solidFill>
              </a14:hiddenFill>
            </a:ext>
          </a:extLst>
        </p:spPr>
      </p:pic>
      <p:pic>
        <p:nvPicPr>
          <p:cNvPr id="4" name="Graphic 3" descr="Monitor with solid fill">
            <a:extLst>
              <a:ext uri="{FF2B5EF4-FFF2-40B4-BE49-F238E27FC236}">
                <a16:creationId xmlns:a16="http://schemas.microsoft.com/office/drawing/2014/main" id="{421DA656-678D-4347-9359-4977C5D14B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788241" y="2428954"/>
            <a:ext cx="914400" cy="914400"/>
          </a:xfrm>
          <a:prstGeom prst="rect">
            <a:avLst/>
          </a:prstGeom>
        </p:spPr>
      </p:pic>
      <p:pic>
        <p:nvPicPr>
          <p:cNvPr id="7" name="Graphic 6" descr="A grid with small circles">
            <a:extLst>
              <a:ext uri="{FF2B5EF4-FFF2-40B4-BE49-F238E27FC236}">
                <a16:creationId xmlns:a16="http://schemas.microsoft.com/office/drawing/2014/main" id="{BA0276C7-2993-4771-B3D3-3E385CF0D96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818955" y="-909852"/>
            <a:ext cx="5601810" cy="5601810"/>
          </a:xfrm>
          <a:prstGeom prst="rect">
            <a:avLst/>
          </a:prstGeom>
        </p:spPr>
      </p:pic>
    </p:spTree>
    <p:extLst>
      <p:ext uri="{BB962C8B-B14F-4D97-AF65-F5344CB8AC3E}">
        <p14:creationId xmlns:p14="http://schemas.microsoft.com/office/powerpoint/2010/main" val="4141522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EADC83A-B2CE-42F2-A0DD-77B354E2558F}"/>
              </a:ext>
            </a:extLst>
          </p:cNvPr>
          <p:cNvSpPr/>
          <p:nvPr/>
        </p:nvSpPr>
        <p:spPr>
          <a:xfrm>
            <a:off x="9969623" y="0"/>
            <a:ext cx="222237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Content Placeholder 1">
            <a:extLst>
              <a:ext uri="{FF2B5EF4-FFF2-40B4-BE49-F238E27FC236}">
                <a16:creationId xmlns:a16="http://schemas.microsoft.com/office/drawing/2014/main" id="{C2F5B4EB-E38B-493E-9B2A-3FE3766F7E1D}"/>
              </a:ext>
            </a:extLst>
          </p:cNvPr>
          <p:cNvSpPr>
            <a:spLocks noGrp="1"/>
          </p:cNvSpPr>
          <p:nvPr>
            <p:ph sz="half" idx="1"/>
          </p:nvPr>
        </p:nvSpPr>
        <p:spPr/>
        <p:txBody>
          <a:bodyPr/>
          <a:lstStyle/>
          <a:p>
            <a:pPr marL="285750" indent="-285750">
              <a:buFont typeface="Arial" panose="020B0604020202020204" pitchFamily="34" charset="0"/>
              <a:buChar char="•"/>
            </a:pPr>
            <a:endParaRPr lang="en-US" dirty="0"/>
          </a:p>
          <a:p>
            <a:r>
              <a:rPr lang="en-US" dirty="0"/>
              <a:t>Software firewalls</a:t>
            </a:r>
          </a:p>
          <a:p>
            <a:pPr marL="285750" indent="-285750">
              <a:buFont typeface="Arial" panose="020B0604020202020204" pitchFamily="34" charset="0"/>
              <a:buChar char="•"/>
            </a:pPr>
            <a:r>
              <a:rPr lang="en-US" dirty="0"/>
              <a:t>ACL’s</a:t>
            </a:r>
          </a:p>
          <a:p>
            <a:pPr marL="285750" indent="-285750">
              <a:buFont typeface="Arial" panose="020B0604020202020204" pitchFamily="34" charset="0"/>
              <a:buChar char="•"/>
            </a:pPr>
            <a:r>
              <a:rPr lang="en-US" dirty="0"/>
              <a:t>SSH Configuration</a:t>
            </a:r>
          </a:p>
          <a:p>
            <a:pPr marL="285750" indent="-285750">
              <a:buFont typeface="Arial" panose="020B0604020202020204" pitchFamily="34" charset="0"/>
              <a:buChar char="•"/>
            </a:pPr>
            <a:r>
              <a:rPr lang="en-US" dirty="0"/>
              <a:t>Switch Security</a:t>
            </a:r>
          </a:p>
          <a:p>
            <a:pPr marL="285750" indent="-285750">
              <a:buFont typeface="Arial" panose="020B0604020202020204" pitchFamily="34" charset="0"/>
              <a:buChar char="•"/>
            </a:pPr>
            <a:r>
              <a:rPr lang="en-US" dirty="0"/>
              <a:t>VPN-Tunneling with IPsec</a:t>
            </a:r>
          </a:p>
          <a:p>
            <a:pPr marL="285750" indent="-285750">
              <a:buFont typeface="Arial" panose="020B0604020202020204" pitchFamily="34" charset="0"/>
              <a:buChar char="•"/>
            </a:pPr>
            <a:r>
              <a:rPr lang="en-US" dirty="0"/>
              <a:t>RFID Authentication (Library)</a:t>
            </a:r>
            <a:endParaRPr lang="en-IN" dirty="0"/>
          </a:p>
          <a:p>
            <a:endParaRPr lang="en-IN" dirty="0"/>
          </a:p>
        </p:txBody>
      </p:sp>
      <p:sp>
        <p:nvSpPr>
          <p:cNvPr id="5" name="Title 4">
            <a:extLst>
              <a:ext uri="{FF2B5EF4-FFF2-40B4-BE49-F238E27FC236}">
                <a16:creationId xmlns:a16="http://schemas.microsoft.com/office/drawing/2014/main" id="{4DFD4173-6816-47CA-9891-A13C6ECB813B}"/>
              </a:ext>
            </a:extLst>
          </p:cNvPr>
          <p:cNvSpPr>
            <a:spLocks noGrp="1"/>
          </p:cNvSpPr>
          <p:nvPr>
            <p:ph type="title"/>
          </p:nvPr>
        </p:nvSpPr>
        <p:spPr/>
        <p:txBody>
          <a:bodyPr/>
          <a:lstStyle/>
          <a:p>
            <a:r>
              <a:rPr lang="en-US" dirty="0"/>
              <a:t>Security features</a:t>
            </a:r>
            <a:endParaRPr lang="en-IN" dirty="0"/>
          </a:p>
        </p:txBody>
      </p:sp>
      <p:pic>
        <p:nvPicPr>
          <p:cNvPr id="12" name="Picture Placeholder 8" descr="Top view of three man rowing a boat">
            <a:extLst>
              <a:ext uri="{FF2B5EF4-FFF2-40B4-BE49-F238E27FC236}">
                <a16:creationId xmlns:a16="http://schemas.microsoft.com/office/drawing/2014/main" id="{E08EFAAB-D87F-41BD-BA59-CB38336988B4}"/>
              </a:ext>
            </a:extLst>
          </p:cNvPr>
          <p:cNvPicPr>
            <a:picLocks noGrp="1" noChangeAspect="1"/>
          </p:cNvPicPr>
          <p:nvPr>
            <p:ph type="pic" sz="quarter" idx="14"/>
          </p:nvPr>
        </p:nvPicPr>
        <p:blipFill>
          <a:blip r:embed="rId2"/>
          <a:stretch>
            <a:fillRect/>
          </a:stretch>
        </p:blipFill>
        <p:spPr>
          <a:xfrm>
            <a:off x="7560193" y="1345309"/>
            <a:ext cx="3737526" cy="3932633"/>
          </a:xfrm>
          <a:ln>
            <a:solidFill>
              <a:schemeClr val="bg1"/>
            </a:solidFill>
          </a:ln>
        </p:spPr>
      </p:pic>
      <p:pic>
        <p:nvPicPr>
          <p:cNvPr id="15" name="Graphic 14" descr="Key outline">
            <a:extLst>
              <a:ext uri="{FF2B5EF4-FFF2-40B4-BE49-F238E27FC236}">
                <a16:creationId xmlns:a16="http://schemas.microsoft.com/office/drawing/2014/main" id="{C203B09E-1FCC-4E70-BBCD-314B257B5AC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2000" y="778229"/>
            <a:ext cx="914400" cy="914400"/>
          </a:xfrm>
          <a:prstGeom prst="rect">
            <a:avLst/>
          </a:prstGeom>
        </p:spPr>
      </p:pic>
      <p:pic>
        <p:nvPicPr>
          <p:cNvPr id="8" name="Graphic 7" descr="An organic corner shape">
            <a:extLst>
              <a:ext uri="{FF2B5EF4-FFF2-40B4-BE49-F238E27FC236}">
                <a16:creationId xmlns:a16="http://schemas.microsoft.com/office/drawing/2014/main" id="{A391F134-E655-4261-90B1-3EF8B1958FE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6200000">
            <a:off x="59808" y="2172535"/>
            <a:ext cx="4572000" cy="4572000"/>
          </a:xfrm>
          <a:prstGeom prst="rect">
            <a:avLst/>
          </a:prstGeom>
        </p:spPr>
      </p:pic>
    </p:spTree>
    <p:extLst>
      <p:ext uri="{BB962C8B-B14F-4D97-AF65-F5344CB8AC3E}">
        <p14:creationId xmlns:p14="http://schemas.microsoft.com/office/powerpoint/2010/main" val="1248812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80952D6-6D06-4350-A1EE-3F455B4A7CAF}"/>
              </a:ext>
            </a:extLst>
          </p:cNvPr>
          <p:cNvSpPr/>
          <p:nvPr/>
        </p:nvSpPr>
        <p:spPr>
          <a:xfrm>
            <a:off x="9969623" y="0"/>
            <a:ext cx="222237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Content Placeholder 1">
            <a:extLst>
              <a:ext uri="{FF2B5EF4-FFF2-40B4-BE49-F238E27FC236}">
                <a16:creationId xmlns:a16="http://schemas.microsoft.com/office/drawing/2014/main" id="{46EBA3F1-3A8E-4057-8518-967E2EEA8679}"/>
              </a:ext>
            </a:extLst>
          </p:cNvPr>
          <p:cNvSpPr>
            <a:spLocks noGrp="1"/>
          </p:cNvSpPr>
          <p:nvPr>
            <p:ph sz="half" idx="1"/>
          </p:nvPr>
        </p:nvSpPr>
        <p:spPr>
          <a:xfrm>
            <a:off x="2969125" y="1462177"/>
            <a:ext cx="3736800" cy="3933645"/>
          </a:xfrm>
        </p:spPr>
        <p:txBody>
          <a:bodyPr/>
          <a:lstStyle/>
          <a:p>
            <a:r>
              <a:rPr lang="en-US" dirty="0"/>
              <a:t>Campus Website</a:t>
            </a:r>
          </a:p>
          <a:p>
            <a:pPr lvl="1"/>
            <a:r>
              <a:rPr lang="en-US" sz="1800" dirty="0"/>
              <a:t>Student Portal</a:t>
            </a:r>
          </a:p>
          <a:p>
            <a:pPr lvl="1"/>
            <a:r>
              <a:rPr lang="en-US" sz="1800" dirty="0"/>
              <a:t>Security Precautions</a:t>
            </a:r>
          </a:p>
          <a:p>
            <a:r>
              <a:rPr lang="en-US" dirty="0"/>
              <a:t>Campus Library Website</a:t>
            </a:r>
          </a:p>
          <a:p>
            <a:pPr lvl="1"/>
            <a:r>
              <a:rPr lang="en-US" dirty="0"/>
              <a:t>Search Database</a:t>
            </a:r>
          </a:p>
          <a:p>
            <a:pPr lvl="1"/>
            <a:r>
              <a:rPr lang="en-US" dirty="0"/>
              <a:t>Issue/Return Books </a:t>
            </a:r>
          </a:p>
          <a:p>
            <a:r>
              <a:rPr lang="en-US" dirty="0"/>
              <a:t>Email Services</a:t>
            </a:r>
            <a:endParaRPr lang="en-IN" dirty="0"/>
          </a:p>
        </p:txBody>
      </p:sp>
      <p:pic>
        <p:nvPicPr>
          <p:cNvPr id="10" name="Picture Placeholder 9" descr="Laptop with phone and calculator">
            <a:extLst>
              <a:ext uri="{FF2B5EF4-FFF2-40B4-BE49-F238E27FC236}">
                <a16:creationId xmlns:a16="http://schemas.microsoft.com/office/drawing/2014/main" id="{FDA6144F-3CA0-42CF-B364-0079F740C7D2}"/>
              </a:ext>
            </a:extLst>
          </p:cNvPr>
          <p:cNvPicPr>
            <a:picLocks noGrp="1" noChangeAspect="1"/>
          </p:cNvPicPr>
          <p:nvPr>
            <p:ph type="pic" sz="quarter" idx="14"/>
          </p:nvPr>
        </p:nvPicPr>
        <p:blipFill>
          <a:blip r:embed="rId2">
            <a:extLst>
              <a:ext uri="{96DAC541-7B7A-43D3-8B79-37D633B846F1}">
                <asvg:svgBlip xmlns:asvg="http://schemas.microsoft.com/office/drawing/2016/SVG/main" r:embed="rId3"/>
              </a:ext>
            </a:extLst>
          </a:blip>
          <a:srcRect l="2482" r="2482"/>
          <a:stretch>
            <a:fillRect/>
          </a:stretch>
        </p:blipFill>
        <p:spPr>
          <a:xfrm>
            <a:off x="6705925" y="1160398"/>
            <a:ext cx="4310992" cy="4537202"/>
          </a:xfrm>
        </p:spPr>
      </p:pic>
      <p:sp>
        <p:nvSpPr>
          <p:cNvPr id="5" name="Title 4">
            <a:extLst>
              <a:ext uri="{FF2B5EF4-FFF2-40B4-BE49-F238E27FC236}">
                <a16:creationId xmlns:a16="http://schemas.microsoft.com/office/drawing/2014/main" id="{CA43097E-5756-4D94-9F6B-37F98846C911}"/>
              </a:ext>
            </a:extLst>
          </p:cNvPr>
          <p:cNvSpPr>
            <a:spLocks noGrp="1"/>
          </p:cNvSpPr>
          <p:nvPr>
            <p:ph type="title"/>
          </p:nvPr>
        </p:nvSpPr>
        <p:spPr/>
        <p:txBody>
          <a:bodyPr/>
          <a:lstStyle/>
          <a:p>
            <a:r>
              <a:rPr lang="en-US" dirty="0"/>
              <a:t>Application services</a:t>
            </a:r>
            <a:endParaRPr lang="en-IN" dirty="0"/>
          </a:p>
        </p:txBody>
      </p:sp>
    </p:spTree>
    <p:extLst>
      <p:ext uri="{BB962C8B-B14F-4D97-AF65-F5344CB8AC3E}">
        <p14:creationId xmlns:p14="http://schemas.microsoft.com/office/powerpoint/2010/main" val="1556900613"/>
      </p:ext>
    </p:extLst>
  </p:cSld>
  <p:clrMapOvr>
    <a:masterClrMapping/>
  </p:clrMapOvr>
</p:sld>
</file>

<file path=ppt/theme/theme1.xml><?xml version="1.0" encoding="utf-8"?>
<a:theme xmlns:a="http://schemas.openxmlformats.org/drawingml/2006/main" name="Office Theme">
  <a:themeElements>
    <a:clrScheme name="Custom 134">
      <a:dk1>
        <a:srgbClr val="000000"/>
      </a:dk1>
      <a:lt1>
        <a:srgbClr val="FFFFFF"/>
      </a:lt1>
      <a:dk2>
        <a:srgbClr val="000000"/>
      </a:dk2>
      <a:lt2>
        <a:srgbClr val="FFFFFF"/>
      </a:lt2>
      <a:accent1>
        <a:srgbClr val="5CB8B3"/>
      </a:accent1>
      <a:accent2>
        <a:srgbClr val="F5D66E"/>
      </a:accent2>
      <a:accent3>
        <a:srgbClr val="D78189"/>
      </a:accent3>
      <a:accent4>
        <a:srgbClr val="7030A0"/>
      </a:accent4>
      <a:accent5>
        <a:srgbClr val="0070C0"/>
      </a:accent5>
      <a:accent6>
        <a:srgbClr val="C4D36D"/>
      </a:accent6>
      <a:hlink>
        <a:srgbClr val="54C3BD"/>
      </a:hlink>
      <a:folHlink>
        <a:srgbClr val="54C3BD"/>
      </a:folHlink>
    </a:clrScheme>
    <a:fontScheme name="Custom 154">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67328976_Minimalist presentation_RVA_v4" id="{DA616D2A-CFEC-48D2-90FC-DF66CF8D2F8A}" vid="{8F2838F8-33B8-457C-9B19-1E5863B0E0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853D8350-BC36-420E-83B3-2CFFF4E97F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7323504-CBC8-4A2F-BF86-8DF0D94D4A3D}">
  <ds:schemaRefs>
    <ds:schemaRef ds:uri="http://schemas.microsoft.com/sharepoint/v3/contenttype/forms"/>
  </ds:schemaRefs>
</ds:datastoreItem>
</file>

<file path=customXml/itemProps3.xml><?xml version="1.0" encoding="utf-8"?>
<ds:datastoreItem xmlns:ds="http://schemas.openxmlformats.org/officeDocument/2006/customXml" ds:itemID="{96100F67-BC3D-46B4-8D39-802DC9D7F2E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Minimalist presentation</Template>
  <TotalTime>1030</TotalTime>
  <Words>3105</Words>
  <Application>Microsoft Office PowerPoint</Application>
  <PresentationFormat>Widescreen</PresentationFormat>
  <Paragraphs>261</Paragraphs>
  <Slides>41</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41</vt:i4>
      </vt:variant>
    </vt:vector>
  </HeadingPairs>
  <TitlesOfParts>
    <vt:vector size="51" baseType="lpstr">
      <vt:lpstr>Arial</vt:lpstr>
      <vt:lpstr>Arial</vt:lpstr>
      <vt:lpstr>Calibri</vt:lpstr>
      <vt:lpstr>CiscoSans</vt:lpstr>
      <vt:lpstr>Corbel</vt:lpstr>
      <vt:lpstr>Montserrat</vt:lpstr>
      <vt:lpstr>Open Sans</vt:lpstr>
      <vt:lpstr>Times New Roman</vt:lpstr>
      <vt:lpstr>Wingdings</vt:lpstr>
      <vt:lpstr>Office Theme</vt:lpstr>
      <vt:lpstr>Secure Network Design</vt:lpstr>
      <vt:lpstr>content</vt:lpstr>
      <vt:lpstr>Campus plan</vt:lpstr>
      <vt:lpstr>Network topology</vt:lpstr>
      <vt:lpstr>Design layout</vt:lpstr>
      <vt:lpstr>Hierarchal Architecture </vt:lpstr>
      <vt:lpstr>devices</vt:lpstr>
      <vt:lpstr>Security features</vt:lpstr>
      <vt:lpstr>Application services</vt:lpstr>
      <vt:lpstr>Application services</vt:lpstr>
      <vt:lpstr>RFID TAGS </vt:lpstr>
      <vt:lpstr>RFID Tags</vt:lpstr>
      <vt:lpstr>RFID Tags</vt:lpstr>
      <vt:lpstr>Switch security</vt:lpstr>
      <vt:lpstr>Switch security</vt:lpstr>
      <vt:lpstr>Attacks expected</vt:lpstr>
      <vt:lpstr>PREVENTION</vt:lpstr>
      <vt:lpstr>Dhcp snooping</vt:lpstr>
      <vt:lpstr>ATTACKS EXPECTED</vt:lpstr>
      <vt:lpstr>prevention</vt:lpstr>
      <vt:lpstr>ATTACKS EXPECTED</vt:lpstr>
      <vt:lpstr>ATTACKS EXPECTED</vt:lpstr>
      <vt:lpstr>prevention</vt:lpstr>
      <vt:lpstr>Port security</vt:lpstr>
      <vt:lpstr>ATTACKS EXPECTED</vt:lpstr>
      <vt:lpstr>prevention</vt:lpstr>
      <vt:lpstr>Securing the router</vt:lpstr>
      <vt:lpstr>router security</vt:lpstr>
      <vt:lpstr>ATTACKS EXPECTED</vt:lpstr>
      <vt:lpstr>prevention</vt:lpstr>
      <vt:lpstr>prevention</vt:lpstr>
      <vt:lpstr>vulnerabilities</vt:lpstr>
      <vt:lpstr>Vulnerabilities – web browser</vt:lpstr>
      <vt:lpstr>vulnerabilities</vt:lpstr>
      <vt:lpstr>Vulnerabilities - telnet</vt:lpstr>
      <vt:lpstr>Network vulnerable to</vt:lpstr>
      <vt:lpstr>Network vulnerable to</vt:lpstr>
      <vt:lpstr>Measures to be taken</vt:lpstr>
      <vt:lpstr>Measures to be taken</vt:lpstr>
      <vt:lpstr>conclusion</vt:lpstr>
      <vt:lpstr>Image SLide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 Network Design</dc:title>
  <dc:creator>Sadhvi Selvaraj</dc:creator>
  <cp:lastModifiedBy>Sadhvi Selvaraj</cp:lastModifiedBy>
  <cp:revision>52</cp:revision>
  <dcterms:created xsi:type="dcterms:W3CDTF">2021-06-13T18:38:26Z</dcterms:created>
  <dcterms:modified xsi:type="dcterms:W3CDTF">2021-06-21T15:38:23Z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