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379" y="1704513"/>
            <a:ext cx="9872862" cy="1891106"/>
          </a:xfrm>
        </p:spPr>
        <p:txBody>
          <a:bodyPr/>
          <a:lstStyle/>
          <a:p>
            <a:r>
              <a:rPr lang="en-US" dirty="0"/>
              <a:t>ECG,PPG &amp;PCG based estimation of blood pressure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891" y="4394527"/>
            <a:ext cx="1556552" cy="1517919"/>
          </a:xfrm>
        </p:spPr>
        <p:txBody>
          <a:bodyPr>
            <a:normAutofit/>
          </a:bodyPr>
          <a:lstStyle/>
          <a:p>
            <a:r>
              <a:rPr lang="en-US" sz="2000" dirty="0"/>
              <a:t>Student ID</a:t>
            </a:r>
          </a:p>
          <a:p>
            <a:r>
              <a:rPr lang="en-US" sz="2000" dirty="0"/>
              <a:t>1406161</a:t>
            </a:r>
            <a:br>
              <a:rPr lang="en-US" sz="2000" dirty="0"/>
            </a:br>
            <a:r>
              <a:rPr lang="en-US" sz="2000" dirty="0"/>
              <a:t>1406162</a:t>
            </a:r>
            <a:br>
              <a:rPr lang="en-US" sz="2000" dirty="0"/>
            </a:br>
            <a:r>
              <a:rPr lang="en-US" sz="2000" dirty="0"/>
              <a:t>1406163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F9CF-900A-46C5-85A7-7AC333BB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57" y="2456155"/>
            <a:ext cx="3096085" cy="1456267"/>
          </a:xfrm>
        </p:spPr>
        <p:txBody>
          <a:bodyPr>
            <a:normAutofit/>
          </a:bodyPr>
          <a:lstStyle/>
          <a:p>
            <a:r>
              <a:rPr lang="en-US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653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69" y="328474"/>
            <a:ext cx="10131425" cy="1456267"/>
          </a:xfrm>
        </p:spPr>
        <p:txBody>
          <a:bodyPr>
            <a:normAutofit/>
          </a:bodyPr>
          <a:lstStyle/>
          <a:p>
            <a:r>
              <a:rPr lang="en-US" sz="2600" dirty="0"/>
              <a:t>electrocardiogram (ECG)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1B6E40-CA96-44E2-AD88-2734C40C202F}"/>
              </a:ext>
            </a:extLst>
          </p:cNvPr>
          <p:cNvSpPr txBox="1">
            <a:spLocks/>
          </p:cNvSpPr>
          <p:nvPr/>
        </p:nvSpPr>
        <p:spPr>
          <a:xfrm>
            <a:off x="659169" y="144854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 err="1"/>
              <a:t>photoplethysmogram</a:t>
            </a:r>
            <a:r>
              <a:rPr lang="en-US" sz="2600" dirty="0"/>
              <a:t> (PPG)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93997-DE31-425D-B099-BA06F2EF9CAD}"/>
              </a:ext>
            </a:extLst>
          </p:cNvPr>
          <p:cNvSpPr txBox="1">
            <a:spLocks/>
          </p:cNvSpPr>
          <p:nvPr/>
        </p:nvSpPr>
        <p:spPr>
          <a:xfrm>
            <a:off x="659168" y="25686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/>
              <a:t>phonocardiogram (PCG)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659167" y="395319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/>
              <a:t>Force sensing resistor (</a:t>
            </a:r>
            <a:r>
              <a:rPr lang="en-US" sz="2600" dirty="0" err="1"/>
              <a:t>fsr</a:t>
            </a:r>
            <a:r>
              <a:rPr lang="en-US" sz="2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69BA4-05BD-45AD-A001-1EBC40BC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1" y="1233239"/>
            <a:ext cx="6114159" cy="45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7" y="1609489"/>
            <a:ext cx="11387832" cy="1346775"/>
          </a:xfrm>
        </p:spPr>
        <p:txBody>
          <a:bodyPr>
            <a:normAutofit fontScale="90000"/>
          </a:bodyPr>
          <a:lstStyle/>
          <a:p>
            <a:r>
              <a:rPr lang="en-US" dirty="0"/>
              <a:t>Non-invasive Blood Pressure Estimation(KAGGLE.COM)</a:t>
            </a:r>
            <a:br>
              <a:rPr lang="en-US" dirty="0"/>
            </a:br>
            <a:b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hTtps://www.kaggle.com/bguberfain/reading-and-showing-data/data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93997-DE31-425D-B099-BA06F2EF9CAD}"/>
              </a:ext>
            </a:extLst>
          </p:cNvPr>
          <p:cNvSpPr txBox="1">
            <a:spLocks/>
          </p:cNvSpPr>
          <p:nvPr/>
        </p:nvSpPr>
        <p:spPr>
          <a:xfrm>
            <a:off x="579268" y="400555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E2B8C-9DA6-4555-9A9D-C717284F9270}"/>
              </a:ext>
            </a:extLst>
          </p:cNvPr>
          <p:cNvSpPr/>
          <p:nvPr/>
        </p:nvSpPr>
        <p:spPr>
          <a:xfrm>
            <a:off x="2442360" y="298948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Atlas Grotesk"/>
              </a:rPr>
              <a:t>“UID”: Subject number</a:t>
            </a:r>
          </a:p>
          <a:p>
            <a:pPr fontAlgn="base"/>
            <a:r>
              <a:rPr lang="en-US" sz="2000" dirty="0">
                <a:latin typeface="Atlas Grotesk"/>
              </a:rPr>
              <a:t>“age”: Age of the subject</a:t>
            </a:r>
          </a:p>
          <a:p>
            <a:pPr fontAlgn="base"/>
            <a:r>
              <a:rPr lang="en-US" sz="2000" dirty="0">
                <a:latin typeface="Atlas Grotesk"/>
              </a:rPr>
              <a:t>“weight”: Weight of the subject (Kg)</a:t>
            </a:r>
          </a:p>
          <a:p>
            <a:pPr fontAlgn="base"/>
            <a:r>
              <a:rPr lang="en-US" sz="2000" dirty="0">
                <a:latin typeface="Atlas Grotesk"/>
              </a:rPr>
              <a:t>“height”: Height of the subject (cm)</a:t>
            </a:r>
          </a:p>
          <a:p>
            <a:pPr fontAlgn="base"/>
            <a:r>
              <a:rPr lang="en-US" sz="2000" dirty="0">
                <a:latin typeface="Atlas Grotesk"/>
              </a:rPr>
              <a:t>“</a:t>
            </a:r>
            <a:r>
              <a:rPr lang="en-US" sz="2000" dirty="0" err="1">
                <a:latin typeface="Atlas Grotesk"/>
              </a:rPr>
              <a:t>data_PCG</a:t>
            </a:r>
            <a:r>
              <a:rPr lang="en-US" sz="2000" dirty="0">
                <a:latin typeface="Atlas Grotesk"/>
              </a:rPr>
              <a:t>”: Acquired PCG signal from chest (Fs = 1 </a:t>
            </a:r>
            <a:r>
              <a:rPr lang="en-US" sz="2000" dirty="0" err="1">
                <a:latin typeface="Atlas Grotesk"/>
              </a:rPr>
              <a:t>KHz</a:t>
            </a:r>
            <a:r>
              <a:rPr lang="en-US" sz="2000" dirty="0">
                <a:latin typeface="Atlas Grotesk"/>
              </a:rPr>
              <a:t>)</a:t>
            </a:r>
          </a:p>
          <a:p>
            <a:pPr fontAlgn="base"/>
            <a:r>
              <a:rPr lang="en-US" sz="2000" dirty="0">
                <a:latin typeface="Atlas Grotesk"/>
              </a:rPr>
              <a:t>“</a:t>
            </a:r>
            <a:r>
              <a:rPr lang="en-US" sz="2000" dirty="0" err="1">
                <a:latin typeface="Atlas Grotesk"/>
              </a:rPr>
              <a:t>data_ECG</a:t>
            </a:r>
            <a:r>
              <a:rPr lang="en-US" sz="2000" dirty="0">
                <a:latin typeface="Atlas Grotesk"/>
              </a:rPr>
              <a:t>”: Acquired ECG signal (Fs = 1 </a:t>
            </a:r>
            <a:r>
              <a:rPr lang="en-US" sz="2000" dirty="0" err="1">
                <a:latin typeface="Atlas Grotesk"/>
              </a:rPr>
              <a:t>KHz</a:t>
            </a:r>
            <a:r>
              <a:rPr lang="en-US" sz="2000" dirty="0">
                <a:latin typeface="Atlas Grotesk"/>
              </a:rPr>
              <a:t>)</a:t>
            </a:r>
          </a:p>
          <a:p>
            <a:pPr fontAlgn="base"/>
            <a:r>
              <a:rPr lang="en-US" sz="2000" dirty="0">
                <a:latin typeface="Atlas Grotesk"/>
              </a:rPr>
              <a:t>“</a:t>
            </a:r>
            <a:r>
              <a:rPr lang="en-US" sz="2000" dirty="0" err="1">
                <a:latin typeface="Atlas Grotesk"/>
              </a:rPr>
              <a:t>data_PPG</a:t>
            </a:r>
            <a:r>
              <a:rPr lang="en-US" sz="2000" dirty="0">
                <a:latin typeface="Atlas Grotesk"/>
              </a:rPr>
              <a:t>”: Acquired PPG signal from fingertip (Fs = 1 </a:t>
            </a:r>
            <a:r>
              <a:rPr lang="en-US" sz="2000" dirty="0" err="1">
                <a:latin typeface="Atlas Grotesk"/>
              </a:rPr>
              <a:t>KHz</a:t>
            </a:r>
            <a:r>
              <a:rPr lang="en-US" sz="2000" dirty="0">
                <a:latin typeface="Atlas Grotesk"/>
              </a:rPr>
              <a:t>)</a:t>
            </a:r>
          </a:p>
          <a:p>
            <a:pPr fontAlgn="base"/>
            <a:r>
              <a:rPr lang="en-US" sz="2000" dirty="0">
                <a:latin typeface="Atlas Grotesk"/>
              </a:rPr>
              <a:t>“</a:t>
            </a:r>
            <a:r>
              <a:rPr lang="en-US" sz="2000" dirty="0" err="1">
                <a:latin typeface="Atlas Grotesk"/>
              </a:rPr>
              <a:t>data_FSR</a:t>
            </a:r>
            <a:r>
              <a:rPr lang="en-US" sz="2000" dirty="0">
                <a:latin typeface="Atlas Grotesk"/>
              </a:rPr>
              <a:t>”: Acquired FSR signal (Fs = 1 </a:t>
            </a:r>
            <a:r>
              <a:rPr lang="en-US" sz="2000" dirty="0" err="1">
                <a:latin typeface="Atlas Grotesk"/>
              </a:rPr>
              <a:t>KHz</a:t>
            </a:r>
            <a:r>
              <a:rPr lang="en-US" sz="2000" dirty="0">
                <a:latin typeface="Atlas Grotesk"/>
              </a:rPr>
              <a:t>)</a:t>
            </a:r>
          </a:p>
          <a:p>
            <a:pPr fontAlgn="base"/>
            <a:r>
              <a:rPr lang="en-US" sz="2000" dirty="0">
                <a:latin typeface="Atlas Grotesk"/>
              </a:rPr>
              <a:t>“</a:t>
            </a:r>
            <a:r>
              <a:rPr lang="en-US" sz="2000" dirty="0" err="1">
                <a:latin typeface="Atlas Grotesk"/>
              </a:rPr>
              <a:t>data_BP</a:t>
            </a:r>
            <a:r>
              <a:rPr lang="en-US" sz="2000" dirty="0">
                <a:latin typeface="Atlas Grotesk"/>
              </a:rPr>
              <a:t>”: reference systolic blood pressure (SBP) and diastolic blood pressure (DBP) values acquired from the subjects. </a:t>
            </a:r>
            <a:endParaRPr lang="en-US" sz="2000" b="0" i="0" dirty="0"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78453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5" y="1244599"/>
            <a:ext cx="10131425" cy="1456267"/>
          </a:xfrm>
        </p:spPr>
        <p:txBody>
          <a:bodyPr/>
          <a:lstStyle/>
          <a:p>
            <a:r>
              <a:rPr lang="en-US" dirty="0" err="1"/>
              <a:t>Ecg</a:t>
            </a:r>
            <a:r>
              <a:rPr lang="en-US" dirty="0"/>
              <a:t> PRE-PROCESSING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PRE-PROCESSING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172E6-0A9F-48B8-9404-1C37B756E176}"/>
              </a:ext>
            </a:extLst>
          </p:cNvPr>
          <p:cNvSpPr txBox="1">
            <a:spLocks/>
          </p:cNvSpPr>
          <p:nvPr/>
        </p:nvSpPr>
        <p:spPr>
          <a:xfrm>
            <a:off x="579265" y="193927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Removing Outliers, baseline wondering, low pass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3A25A-EB74-4084-A60D-1772E38D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44" y="2900334"/>
            <a:ext cx="7731781" cy="37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996930"/>
            <a:ext cx="10131425" cy="1456267"/>
          </a:xfrm>
        </p:spPr>
        <p:txBody>
          <a:bodyPr/>
          <a:lstStyle/>
          <a:p>
            <a:r>
              <a:rPr lang="en-US" dirty="0" err="1"/>
              <a:t>ppg</a:t>
            </a:r>
            <a:r>
              <a:rPr lang="en-US" dirty="0"/>
              <a:t> PRE-PROCESSING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PRE-PROCESSING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172E6-0A9F-48B8-9404-1C37B756E176}"/>
              </a:ext>
            </a:extLst>
          </p:cNvPr>
          <p:cNvSpPr txBox="1">
            <a:spLocks/>
          </p:cNvSpPr>
          <p:nvPr/>
        </p:nvSpPr>
        <p:spPr>
          <a:xfrm>
            <a:off x="676921" y="160948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Removing Outliers, low pass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686A1-26C3-415A-B393-D268DC02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1" y="2716567"/>
            <a:ext cx="8002728" cy="38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5" y="792908"/>
            <a:ext cx="10131425" cy="1456267"/>
          </a:xfrm>
        </p:spPr>
        <p:txBody>
          <a:bodyPr/>
          <a:lstStyle/>
          <a:p>
            <a:r>
              <a:rPr lang="en-US" dirty="0" err="1"/>
              <a:t>pcg</a:t>
            </a:r>
            <a:r>
              <a:rPr lang="en-US" dirty="0"/>
              <a:t> PRE-PROCESSING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PRE-PROCESSING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172E6-0A9F-48B8-9404-1C37B756E176}"/>
              </a:ext>
            </a:extLst>
          </p:cNvPr>
          <p:cNvSpPr txBox="1">
            <a:spLocks/>
          </p:cNvSpPr>
          <p:nvPr/>
        </p:nvSpPr>
        <p:spPr>
          <a:xfrm>
            <a:off x="579262" y="14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Removing Outliers, low pass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F3C6-CC0C-4D6F-A1F8-9182036D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57" y="2682372"/>
            <a:ext cx="8014717" cy="38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1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6" y="792908"/>
            <a:ext cx="10131425" cy="1456267"/>
          </a:xfrm>
        </p:spPr>
        <p:txBody>
          <a:bodyPr/>
          <a:lstStyle/>
          <a:p>
            <a:r>
              <a:rPr lang="en-US" dirty="0" err="1"/>
              <a:t>fsr</a:t>
            </a:r>
            <a:r>
              <a:rPr lang="en-US" dirty="0"/>
              <a:t> PRE-PROCESSING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PRE-PROCESSING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172E6-0A9F-48B8-9404-1C37B756E176}"/>
              </a:ext>
            </a:extLst>
          </p:cNvPr>
          <p:cNvSpPr txBox="1">
            <a:spLocks/>
          </p:cNvSpPr>
          <p:nvPr/>
        </p:nvSpPr>
        <p:spPr>
          <a:xfrm>
            <a:off x="579266" y="152104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Removing Outliers, low pass filter, window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D0EB7-48DE-4E4F-A7DC-A60EF102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1" y="2711928"/>
            <a:ext cx="8197048" cy="3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06A-58F2-4E0E-A18B-8633D37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65" y="64774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Features extraction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1172E6-0A9F-48B8-9404-1C37B756E176}"/>
              </a:ext>
            </a:extLst>
          </p:cNvPr>
          <p:cNvSpPr txBox="1">
            <a:spLocks/>
          </p:cNvSpPr>
          <p:nvPr/>
        </p:nvSpPr>
        <p:spPr>
          <a:xfrm>
            <a:off x="579262" y="122641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Ptt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-p,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ptt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-d,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ptt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-f, pep, heart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CD102-C00C-44CF-84E2-760ED753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3" y="2829081"/>
            <a:ext cx="4981837" cy="3823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F4503-24E8-4DA1-A7D8-A75E6826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2824060"/>
            <a:ext cx="5473962" cy="37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B37522-CF74-4FB4-957C-194353785E4F}"/>
              </a:ext>
            </a:extLst>
          </p:cNvPr>
          <p:cNvSpPr txBox="1">
            <a:spLocks/>
          </p:cNvSpPr>
          <p:nvPr/>
        </p:nvSpPr>
        <p:spPr>
          <a:xfrm>
            <a:off x="579268" y="6477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Random forest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9AB6E6-D808-4BBF-8AE9-CC30EDC4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" y="1305536"/>
            <a:ext cx="5515160" cy="5229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CB0F1-63C3-426E-A952-E349660E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1" y="2237172"/>
            <a:ext cx="5954985" cy="209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45B42-ADF2-4178-B264-BB1A341FA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674" y="4764442"/>
            <a:ext cx="2686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152</TotalTime>
  <Words>217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Atlas Grotesk</vt:lpstr>
      <vt:lpstr>Calibri</vt:lpstr>
      <vt:lpstr>Calibri Light</vt:lpstr>
      <vt:lpstr>Times New Roman</vt:lpstr>
      <vt:lpstr>Celestial</vt:lpstr>
      <vt:lpstr>ECG,PPG &amp;PCG based estimation of blood pressure</vt:lpstr>
      <vt:lpstr>electrocardiogram (ECG)</vt:lpstr>
      <vt:lpstr>Non-invasive Blood Pressure Estimation(KAGGLE.COM)  hTtps://www.kaggle.com/bguberfain/reading-and-showing-data/data</vt:lpstr>
      <vt:lpstr>Ecg PRE-PROCESSING</vt:lpstr>
      <vt:lpstr>ppg PRE-PROCESSING</vt:lpstr>
      <vt:lpstr>pcg PRE-PROCESSING</vt:lpstr>
      <vt:lpstr>fsr PRE-PROCESSING</vt:lpstr>
      <vt:lpstr>Features extraction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Sadi Mohammad Siddiquee</cp:lastModifiedBy>
  <cp:revision>13</cp:revision>
  <dcterms:created xsi:type="dcterms:W3CDTF">2014-09-12T02:08:24Z</dcterms:created>
  <dcterms:modified xsi:type="dcterms:W3CDTF">2018-01-23T10:49:40Z</dcterms:modified>
</cp:coreProperties>
</file>