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013" r:id="rId3"/>
    <p:sldId id="258" r:id="rId4"/>
    <p:sldId id="1022" r:id="rId5"/>
    <p:sldId id="259" r:id="rId6"/>
    <p:sldId id="260" r:id="rId7"/>
    <p:sldId id="261" r:id="rId8"/>
    <p:sldId id="1017" r:id="rId9"/>
    <p:sldId id="1018" r:id="rId10"/>
    <p:sldId id="1020" r:id="rId11"/>
    <p:sldId id="1019" r:id="rId12"/>
    <p:sldId id="1021" r:id="rId13"/>
    <p:sldId id="262" r:id="rId14"/>
    <p:sldId id="263" r:id="rId15"/>
    <p:sldId id="1014" r:id="rId16"/>
    <p:sldId id="1015" r:id="rId17"/>
    <p:sldId id="1016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57"/>
    <a:srgbClr val="0F9ED5"/>
    <a:srgbClr val="0F75BC"/>
    <a:srgbClr val="3D5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EB0C-A242-56A4-1B89-DAD015B5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414D0-35DC-20CA-69D4-F2825FAD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39B1-9A0F-98FB-0E9F-93F3281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03F3-B2F5-449D-E598-A1EFD63E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B04E-3546-C994-CAA5-13D7363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765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CFC4-A619-CE91-0DFA-13007D50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2A6BF-8B39-1610-0438-C554C3A8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BE87-6D1E-9E72-3C10-51E28DA6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205-6F17-9938-68C7-87469B98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EE57-86FD-9539-BCD3-DD090F8F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54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6BADC-1303-3D73-9A93-E7DF37E8C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B895F-7850-569B-22FD-75275A78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467F-BEDE-C6D8-0619-139DE2C1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6948-12E5-FF5F-A11A-36FBF506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E0E5-5FB6-E85D-E9B5-D2D1399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494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799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32A1-059C-2CEE-A061-05CF2818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5A58-7004-FC99-0C67-1D3547BE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6626-FAC9-48F6-B189-E703F6A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2D1F-8E03-EBF6-5690-1F3F8084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F5A2-3A94-F9E4-F22B-CAB853CA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945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0F97-39C1-1453-779F-93041CC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704A-C83D-3573-3856-64D3A10D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F575-2BDE-5E04-2CB6-51ABD679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8119-69FA-2AE3-4402-00801401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9609-5000-7ADD-B674-F7E51D06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165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834-800C-0947-B7EC-D76EF61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33DA-9E79-3E53-A8C5-0CD1E1B69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EAD8-82F8-31BC-5ECF-6E93AA00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08FB-2924-234E-22C6-C0D5BC97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FD1E9-AA06-652E-368E-D52DF00A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116F-00B8-5661-BE8B-47F0C287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592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0E9A-0767-951C-3B1A-9055D6D6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02BD-5742-8BE6-FDD6-8B350F06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0B15F-8255-CD8D-2A83-03CE7F75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BA9AD-3C06-5E12-B75E-B6D0BEE63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FD341-11A8-BAAE-0AB9-6BCC9CE4E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BBCD4-7A0E-C1A8-4944-94B1236A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E8B74-E069-72D6-2AD6-40BA586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D567C-4D77-F004-252E-AFE5B1B8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904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AC02-0B46-30BE-A74B-9390E2EF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D57B-9742-60CF-EF3E-5DFC4D7B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96AD-3769-EADC-DAFB-79E2D408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E53D-3D15-31B9-EAAA-FB03FF33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94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47ABE-8557-F681-6393-FB4EAFA1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E837D-C2E3-46AA-9C93-7F8AB5DB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44916-C06E-0153-252F-E94B539C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461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403-B9C2-858E-31CA-095AE495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E530-92CB-2A17-1F68-DD1111A6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1C92-3EAF-3E89-679E-BD938619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4AED8-DC63-CC66-217C-ECEB620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B5A8-2A94-BFE5-1D03-C3605DE0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7BC-D4AB-90DA-8C82-24E8EAE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07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FDAC-F35A-56E8-BD73-099D4008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843C9-18CF-5204-8F19-C485C2996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15E5-7AF0-11CB-224B-7ADABDBA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9779-942B-33ED-4F9D-588C4D8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8C2D-FBF4-3072-D888-8C5BA027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FE4D-82CA-5BD7-7C26-56AE08FA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451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4057"/>
            </a:gs>
            <a:gs pos="65000">
              <a:srgbClr val="0F75BC"/>
            </a:gs>
            <a:gs pos="100000">
              <a:srgbClr val="0F75BC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D143E-5EE9-0876-F6F0-61BDA30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B5D3-1768-ED2B-77CC-04DD09CC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D7C8-16CC-9C1F-8CAA-4805EFD2F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4E64F-8CF9-4E0F-B6FA-68DE769E2FA0}" type="datetimeFigureOut">
              <a:rPr lang="en-PK" smtClean="0"/>
              <a:t>17/08/2024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31F8-8975-68B9-DD39-DC90792C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9924-1677-123F-27D6-710778A1B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8CF52-F5C8-4523-B9B6-D9F3CC189AE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14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BB42-C96F-C6B2-8E07-858BA6B86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Life Expectancy Analysis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E7E7-F7C9-D984-C4A0-FDF3533D0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By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Sadia Azeem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187FFF-327E-253C-5EF9-9C44A24881E4}"/>
              </a:ext>
            </a:extLst>
          </p:cNvPr>
          <p:cNvSpPr txBox="1"/>
          <p:nvPr/>
        </p:nvSpPr>
        <p:spPr>
          <a:xfrm>
            <a:off x="1612491" y="4837471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Polio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C1F87-A200-79E0-DC17-249ED9A33AF0}"/>
              </a:ext>
            </a:extLst>
          </p:cNvPr>
          <p:cNvSpPr txBox="1"/>
          <p:nvPr/>
        </p:nvSpPr>
        <p:spPr>
          <a:xfrm>
            <a:off x="7756518" y="2969420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Hepatitis B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24921-22E0-B46A-D5D9-CB7D9B57D6F4}"/>
              </a:ext>
            </a:extLst>
          </p:cNvPr>
          <p:cNvSpPr txBox="1"/>
          <p:nvPr/>
        </p:nvSpPr>
        <p:spPr>
          <a:xfrm>
            <a:off x="7880554" y="6109318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Diphtheria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DF39256-FCB4-BDC0-7C8B-32AEA81055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2: Immunization:</a:t>
            </a:r>
            <a:endParaRPr lang="en-PK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2A41F76F-8F02-3997-B1C3-281E9247F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0" y="2408327"/>
            <a:ext cx="4658596" cy="2253294"/>
          </a:xfrm>
          <a:prstGeom prst="rect">
            <a:avLst/>
          </a:prstGeom>
        </p:spPr>
      </p:pic>
      <p:pic>
        <p:nvPicPr>
          <p:cNvPr id="8" name="Picture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15EE068A-B143-F67D-92EB-5863108BD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68" y="679835"/>
            <a:ext cx="4685421" cy="2333769"/>
          </a:xfrm>
          <a:prstGeom prst="rect">
            <a:avLst/>
          </a:prstGeom>
        </p:spPr>
      </p:pic>
      <p:pic>
        <p:nvPicPr>
          <p:cNvPr id="10" name="Picture 9" descr="A graph with a line going up&#10;&#10;Description automatically generated">
            <a:extLst>
              <a:ext uri="{FF2B5EF4-FFF2-40B4-BE49-F238E27FC236}">
                <a16:creationId xmlns:a16="http://schemas.microsoft.com/office/drawing/2014/main" id="{4D52065E-367A-E97B-7512-56EE20C1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52" y="3932087"/>
            <a:ext cx="4667537" cy="22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79129457-F155-4ABB-B708-004DBB3597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3: Lifestyle: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39280-88A1-FB8D-D815-88F5F090261A}"/>
              </a:ext>
            </a:extLst>
          </p:cNvPr>
          <p:cNvSpPr txBox="1"/>
          <p:nvPr/>
        </p:nvSpPr>
        <p:spPr>
          <a:xfrm>
            <a:off x="7482349" y="2884289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Alcohol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F5793-DBA2-C914-9498-B8A498F7C586}"/>
              </a:ext>
            </a:extLst>
          </p:cNvPr>
          <p:cNvSpPr txBox="1"/>
          <p:nvPr/>
        </p:nvSpPr>
        <p:spPr>
          <a:xfrm>
            <a:off x="1814051" y="4685071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Obesity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3B7B3-368B-776C-CCE2-22754FF7E4EC}"/>
              </a:ext>
            </a:extLst>
          </p:cNvPr>
          <p:cNvSpPr txBox="1"/>
          <p:nvPr/>
        </p:nvSpPr>
        <p:spPr>
          <a:xfrm>
            <a:off x="7482348" y="6096041"/>
            <a:ext cx="284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Schooling Years</a:t>
            </a:r>
            <a:endParaRPr lang="en-PK" sz="28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graph on a blue background&#10;&#10;Description automatically generated">
            <a:extLst>
              <a:ext uri="{FF2B5EF4-FFF2-40B4-BE49-F238E27FC236}">
                <a16:creationId xmlns:a16="http://schemas.microsoft.com/office/drawing/2014/main" id="{353C3002-E38B-FD8C-2FF7-B32EC0CF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/>
          <a:stretch/>
        </p:blipFill>
        <p:spPr>
          <a:xfrm>
            <a:off x="6257731" y="451866"/>
            <a:ext cx="5096070" cy="2539064"/>
          </a:xfrm>
          <a:prstGeom prst="rect">
            <a:avLst/>
          </a:prstGeom>
        </p:spPr>
      </p:pic>
      <p:pic>
        <p:nvPicPr>
          <p:cNvPr id="15" name="Picture 14" descr="A graph on a computer screen&#10;&#10;Description automatically generated">
            <a:extLst>
              <a:ext uri="{FF2B5EF4-FFF2-40B4-BE49-F238E27FC236}">
                <a16:creationId xmlns:a16="http://schemas.microsoft.com/office/drawing/2014/main" id="{4F35EE2C-71C5-DA6A-0744-02E6B9940C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8453" r="2349" b="1"/>
          <a:stretch/>
        </p:blipFill>
        <p:spPr>
          <a:xfrm>
            <a:off x="688258" y="2304502"/>
            <a:ext cx="4940728" cy="2447633"/>
          </a:xfrm>
          <a:prstGeom prst="rect">
            <a:avLst/>
          </a:prstGeom>
        </p:spPr>
      </p:pic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F12D94-1A10-63A8-6C23-2D99183C7C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/>
          <a:stretch/>
        </p:blipFill>
        <p:spPr>
          <a:xfrm>
            <a:off x="6257731" y="3670268"/>
            <a:ext cx="5068760" cy="24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A1ED5312-8569-AAE3-46FD-DD26906E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1441" r="2486" b="3730"/>
          <a:stretch/>
        </p:blipFill>
        <p:spPr>
          <a:xfrm>
            <a:off x="1041991" y="2238897"/>
            <a:ext cx="5279922" cy="2618238"/>
          </a:xfrm>
          <a:prstGeom prst="rect">
            <a:avLst/>
          </a:prstGeom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6F465B3E-F8BE-2609-F0B3-FF7F6170D6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13225" r="3358" b="869"/>
          <a:stretch/>
        </p:blipFill>
        <p:spPr>
          <a:xfrm>
            <a:off x="6646605" y="2238897"/>
            <a:ext cx="5201035" cy="273336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E2B37B5-551F-B539-4824-93101C436F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4: Socioeconomic Factors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CDD4E-A4A8-8B14-C1CC-1DD78BBD3AAD}"/>
              </a:ext>
            </a:extLst>
          </p:cNvPr>
          <p:cNvSpPr txBox="1"/>
          <p:nvPr/>
        </p:nvSpPr>
        <p:spPr>
          <a:xfrm>
            <a:off x="1764891" y="4871884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Income Level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F8E11-0F8A-D26C-FE81-C840508B15FD}"/>
              </a:ext>
            </a:extLst>
          </p:cNvPr>
          <p:cNvSpPr txBox="1"/>
          <p:nvPr/>
        </p:nvSpPr>
        <p:spPr>
          <a:xfrm>
            <a:off x="8018206" y="4871884"/>
            <a:ext cx="333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Population Density</a:t>
            </a:r>
            <a:endParaRPr lang="en-P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C6A1-AA37-CB91-41C9-5DA2BA6E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3508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8F64-65EB-BDF7-FCEC-5CA32E68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366398"/>
            <a:ext cx="4028768" cy="250056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Schooling</a:t>
            </a:r>
          </a:p>
          <a:p>
            <a:r>
              <a:rPr lang="en-US" dirty="0">
                <a:solidFill>
                  <a:schemeClr val="bg1"/>
                </a:solidFill>
              </a:rPr>
              <a:t>Lifestyle</a:t>
            </a:r>
          </a:p>
          <a:p>
            <a:r>
              <a:rPr lang="en-US" dirty="0">
                <a:solidFill>
                  <a:schemeClr val="bg1"/>
                </a:solidFill>
              </a:rPr>
              <a:t>Health Expenditure Study </a:t>
            </a:r>
          </a:p>
          <a:p>
            <a:r>
              <a:rPr lang="en-US" dirty="0">
                <a:solidFill>
                  <a:schemeClr val="bg1"/>
                </a:solidFill>
              </a:rPr>
              <a:t>Steps to curb </a:t>
            </a:r>
            <a:r>
              <a:rPr lang="en-US" b="1" dirty="0">
                <a:solidFill>
                  <a:schemeClr val="bg1"/>
                </a:solidFill>
              </a:rPr>
              <a:t>Alcohol Consumption</a:t>
            </a:r>
            <a:endParaRPr lang="en-PK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person walking on a step up a block&#10;&#10;Description automatically generated with medium confidence">
            <a:extLst>
              <a:ext uri="{FF2B5EF4-FFF2-40B4-BE49-F238E27FC236}">
                <a16:creationId xmlns:a16="http://schemas.microsoft.com/office/drawing/2014/main" id="{D297D1F0-1483-4692-4CB5-A7FE15DD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26" y="1406013"/>
            <a:ext cx="6231467" cy="40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4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5964-A1D9-A0F1-62B5-427169C6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669794A-8C99-8C41-7DE5-3B4316A2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98"/>
            <a:ext cx="12192000" cy="67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A39B965-FA3B-A492-2967-A5029D5B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97"/>
            <a:ext cx="12192000" cy="67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0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29AD4C-0B04-7647-DDCB-DA6901E6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" y="0"/>
            <a:ext cx="1216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B215D4-0A1F-0FDA-3E47-1A5CA9123EB5}"/>
              </a:ext>
            </a:extLst>
          </p:cNvPr>
          <p:cNvGrpSpPr/>
          <p:nvPr/>
        </p:nvGrpSpPr>
        <p:grpSpPr>
          <a:xfrm>
            <a:off x="1681317" y="845574"/>
            <a:ext cx="8171018" cy="4935794"/>
            <a:chOff x="2589864" y="1358876"/>
            <a:chExt cx="7262470" cy="409587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BFE18F8-24B6-3354-4E0B-7F6D6B6394CE}"/>
                </a:ext>
              </a:extLst>
            </p:cNvPr>
            <p:cNvGrpSpPr/>
            <p:nvPr/>
          </p:nvGrpSpPr>
          <p:grpSpPr>
            <a:xfrm flipV="1">
              <a:off x="4349609" y="3765485"/>
              <a:ext cx="1548663" cy="1476107"/>
              <a:chOff x="2825608" y="737883"/>
              <a:chExt cx="1548662" cy="1476107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5578CD6-F05E-4D48-5A3A-FF229D0E4E04}"/>
                  </a:ext>
                </a:extLst>
              </p:cNvPr>
              <p:cNvCxnSpPr>
                <a:cxnSpLocks/>
              </p:cNvCxnSpPr>
              <p:nvPr/>
            </p:nvCxnSpPr>
            <p:spPr>
              <a:xfrm rot="-60000">
                <a:off x="3663659" y="2213990"/>
                <a:ext cx="710611" cy="0"/>
              </a:xfrm>
              <a:prstGeom prst="line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78227540-981B-5EF6-CCA7-41996FB5C246}"/>
                  </a:ext>
                </a:extLst>
              </p:cNvPr>
              <p:cNvGrpSpPr/>
              <p:nvPr/>
            </p:nvGrpSpPr>
            <p:grpSpPr>
              <a:xfrm>
                <a:off x="3364423" y="1464859"/>
                <a:ext cx="846808" cy="168817"/>
                <a:chOff x="3364423" y="1464859"/>
                <a:chExt cx="846808" cy="168817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56048D-C532-F28B-CD0B-C35A7945D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423" y="1464859"/>
                  <a:ext cx="137351" cy="168817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F04F6B6-CD90-603A-94EC-14BF2E60E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0620" y="1465674"/>
                  <a:ext cx="710611" cy="5938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5E6CD69-1C05-D69B-E740-0FC5B7DCAAC7}"/>
                  </a:ext>
                </a:extLst>
              </p:cNvPr>
              <p:cNvGrpSpPr/>
              <p:nvPr/>
            </p:nvGrpSpPr>
            <p:grpSpPr>
              <a:xfrm>
                <a:off x="2825608" y="737883"/>
                <a:ext cx="874325" cy="444812"/>
                <a:chOff x="2956005" y="765222"/>
                <a:chExt cx="874325" cy="44481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A466C-07A4-1B3F-81E7-CCEFACC81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6005" y="765222"/>
                  <a:ext cx="361903" cy="444812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212AA805-D233-9EBC-4368-8F7DE52F6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7908" y="765222"/>
                  <a:ext cx="512422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7C01295-C910-7A6D-6986-202515DAEC51}"/>
                </a:ext>
              </a:extLst>
            </p:cNvPr>
            <p:cNvGrpSpPr/>
            <p:nvPr/>
          </p:nvGrpSpPr>
          <p:grpSpPr>
            <a:xfrm>
              <a:off x="4349609" y="1595133"/>
              <a:ext cx="1548663" cy="1476107"/>
              <a:chOff x="2825608" y="737883"/>
              <a:chExt cx="1548662" cy="1476107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9A22504-33DC-6B9C-F4ED-F30A72EA899D}"/>
                  </a:ext>
                </a:extLst>
              </p:cNvPr>
              <p:cNvCxnSpPr>
                <a:cxnSpLocks/>
              </p:cNvCxnSpPr>
              <p:nvPr/>
            </p:nvCxnSpPr>
            <p:spPr>
              <a:xfrm rot="-60000">
                <a:off x="3663659" y="2213990"/>
                <a:ext cx="710611" cy="0"/>
              </a:xfrm>
              <a:prstGeom prst="line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30827F3-0A66-DC99-9A92-2618875262B6}"/>
                  </a:ext>
                </a:extLst>
              </p:cNvPr>
              <p:cNvGrpSpPr/>
              <p:nvPr/>
            </p:nvGrpSpPr>
            <p:grpSpPr>
              <a:xfrm>
                <a:off x="3364423" y="1464859"/>
                <a:ext cx="846808" cy="168817"/>
                <a:chOff x="3364423" y="1464859"/>
                <a:chExt cx="846808" cy="168817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371FDC8-02A5-0F63-781A-286CCA46A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423" y="1464859"/>
                  <a:ext cx="137351" cy="168817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7916463-C25A-76E0-C83D-F17392096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0620" y="1465674"/>
                  <a:ext cx="710611" cy="5938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23405B6-416F-0ABA-0F97-8B4013832CC1}"/>
                  </a:ext>
                </a:extLst>
              </p:cNvPr>
              <p:cNvGrpSpPr/>
              <p:nvPr/>
            </p:nvGrpSpPr>
            <p:grpSpPr>
              <a:xfrm>
                <a:off x="2825608" y="737883"/>
                <a:ext cx="874325" cy="444812"/>
                <a:chOff x="2956005" y="765222"/>
                <a:chExt cx="874325" cy="444812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65EC869-D1B8-2368-FC2D-110247B78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6005" y="765222"/>
                  <a:ext cx="361903" cy="444812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021E9979-ED12-4DD2-9925-A50F59DB9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7908" y="765222"/>
                  <a:ext cx="512422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3FD749-516E-BDAF-AD57-8041E3A7E9F5}"/>
                </a:ext>
              </a:extLst>
            </p:cNvPr>
            <p:cNvSpPr/>
            <p:nvPr/>
          </p:nvSpPr>
          <p:spPr>
            <a:xfrm>
              <a:off x="3678764" y="1886680"/>
              <a:ext cx="1549241" cy="3098483"/>
            </a:xfrm>
            <a:custGeom>
              <a:avLst/>
              <a:gdLst>
                <a:gd name="connsiteX0" fmla="*/ 0 w 1549241"/>
                <a:gd name="connsiteY0" fmla="*/ 0 h 3098482"/>
                <a:gd name="connsiteX1" fmla="*/ 1549241 w 1549241"/>
                <a:gd name="connsiteY1" fmla="*/ 1549241 h 3098482"/>
                <a:gd name="connsiteX2" fmla="*/ 0 w 1549241"/>
                <a:gd name="connsiteY2" fmla="*/ 3098482 h 309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241" h="3098482">
                  <a:moveTo>
                    <a:pt x="0" y="0"/>
                  </a:moveTo>
                  <a:cubicBezTo>
                    <a:pt x="855631" y="0"/>
                    <a:pt x="1549241" y="693611"/>
                    <a:pt x="1549241" y="1549241"/>
                  </a:cubicBezTo>
                  <a:cubicBezTo>
                    <a:pt x="1549241" y="2404872"/>
                    <a:pt x="855631" y="3098482"/>
                    <a:pt x="0" y="309848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8DF68-6277-76DA-6E3A-A3289F9C5E7E}"/>
                </a:ext>
              </a:extLst>
            </p:cNvPr>
            <p:cNvSpPr/>
            <p:nvPr/>
          </p:nvSpPr>
          <p:spPr>
            <a:xfrm>
              <a:off x="3585608" y="1793527"/>
              <a:ext cx="186309" cy="186309"/>
            </a:xfrm>
            <a:custGeom>
              <a:avLst/>
              <a:gdLst>
                <a:gd name="connsiteX0" fmla="*/ 186309 w 186309"/>
                <a:gd name="connsiteY0" fmla="*/ 93155 h 186309"/>
                <a:gd name="connsiteX1" fmla="*/ 93155 w 186309"/>
                <a:gd name="connsiteY1" fmla="*/ 186309 h 186309"/>
                <a:gd name="connsiteX2" fmla="*/ 0 w 186309"/>
                <a:gd name="connsiteY2" fmla="*/ 93155 h 186309"/>
                <a:gd name="connsiteX3" fmla="*/ 93155 w 186309"/>
                <a:gd name="connsiteY3" fmla="*/ 0 h 186309"/>
                <a:gd name="connsiteX4" fmla="*/ 186309 w 186309"/>
                <a:gd name="connsiteY4" fmla="*/ 93155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9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5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bg1">
                  <a:alpha val="42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740AC6D-5EFF-373D-08DD-44FFD34B2D4B}"/>
                </a:ext>
              </a:extLst>
            </p:cNvPr>
            <p:cNvSpPr/>
            <p:nvPr/>
          </p:nvSpPr>
          <p:spPr>
            <a:xfrm>
              <a:off x="3584847" y="4889627"/>
              <a:ext cx="186309" cy="186308"/>
            </a:xfrm>
            <a:custGeom>
              <a:avLst/>
              <a:gdLst>
                <a:gd name="connsiteX0" fmla="*/ 186309 w 186309"/>
                <a:gd name="connsiteY0" fmla="*/ 93154 h 186308"/>
                <a:gd name="connsiteX1" fmla="*/ 93155 w 186309"/>
                <a:gd name="connsiteY1" fmla="*/ 186309 h 186308"/>
                <a:gd name="connsiteX2" fmla="*/ 0 w 186309"/>
                <a:gd name="connsiteY2" fmla="*/ 93154 h 186308"/>
                <a:gd name="connsiteX3" fmla="*/ 93155 w 186309"/>
                <a:gd name="connsiteY3" fmla="*/ 0 h 186308"/>
                <a:gd name="connsiteX4" fmla="*/ 186309 w 186309"/>
                <a:gd name="connsiteY4" fmla="*/ 93154 h 1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8">
                  <a:moveTo>
                    <a:pt x="186309" y="93154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4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bg1">
                  <a:alpha val="42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C2A046-DC2C-0691-0B7F-769747F66686}"/>
                </a:ext>
              </a:extLst>
            </p:cNvPr>
            <p:cNvSpPr/>
            <p:nvPr/>
          </p:nvSpPr>
          <p:spPr>
            <a:xfrm>
              <a:off x="4256455" y="4736655"/>
              <a:ext cx="186309" cy="186308"/>
            </a:xfrm>
            <a:custGeom>
              <a:avLst/>
              <a:gdLst>
                <a:gd name="connsiteX0" fmla="*/ 186309 w 186309"/>
                <a:gd name="connsiteY0" fmla="*/ 93154 h 186308"/>
                <a:gd name="connsiteX1" fmla="*/ 93154 w 186309"/>
                <a:gd name="connsiteY1" fmla="*/ 186309 h 186308"/>
                <a:gd name="connsiteX2" fmla="*/ 0 w 186309"/>
                <a:gd name="connsiteY2" fmla="*/ 93154 h 186308"/>
                <a:gd name="connsiteX3" fmla="*/ 93154 w 186309"/>
                <a:gd name="connsiteY3" fmla="*/ 0 h 186308"/>
                <a:gd name="connsiteX4" fmla="*/ 186309 w 186309"/>
                <a:gd name="connsiteY4" fmla="*/ 93154 h 1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8">
                  <a:moveTo>
                    <a:pt x="186309" y="93154"/>
                  </a:moveTo>
                  <a:cubicBezTo>
                    <a:pt x="186309" y="144602"/>
                    <a:pt x="144602" y="186309"/>
                    <a:pt x="93154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4" y="0"/>
                  </a:cubicBezTo>
                  <a:cubicBezTo>
                    <a:pt x="144602" y="0"/>
                    <a:pt x="186309" y="41707"/>
                    <a:pt x="186309" y="93154"/>
                  </a:cubicBezTo>
                  <a:close/>
                </a:path>
              </a:pathLst>
            </a:custGeom>
            <a:solidFill>
              <a:srgbClr val="0F9ED5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E8D86B-262E-1321-B73D-46180DEF19B5}"/>
                </a:ext>
              </a:extLst>
            </p:cNvPr>
            <p:cNvSpPr/>
            <p:nvPr/>
          </p:nvSpPr>
          <p:spPr>
            <a:xfrm>
              <a:off x="4795284" y="4307555"/>
              <a:ext cx="186309" cy="186308"/>
            </a:xfrm>
            <a:custGeom>
              <a:avLst/>
              <a:gdLst>
                <a:gd name="connsiteX0" fmla="*/ 186309 w 186309"/>
                <a:gd name="connsiteY0" fmla="*/ 93155 h 186308"/>
                <a:gd name="connsiteX1" fmla="*/ 93155 w 186309"/>
                <a:gd name="connsiteY1" fmla="*/ 186309 h 186308"/>
                <a:gd name="connsiteX2" fmla="*/ 0 w 186309"/>
                <a:gd name="connsiteY2" fmla="*/ 93155 h 186308"/>
                <a:gd name="connsiteX3" fmla="*/ 93155 w 186309"/>
                <a:gd name="connsiteY3" fmla="*/ 0 h 186308"/>
                <a:gd name="connsiteX4" fmla="*/ 186309 w 186309"/>
                <a:gd name="connsiteY4" fmla="*/ 93155 h 1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8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5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rgbClr val="92D050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6B114F-E16F-3AE7-853B-BB3AF3768E18}"/>
                </a:ext>
              </a:extLst>
            </p:cNvPr>
            <p:cNvSpPr/>
            <p:nvPr/>
          </p:nvSpPr>
          <p:spPr>
            <a:xfrm>
              <a:off x="5094559" y="3687192"/>
              <a:ext cx="186308" cy="186309"/>
            </a:xfrm>
            <a:custGeom>
              <a:avLst/>
              <a:gdLst>
                <a:gd name="connsiteX0" fmla="*/ 186309 w 186308"/>
                <a:gd name="connsiteY0" fmla="*/ 93154 h 186309"/>
                <a:gd name="connsiteX1" fmla="*/ 93155 w 186308"/>
                <a:gd name="connsiteY1" fmla="*/ 186309 h 186309"/>
                <a:gd name="connsiteX2" fmla="*/ 0 w 186308"/>
                <a:gd name="connsiteY2" fmla="*/ 93154 h 186309"/>
                <a:gd name="connsiteX3" fmla="*/ 93155 w 186308"/>
                <a:gd name="connsiteY3" fmla="*/ 0 h 186309"/>
                <a:gd name="connsiteX4" fmla="*/ 186309 w 186308"/>
                <a:gd name="connsiteY4" fmla="*/ 93154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8" h="186309">
                  <a:moveTo>
                    <a:pt x="186309" y="93154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4"/>
                  </a:cubicBezTo>
                  <a:close/>
                </a:path>
              </a:pathLst>
            </a:custGeom>
            <a:solidFill>
              <a:srgbClr val="3D52A0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E07E64-BF6D-10F0-90D2-345E90B2F61C}"/>
                </a:ext>
              </a:extLst>
            </p:cNvPr>
            <p:cNvSpPr/>
            <p:nvPr/>
          </p:nvSpPr>
          <p:spPr>
            <a:xfrm>
              <a:off x="5095131" y="2998344"/>
              <a:ext cx="186308" cy="186309"/>
            </a:xfrm>
            <a:custGeom>
              <a:avLst/>
              <a:gdLst>
                <a:gd name="connsiteX0" fmla="*/ 186309 w 186308"/>
                <a:gd name="connsiteY0" fmla="*/ 93155 h 186309"/>
                <a:gd name="connsiteX1" fmla="*/ 93155 w 186308"/>
                <a:gd name="connsiteY1" fmla="*/ 186309 h 186309"/>
                <a:gd name="connsiteX2" fmla="*/ 0 w 186308"/>
                <a:gd name="connsiteY2" fmla="*/ 93155 h 186309"/>
                <a:gd name="connsiteX3" fmla="*/ 93155 w 186308"/>
                <a:gd name="connsiteY3" fmla="*/ 0 h 186309"/>
                <a:gd name="connsiteX4" fmla="*/ 186309 w 186308"/>
                <a:gd name="connsiteY4" fmla="*/ 93155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8" h="186309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5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rgbClr val="0F75BC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5CD1FD-872F-BA88-D641-89D5AEC68230}"/>
                </a:ext>
              </a:extLst>
            </p:cNvPr>
            <p:cNvSpPr/>
            <p:nvPr/>
          </p:nvSpPr>
          <p:spPr>
            <a:xfrm>
              <a:off x="4796808" y="2377504"/>
              <a:ext cx="186309" cy="186309"/>
            </a:xfrm>
            <a:custGeom>
              <a:avLst/>
              <a:gdLst>
                <a:gd name="connsiteX0" fmla="*/ 186309 w 186309"/>
                <a:gd name="connsiteY0" fmla="*/ 93154 h 186309"/>
                <a:gd name="connsiteX1" fmla="*/ 93155 w 186309"/>
                <a:gd name="connsiteY1" fmla="*/ 186309 h 186309"/>
                <a:gd name="connsiteX2" fmla="*/ 0 w 186309"/>
                <a:gd name="connsiteY2" fmla="*/ 93154 h 186309"/>
                <a:gd name="connsiteX3" fmla="*/ 93155 w 186309"/>
                <a:gd name="connsiteY3" fmla="*/ 0 h 186309"/>
                <a:gd name="connsiteX4" fmla="*/ 186309 w 186309"/>
                <a:gd name="connsiteY4" fmla="*/ 93154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9">
                  <a:moveTo>
                    <a:pt x="186309" y="93154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4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F1F825-1B80-E015-5C5E-2BEF8C020767}"/>
                </a:ext>
              </a:extLst>
            </p:cNvPr>
            <p:cNvSpPr/>
            <p:nvPr/>
          </p:nvSpPr>
          <p:spPr>
            <a:xfrm>
              <a:off x="4258646" y="1947546"/>
              <a:ext cx="186309" cy="186308"/>
            </a:xfrm>
            <a:custGeom>
              <a:avLst/>
              <a:gdLst>
                <a:gd name="connsiteX0" fmla="*/ 186309 w 186309"/>
                <a:gd name="connsiteY0" fmla="*/ 93155 h 186308"/>
                <a:gd name="connsiteX1" fmla="*/ 93155 w 186309"/>
                <a:gd name="connsiteY1" fmla="*/ 186309 h 186308"/>
                <a:gd name="connsiteX2" fmla="*/ 0 w 186309"/>
                <a:gd name="connsiteY2" fmla="*/ 93154 h 186308"/>
                <a:gd name="connsiteX3" fmla="*/ 93155 w 186309"/>
                <a:gd name="connsiteY3" fmla="*/ 0 h 186308"/>
                <a:gd name="connsiteX4" fmla="*/ 186309 w 186309"/>
                <a:gd name="connsiteY4" fmla="*/ 93155 h 1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8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IN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304AD89-EAA8-55AF-CFB4-C372B245EA82}"/>
                </a:ext>
              </a:extLst>
            </p:cNvPr>
            <p:cNvGrpSpPr/>
            <p:nvPr/>
          </p:nvGrpSpPr>
          <p:grpSpPr>
            <a:xfrm>
              <a:off x="2589864" y="2367345"/>
              <a:ext cx="2189827" cy="2124455"/>
              <a:chOff x="1065864" y="1510094"/>
              <a:chExt cx="2189826" cy="212445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16A0170-48B3-8AE1-AC43-D57615B61D12}"/>
                  </a:ext>
                </a:extLst>
              </p:cNvPr>
              <p:cNvSpPr/>
              <p:nvPr/>
            </p:nvSpPr>
            <p:spPr>
              <a:xfrm>
                <a:off x="1098550" y="1510094"/>
                <a:ext cx="2124456" cy="2124455"/>
              </a:xfrm>
              <a:custGeom>
                <a:avLst/>
                <a:gdLst>
                  <a:gd name="connsiteX0" fmla="*/ 2124456 w 2124456"/>
                  <a:gd name="connsiteY0" fmla="*/ 1062228 h 2124455"/>
                  <a:gd name="connsiteX1" fmla="*/ 1062228 w 2124456"/>
                  <a:gd name="connsiteY1" fmla="*/ 2124456 h 2124455"/>
                  <a:gd name="connsiteX2" fmla="*/ 0 w 2124456"/>
                  <a:gd name="connsiteY2" fmla="*/ 1062228 h 2124455"/>
                  <a:gd name="connsiteX3" fmla="*/ 1062228 w 2124456"/>
                  <a:gd name="connsiteY3" fmla="*/ 0 h 2124455"/>
                  <a:gd name="connsiteX4" fmla="*/ 2124456 w 2124456"/>
                  <a:gd name="connsiteY4" fmla="*/ 1062228 h 212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456" h="2124455">
                    <a:moveTo>
                      <a:pt x="2124456" y="1062228"/>
                    </a:moveTo>
                    <a:cubicBezTo>
                      <a:pt x="2124456" y="1648880"/>
                      <a:pt x="1648880" y="2124456"/>
                      <a:pt x="1062228" y="2124456"/>
                    </a:cubicBezTo>
                    <a:cubicBezTo>
                      <a:pt x="475576" y="2124456"/>
                      <a:pt x="0" y="1648880"/>
                      <a:pt x="0" y="1062228"/>
                    </a:cubicBezTo>
                    <a:cubicBezTo>
                      <a:pt x="0" y="475575"/>
                      <a:pt x="475576" y="0"/>
                      <a:pt x="1062228" y="0"/>
                    </a:cubicBezTo>
                    <a:cubicBezTo>
                      <a:pt x="1648880" y="0"/>
                      <a:pt x="2124456" y="475575"/>
                      <a:pt x="2124456" y="10622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alpha val="52000"/>
                  </a:schemeClr>
                </a:solidFill>
              </a:ln>
              <a:effectLst>
                <a:innerShdw blurRad="635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AB76555-EAA6-4572-EE5C-7F61AE7A992A}"/>
                  </a:ext>
                </a:extLst>
              </p:cNvPr>
              <p:cNvSpPr/>
              <p:nvPr/>
            </p:nvSpPr>
            <p:spPr>
              <a:xfrm>
                <a:off x="1202118" y="1613662"/>
                <a:ext cx="1917320" cy="1917320"/>
              </a:xfrm>
              <a:custGeom>
                <a:avLst/>
                <a:gdLst>
                  <a:gd name="connsiteX0" fmla="*/ 2124456 w 2124456"/>
                  <a:gd name="connsiteY0" fmla="*/ 1062228 h 2124455"/>
                  <a:gd name="connsiteX1" fmla="*/ 1062228 w 2124456"/>
                  <a:gd name="connsiteY1" fmla="*/ 2124456 h 2124455"/>
                  <a:gd name="connsiteX2" fmla="*/ 0 w 2124456"/>
                  <a:gd name="connsiteY2" fmla="*/ 1062228 h 2124455"/>
                  <a:gd name="connsiteX3" fmla="*/ 1062228 w 2124456"/>
                  <a:gd name="connsiteY3" fmla="*/ 0 h 2124455"/>
                  <a:gd name="connsiteX4" fmla="*/ 2124456 w 2124456"/>
                  <a:gd name="connsiteY4" fmla="*/ 1062228 h 212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456" h="2124455">
                    <a:moveTo>
                      <a:pt x="2124456" y="1062228"/>
                    </a:moveTo>
                    <a:cubicBezTo>
                      <a:pt x="2124456" y="1648880"/>
                      <a:pt x="1648880" y="2124456"/>
                      <a:pt x="1062228" y="2124456"/>
                    </a:cubicBezTo>
                    <a:cubicBezTo>
                      <a:pt x="475576" y="2124456"/>
                      <a:pt x="0" y="1648880"/>
                      <a:pt x="0" y="1062228"/>
                    </a:cubicBezTo>
                    <a:cubicBezTo>
                      <a:pt x="0" y="475575"/>
                      <a:pt x="475576" y="0"/>
                      <a:pt x="1062228" y="0"/>
                    </a:cubicBezTo>
                    <a:cubicBezTo>
                      <a:pt x="1648880" y="0"/>
                      <a:pt x="2124456" y="475575"/>
                      <a:pt x="2124456" y="106222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5D61A3-C59A-8D4C-46E4-8DD208E3A867}"/>
                  </a:ext>
                </a:extLst>
              </p:cNvPr>
              <p:cNvSpPr txBox="1"/>
              <p:nvPr/>
            </p:nvSpPr>
            <p:spPr>
              <a:xfrm>
                <a:off x="1065864" y="2185210"/>
                <a:ext cx="2189826" cy="664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IN" sz="28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Kanit" pitchFamily="2" charset="-34"/>
                    <a:sym typeface="Fira Sans Extra Condensed Medium"/>
                  </a:rPr>
                  <a:t>AGENDA</a:t>
                </a:r>
              </a:p>
              <a:p>
                <a:pPr algn="ctr">
                  <a:buClr>
                    <a:schemeClr val="dk1"/>
                  </a:buClr>
                  <a:buSzPts val="1100"/>
                </a:pPr>
                <a:endParaRPr lang="en-IN" b="1" spc="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Kanit" pitchFamily="2" charset="-34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F29ED7B-1860-BA02-74AD-0E18589E1AFE}"/>
                </a:ext>
              </a:extLst>
            </p:cNvPr>
            <p:cNvGrpSpPr/>
            <p:nvPr/>
          </p:nvGrpSpPr>
          <p:grpSpPr>
            <a:xfrm>
              <a:off x="5127243" y="1358876"/>
              <a:ext cx="4725091" cy="4095872"/>
              <a:chOff x="3603243" y="501626"/>
              <a:chExt cx="4725090" cy="40958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D488AEB-9BC3-6384-E970-0687A767C5DF}"/>
                  </a:ext>
                </a:extLst>
              </p:cNvPr>
              <p:cNvGrpSpPr/>
              <p:nvPr/>
            </p:nvGrpSpPr>
            <p:grpSpPr>
              <a:xfrm>
                <a:off x="3603243" y="501626"/>
                <a:ext cx="3983784" cy="492809"/>
                <a:chOff x="4130675" y="266335"/>
                <a:chExt cx="5129643" cy="634556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31B8EB0-7737-0A68-0EF6-4CF6BD6439A0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5129643" cy="608424"/>
                  <a:chOff x="3797300" y="666963"/>
                  <a:chExt cx="5129643" cy="608424"/>
                </a:xfrm>
              </p:grpSpPr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5F669FE3-D471-A5D7-A01C-52C16329E35C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8"/>
                    <a:ext cx="5065288" cy="5165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23E67D8B-AF8D-BF29-7D06-8CD096522E3A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D3935C8E-5F33-8ED4-0024-9AF71A8A05DC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DA4120E-30A2-88B9-4EEE-12D355A52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05B8520C-62B5-8593-C325-19EF4E060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2"/>
                      <a:ext cx="471490" cy="471490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p:txBody>
                </p:sp>
              </p:grp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07E758F-4D2C-D1E2-DF17-22CC87E53F0E}"/>
                    </a:ext>
                  </a:extLst>
                </p:cNvPr>
                <p:cNvSpPr txBox="1"/>
                <p:nvPr/>
              </p:nvSpPr>
              <p:spPr>
                <a:xfrm>
                  <a:off x="4776556" y="410751"/>
                  <a:ext cx="4483761" cy="490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pt-BR" sz="1800" dirty="0">
                      <a:solidFill>
                        <a:schemeClr val="bg1">
                          <a:lumMod val="9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Overview </a:t>
                  </a:r>
                  <a:endParaRPr lang="en-US" sz="1800" dirty="0">
                    <a:solidFill>
                      <a:schemeClr val="bg1">
                        <a:lumMod val="9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D41CABB-4F43-F14F-7CA9-7E5AB63D2C39}"/>
                  </a:ext>
                </a:extLst>
              </p:cNvPr>
              <p:cNvGrpSpPr/>
              <p:nvPr/>
            </p:nvGrpSpPr>
            <p:grpSpPr>
              <a:xfrm>
                <a:off x="4079477" y="1222239"/>
                <a:ext cx="3983784" cy="492808"/>
                <a:chOff x="4130675" y="266334"/>
                <a:chExt cx="5129643" cy="63455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2224BDEA-A2B8-D3A9-88E4-FAAF7846067C}"/>
                    </a:ext>
                  </a:extLst>
                </p:cNvPr>
                <p:cNvGrpSpPr/>
                <p:nvPr/>
              </p:nvGrpSpPr>
              <p:grpSpPr>
                <a:xfrm>
                  <a:off x="4130675" y="266334"/>
                  <a:ext cx="5129643" cy="608423"/>
                  <a:chOff x="3797300" y="666963"/>
                  <a:chExt cx="5129643" cy="608424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3D657820-2CD3-C0E9-B88C-AF4209FCE2CC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8"/>
                    <a:ext cx="5065288" cy="5165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E3B0087-B786-AFAF-0E48-C68C1404827E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00000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5DB66CC7-921A-66E6-B821-A02DA1A81C6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29C3AD36-36C6-C546-E89A-BB09C4AC6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7C7D58B8-BB4A-3BA9-B776-5D533C7DD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2"/>
                      <a:ext cx="471490" cy="471490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p:txBody>
                </p:sp>
              </p:grp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5579A89-6B71-28A9-E772-EE924DDF94C2}"/>
                    </a:ext>
                  </a:extLst>
                </p:cNvPr>
                <p:cNvSpPr txBox="1"/>
                <p:nvPr/>
              </p:nvSpPr>
              <p:spPr>
                <a:xfrm>
                  <a:off x="4980363" y="410751"/>
                  <a:ext cx="4076146" cy="490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pt-BR" sz="1600" dirty="0">
                      <a:solidFill>
                        <a:schemeClr val="bg1">
                          <a:lumMod val="9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Problem Breakdown</a:t>
                  </a:r>
                  <a:endParaRPr lang="en-US" sz="1600" dirty="0">
                    <a:solidFill>
                      <a:schemeClr val="bg1">
                        <a:lumMod val="9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D94BC9C-A64E-5784-75C4-88926BC12D52}"/>
                  </a:ext>
                </a:extLst>
              </p:cNvPr>
              <p:cNvGrpSpPr/>
              <p:nvPr/>
            </p:nvGrpSpPr>
            <p:grpSpPr>
              <a:xfrm>
                <a:off x="4344549" y="1942852"/>
                <a:ext cx="3983784" cy="492808"/>
                <a:chOff x="4130675" y="266335"/>
                <a:chExt cx="5129643" cy="634555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B6FA0F4A-BAE5-7AFD-334F-1C73C3B716AC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5129643" cy="608424"/>
                  <a:chOff x="3797300" y="666963"/>
                  <a:chExt cx="5129643" cy="608424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44B9CCAD-F292-8EA7-FB72-D4387F9A373C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8"/>
                    <a:ext cx="5065288" cy="5165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460F4145-1BDE-3E44-D052-23C484A8C993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F75BC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16F9B887-7D2D-FE3E-E6F6-2205F0A59F48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6DDA6C8B-E769-284E-CA88-8BE3DFB8F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rgbClr val="0F75BC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99721547-86EF-A281-FA58-8F7F21294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1"/>
                      <a:ext cx="471489" cy="471489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3C33FED-67EC-34F2-14C7-D126F7CF8122}"/>
                    </a:ext>
                  </a:extLst>
                </p:cNvPr>
                <p:cNvSpPr txBox="1"/>
                <p:nvPr/>
              </p:nvSpPr>
              <p:spPr>
                <a:xfrm>
                  <a:off x="4776556" y="410751"/>
                  <a:ext cx="4483761" cy="490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pt-BR" sz="1600" dirty="0">
                      <a:solidFill>
                        <a:schemeClr val="bg1">
                          <a:lumMod val="9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Key Areas</a:t>
                  </a:r>
                  <a:endParaRPr lang="en-US" sz="1600" dirty="0">
                    <a:solidFill>
                      <a:schemeClr val="bg1">
                        <a:lumMod val="9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8A8F702-E980-9064-CC80-266C3EF79FBD}"/>
                  </a:ext>
                </a:extLst>
              </p:cNvPr>
              <p:cNvGrpSpPr/>
              <p:nvPr/>
            </p:nvGrpSpPr>
            <p:grpSpPr>
              <a:xfrm>
                <a:off x="4344549" y="2663465"/>
                <a:ext cx="3983784" cy="492808"/>
                <a:chOff x="4130675" y="266335"/>
                <a:chExt cx="5129643" cy="634555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E2749D20-2E01-FA0E-A485-515809D15560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5129643" cy="608424"/>
                  <a:chOff x="3797300" y="666963"/>
                  <a:chExt cx="5129643" cy="608424"/>
                </a:xfrm>
              </p:grpSpPr>
              <p:sp>
                <p:nvSpPr>
                  <p:cNvPr id="106" name="Rectangle: Rounded Corners 105">
                    <a:extLst>
                      <a:ext uri="{FF2B5EF4-FFF2-40B4-BE49-F238E27FC236}">
                        <a16:creationId xmlns:a16="http://schemas.microsoft.com/office/drawing/2014/main" id="{189A7F42-51B1-7686-D9BC-AF00E2FA94DF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8"/>
                    <a:ext cx="5065288" cy="5165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sp>
                <p:nvSpPr>
                  <p:cNvPr id="107" name="Rectangle: Rounded Corners 106">
                    <a:extLst>
                      <a:ext uri="{FF2B5EF4-FFF2-40B4-BE49-F238E27FC236}">
                        <a16:creationId xmlns:a16="http://schemas.microsoft.com/office/drawing/2014/main" id="{25429E68-97AF-25BB-42A3-CF5A8D9685F7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3D52A0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56ABC101-C691-E938-9322-DF3E68C328B4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ED58E099-1DBA-5C7B-120D-EEDE638A1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rgbClr val="3D52A0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4B34A2DF-F10A-8C82-9D4E-AF7E66B62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1"/>
                      <a:ext cx="471489" cy="471489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p:txBody>
                </p:sp>
              </p:grpSp>
            </p:grp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BA42282-09EE-67BA-2C19-6BF1C3699621}"/>
                    </a:ext>
                  </a:extLst>
                </p:cNvPr>
                <p:cNvSpPr txBox="1"/>
                <p:nvPr/>
              </p:nvSpPr>
              <p:spPr>
                <a:xfrm>
                  <a:off x="4776556" y="410751"/>
                  <a:ext cx="4483761" cy="490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pt-BR" sz="1600" dirty="0">
                      <a:solidFill>
                        <a:schemeClr val="bg1">
                          <a:lumMod val="9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Insights</a:t>
                  </a:r>
                  <a:endParaRPr lang="en-US" sz="1600" dirty="0">
                    <a:solidFill>
                      <a:schemeClr val="bg1">
                        <a:lumMod val="9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91839D7-1625-8F96-CD44-E384976ED96F}"/>
                  </a:ext>
                </a:extLst>
              </p:cNvPr>
              <p:cNvGrpSpPr/>
              <p:nvPr/>
            </p:nvGrpSpPr>
            <p:grpSpPr>
              <a:xfrm>
                <a:off x="3603243" y="4104690"/>
                <a:ext cx="3983784" cy="492808"/>
                <a:chOff x="4130675" y="266335"/>
                <a:chExt cx="5129643" cy="63455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CBC80DFA-0521-AE03-968E-09010E24F787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5129643" cy="608424"/>
                  <a:chOff x="3797300" y="666963"/>
                  <a:chExt cx="5129643" cy="608424"/>
                </a:xfrm>
              </p:grpSpPr>
              <p:sp>
                <p:nvSpPr>
                  <p:cNvPr id="114" name="Rectangle: Rounded Corners 113">
                    <a:extLst>
                      <a:ext uri="{FF2B5EF4-FFF2-40B4-BE49-F238E27FC236}">
                        <a16:creationId xmlns:a16="http://schemas.microsoft.com/office/drawing/2014/main" id="{1835E435-FA55-A711-58A9-48381A7042A2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8"/>
                    <a:ext cx="5065288" cy="5165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sp>
                <p:nvSpPr>
                  <p:cNvPr id="115" name="Rectangle: Rounded Corners 114">
                    <a:extLst>
                      <a:ext uri="{FF2B5EF4-FFF2-40B4-BE49-F238E27FC236}">
                        <a16:creationId xmlns:a16="http://schemas.microsoft.com/office/drawing/2014/main" id="{929D98FD-0927-0EC1-6915-9AE1E36F3EC5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F9ED5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69EA3E2E-A9F0-AE26-ACB2-BFBDA0700B9D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9FCEFC40-9088-ABE5-1862-5D639A167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rgbClr val="0F9ED5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A9EA1411-4DB7-E358-0A27-948C2273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1"/>
                      <a:ext cx="471489" cy="471489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p:txBody>
                </p:sp>
              </p:grp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A71F2C1-A801-4AA4-F93F-BDAD336DB0F9}"/>
                    </a:ext>
                  </a:extLst>
                </p:cNvPr>
                <p:cNvSpPr txBox="1"/>
                <p:nvPr/>
              </p:nvSpPr>
              <p:spPr>
                <a:xfrm>
                  <a:off x="4776556" y="410751"/>
                  <a:ext cx="4483761" cy="490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pt-BR" sz="1600" dirty="0">
                      <a:solidFill>
                        <a:schemeClr val="bg1">
                          <a:lumMod val="9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Dashboard</a:t>
                  </a:r>
                  <a:endParaRPr lang="en-US" sz="1600" dirty="0">
                    <a:solidFill>
                      <a:schemeClr val="bg1">
                        <a:lumMod val="9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6E1FC73-58E9-8B96-1DF3-96F4244ACE33}"/>
                  </a:ext>
                </a:extLst>
              </p:cNvPr>
              <p:cNvGrpSpPr/>
              <p:nvPr/>
            </p:nvGrpSpPr>
            <p:grpSpPr>
              <a:xfrm>
                <a:off x="4079477" y="3384078"/>
                <a:ext cx="3983784" cy="492808"/>
                <a:chOff x="4130675" y="266335"/>
                <a:chExt cx="5129643" cy="634555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67CB974-56A8-620D-EA4C-14C28126ECE0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5129643" cy="608424"/>
                  <a:chOff x="3797300" y="666963"/>
                  <a:chExt cx="5129643" cy="608424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505D86D8-9D38-08B2-EF02-A260774CD616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8"/>
                    <a:ext cx="5065288" cy="5165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400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9A40001F-5A0A-C88A-6DC5-42D768246909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2D050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400" dirty="0"/>
                  </a:p>
                </p:txBody>
              </p: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FA70C8C9-9074-7D4C-B2A4-19EF7E6FC62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2AA92956-6049-3C21-2515-8B3A81D6C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E7D7E9F9-5A6F-9916-1777-D92B1BC46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1"/>
                      <a:ext cx="471489" cy="471489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p:txBody>
                </p:sp>
              </p:grp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D8E4C5F-EFFD-FEB8-41D1-F99B7926BA61}"/>
                    </a:ext>
                  </a:extLst>
                </p:cNvPr>
                <p:cNvSpPr txBox="1"/>
                <p:nvPr/>
              </p:nvSpPr>
              <p:spPr>
                <a:xfrm>
                  <a:off x="4776556" y="410751"/>
                  <a:ext cx="4483761" cy="490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pt-BR" sz="1600" dirty="0">
                      <a:solidFill>
                        <a:schemeClr val="bg1">
                          <a:lumMod val="9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Recommendation</a:t>
                  </a:r>
                  <a:endParaRPr lang="en-US" sz="1600" dirty="0">
                    <a:solidFill>
                      <a:schemeClr val="bg1">
                        <a:lumMod val="9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87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AFEB-DE1D-6C32-66ED-81D00606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Overview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 descr="A group of miniature people standing on a graph&#10;&#10;Description automatically generated">
            <a:extLst>
              <a:ext uri="{FF2B5EF4-FFF2-40B4-BE49-F238E27FC236}">
                <a16:creationId xmlns:a16="http://schemas.microsoft.com/office/drawing/2014/main" id="{D9827486-90C3-4989-196F-9AF3FDBF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32" y="1608741"/>
            <a:ext cx="6655168" cy="3913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FBE38-E726-4DB1-F63E-8C50CFDAA52A}"/>
              </a:ext>
            </a:extLst>
          </p:cNvPr>
          <p:cNvSpPr txBox="1"/>
          <p:nvPr/>
        </p:nvSpPr>
        <p:spPr>
          <a:xfrm>
            <a:off x="570271" y="1858297"/>
            <a:ext cx="44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Life Expectancy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is an average number of possible years of life remaining at birth.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54DBA-6B07-2219-B844-F97F9CC7937B}"/>
              </a:ext>
            </a:extLst>
          </p:cNvPr>
          <p:cNvSpPr txBox="1"/>
          <p:nvPr/>
        </p:nvSpPr>
        <p:spPr>
          <a:xfrm>
            <a:off x="552232" y="2919030"/>
            <a:ext cx="445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Importance: </a:t>
            </a:r>
            <a:r>
              <a:rPr lang="en-US" sz="2000" dirty="0">
                <a:solidFill>
                  <a:schemeClr val="bg1"/>
                </a:solidFill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 is used to calculate a country’s overall rank for the </a:t>
            </a:r>
            <a:r>
              <a:rPr lang="en-US" b="1" dirty="0">
                <a:solidFill>
                  <a:schemeClr val="bg1"/>
                </a:solidFill>
              </a:rPr>
              <a:t>Human Development Index.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88AC4-33B6-EED2-3327-F804D0AC4281}"/>
              </a:ext>
            </a:extLst>
          </p:cNvPr>
          <p:cNvSpPr txBox="1"/>
          <p:nvPr/>
        </p:nvSpPr>
        <p:spPr>
          <a:xfrm>
            <a:off x="552232" y="4444678"/>
            <a:ext cx="92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Health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A0A93-D678-031B-A327-447E486420BC}"/>
              </a:ext>
            </a:extLst>
          </p:cNvPr>
          <p:cNvSpPr txBox="1"/>
          <p:nvPr/>
        </p:nvSpPr>
        <p:spPr>
          <a:xfrm>
            <a:off x="1766469" y="4444678"/>
            <a:ext cx="13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Knowledge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F51D3-191E-5974-9075-96D70EC0A053}"/>
              </a:ext>
            </a:extLst>
          </p:cNvPr>
          <p:cNvSpPr txBox="1"/>
          <p:nvPr/>
        </p:nvSpPr>
        <p:spPr>
          <a:xfrm>
            <a:off x="3200947" y="4444678"/>
            <a:ext cx="182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Standard of  Living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2C810C-A1BA-A320-3790-EDB184A6CC39}"/>
              </a:ext>
            </a:extLst>
          </p:cNvPr>
          <p:cNvSpPr/>
          <p:nvPr/>
        </p:nvSpPr>
        <p:spPr>
          <a:xfrm>
            <a:off x="9412312" y="4753668"/>
            <a:ext cx="2025445" cy="749710"/>
          </a:xfrm>
          <a:prstGeom prst="roundRect">
            <a:avLst/>
          </a:prstGeom>
          <a:solidFill>
            <a:srgbClr val="0E4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949D0E-D185-ACF6-E2EA-3CAA63C5A7FE}"/>
              </a:ext>
            </a:extLst>
          </p:cNvPr>
          <p:cNvSpPr/>
          <p:nvPr/>
        </p:nvSpPr>
        <p:spPr>
          <a:xfrm>
            <a:off x="6709682" y="4753668"/>
            <a:ext cx="2025445" cy="749710"/>
          </a:xfrm>
          <a:prstGeom prst="roundRect">
            <a:avLst/>
          </a:prstGeom>
          <a:solidFill>
            <a:srgbClr val="0E4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0C4F73-2168-F2CE-C828-17A13D0FB605}"/>
              </a:ext>
            </a:extLst>
          </p:cNvPr>
          <p:cNvSpPr/>
          <p:nvPr/>
        </p:nvSpPr>
        <p:spPr>
          <a:xfrm>
            <a:off x="6709682" y="3525090"/>
            <a:ext cx="2025445" cy="749710"/>
          </a:xfrm>
          <a:prstGeom prst="roundRect">
            <a:avLst/>
          </a:prstGeom>
          <a:solidFill>
            <a:srgbClr val="0E4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04300F-6B24-83F2-4083-3706A926A6C4}"/>
              </a:ext>
            </a:extLst>
          </p:cNvPr>
          <p:cNvSpPr/>
          <p:nvPr/>
        </p:nvSpPr>
        <p:spPr>
          <a:xfrm>
            <a:off x="3928154" y="3525090"/>
            <a:ext cx="2025445" cy="749710"/>
          </a:xfrm>
          <a:prstGeom prst="roundRect">
            <a:avLst/>
          </a:prstGeom>
          <a:solidFill>
            <a:srgbClr val="0E4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84C77F-A2A1-4E5F-3743-D4DA07433747}"/>
              </a:ext>
            </a:extLst>
          </p:cNvPr>
          <p:cNvSpPr/>
          <p:nvPr/>
        </p:nvSpPr>
        <p:spPr>
          <a:xfrm>
            <a:off x="3928154" y="2295470"/>
            <a:ext cx="2025445" cy="749710"/>
          </a:xfrm>
          <a:prstGeom prst="roundRect">
            <a:avLst/>
          </a:prstGeom>
          <a:solidFill>
            <a:srgbClr val="0E4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57616C-4315-671E-A17B-085EFFD5FAF3}"/>
              </a:ext>
            </a:extLst>
          </p:cNvPr>
          <p:cNvSpPr/>
          <p:nvPr/>
        </p:nvSpPr>
        <p:spPr>
          <a:xfrm>
            <a:off x="1052974" y="2295470"/>
            <a:ext cx="2025445" cy="749710"/>
          </a:xfrm>
          <a:prstGeom prst="roundRect">
            <a:avLst/>
          </a:prstGeom>
          <a:solidFill>
            <a:srgbClr val="0E4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7AB0E-FE60-7FA9-5400-23080B0BAFC8}"/>
              </a:ext>
            </a:extLst>
          </p:cNvPr>
          <p:cNvSpPr txBox="1"/>
          <p:nvPr/>
        </p:nvSpPr>
        <p:spPr>
          <a:xfrm>
            <a:off x="1410611" y="2436984"/>
            <a:ext cx="11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CSV File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B2BC-7C71-FDAD-E142-5B7F5F415EF5}"/>
              </a:ext>
            </a:extLst>
          </p:cNvPr>
          <p:cNvSpPr txBox="1"/>
          <p:nvPr/>
        </p:nvSpPr>
        <p:spPr>
          <a:xfrm>
            <a:off x="4031790" y="2436984"/>
            <a:ext cx="182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Import in MySQL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CA88A-FEE1-BDB3-530E-9C2C61C111DF}"/>
              </a:ext>
            </a:extLst>
          </p:cNvPr>
          <p:cNvSpPr txBox="1"/>
          <p:nvPr/>
        </p:nvSpPr>
        <p:spPr>
          <a:xfrm>
            <a:off x="3972672" y="3660299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warehousing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A0489-7058-5727-016B-7105E9600CDD}"/>
              </a:ext>
            </a:extLst>
          </p:cNvPr>
          <p:cNvSpPr txBox="1"/>
          <p:nvPr/>
        </p:nvSpPr>
        <p:spPr>
          <a:xfrm>
            <a:off x="7300887" y="3715279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Power BI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3D618-2096-449C-4882-B70B290229A4}"/>
              </a:ext>
            </a:extLst>
          </p:cNvPr>
          <p:cNvSpPr txBox="1"/>
          <p:nvPr/>
        </p:nvSpPr>
        <p:spPr>
          <a:xfrm>
            <a:off x="6943761" y="4950320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Measures/CC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D7249-BBED-FB57-1FDA-6CAB6518A4AD}"/>
              </a:ext>
            </a:extLst>
          </p:cNvPr>
          <p:cNvSpPr txBox="1"/>
          <p:nvPr/>
        </p:nvSpPr>
        <p:spPr>
          <a:xfrm>
            <a:off x="9448170" y="495032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Visualization </a:t>
            </a:r>
            <a:endParaRPr lang="en-P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02AE8C-35FE-C5D0-F900-02E70AF13E1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breakdown: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Workflow</a:t>
            </a:r>
            <a:endParaRPr lang="en-PK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46085B-7A09-298E-EA32-AED2BCEB896A}"/>
              </a:ext>
            </a:extLst>
          </p:cNvPr>
          <p:cNvSpPr/>
          <p:nvPr/>
        </p:nvSpPr>
        <p:spPr>
          <a:xfrm>
            <a:off x="3078419" y="2621650"/>
            <a:ext cx="894253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E08CE78-EC13-6240-249E-D3A7D64C7175}"/>
              </a:ext>
            </a:extLst>
          </p:cNvPr>
          <p:cNvSpPr/>
          <p:nvPr/>
        </p:nvSpPr>
        <p:spPr>
          <a:xfrm>
            <a:off x="4734045" y="3045180"/>
            <a:ext cx="138896" cy="4799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D3AC35E-D70C-2BF8-8ABB-1C8F3C3483AC}"/>
              </a:ext>
            </a:extLst>
          </p:cNvPr>
          <p:cNvSpPr/>
          <p:nvPr/>
        </p:nvSpPr>
        <p:spPr>
          <a:xfrm>
            <a:off x="5930449" y="3822543"/>
            <a:ext cx="852315" cy="207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8EDCAC-EAD6-427C-42E7-21810A476802}"/>
              </a:ext>
            </a:extLst>
          </p:cNvPr>
          <p:cNvSpPr/>
          <p:nvPr/>
        </p:nvSpPr>
        <p:spPr>
          <a:xfrm>
            <a:off x="8736260" y="5042653"/>
            <a:ext cx="729188" cy="1775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FF3B068-54A6-E0EB-CB6D-86328BFE04DA}"/>
              </a:ext>
            </a:extLst>
          </p:cNvPr>
          <p:cNvSpPr/>
          <p:nvPr/>
        </p:nvSpPr>
        <p:spPr>
          <a:xfrm>
            <a:off x="7682967" y="4295356"/>
            <a:ext cx="138896" cy="4799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1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  <p:bldP spid="8" grpId="0" animBg="1"/>
      <p:bldP spid="11" grpId="0" animBg="1"/>
      <p:bldP spid="12" grpId="0" animBg="1"/>
      <p:bldP spid="2" grpId="0"/>
      <p:bldP spid="3" grpId="0"/>
      <p:bldP spid="4" grpId="0"/>
      <p:bldP spid="5" grpId="0"/>
      <p:bldP spid="6" grpId="0"/>
      <p:bldP spid="7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45E-3A89-93A1-22E0-14D9511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 breakdown: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Data Modelling</a:t>
            </a:r>
            <a:endParaRPr lang="en-PK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E5EBBC-167E-27CB-CBD9-F0B59B9D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81655"/>
            <a:ext cx="6884322" cy="5150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2D5BA-E380-1A9B-352A-58F29488E17E}"/>
              </a:ext>
            </a:extLst>
          </p:cNvPr>
          <p:cNvSpPr txBox="1"/>
          <p:nvPr/>
        </p:nvSpPr>
        <p:spPr>
          <a:xfrm>
            <a:off x="521109" y="2480281"/>
            <a:ext cx="3116826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Demographic Indicators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Health Indicators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Economic Indicator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Life Expectancy Indicator</a:t>
            </a:r>
          </a:p>
        </p:txBody>
      </p:sp>
    </p:spTree>
    <p:extLst>
      <p:ext uri="{BB962C8B-B14F-4D97-AF65-F5344CB8AC3E}">
        <p14:creationId xmlns:p14="http://schemas.microsoft.com/office/powerpoint/2010/main" val="14033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C254-CA6C-2B4C-EAF8-29F2292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Key Area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266A-2678-0DDA-BE10-B0B186F1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sz="20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life expectancy trend</a:t>
            </a:r>
            <a:endParaRPr lang="en-US" sz="2000" b="1" kern="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Expectancy Trend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in Mortality and life Expectancy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 Division of Mortality</a:t>
            </a:r>
          </a:p>
          <a:p>
            <a:r>
              <a:rPr lang="en-PK" sz="20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Analysis of Health Indicators</a:t>
            </a:r>
            <a:endParaRPr lang="en-US" sz="2000" b="1" kern="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Infectious Diseases and Life Expectancy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Immunization and Infant Deaths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Lifestyle and Life Expectancy</a:t>
            </a:r>
            <a:endParaRPr lang="en-US" sz="1600" b="1" kern="0" dirty="0">
              <a:solidFill>
                <a:schemeClr val="bg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K" sz="2000" b="1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 of Socio-Economic Factors on Life Expectancy</a:t>
            </a:r>
            <a:endParaRPr lang="en-US" sz="2000" b="1" kern="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kern="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Income level and Life Expectancy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kern="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Density and Life Expectancy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4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C969-CC4C-1FE3-9B08-9D456AF9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</a:t>
            </a:r>
            <a:r>
              <a:rPr lang="en-US" sz="3600" dirty="0">
                <a:solidFill>
                  <a:schemeClr val="bg1"/>
                </a:solidFill>
              </a:rPr>
              <a:t>- Life Expectancy Analysis</a:t>
            </a:r>
            <a:endParaRPr lang="en-PK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561F925F-5505-D641-5945-4EAF2DD4D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9983" r="3484" b="6394"/>
          <a:stretch/>
        </p:blipFill>
        <p:spPr>
          <a:xfrm>
            <a:off x="440464" y="2047682"/>
            <a:ext cx="5449060" cy="2762636"/>
          </a:xfrm>
          <a:prstGeom prst="rect">
            <a:avLst/>
          </a:prstGeom>
        </p:spPr>
      </p:pic>
      <p:pic>
        <p:nvPicPr>
          <p:cNvPr id="5" name="Picture 4" descr="A graph on a screen">
            <a:extLst>
              <a:ext uri="{FF2B5EF4-FFF2-40B4-BE49-F238E27FC236}">
                <a16:creationId xmlns:a16="http://schemas.microsoft.com/office/drawing/2014/main" id="{5BC4F92E-2399-CA71-0CEA-906DC8F95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 t="3836" r="3723"/>
          <a:stretch/>
        </p:blipFill>
        <p:spPr>
          <a:xfrm>
            <a:off x="6302478" y="2087448"/>
            <a:ext cx="5260257" cy="27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growth i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FDFE24EE-9D22-A54D-8E2A-0A0C302B0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2605" r="2517" b="3436"/>
          <a:stretch/>
        </p:blipFill>
        <p:spPr>
          <a:xfrm>
            <a:off x="511279" y="2290916"/>
            <a:ext cx="5240594" cy="2595716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5291B41-C98D-2ED4-8F44-C56A1F8B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5425" r="1536" b="7243"/>
          <a:stretch/>
        </p:blipFill>
        <p:spPr>
          <a:xfrm>
            <a:off x="6469629" y="2290916"/>
            <a:ext cx="5240594" cy="2595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D25F6-D8FE-06D9-F100-377ACFF868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Life Expectancy Analysis</a:t>
            </a:r>
            <a:endParaRPr lang="en-P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7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CB289BA6-0726-9F64-3C76-B7C4224F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t="16221" r="6400"/>
          <a:stretch/>
        </p:blipFill>
        <p:spPr>
          <a:xfrm>
            <a:off x="383458" y="2116718"/>
            <a:ext cx="5456904" cy="2819521"/>
          </a:xfrm>
          <a:prstGeom prst="rect">
            <a:avLst/>
          </a:prstGeom>
        </p:spPr>
      </p:pic>
      <p:pic>
        <p:nvPicPr>
          <p:cNvPr id="5" name="Picture 4" descr="A graph on a computer screen&#10;&#10;Description automatically generated">
            <a:extLst>
              <a:ext uri="{FF2B5EF4-FFF2-40B4-BE49-F238E27FC236}">
                <a16:creationId xmlns:a16="http://schemas.microsoft.com/office/drawing/2014/main" id="{9641527B-C9EC-CE62-980B-E4E58B722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t="13827" r="2815"/>
          <a:stretch/>
        </p:blipFill>
        <p:spPr>
          <a:xfrm>
            <a:off x="6479458" y="2104103"/>
            <a:ext cx="5329084" cy="28321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8E990C-6B32-0408-59B4-29D0DFF2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solidFill>
                  <a:schemeClr val="bg1"/>
                </a:solidFill>
              </a:rPr>
              <a:t>Factors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1:Infectious Diseases:</a:t>
            </a:r>
            <a:endParaRPr lang="en-PK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C1FE-9552-175E-51E0-C8474CF8C5C3}"/>
              </a:ext>
            </a:extLst>
          </p:cNvPr>
          <p:cNvSpPr txBox="1"/>
          <p:nvPr/>
        </p:nvSpPr>
        <p:spPr>
          <a:xfrm>
            <a:off x="1455174" y="5093110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HIV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F572-1404-2B13-B60A-87EF63F250FB}"/>
              </a:ext>
            </a:extLst>
          </p:cNvPr>
          <p:cNvSpPr txBox="1"/>
          <p:nvPr/>
        </p:nvSpPr>
        <p:spPr>
          <a:xfrm>
            <a:off x="7752735" y="5057266"/>
            <a:ext cx="240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Measles</a:t>
            </a:r>
            <a:endParaRPr lang="en-P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5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Roboto</vt:lpstr>
      <vt:lpstr>Office Theme</vt:lpstr>
      <vt:lpstr>Life Expectancy Analysis</vt:lpstr>
      <vt:lpstr>PowerPoint Presentation</vt:lpstr>
      <vt:lpstr>Overview</vt:lpstr>
      <vt:lpstr>PowerPoint Presentation</vt:lpstr>
      <vt:lpstr>Problem breakdown: Data Modelling</vt:lpstr>
      <vt:lpstr>Key Area</vt:lpstr>
      <vt:lpstr>Insights - Life Expectancy Analysis</vt:lpstr>
      <vt:lpstr>PowerPoint Presentation</vt:lpstr>
      <vt:lpstr>Factors 1:Infectious Diseases:</vt:lpstr>
      <vt:lpstr>PowerPoint Presentation</vt:lpstr>
      <vt:lpstr>PowerPoint Presentation</vt:lpstr>
      <vt:lpstr>PowerPoint Presentation</vt:lpstr>
      <vt:lpstr>Recommendation</vt:lpstr>
      <vt:lpstr>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Qasim Rishi</dc:creator>
  <cp:lastModifiedBy>Qasim Rishi</cp:lastModifiedBy>
  <cp:revision>32</cp:revision>
  <dcterms:created xsi:type="dcterms:W3CDTF">2024-08-08T09:45:52Z</dcterms:created>
  <dcterms:modified xsi:type="dcterms:W3CDTF">2024-08-17T08:14:19Z</dcterms:modified>
</cp:coreProperties>
</file>