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Nunito" pitchFamily="2" charset="77"/>
      <p:regular r:id="rId26"/>
      <p:bold r:id="rId27"/>
      <p:italic r:id="rId28"/>
      <p:boldItalic r:id="rId29"/>
    </p:embeddedFont>
    <p:embeddedFont>
      <p:font typeface="Raleway" pitchFamily="2" charset="77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Medium" panose="020F0502020204030204" pitchFamily="34" charset="0"/>
      <p:regular r:id="rId38"/>
      <p:bold r:id="rId39"/>
      <p:italic r:id="rId40"/>
      <p:boldItalic r:id="rId41"/>
    </p:embeddedFont>
    <p:embeddedFont>
      <p:font typeface="Roboto Thin" panose="020F03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 snapToGrid="0">
      <p:cViewPr varScale="1">
        <p:scale>
          <a:sx n="151" d="100"/>
          <a:sy n="151" d="100"/>
        </p:scale>
        <p:origin x="6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bbcd6508b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bbcd6508b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c954aa3f4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c954aa3f4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c7e1f67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c7e1f67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bef52b1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bef52b1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c954aa3f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c954aa3f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b55b85be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b55b85be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bf429829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bf429829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c7e1f67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c7e1f67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bf429829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bf429829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bbcd6508b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bbcd6508b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bf4298310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bbf4298310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954aa3f4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c954aa3f4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c7e1f67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c7e1f67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b55b85be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b55b85be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bf429831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bf429831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b8fa435fe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b8fa435fe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b55b85be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b55b85be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c954aa3f4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c954aa3f4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b55b85be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b55b85be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58725" y="1322450"/>
            <a:ext cx="78588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3">
                <a:latin typeface="Lato"/>
                <a:ea typeface="Lato"/>
                <a:cs typeface="Lato"/>
                <a:sym typeface="Lato"/>
              </a:rPr>
              <a:t>What should Eniac’s strategy be concerning discounts?</a:t>
            </a:r>
            <a:endParaRPr sz="3033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978450" y="3050225"/>
            <a:ext cx="6184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47025" y="3542925"/>
            <a:ext cx="688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Presented by: Florian, Sadia, Sam, Hajer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2113952"/>
            <a:ext cx="8595362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Harvesting the Fruits of Seasonal Strategies</a:t>
            </a:r>
            <a:endParaRPr sz="2040"/>
          </a:p>
        </p:txBody>
      </p:sp>
      <p:sp>
        <p:nvSpPr>
          <p:cNvPr id="192" name="Google Shape;192;p23"/>
          <p:cNvSpPr txBox="1"/>
          <p:nvPr/>
        </p:nvSpPr>
        <p:spPr>
          <a:xfrm>
            <a:off x="10776850" y="1464350"/>
            <a:ext cx="900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 rot="-1867451">
            <a:off x="6344623" y="1352216"/>
            <a:ext cx="2903105" cy="4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November: 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Black Friday/week!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701450" y="120650"/>
            <a:ext cx="63984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discounted products do not produce most of the revenue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5925"/>
            <a:ext cx="3114876" cy="31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275" y="1187763"/>
            <a:ext cx="3114876" cy="31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675" y="1155925"/>
            <a:ext cx="3178550" cy="31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3114875" y="1730325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3256675" y="199215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3139200" y="2813325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3256675" y="309340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3172750" y="3373475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3172750" y="363450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3331675" y="2542775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-115175" y="199215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-115175" y="226250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-41425" y="249570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-89675" y="278795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8825" y="3049775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-115175" y="331160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0" y="3835250"/>
            <a:ext cx="2430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808475" y="6096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 strategy for products in not-new condition</a:t>
            </a:r>
            <a:endParaRPr sz="1300"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779363" y="1325775"/>
            <a:ext cx="2486829" cy="3711155"/>
            <a:chOff x="1118224" y="283725"/>
            <a:chExt cx="2090826" cy="4076400"/>
          </a:xfrm>
        </p:grpSpPr>
        <p:sp>
          <p:nvSpPr>
            <p:cNvPr id="230" name="Google Shape;230;p2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Products: Refurbished/ Reconditioned/ Like New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40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3328581" y="1325775"/>
            <a:ext cx="2486829" cy="3711155"/>
            <a:chOff x="1118224" y="283725"/>
            <a:chExt cx="2090826" cy="4076400"/>
          </a:xfrm>
        </p:grpSpPr>
        <p:sp>
          <p:nvSpPr>
            <p:cNvPr id="237" name="Google Shape;237;p2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Revenue comes from this category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4.6</a:t>
              </a:r>
              <a:r>
                <a:rPr lang="en" sz="40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6"/>
          <p:cNvGrpSpPr/>
          <p:nvPr/>
        </p:nvGrpSpPr>
        <p:grpSpPr>
          <a:xfrm>
            <a:off x="5877800" y="1325775"/>
            <a:ext cx="2486829" cy="3711155"/>
            <a:chOff x="1118224" y="283725"/>
            <a:chExt cx="2090826" cy="4076400"/>
          </a:xfrm>
        </p:grpSpPr>
        <p:sp>
          <p:nvSpPr>
            <p:cNvPr id="245" name="Google Shape;245;p2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Average discount is applied on not new products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25% : Refurbished Products</a:t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37% : Reconditioned Products</a:t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33% : Like New Products</a:t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31</a:t>
              </a:r>
              <a:r>
                <a:rPr lang="en" sz="40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" name="Google Shape;251;p26"/>
          <p:cNvSpPr txBox="1"/>
          <p:nvPr/>
        </p:nvSpPr>
        <p:spPr>
          <a:xfrm>
            <a:off x="1066938" y="3967675"/>
            <a:ext cx="7010100" cy="73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 Incrementally decrease discount to maintain revenue 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808900" y="611625"/>
            <a:ext cx="5298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 Discounts in low priced products</a:t>
            </a:r>
            <a:endParaRPr sz="2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225" y="1482700"/>
            <a:ext cx="2843050" cy="307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00" y="1482700"/>
            <a:ext cx="2764646" cy="30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Foresight</a:t>
            </a: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title"/>
          </p:nvPr>
        </p:nvSpPr>
        <p:spPr>
          <a:xfrm>
            <a:off x="624900" y="5650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Eniac is growing! 		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7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 b="0"/>
              <a:t>Q1-2017 → Q1-2018</a:t>
            </a:r>
            <a:endParaRPr sz="2377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624900" y="1985625"/>
            <a:ext cx="1468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+ 29 %</a:t>
            </a: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2532800" y="2815425"/>
            <a:ext cx="19167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Lato"/>
              <a:buChar char="+"/>
            </a:pPr>
            <a:r>
              <a:rPr lang="en" sz="4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66 %</a:t>
            </a:r>
            <a:endParaRPr sz="2200" b="1" u="sng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4449600" y="3954825"/>
            <a:ext cx="4258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+ 22 %</a:t>
            </a: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1750825" y="2049825"/>
            <a:ext cx="2583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growth rate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5548450" y="4019025"/>
            <a:ext cx="2993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revenue per order</a:t>
            </a: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growth rate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4156925" y="3002325"/>
            <a:ext cx="2583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revenue</a:t>
            </a:r>
            <a:r>
              <a:rPr lang="en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growth rate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601300" y="4713650"/>
            <a:ext cx="3328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Disclaimer: no complete data for Q1-2018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body" idx="1"/>
          </p:nvPr>
        </p:nvSpPr>
        <p:spPr>
          <a:xfrm>
            <a:off x="729325" y="2459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recommend to lower discounts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High sales season (Black Friday/Christmas)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On high impact product categories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idx="2"/>
          </p:nvPr>
        </p:nvSpPr>
        <p:spPr>
          <a:xfrm>
            <a:off x="4643554" y="2459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recommend discounts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on accessories and products in the lower price range to attract new customers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757125" y="2005625"/>
            <a:ext cx="7688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Numbers point to the fact that discounts do not harm revenue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should be improved!</a:t>
            </a:r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4411800" cy="17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Customer ID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Purchase costs of Products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(mean) Competitor Prices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detailed Product Categories</a:t>
            </a:r>
            <a:endParaRPr sz="1800"/>
          </a:p>
        </p:txBody>
      </p:sp>
      <p:sp>
        <p:nvSpPr>
          <p:cNvPr id="318" name="Google Shape;318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2287650" y="2713375"/>
            <a:ext cx="42996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A/B testing for discounting products!</a:t>
            </a:r>
            <a:endParaRPr sz="19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6858000" y="2295575"/>
            <a:ext cx="2286000" cy="2847950"/>
            <a:chOff x="0" y="2295575"/>
            <a:chExt cx="2286000" cy="2847950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15"/>
            <p:cNvSpPr txBox="1"/>
            <p:nvPr/>
          </p:nvSpPr>
          <p:spPr>
            <a:xfrm>
              <a:off x="216300" y="2441100"/>
              <a:ext cx="16374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Average Discount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21.3%</a:t>
              </a:r>
              <a:endParaRPr sz="24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Eniac’s Insights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4572000" y="2295575"/>
            <a:ext cx="2286000" cy="2847950"/>
            <a:chOff x="0" y="2295575"/>
            <a:chExt cx="2286000" cy="284795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15"/>
            <p:cNvSpPr txBox="1"/>
            <p:nvPr/>
          </p:nvSpPr>
          <p:spPr>
            <a:xfrm>
              <a:off x="216300" y="2441100"/>
              <a:ext cx="18534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Revenue Per Order 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194 </a:t>
              </a:r>
              <a:r>
                <a:rPr lang="en" sz="24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€</a:t>
              </a:r>
              <a:endParaRPr sz="24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" name="Google Shape;116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17" name="Google Shape;117;p15"/>
          <p:cNvGrpSpPr/>
          <p:nvPr/>
        </p:nvGrpSpPr>
        <p:grpSpPr>
          <a:xfrm>
            <a:off x="2286000" y="2295575"/>
            <a:ext cx="2286000" cy="2847950"/>
            <a:chOff x="0" y="2295575"/>
            <a:chExt cx="2286000" cy="2847950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5"/>
            <p:cNvSpPr txBox="1"/>
            <p:nvPr/>
          </p:nvSpPr>
          <p:spPr>
            <a:xfrm>
              <a:off x="216300" y="2441100"/>
              <a:ext cx="1534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Time Frame</a:t>
              </a:r>
              <a:endParaRPr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Jan 2017 - 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 2018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" name="Google Shape;124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25" name="Google Shape;125;p15"/>
          <p:cNvGrpSpPr/>
          <p:nvPr/>
        </p:nvGrpSpPr>
        <p:grpSpPr>
          <a:xfrm>
            <a:off x="0" y="2295575"/>
            <a:ext cx="2286000" cy="2847950"/>
            <a:chOff x="0" y="2295575"/>
            <a:chExt cx="2286000" cy="2847950"/>
          </a:xfrm>
        </p:grpSpPr>
        <p:grpSp>
          <p:nvGrpSpPr>
            <p:cNvPr id="126" name="Google Shape;126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15"/>
            <p:cNvSpPr txBox="1"/>
            <p:nvPr/>
          </p:nvSpPr>
          <p:spPr>
            <a:xfrm>
              <a:off x="216306" y="2441100"/>
              <a:ext cx="14916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Total Revenue</a:t>
              </a:r>
              <a:endParaRPr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 Million </a:t>
              </a:r>
              <a:r>
                <a:rPr lang="en" sz="2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€</a:t>
              </a:r>
              <a:endPara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Google Shape;132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 discount (Merits)</a:t>
            </a:r>
            <a:endParaRPr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Discount Improves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Customer acquisition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Satisfaction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Retention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Allow the company to grow</a:t>
            </a:r>
            <a:endParaRPr sz="210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 Discount (Demerits)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Increases number of orders, but decreases in total revenue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Emphasizing in quality products rather than competing to offer lowest prices</a:t>
            </a:r>
            <a:endParaRPr sz="2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720800" cy="16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Seasonality: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Impact of Christmas &amp; Black Friday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75" y="2021688"/>
            <a:ext cx="8595359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Decoding Discount Dynamics: A Seasonal Snapshot</a:t>
            </a:r>
            <a:endParaRPr sz="2000"/>
          </a:p>
        </p:txBody>
      </p:sp>
      <p:sp>
        <p:nvSpPr>
          <p:cNvPr id="159" name="Google Shape;159;p19"/>
          <p:cNvSpPr txBox="1"/>
          <p:nvPr/>
        </p:nvSpPr>
        <p:spPr>
          <a:xfrm rot="-1867451">
            <a:off x="6676023" y="1407416"/>
            <a:ext cx="2903105" cy="4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November: 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Black Friday/week!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>
                <a:solidFill>
                  <a:srgbClr val="0D0D0D"/>
                </a:solidFill>
                <a:highlight>
                  <a:srgbClr val="FFFFFF"/>
                </a:highlight>
              </a:rPr>
              <a:t>Monthly Orders in Harmony with Discounts</a:t>
            </a:r>
            <a:endParaRPr sz="2822"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00" y="2127852"/>
            <a:ext cx="8595359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 rot="-1867451">
            <a:off x="6485073" y="1255016"/>
            <a:ext cx="2903105" cy="4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November: 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Black Friday/week! 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2021682"/>
            <a:ext cx="8595362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>
                <a:solidFill>
                  <a:srgbClr val="0D0D0D"/>
                </a:solidFill>
                <a:highlight>
                  <a:srgbClr val="FFFFFF"/>
                </a:highlight>
              </a:rPr>
              <a:t>Monthly Orders in Harmony with Discounts</a:t>
            </a:r>
            <a:endParaRPr sz="2822"/>
          </a:p>
        </p:txBody>
      </p:sp>
      <p:sp>
        <p:nvSpPr>
          <p:cNvPr id="175" name="Google Shape;175;p21"/>
          <p:cNvSpPr txBox="1"/>
          <p:nvPr/>
        </p:nvSpPr>
        <p:spPr>
          <a:xfrm rot="-1867451">
            <a:off x="6485073" y="1255016"/>
            <a:ext cx="2903105" cy="4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November: 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Black Friday/week! 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2189527"/>
            <a:ext cx="8595362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Harvesting the Fruits of Seasonal Strategies</a:t>
            </a:r>
            <a:endParaRPr sz="2040"/>
          </a:p>
        </p:txBody>
      </p:sp>
      <p:sp>
        <p:nvSpPr>
          <p:cNvPr id="183" name="Google Shape;183;p22"/>
          <p:cNvSpPr txBox="1"/>
          <p:nvPr/>
        </p:nvSpPr>
        <p:spPr>
          <a:xfrm>
            <a:off x="10776850" y="1464350"/>
            <a:ext cx="900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 rot="-1867451">
            <a:off x="6344623" y="1352216"/>
            <a:ext cx="2903105" cy="4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November: 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Black Friday/week!</a:t>
            </a:r>
            <a:endParaRPr sz="1600" b="1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Macintosh PowerPoint</Application>
  <PresentationFormat>On-screen Show (16:9)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Roboto Medium</vt:lpstr>
      <vt:lpstr>Roboto</vt:lpstr>
      <vt:lpstr>Roboto Thin</vt:lpstr>
      <vt:lpstr>Raleway</vt:lpstr>
      <vt:lpstr>Lato</vt:lpstr>
      <vt:lpstr>Arial</vt:lpstr>
      <vt:lpstr>Nunito</vt:lpstr>
      <vt:lpstr>Streamline</vt:lpstr>
      <vt:lpstr>What should Eniac’s strategy be concerning discounts? </vt:lpstr>
      <vt:lpstr>Eniac’s Insights</vt:lpstr>
      <vt:lpstr>Pro discount (Merits)</vt:lpstr>
      <vt:lpstr>Contra Discount (Demerits)</vt:lpstr>
      <vt:lpstr>Seasonality:  Impact of Christmas &amp; Black Friday  </vt:lpstr>
      <vt:lpstr>Decoding Discount Dynamics: A Seasonal Snapshot</vt:lpstr>
      <vt:lpstr>Monthly Orders in Harmony with Discounts</vt:lpstr>
      <vt:lpstr>Monthly Orders in Harmony with Discounts</vt:lpstr>
      <vt:lpstr>Harvesting the Fruits of Seasonal Strategies</vt:lpstr>
      <vt:lpstr>Harvesting the Fruits of Seasonal Strategies</vt:lpstr>
      <vt:lpstr>Category</vt:lpstr>
      <vt:lpstr>Maximum discounted products do not produce most of the revenue</vt:lpstr>
      <vt:lpstr>Discount strategy for products in not-new condition </vt:lpstr>
      <vt:lpstr>Insights</vt:lpstr>
      <vt:lpstr>PowerPoint Presentation</vt:lpstr>
      <vt:lpstr>Foresight</vt:lpstr>
      <vt:lpstr>Eniac is growing!         Q1-2017 → Q1-2018 </vt:lpstr>
      <vt:lpstr>Conclusion</vt:lpstr>
      <vt:lpstr>Data collection should be improved!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Eniac’s strategy be concerning discounts? </dc:title>
  <cp:lastModifiedBy>Rupa, Sadia Khan</cp:lastModifiedBy>
  <cp:revision>1</cp:revision>
  <dcterms:modified xsi:type="dcterms:W3CDTF">2024-02-26T19:38:20Z</dcterms:modified>
</cp:coreProperties>
</file>