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7" r:id="rId3"/>
    <p:sldId id="258" r:id="rId4"/>
    <p:sldId id="259" r:id="rId5"/>
    <p:sldId id="260" r:id="rId6"/>
    <p:sldId id="261" r:id="rId7"/>
    <p:sldId id="285" r:id="rId8"/>
    <p:sldId id="262" r:id="rId9"/>
    <p:sldId id="280" r:id="rId10"/>
    <p:sldId id="281" r:id="rId11"/>
    <p:sldId id="282" r:id="rId12"/>
    <p:sldId id="283" r:id="rId13"/>
    <p:sldId id="263" r:id="rId14"/>
    <p:sldId id="284" r:id="rId15"/>
    <p:sldId id="286" r:id="rId16"/>
    <p:sldId id="287" r:id="rId17"/>
    <p:sldId id="288" r:id="rId18"/>
    <p:sldId id="274" r:id="rId19"/>
    <p:sldId id="275" r:id="rId20"/>
    <p:sldId id="276" r:id="rId21"/>
    <p:sldId id="278" r:id="rId22"/>
    <p:sldId id="279"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206"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19" name="Footer Placeholder 18"/>
          <p:cNvSpPr>
            <a:spLocks noGrp="1"/>
          </p:cNvSpPr>
          <p:nvPr>
            <p:ph type="ftr" sz="quarter" idx="11"/>
          </p:nvPr>
        </p:nvSpPr>
        <p:spPr/>
        <p:txBody>
          <a:bodyPr/>
          <a:lstStyle/>
          <a:p>
            <a:pPr marL="12700">
              <a:lnSpc>
                <a:spcPts val="1410"/>
              </a:lnSpc>
            </a:pPr>
            <a:r>
              <a:rPr lang="en-US" spc="-5"/>
              <a:t>03-Jan-21</a:t>
            </a:r>
            <a:endParaRPr lang="en-US" spc="-5" dirty="0"/>
          </a:p>
        </p:txBody>
      </p:sp>
      <p:sp>
        <p:nvSpPr>
          <p:cNvPr id="27" name="Slide Number Placeholder 26"/>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5" name="Footer Placeholder 4"/>
          <p:cNvSpPr>
            <a:spLocks noGrp="1"/>
          </p:cNvSpPr>
          <p:nvPr>
            <p:ph type="ftr" sz="quarter" idx="11"/>
          </p:nvPr>
        </p:nvSpPr>
        <p:spPr/>
        <p:txBody>
          <a:bodyPr/>
          <a:lstStyle/>
          <a:p>
            <a:pPr marL="12700">
              <a:lnSpc>
                <a:spcPts val="1410"/>
              </a:lnSpc>
            </a:pPr>
            <a:r>
              <a:rPr lang="en-US" spc="-5"/>
              <a:t>03-Jan-21</a:t>
            </a:r>
            <a:endParaRPr lang="en-US" spc="-5" dirty="0"/>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5" name="Footer Placeholder 4"/>
          <p:cNvSpPr>
            <a:spLocks noGrp="1"/>
          </p:cNvSpPr>
          <p:nvPr>
            <p:ph type="ftr" sz="quarter" idx="11"/>
          </p:nvPr>
        </p:nvSpPr>
        <p:spPr/>
        <p:txBody>
          <a:bodyPr/>
          <a:lstStyle/>
          <a:p>
            <a:pPr marL="12700">
              <a:lnSpc>
                <a:spcPts val="1410"/>
              </a:lnSpc>
            </a:pPr>
            <a:r>
              <a:rPr lang="en-US" spc="-5"/>
              <a:t>03-Jan-21</a:t>
            </a:r>
            <a:endParaRPr lang="en-US" spc="-5" dirty="0"/>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5" name="Footer Placeholder 4"/>
          <p:cNvSpPr>
            <a:spLocks noGrp="1"/>
          </p:cNvSpPr>
          <p:nvPr>
            <p:ph type="ftr" sz="quarter" idx="11"/>
          </p:nvPr>
        </p:nvSpPr>
        <p:spPr/>
        <p:txBody>
          <a:bodyPr/>
          <a:lstStyle/>
          <a:p>
            <a:pPr marL="12700">
              <a:lnSpc>
                <a:spcPts val="1410"/>
              </a:lnSpc>
            </a:pPr>
            <a:r>
              <a:rPr lang="en-US" spc="-5"/>
              <a:t>03-Jan-21</a:t>
            </a:r>
            <a:endParaRPr lang="en-US" spc="-5" dirty="0"/>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5" name="Footer Placeholder 4"/>
          <p:cNvSpPr>
            <a:spLocks noGrp="1"/>
          </p:cNvSpPr>
          <p:nvPr>
            <p:ph type="ftr" sz="quarter" idx="11"/>
          </p:nvPr>
        </p:nvSpPr>
        <p:spPr/>
        <p:txBody>
          <a:bodyPr/>
          <a:lstStyle/>
          <a:p>
            <a:pPr marL="12700">
              <a:lnSpc>
                <a:spcPts val="1410"/>
              </a:lnSpc>
            </a:pPr>
            <a:r>
              <a:rPr lang="en-US" spc="-5"/>
              <a:t>03-Jan-21</a:t>
            </a:r>
            <a:endParaRPr lang="en-US" spc="-5" dirty="0"/>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6" name="Footer Placeholder 5"/>
          <p:cNvSpPr>
            <a:spLocks noGrp="1"/>
          </p:cNvSpPr>
          <p:nvPr>
            <p:ph type="ftr" sz="quarter" idx="11"/>
          </p:nvPr>
        </p:nvSpPr>
        <p:spPr/>
        <p:txBody>
          <a:bodyPr/>
          <a:lstStyle/>
          <a:p>
            <a:pPr marL="12700">
              <a:lnSpc>
                <a:spcPts val="1410"/>
              </a:lnSpc>
            </a:pPr>
            <a:r>
              <a:rPr lang="en-US" spc="-5"/>
              <a:t>03-Jan-21</a:t>
            </a:r>
            <a:endParaRPr lang="en-US" spc="-5" dirty="0"/>
          </a:p>
        </p:txBody>
      </p:sp>
      <p:sp>
        <p:nvSpPr>
          <p:cNvPr id="7" name="Slide Number Placeholder 6"/>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8" name="Footer Placeholder 7"/>
          <p:cNvSpPr>
            <a:spLocks noGrp="1"/>
          </p:cNvSpPr>
          <p:nvPr>
            <p:ph type="ftr" sz="quarter" idx="11"/>
          </p:nvPr>
        </p:nvSpPr>
        <p:spPr/>
        <p:txBody>
          <a:bodyPr/>
          <a:lstStyle/>
          <a:p>
            <a:pPr marL="12700">
              <a:lnSpc>
                <a:spcPts val="1410"/>
              </a:lnSpc>
            </a:pPr>
            <a:r>
              <a:rPr lang="en-US" spc="-5"/>
              <a:t>03-Jan-21</a:t>
            </a:r>
            <a:endParaRPr lang="en-US" spc="-5" dirty="0"/>
          </a:p>
        </p:txBody>
      </p:sp>
      <p:sp>
        <p:nvSpPr>
          <p:cNvPr id="9" name="Slide Number Placeholder 8"/>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4" name="Footer Placeholder 3"/>
          <p:cNvSpPr>
            <a:spLocks noGrp="1"/>
          </p:cNvSpPr>
          <p:nvPr>
            <p:ph type="ftr" sz="quarter" idx="11"/>
          </p:nvPr>
        </p:nvSpPr>
        <p:spPr/>
        <p:txBody>
          <a:bodyPr/>
          <a:lstStyle/>
          <a:p>
            <a:pPr marL="12700">
              <a:lnSpc>
                <a:spcPts val="1410"/>
              </a:lnSpc>
            </a:pPr>
            <a:r>
              <a:rPr lang="en-US" spc="-5"/>
              <a:t>03-Jan-21</a:t>
            </a:r>
            <a:endParaRPr lang="en-US" spc="-5" dirty="0"/>
          </a:p>
        </p:txBody>
      </p:sp>
      <p:sp>
        <p:nvSpPr>
          <p:cNvPr id="5" name="Slide Number Placeholder 4"/>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3" name="Footer Placeholder 2"/>
          <p:cNvSpPr>
            <a:spLocks noGrp="1"/>
          </p:cNvSpPr>
          <p:nvPr>
            <p:ph type="ftr" sz="quarter" idx="11"/>
          </p:nvPr>
        </p:nvSpPr>
        <p:spPr/>
        <p:txBody>
          <a:bodyPr/>
          <a:lstStyle/>
          <a:p>
            <a:pPr marL="12700">
              <a:lnSpc>
                <a:spcPts val="1410"/>
              </a:lnSpc>
            </a:pPr>
            <a:r>
              <a:rPr lang="en-US" spc="-5"/>
              <a:t>03-Jan-21</a:t>
            </a:r>
            <a:endParaRPr lang="en-US" spc="-5" dirty="0"/>
          </a:p>
        </p:txBody>
      </p:sp>
      <p:sp>
        <p:nvSpPr>
          <p:cNvPr id="4" name="Slide Number Placeholder 3"/>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6" name="Footer Placeholder 5"/>
          <p:cNvSpPr>
            <a:spLocks noGrp="1"/>
          </p:cNvSpPr>
          <p:nvPr>
            <p:ph type="ftr" sz="quarter" idx="11"/>
          </p:nvPr>
        </p:nvSpPr>
        <p:spPr/>
        <p:txBody>
          <a:bodyPr/>
          <a:lstStyle/>
          <a:p>
            <a:pPr marL="12700">
              <a:lnSpc>
                <a:spcPts val="1410"/>
              </a:lnSpc>
            </a:pPr>
            <a:r>
              <a:rPr lang="en-US" spc="-5"/>
              <a:t>03-Jan-21</a:t>
            </a:r>
            <a:endParaRPr lang="en-US" spc="-5" dirty="0"/>
          </a:p>
        </p:txBody>
      </p:sp>
      <p:sp>
        <p:nvSpPr>
          <p:cNvPr id="7" name="Slide Number Placeholder 6"/>
          <p:cNvSpPr>
            <a:spLocks noGrp="1"/>
          </p:cNvSpPr>
          <p:nvPr>
            <p:ph type="sldNum" sz="quarter" idx="12"/>
          </p:nvPr>
        </p:nvSpPr>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6" name="Footer Placeholder 5"/>
          <p:cNvSpPr>
            <a:spLocks noGrp="1"/>
          </p:cNvSpPr>
          <p:nvPr>
            <p:ph type="ftr" sz="quarter" idx="11"/>
          </p:nvPr>
        </p:nvSpPr>
        <p:spPr/>
        <p:txBody>
          <a:bodyPr/>
          <a:lstStyle/>
          <a:p>
            <a:pPr marL="12700">
              <a:lnSpc>
                <a:spcPts val="1410"/>
              </a:lnSpc>
            </a:pPr>
            <a:r>
              <a:rPr lang="en-US" spc="-5"/>
              <a:t>03-Jan-21</a:t>
            </a:r>
            <a:endParaRPr lang="en-US" spc="-5" dirty="0"/>
          </a:p>
        </p:txBody>
      </p:sp>
      <p:sp>
        <p:nvSpPr>
          <p:cNvPr id="7" name="Slide Number Placeholder 6"/>
          <p:cNvSpPr>
            <a:spLocks noGrp="1"/>
          </p:cNvSpPr>
          <p:nvPr>
            <p:ph type="sldNum" sz="quarter" idx="12"/>
          </p:nvPr>
        </p:nvSpPr>
        <p:spPr>
          <a:xfrm>
            <a:off x="10769600" y="6356351"/>
            <a:ext cx="812800" cy="365125"/>
          </a:xfrm>
        </p:spPr>
        <p:txBody>
          <a:body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12700">
              <a:lnSpc>
                <a:spcPts val="1410"/>
              </a:lnSpc>
            </a:pPr>
            <a:r>
              <a:rPr lang="en-US" spc="-10"/>
              <a:t>Cyber Physical System </a:t>
            </a:r>
            <a:r>
              <a:rPr lang="en-US" spc="-5"/>
              <a:t>for Health Care Service </a:t>
            </a:r>
            <a:r>
              <a:rPr lang="en-US"/>
              <a:t>by </a:t>
            </a:r>
            <a:r>
              <a:rPr lang="en-US" spc="-10"/>
              <a:t>IoT </a:t>
            </a:r>
            <a:r>
              <a:rPr lang="en-US"/>
              <a:t>in </a:t>
            </a:r>
            <a:r>
              <a:rPr lang="en-US" spc="-5"/>
              <a:t>Rural Area: Perspective</a:t>
            </a:r>
            <a:r>
              <a:rPr lang="en-US" spc="25"/>
              <a:t> </a:t>
            </a:r>
            <a:r>
              <a:rPr lang="en-US"/>
              <a:t>in </a:t>
            </a:r>
            <a:r>
              <a:rPr lang="en-US" spc="-5"/>
              <a:t>Bangladesh</a:t>
            </a:r>
            <a:endParaRPr lang="en-US" spc="-5"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12700">
              <a:lnSpc>
                <a:spcPts val="1410"/>
              </a:lnSpc>
            </a:pPr>
            <a:r>
              <a:rPr lang="en-US" spc="-5"/>
              <a:t>03-Jan-21</a:t>
            </a:r>
            <a:endParaRPr lang="en-US" spc="-5"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38100">
              <a:lnSpc>
                <a:spcPts val="1410"/>
              </a:lnSpc>
            </a:pPr>
            <a:fld id="{81D60167-4931-47E6-BA6A-407CBD079E47}" type="slidenum">
              <a:rPr lang="en-US" smtClean="0"/>
              <a:pPr marL="38100">
                <a:lnSpc>
                  <a:spcPts val="1410"/>
                </a:lnSpc>
              </a:pPr>
              <a:t>‹#›</a:t>
            </a:fld>
            <a:r>
              <a:rPr lang="en-US"/>
              <a:t> of</a:t>
            </a:r>
            <a:r>
              <a:rPr lang="en-US" spc="-90"/>
              <a:t> </a:t>
            </a:r>
            <a:r>
              <a:rPr lang="en-US"/>
              <a:t>24</a:t>
            </a:r>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020" y="1981200"/>
            <a:ext cx="11777980" cy="766235"/>
          </a:xfrm>
          <a:prstGeom prst="rect">
            <a:avLst/>
          </a:prstGeom>
        </p:spPr>
        <p:txBody>
          <a:bodyPr vert="horz" wrap="square" lIns="0" tIns="12065" rIns="0" bIns="0" rtlCol="0">
            <a:spAutoFit/>
          </a:bodyPr>
          <a:lstStyle/>
          <a:p>
            <a:pPr marL="12065" marR="5080" indent="-3175" algn="ctr">
              <a:lnSpc>
                <a:spcPct val="100000"/>
              </a:lnSpc>
              <a:spcBef>
                <a:spcPts val="95"/>
              </a:spcBef>
            </a:pPr>
            <a:r>
              <a:rPr lang="en-US" sz="4900" spc="-5" dirty="0"/>
              <a:t> Hall Management System</a:t>
            </a:r>
            <a:endParaRPr sz="4900" dirty="0"/>
          </a:p>
        </p:txBody>
      </p:sp>
      <p:sp>
        <p:nvSpPr>
          <p:cNvPr id="3" name="object 3"/>
          <p:cNvSpPr/>
          <p:nvPr/>
        </p:nvSpPr>
        <p:spPr>
          <a:xfrm>
            <a:off x="6248400" y="3505200"/>
            <a:ext cx="5791200" cy="3098800"/>
          </a:xfrm>
          <a:custGeom>
            <a:avLst/>
            <a:gdLst/>
            <a:ahLst/>
            <a:cxnLst/>
            <a:rect l="l" t="t" r="r" b="b"/>
            <a:pathLst>
              <a:path w="5791200" h="3098800">
                <a:moveTo>
                  <a:pt x="0" y="3098292"/>
                </a:moveTo>
                <a:lnTo>
                  <a:pt x="5791199" y="3098292"/>
                </a:lnTo>
                <a:lnTo>
                  <a:pt x="5791199" y="0"/>
                </a:lnTo>
                <a:lnTo>
                  <a:pt x="0" y="0"/>
                </a:lnTo>
                <a:lnTo>
                  <a:pt x="0" y="3098292"/>
                </a:lnTo>
                <a:close/>
              </a:path>
            </a:pathLst>
          </a:custGeom>
          <a:ln w="19812">
            <a:solidFill>
              <a:srgbClr val="000000"/>
            </a:solidFill>
          </a:ln>
        </p:spPr>
        <p:txBody>
          <a:bodyPr wrap="square" lIns="0" tIns="0" rIns="0" bIns="0" rtlCol="0"/>
          <a:lstStyle/>
          <a:p>
            <a:endParaRPr/>
          </a:p>
        </p:txBody>
      </p:sp>
      <p:sp>
        <p:nvSpPr>
          <p:cNvPr id="4" name="object 4"/>
          <p:cNvSpPr txBox="1"/>
          <p:nvPr/>
        </p:nvSpPr>
        <p:spPr>
          <a:xfrm>
            <a:off x="6372326" y="3581400"/>
            <a:ext cx="5704713" cy="386644"/>
          </a:xfrm>
          <a:prstGeom prst="rect">
            <a:avLst/>
          </a:prstGeom>
        </p:spPr>
        <p:txBody>
          <a:bodyPr vert="horz" wrap="square" lIns="0" tIns="78105" rIns="0" bIns="0" rtlCol="0">
            <a:spAutoFit/>
          </a:bodyPr>
          <a:lstStyle/>
          <a:p>
            <a:pPr marL="6985" algn="ctr">
              <a:lnSpc>
                <a:spcPct val="100000"/>
              </a:lnSpc>
              <a:spcBef>
                <a:spcPts val="480"/>
              </a:spcBef>
            </a:pPr>
            <a:r>
              <a:rPr lang="en-US" sz="2000" b="1" u="sng" dirty="0"/>
              <a:t>Supervised by: </a:t>
            </a:r>
          </a:p>
        </p:txBody>
      </p:sp>
      <p:sp>
        <p:nvSpPr>
          <p:cNvPr id="5" name="object 5"/>
          <p:cNvSpPr/>
          <p:nvPr/>
        </p:nvSpPr>
        <p:spPr>
          <a:xfrm>
            <a:off x="349123" y="2815451"/>
            <a:ext cx="5888990" cy="3100070"/>
          </a:xfrm>
          <a:custGeom>
            <a:avLst/>
            <a:gdLst/>
            <a:ahLst/>
            <a:cxnLst/>
            <a:rect l="l" t="t" r="r" b="b"/>
            <a:pathLst>
              <a:path w="5888990" h="3100070">
                <a:moveTo>
                  <a:pt x="0" y="3099816"/>
                </a:moveTo>
                <a:lnTo>
                  <a:pt x="5888736" y="3099816"/>
                </a:lnTo>
                <a:lnTo>
                  <a:pt x="5888736" y="0"/>
                </a:lnTo>
                <a:lnTo>
                  <a:pt x="0" y="0"/>
                </a:lnTo>
                <a:lnTo>
                  <a:pt x="0" y="3099816"/>
                </a:lnTo>
                <a:close/>
              </a:path>
            </a:pathLst>
          </a:custGeom>
          <a:ln w="19812">
            <a:solidFill>
              <a:srgbClr val="000000"/>
            </a:solidFill>
          </a:ln>
        </p:spPr>
        <p:txBody>
          <a:bodyPr wrap="square" lIns="0" tIns="0" rIns="0" bIns="0" rtlCol="0"/>
          <a:lstStyle/>
          <a:p>
            <a:endParaRPr/>
          </a:p>
        </p:txBody>
      </p:sp>
      <p:sp>
        <p:nvSpPr>
          <p:cNvPr id="7" name="object 7"/>
          <p:cNvSpPr txBox="1"/>
          <p:nvPr/>
        </p:nvSpPr>
        <p:spPr>
          <a:xfrm>
            <a:off x="4739385" y="172339"/>
            <a:ext cx="239649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Times New Roman"/>
                <a:cs typeface="Times New Roman"/>
              </a:rPr>
              <a:t>Knowledge &amp;</a:t>
            </a:r>
            <a:r>
              <a:rPr sz="1800" i="1" spc="-40" dirty="0">
                <a:latin typeface="Times New Roman"/>
                <a:cs typeface="Times New Roman"/>
              </a:rPr>
              <a:t> </a:t>
            </a:r>
            <a:r>
              <a:rPr sz="1800" i="1" spc="-20" dirty="0">
                <a:latin typeface="Times New Roman"/>
                <a:cs typeface="Times New Roman"/>
              </a:rPr>
              <a:t>Technology</a:t>
            </a:r>
            <a:endParaRPr sz="1800">
              <a:latin typeface="Times New Roman"/>
              <a:cs typeface="Times New Roman"/>
            </a:endParaRPr>
          </a:p>
        </p:txBody>
      </p:sp>
      <p:sp>
        <p:nvSpPr>
          <p:cNvPr id="8" name="object 8"/>
          <p:cNvSpPr/>
          <p:nvPr/>
        </p:nvSpPr>
        <p:spPr>
          <a:xfrm>
            <a:off x="0" y="0"/>
            <a:ext cx="1295400" cy="1219200"/>
          </a:xfrm>
          <a:prstGeom prst="rect">
            <a:avLst/>
          </a:prstGeom>
          <a:blipFill>
            <a:blip r:embed="rId2" cstate="print"/>
            <a:stretch>
              <a:fillRect/>
            </a:stretch>
          </a:blipFill>
        </p:spPr>
        <p:txBody>
          <a:bodyPr wrap="square" lIns="0" tIns="0" rIns="0" bIns="0" rtlCol="0"/>
          <a:lstStyle/>
          <a:p>
            <a:endParaRPr/>
          </a:p>
        </p:txBody>
      </p:sp>
      <p:sp>
        <p:nvSpPr>
          <p:cNvPr id="9" name="TextBox 8"/>
          <p:cNvSpPr txBox="1"/>
          <p:nvPr/>
        </p:nvSpPr>
        <p:spPr>
          <a:xfrm>
            <a:off x="-304800" y="2815451"/>
            <a:ext cx="5791200" cy="3647152"/>
          </a:xfrm>
          <a:prstGeom prst="rect">
            <a:avLst/>
          </a:prstGeom>
          <a:noFill/>
        </p:spPr>
        <p:txBody>
          <a:bodyPr wrap="square" rtlCol="0">
            <a:spAutoFit/>
          </a:bodyPr>
          <a:lstStyle/>
          <a:p>
            <a:r>
              <a:rPr lang="en-US" dirty="0"/>
              <a:t>                                     </a:t>
            </a:r>
            <a:r>
              <a:rPr lang="en-US" sz="2000" b="1" u="sng" dirty="0"/>
              <a:t>Presented by:</a:t>
            </a: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1.Name: Sadia Khanam</a:t>
            </a: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ID</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19204003</a:t>
            </a: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2. Name</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Jeba Afia</a:t>
            </a: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ID: 19204045</a:t>
            </a: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3.Name</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Mohammad Ali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Nayem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ID: 18204033</a:t>
            </a: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Batch: 10</a:t>
            </a:r>
            <a:r>
              <a:rPr lang="en-US" sz="16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b="1" u="sng" dirty="0"/>
          </a:p>
          <a:p>
            <a:endParaRPr lang="en-US" sz="2000" b="1" dirty="0">
              <a:latin typeface="Times New Roman" pitchFamily="18" charset="0"/>
              <a:cs typeface="Times New Roman" pitchFamily="18" charset="0"/>
            </a:endParaRPr>
          </a:p>
        </p:txBody>
      </p:sp>
      <p:sp>
        <p:nvSpPr>
          <p:cNvPr id="10" name="TextBox 9"/>
          <p:cNvSpPr txBox="1"/>
          <p:nvPr/>
        </p:nvSpPr>
        <p:spPr>
          <a:xfrm>
            <a:off x="1676400" y="609600"/>
            <a:ext cx="9829800" cy="1107996"/>
          </a:xfrm>
          <a:prstGeom prst="rect">
            <a:avLst/>
          </a:prstGeom>
          <a:noFill/>
        </p:spPr>
        <p:txBody>
          <a:bodyPr wrap="square" rtlCol="0">
            <a:spAutoFit/>
          </a:bodyPr>
          <a:lstStyle/>
          <a:p>
            <a:r>
              <a:rPr lang="en-US" sz="2400" b="1" dirty="0">
                <a:latin typeface="Times New Roman" pitchFamily="18" charset="0"/>
                <a:cs typeface="Times New Roman" pitchFamily="18" charset="0"/>
              </a:rPr>
              <a:t>Bangladesh Army University of Engineering &amp; Technology ( BAUET)</a:t>
            </a:r>
          </a:p>
          <a:p>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Qadirabad</a:t>
            </a:r>
            <a:r>
              <a:rPr lang="en-US" sz="2400" b="1" dirty="0">
                <a:latin typeface="Times New Roman" pitchFamily="18" charset="0"/>
                <a:cs typeface="Times New Roman" pitchFamily="18" charset="0"/>
              </a:rPr>
              <a:t> Cantonment, Natore-6431</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632190" cy="782265"/>
          </a:xfrm>
          <a:prstGeom prst="rect">
            <a:avLst/>
          </a:prstGeom>
        </p:spPr>
        <p:txBody>
          <a:bodyPr vert="horz" wrap="square" lIns="0" tIns="12700" rIns="0" bIns="0" rtlCol="0">
            <a:spAutoFit/>
          </a:bodyPr>
          <a:lstStyle/>
          <a:p>
            <a:pPr marL="12700">
              <a:lnSpc>
                <a:spcPct val="100000"/>
              </a:lnSpc>
              <a:spcBef>
                <a:spcPts val="100"/>
              </a:spcBef>
            </a:pPr>
            <a:r>
              <a:rPr lang="en-US" spc="-5" dirty="0"/>
              <a:t>                         Table View</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10</a:t>
            </a:fld>
            <a:r>
              <a:rPr dirty="0"/>
              <a:t> of</a:t>
            </a:r>
            <a:r>
              <a:rPr spc="-90" dirty="0"/>
              <a:t> </a:t>
            </a:r>
            <a:r>
              <a:rPr dirty="0"/>
              <a:t>24</a:t>
            </a:r>
          </a:p>
        </p:txBody>
      </p:sp>
      <p:sp>
        <p:nvSpPr>
          <p:cNvPr id="6" name="TextBox 5"/>
          <p:cNvSpPr txBox="1"/>
          <p:nvPr/>
        </p:nvSpPr>
        <p:spPr>
          <a:xfrm>
            <a:off x="3886200" y="6096000"/>
            <a:ext cx="5029200" cy="369332"/>
          </a:xfrm>
          <a:prstGeom prst="rect">
            <a:avLst/>
          </a:prstGeom>
          <a:noFill/>
        </p:spPr>
        <p:txBody>
          <a:bodyPr wrap="square" rtlCol="0">
            <a:spAutoFit/>
          </a:bodyPr>
          <a:lstStyle/>
          <a:p>
            <a:r>
              <a:rPr lang="en-US" dirty="0"/>
              <a:t>                         Fig 4:  Table View</a:t>
            </a:r>
          </a:p>
        </p:txBody>
      </p:sp>
      <p:sp>
        <p:nvSpPr>
          <p:cNvPr id="7" name="Rectangle 6">
            <a:extLst>
              <a:ext uri="{FF2B5EF4-FFF2-40B4-BE49-F238E27FC236}">
                <a16:creationId xmlns:a16="http://schemas.microsoft.com/office/drawing/2014/main" id="{DB21F914-7B8E-8966-9EC1-A8A2B747E5FA}"/>
              </a:ext>
            </a:extLst>
          </p:cNvPr>
          <p:cNvSpPr/>
          <p:nvPr/>
        </p:nvSpPr>
        <p:spPr>
          <a:xfrm>
            <a:off x="3408218" y="1172612"/>
            <a:ext cx="1699492" cy="185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0D9358-8C43-A5E9-8CC3-8056DBA7B90D}"/>
              </a:ext>
            </a:extLst>
          </p:cNvPr>
          <p:cNvSpPr/>
          <p:nvPr/>
        </p:nvSpPr>
        <p:spPr>
          <a:xfrm>
            <a:off x="7218218" y="1098721"/>
            <a:ext cx="1699492" cy="185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CD90E4D-2C0B-BD56-4986-ABAB29B909D3}"/>
              </a:ext>
            </a:extLst>
          </p:cNvPr>
          <p:cNvSpPr/>
          <p:nvPr/>
        </p:nvSpPr>
        <p:spPr>
          <a:xfrm>
            <a:off x="3177310" y="3694140"/>
            <a:ext cx="1699492" cy="1773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8AB5C2-7F1C-E710-873B-78F33A20A7C4}"/>
              </a:ext>
            </a:extLst>
          </p:cNvPr>
          <p:cNvSpPr/>
          <p:nvPr/>
        </p:nvSpPr>
        <p:spPr>
          <a:xfrm>
            <a:off x="7375236" y="3694140"/>
            <a:ext cx="1699492" cy="19858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3A29BF8-67FF-F649-7305-8B89AF31247A}"/>
              </a:ext>
            </a:extLst>
          </p:cNvPr>
          <p:cNvCxnSpPr/>
          <p:nvPr/>
        </p:nvCxnSpPr>
        <p:spPr>
          <a:xfrm>
            <a:off x="3408218" y="1671376"/>
            <a:ext cx="1699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99786C-971A-FE6A-9380-4CCC83AF7774}"/>
              </a:ext>
            </a:extLst>
          </p:cNvPr>
          <p:cNvCxnSpPr/>
          <p:nvPr/>
        </p:nvCxnSpPr>
        <p:spPr>
          <a:xfrm>
            <a:off x="7218218" y="1560540"/>
            <a:ext cx="1699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9E1E4B-3662-B802-4C53-6F7D3D80624B}"/>
              </a:ext>
            </a:extLst>
          </p:cNvPr>
          <p:cNvCxnSpPr/>
          <p:nvPr/>
        </p:nvCxnSpPr>
        <p:spPr>
          <a:xfrm>
            <a:off x="3177310" y="4183667"/>
            <a:ext cx="16994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E81B1E-3033-D03F-BBBF-3886F2EB255D}"/>
              </a:ext>
            </a:extLst>
          </p:cNvPr>
          <p:cNvCxnSpPr/>
          <p:nvPr/>
        </p:nvCxnSpPr>
        <p:spPr>
          <a:xfrm>
            <a:off x="7375236" y="4183667"/>
            <a:ext cx="169949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97A9454-8502-18A1-D009-9686896332EF}"/>
              </a:ext>
            </a:extLst>
          </p:cNvPr>
          <p:cNvSpPr txBox="1"/>
          <p:nvPr/>
        </p:nvSpPr>
        <p:spPr>
          <a:xfrm>
            <a:off x="3505200" y="1219200"/>
            <a:ext cx="1505527" cy="369048"/>
          </a:xfrm>
          <a:prstGeom prst="rect">
            <a:avLst/>
          </a:prstGeom>
          <a:noFill/>
        </p:spPr>
        <p:txBody>
          <a:bodyPr wrap="square" rtlCol="0">
            <a:spAutoFit/>
          </a:bodyPr>
          <a:lstStyle/>
          <a:p>
            <a:r>
              <a:rPr lang="en-US" dirty="0"/>
              <a:t>    Student</a:t>
            </a:r>
          </a:p>
        </p:txBody>
      </p:sp>
      <p:sp>
        <p:nvSpPr>
          <p:cNvPr id="17" name="TextBox 16">
            <a:extLst>
              <a:ext uri="{FF2B5EF4-FFF2-40B4-BE49-F238E27FC236}">
                <a16:creationId xmlns:a16="http://schemas.microsoft.com/office/drawing/2014/main" id="{9CD6662A-CE32-1C31-3050-D3D8780AEFAD}"/>
              </a:ext>
            </a:extLst>
          </p:cNvPr>
          <p:cNvSpPr txBox="1"/>
          <p:nvPr/>
        </p:nvSpPr>
        <p:spPr>
          <a:xfrm>
            <a:off x="7412183" y="1145107"/>
            <a:ext cx="1505527" cy="369048"/>
          </a:xfrm>
          <a:prstGeom prst="rect">
            <a:avLst/>
          </a:prstGeom>
          <a:noFill/>
        </p:spPr>
        <p:txBody>
          <a:bodyPr wrap="square" rtlCol="0">
            <a:spAutoFit/>
          </a:bodyPr>
          <a:lstStyle/>
          <a:p>
            <a:r>
              <a:rPr lang="en-US" dirty="0"/>
              <a:t>    Hall Dues</a:t>
            </a:r>
          </a:p>
        </p:txBody>
      </p:sp>
      <p:sp>
        <p:nvSpPr>
          <p:cNvPr id="18" name="TextBox 17">
            <a:extLst>
              <a:ext uri="{FF2B5EF4-FFF2-40B4-BE49-F238E27FC236}">
                <a16:creationId xmlns:a16="http://schemas.microsoft.com/office/drawing/2014/main" id="{3591E86A-42EE-61A8-CB55-18282B4A96DE}"/>
              </a:ext>
            </a:extLst>
          </p:cNvPr>
          <p:cNvSpPr txBox="1"/>
          <p:nvPr/>
        </p:nvSpPr>
        <p:spPr>
          <a:xfrm>
            <a:off x="3343566" y="3745144"/>
            <a:ext cx="1505527" cy="369048"/>
          </a:xfrm>
          <a:prstGeom prst="rect">
            <a:avLst/>
          </a:prstGeom>
          <a:noFill/>
        </p:spPr>
        <p:txBody>
          <a:bodyPr wrap="square" rtlCol="0">
            <a:spAutoFit/>
          </a:bodyPr>
          <a:lstStyle/>
          <a:p>
            <a:r>
              <a:rPr lang="en-US" dirty="0"/>
              <a:t>    Hall Office</a:t>
            </a:r>
          </a:p>
        </p:txBody>
      </p:sp>
      <p:sp>
        <p:nvSpPr>
          <p:cNvPr id="19" name="TextBox 18">
            <a:extLst>
              <a:ext uri="{FF2B5EF4-FFF2-40B4-BE49-F238E27FC236}">
                <a16:creationId xmlns:a16="http://schemas.microsoft.com/office/drawing/2014/main" id="{68E0960C-11D3-72F2-8891-DC224996D8A5}"/>
              </a:ext>
            </a:extLst>
          </p:cNvPr>
          <p:cNvSpPr txBox="1"/>
          <p:nvPr/>
        </p:nvSpPr>
        <p:spPr>
          <a:xfrm>
            <a:off x="7472218" y="3740526"/>
            <a:ext cx="1747982" cy="369048"/>
          </a:xfrm>
          <a:prstGeom prst="rect">
            <a:avLst/>
          </a:prstGeom>
          <a:noFill/>
        </p:spPr>
        <p:txBody>
          <a:bodyPr wrap="square" rtlCol="0">
            <a:spAutoFit/>
          </a:bodyPr>
          <a:lstStyle/>
          <a:p>
            <a:r>
              <a:rPr lang="en-US" dirty="0"/>
              <a:t>    Meal Chart</a:t>
            </a:r>
          </a:p>
        </p:txBody>
      </p:sp>
      <p:sp>
        <p:nvSpPr>
          <p:cNvPr id="20" name="TextBox 19">
            <a:extLst>
              <a:ext uri="{FF2B5EF4-FFF2-40B4-BE49-F238E27FC236}">
                <a16:creationId xmlns:a16="http://schemas.microsoft.com/office/drawing/2014/main" id="{9ADCDE57-750B-FCA6-AE95-C177F7537DA0}"/>
              </a:ext>
            </a:extLst>
          </p:cNvPr>
          <p:cNvSpPr txBox="1"/>
          <p:nvPr/>
        </p:nvSpPr>
        <p:spPr>
          <a:xfrm>
            <a:off x="3637552" y="1607541"/>
            <a:ext cx="1240822" cy="1446550"/>
          </a:xfrm>
          <a:prstGeom prst="rect">
            <a:avLst/>
          </a:prstGeom>
          <a:noFill/>
        </p:spPr>
        <p:txBody>
          <a:bodyPr wrap="square" rtlCol="0">
            <a:spAutoFit/>
          </a:bodyPr>
          <a:lstStyle/>
          <a:p>
            <a:r>
              <a:rPr lang="en-US" dirty="0"/>
              <a:t>    </a:t>
            </a:r>
            <a:r>
              <a:rPr lang="en-US" sz="1400" u="sng" dirty="0" err="1"/>
              <a:t>Stud_id</a:t>
            </a:r>
            <a:endParaRPr lang="en-US" sz="1400" u="sng" dirty="0"/>
          </a:p>
          <a:p>
            <a:r>
              <a:rPr lang="en-US" sz="1400" dirty="0"/>
              <a:t>     Phone</a:t>
            </a:r>
          </a:p>
          <a:p>
            <a:r>
              <a:rPr lang="en-US" sz="1400" dirty="0"/>
              <a:t>     email</a:t>
            </a:r>
          </a:p>
          <a:p>
            <a:r>
              <a:rPr lang="en-US" sz="1400" dirty="0"/>
              <a:t>   </a:t>
            </a:r>
            <a:r>
              <a:rPr lang="en-US" sz="1400" dirty="0" err="1"/>
              <a:t>Room_no</a:t>
            </a:r>
            <a:endParaRPr lang="en-US" sz="1400" dirty="0"/>
          </a:p>
          <a:p>
            <a:r>
              <a:rPr lang="en-US" sz="1400" dirty="0"/>
              <a:t>     </a:t>
            </a:r>
            <a:r>
              <a:rPr lang="en-US" sz="1400" dirty="0" err="1"/>
              <a:t>Hall_id</a:t>
            </a:r>
            <a:endParaRPr lang="en-US" sz="1400" dirty="0"/>
          </a:p>
          <a:p>
            <a:r>
              <a:rPr lang="en-US" sz="1400" dirty="0"/>
              <a:t>     </a:t>
            </a:r>
            <a:r>
              <a:rPr lang="en-US" sz="1400" dirty="0" err="1"/>
              <a:t>Meal_id</a:t>
            </a:r>
            <a:endParaRPr lang="en-US" sz="1400" dirty="0"/>
          </a:p>
        </p:txBody>
      </p:sp>
      <p:sp>
        <p:nvSpPr>
          <p:cNvPr id="21" name="TextBox 20">
            <a:extLst>
              <a:ext uri="{FF2B5EF4-FFF2-40B4-BE49-F238E27FC236}">
                <a16:creationId xmlns:a16="http://schemas.microsoft.com/office/drawing/2014/main" id="{9DA778CC-CE18-72A8-5987-7406BBCC46CF}"/>
              </a:ext>
            </a:extLst>
          </p:cNvPr>
          <p:cNvSpPr txBox="1"/>
          <p:nvPr/>
        </p:nvSpPr>
        <p:spPr>
          <a:xfrm>
            <a:off x="7472218" y="1690018"/>
            <a:ext cx="1240822" cy="1015663"/>
          </a:xfrm>
          <a:prstGeom prst="rect">
            <a:avLst/>
          </a:prstGeom>
          <a:noFill/>
        </p:spPr>
        <p:txBody>
          <a:bodyPr wrap="square" rtlCol="0">
            <a:spAutoFit/>
          </a:bodyPr>
          <a:lstStyle/>
          <a:p>
            <a:r>
              <a:rPr lang="en-US" dirty="0"/>
              <a:t>    </a:t>
            </a:r>
            <a:r>
              <a:rPr lang="en-US" sz="1400" u="sng" dirty="0" err="1"/>
              <a:t>Hall_id</a:t>
            </a:r>
            <a:endParaRPr lang="en-US" sz="1400" u="sng" dirty="0"/>
          </a:p>
          <a:p>
            <a:r>
              <a:rPr lang="en-US" sz="1400" dirty="0"/>
              <a:t>  </a:t>
            </a:r>
            <a:r>
              <a:rPr lang="en-US" sz="1400" dirty="0" err="1"/>
              <a:t>Meal_Charge</a:t>
            </a:r>
            <a:endParaRPr lang="en-US" sz="1400" dirty="0"/>
          </a:p>
          <a:p>
            <a:r>
              <a:rPr lang="en-US" sz="1400" dirty="0"/>
              <a:t>  </a:t>
            </a:r>
            <a:r>
              <a:rPr lang="en-US" sz="1400" dirty="0" err="1"/>
              <a:t>Hall_Charge</a:t>
            </a:r>
            <a:endParaRPr lang="en-US" sz="1400" dirty="0"/>
          </a:p>
          <a:p>
            <a:r>
              <a:rPr lang="en-US" sz="1400" dirty="0" err="1"/>
              <a:t>Total_Charge</a:t>
            </a:r>
            <a:endParaRPr lang="en-US" sz="1400" dirty="0"/>
          </a:p>
        </p:txBody>
      </p:sp>
      <p:sp>
        <p:nvSpPr>
          <p:cNvPr id="22" name="TextBox 21">
            <a:extLst>
              <a:ext uri="{FF2B5EF4-FFF2-40B4-BE49-F238E27FC236}">
                <a16:creationId xmlns:a16="http://schemas.microsoft.com/office/drawing/2014/main" id="{5175A0A1-055F-6E05-4982-034838C0BB62}"/>
              </a:ext>
            </a:extLst>
          </p:cNvPr>
          <p:cNvSpPr txBox="1"/>
          <p:nvPr/>
        </p:nvSpPr>
        <p:spPr>
          <a:xfrm>
            <a:off x="3475918" y="4206691"/>
            <a:ext cx="1240822" cy="1231106"/>
          </a:xfrm>
          <a:prstGeom prst="rect">
            <a:avLst/>
          </a:prstGeom>
          <a:noFill/>
        </p:spPr>
        <p:txBody>
          <a:bodyPr wrap="square" rtlCol="0">
            <a:spAutoFit/>
          </a:bodyPr>
          <a:lstStyle/>
          <a:p>
            <a:r>
              <a:rPr lang="en-US" dirty="0"/>
              <a:t>   </a:t>
            </a:r>
            <a:r>
              <a:rPr lang="en-US" sz="1400" u="sng" dirty="0"/>
              <a:t>Username</a:t>
            </a:r>
          </a:p>
          <a:p>
            <a:r>
              <a:rPr lang="en-US" sz="1400" dirty="0"/>
              <a:t>    Password</a:t>
            </a:r>
          </a:p>
          <a:p>
            <a:r>
              <a:rPr lang="en-US" sz="1400" dirty="0"/>
              <a:t>     </a:t>
            </a:r>
            <a:r>
              <a:rPr lang="en-US" sz="1400" dirty="0" err="1"/>
              <a:t>Meal_id</a:t>
            </a:r>
            <a:endParaRPr lang="en-US" sz="1400" dirty="0"/>
          </a:p>
          <a:p>
            <a:r>
              <a:rPr lang="en-US" sz="1400" dirty="0"/>
              <a:t>      </a:t>
            </a:r>
            <a:r>
              <a:rPr lang="en-US" sz="1400" dirty="0" err="1"/>
              <a:t>Hall_id</a:t>
            </a:r>
            <a:endParaRPr lang="en-US" sz="1400" dirty="0"/>
          </a:p>
          <a:p>
            <a:r>
              <a:rPr lang="en-US" sz="1400" dirty="0"/>
              <a:t>      </a:t>
            </a:r>
            <a:r>
              <a:rPr lang="en-US" sz="1400" dirty="0" err="1"/>
              <a:t>Stud_id</a:t>
            </a:r>
            <a:endParaRPr lang="en-US" sz="1400" dirty="0"/>
          </a:p>
        </p:txBody>
      </p:sp>
      <p:sp>
        <p:nvSpPr>
          <p:cNvPr id="23" name="TextBox 22">
            <a:extLst>
              <a:ext uri="{FF2B5EF4-FFF2-40B4-BE49-F238E27FC236}">
                <a16:creationId xmlns:a16="http://schemas.microsoft.com/office/drawing/2014/main" id="{780556F9-4CC1-FCCF-2DCD-DE106F944CD7}"/>
              </a:ext>
            </a:extLst>
          </p:cNvPr>
          <p:cNvSpPr txBox="1"/>
          <p:nvPr/>
        </p:nvSpPr>
        <p:spPr>
          <a:xfrm>
            <a:off x="7604570" y="4280582"/>
            <a:ext cx="1240822" cy="1231106"/>
          </a:xfrm>
          <a:prstGeom prst="rect">
            <a:avLst/>
          </a:prstGeom>
          <a:noFill/>
        </p:spPr>
        <p:txBody>
          <a:bodyPr wrap="square" rtlCol="0">
            <a:spAutoFit/>
          </a:bodyPr>
          <a:lstStyle/>
          <a:p>
            <a:r>
              <a:rPr lang="en-US" dirty="0"/>
              <a:t>    </a:t>
            </a:r>
            <a:r>
              <a:rPr lang="en-US" sz="1400" u="sng" dirty="0" err="1"/>
              <a:t>Meal_id</a:t>
            </a:r>
            <a:endParaRPr lang="en-US" sz="1400" u="sng" dirty="0"/>
          </a:p>
          <a:p>
            <a:r>
              <a:rPr lang="en-US" sz="1400" dirty="0"/>
              <a:t>        Day</a:t>
            </a:r>
          </a:p>
          <a:p>
            <a:r>
              <a:rPr lang="en-US" sz="1400" dirty="0"/>
              <a:t>     Lunch</a:t>
            </a:r>
          </a:p>
          <a:p>
            <a:r>
              <a:rPr lang="en-US" sz="1400" dirty="0"/>
              <a:t>   Breakfast</a:t>
            </a:r>
          </a:p>
          <a:p>
            <a:r>
              <a:rPr lang="en-US" sz="1400" dirty="0"/>
              <a:t>      Dinner</a:t>
            </a:r>
          </a:p>
        </p:txBody>
      </p:sp>
      <p:cxnSp>
        <p:nvCxnSpPr>
          <p:cNvPr id="24" name="Straight Connector 23">
            <a:extLst>
              <a:ext uri="{FF2B5EF4-FFF2-40B4-BE49-F238E27FC236}">
                <a16:creationId xmlns:a16="http://schemas.microsoft.com/office/drawing/2014/main" id="{D79CAFF3-AD0D-5043-C6C8-DDB8C8FF39CA}"/>
              </a:ext>
            </a:extLst>
          </p:cNvPr>
          <p:cNvCxnSpPr/>
          <p:nvPr/>
        </p:nvCxnSpPr>
        <p:spPr>
          <a:xfrm>
            <a:off x="5107710" y="2816685"/>
            <a:ext cx="8959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0B5596-21EC-0B3E-8AE4-EB8DD7B5B638}"/>
              </a:ext>
            </a:extLst>
          </p:cNvPr>
          <p:cNvCxnSpPr>
            <a:cxnSpLocks/>
          </p:cNvCxnSpPr>
          <p:nvPr/>
        </p:nvCxnSpPr>
        <p:spPr>
          <a:xfrm flipV="1">
            <a:off x="6022110" y="1902285"/>
            <a:ext cx="11546"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AF17C01-7B4C-0D42-4429-B1AEF574D9D4}"/>
              </a:ext>
            </a:extLst>
          </p:cNvPr>
          <p:cNvCxnSpPr>
            <a:cxnSpLocks/>
          </p:cNvCxnSpPr>
          <p:nvPr/>
        </p:nvCxnSpPr>
        <p:spPr>
          <a:xfrm>
            <a:off x="6033656" y="1902285"/>
            <a:ext cx="1196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3EA27B-DF97-5D09-54F1-F8603335652D}"/>
              </a:ext>
            </a:extLst>
          </p:cNvPr>
          <p:cNvCxnSpPr/>
          <p:nvPr/>
        </p:nvCxnSpPr>
        <p:spPr>
          <a:xfrm flipH="1">
            <a:off x="2059710" y="5264321"/>
            <a:ext cx="111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D750189-1D76-25AF-AEBD-4A12B2DBFD00}"/>
              </a:ext>
            </a:extLst>
          </p:cNvPr>
          <p:cNvCxnSpPr/>
          <p:nvPr/>
        </p:nvCxnSpPr>
        <p:spPr>
          <a:xfrm flipV="1">
            <a:off x="2041237" y="2023754"/>
            <a:ext cx="0" cy="3249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FA40881-8D28-1903-510B-C15357DAA335}"/>
              </a:ext>
            </a:extLst>
          </p:cNvPr>
          <p:cNvCxnSpPr/>
          <p:nvPr/>
        </p:nvCxnSpPr>
        <p:spPr>
          <a:xfrm>
            <a:off x="2041237" y="2023754"/>
            <a:ext cx="13023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6AEBDE0-7C10-0BCA-9926-3E4B4F63F2F1}"/>
              </a:ext>
            </a:extLst>
          </p:cNvPr>
          <p:cNvCxnSpPr/>
          <p:nvPr/>
        </p:nvCxnSpPr>
        <p:spPr>
          <a:xfrm>
            <a:off x="4876802" y="4822244"/>
            <a:ext cx="17549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7084FA5-60BA-AAE1-8A0B-8219EFDC175C}"/>
              </a:ext>
            </a:extLst>
          </p:cNvPr>
          <p:cNvCxnSpPr/>
          <p:nvPr/>
        </p:nvCxnSpPr>
        <p:spPr>
          <a:xfrm flipV="1">
            <a:off x="6631710" y="4488467"/>
            <a:ext cx="0" cy="333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C4CD645-852F-06C8-A077-E008E157E9C0}"/>
              </a:ext>
            </a:extLst>
          </p:cNvPr>
          <p:cNvCxnSpPr/>
          <p:nvPr/>
        </p:nvCxnSpPr>
        <p:spPr>
          <a:xfrm>
            <a:off x="6631710" y="4497703"/>
            <a:ext cx="7435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7A45B8F-5BA3-177B-6881-324E483C2E57}"/>
              </a:ext>
            </a:extLst>
          </p:cNvPr>
          <p:cNvCxnSpPr/>
          <p:nvPr/>
        </p:nvCxnSpPr>
        <p:spPr>
          <a:xfrm flipH="1">
            <a:off x="2692401" y="2892885"/>
            <a:ext cx="7158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27D86F-48BF-0F80-1EB5-FA2CC7E80399}"/>
              </a:ext>
            </a:extLst>
          </p:cNvPr>
          <p:cNvCxnSpPr>
            <a:cxnSpLocks/>
          </p:cNvCxnSpPr>
          <p:nvPr/>
        </p:nvCxnSpPr>
        <p:spPr>
          <a:xfrm>
            <a:off x="2692401" y="2892885"/>
            <a:ext cx="0" cy="551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0C7150-A046-5200-F92D-EB6B4B280329}"/>
              </a:ext>
            </a:extLst>
          </p:cNvPr>
          <p:cNvCxnSpPr/>
          <p:nvPr/>
        </p:nvCxnSpPr>
        <p:spPr>
          <a:xfrm>
            <a:off x="2692401" y="3444758"/>
            <a:ext cx="40224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16965F-1BDD-1F2E-AAA4-A481D71726E5}"/>
              </a:ext>
            </a:extLst>
          </p:cNvPr>
          <p:cNvCxnSpPr>
            <a:cxnSpLocks/>
          </p:cNvCxnSpPr>
          <p:nvPr/>
        </p:nvCxnSpPr>
        <p:spPr>
          <a:xfrm>
            <a:off x="6733310" y="3444758"/>
            <a:ext cx="0" cy="905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5E26C29-F246-50DE-BFAB-514C6E2BB575}"/>
              </a:ext>
            </a:extLst>
          </p:cNvPr>
          <p:cNvCxnSpPr>
            <a:cxnSpLocks/>
          </p:cNvCxnSpPr>
          <p:nvPr/>
        </p:nvCxnSpPr>
        <p:spPr>
          <a:xfrm>
            <a:off x="6714837" y="4349921"/>
            <a:ext cx="660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984056-B184-D7FF-8D82-53785D19899A}"/>
              </a:ext>
            </a:extLst>
          </p:cNvPr>
          <p:cNvCxnSpPr/>
          <p:nvPr/>
        </p:nvCxnSpPr>
        <p:spPr>
          <a:xfrm>
            <a:off x="4876802" y="5070358"/>
            <a:ext cx="19488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F51991-898E-C5A1-F91F-FE707C41D12D}"/>
              </a:ext>
            </a:extLst>
          </p:cNvPr>
          <p:cNvCxnSpPr>
            <a:cxnSpLocks/>
          </p:cNvCxnSpPr>
          <p:nvPr/>
        </p:nvCxnSpPr>
        <p:spPr>
          <a:xfrm flipH="1">
            <a:off x="6825674" y="5088830"/>
            <a:ext cx="9236" cy="84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38A9AD-22EB-44FF-A9E1-DC76791DD3C0}"/>
              </a:ext>
            </a:extLst>
          </p:cNvPr>
          <p:cNvCxnSpPr/>
          <p:nvPr/>
        </p:nvCxnSpPr>
        <p:spPr>
          <a:xfrm>
            <a:off x="6825674" y="5938576"/>
            <a:ext cx="26693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BEEB06-433B-656C-C083-66DB2C30D415}"/>
              </a:ext>
            </a:extLst>
          </p:cNvPr>
          <p:cNvCxnSpPr>
            <a:cxnSpLocks/>
          </p:cNvCxnSpPr>
          <p:nvPr/>
        </p:nvCxnSpPr>
        <p:spPr>
          <a:xfrm flipV="1">
            <a:off x="9504219" y="1809921"/>
            <a:ext cx="0" cy="4128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7CF6F23-B1D3-2B6E-FE10-8DCEAD2FB1AA}"/>
              </a:ext>
            </a:extLst>
          </p:cNvPr>
          <p:cNvCxnSpPr/>
          <p:nvPr/>
        </p:nvCxnSpPr>
        <p:spPr>
          <a:xfrm flipH="1">
            <a:off x="8917710" y="1809921"/>
            <a:ext cx="5865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632190" cy="782265"/>
          </a:xfrm>
          <a:prstGeom prst="rect">
            <a:avLst/>
          </a:prstGeom>
        </p:spPr>
        <p:txBody>
          <a:bodyPr vert="horz" wrap="square" lIns="0" tIns="12700" rIns="0" bIns="0" rtlCol="0">
            <a:spAutoFit/>
          </a:bodyPr>
          <a:lstStyle/>
          <a:p>
            <a:pPr marL="12700">
              <a:lnSpc>
                <a:spcPct val="100000"/>
              </a:lnSpc>
              <a:spcBef>
                <a:spcPts val="100"/>
              </a:spcBef>
            </a:pPr>
            <a:r>
              <a:rPr lang="en-US" spc="-5" dirty="0"/>
              <a:t>                      Structured Chart</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11</a:t>
            </a:fld>
            <a:r>
              <a:rPr dirty="0"/>
              <a:t> of</a:t>
            </a:r>
            <a:r>
              <a:rPr spc="-90" dirty="0"/>
              <a:t> </a:t>
            </a:r>
            <a:r>
              <a:rPr dirty="0"/>
              <a:t>24</a:t>
            </a:r>
          </a:p>
        </p:txBody>
      </p:sp>
      <p:sp>
        <p:nvSpPr>
          <p:cNvPr id="6" name="TextBox 5"/>
          <p:cNvSpPr txBox="1"/>
          <p:nvPr/>
        </p:nvSpPr>
        <p:spPr>
          <a:xfrm>
            <a:off x="4038600" y="6324600"/>
            <a:ext cx="5029200" cy="369332"/>
          </a:xfrm>
          <a:prstGeom prst="rect">
            <a:avLst/>
          </a:prstGeom>
          <a:noFill/>
        </p:spPr>
        <p:txBody>
          <a:bodyPr wrap="square" rtlCol="0">
            <a:spAutoFit/>
          </a:bodyPr>
          <a:lstStyle/>
          <a:p>
            <a:r>
              <a:rPr lang="en-US" dirty="0"/>
              <a:t>                    Fig 5: Structured Chart</a:t>
            </a:r>
          </a:p>
        </p:txBody>
      </p:sp>
      <p:sp>
        <p:nvSpPr>
          <p:cNvPr id="7" name="Rectangle 6"/>
          <p:cNvSpPr/>
          <p:nvPr/>
        </p:nvSpPr>
        <p:spPr>
          <a:xfrm>
            <a:off x="4343400" y="1447800"/>
            <a:ext cx="3962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38400" y="3200400"/>
            <a:ext cx="2514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62800" y="3200400"/>
            <a:ext cx="2895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04800" y="4800600"/>
            <a:ext cx="2362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24200" y="4800600"/>
            <a:ext cx="16764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10200" y="4800600"/>
            <a:ext cx="1905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29600" y="4724400"/>
            <a:ext cx="1676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287000" y="4724400"/>
            <a:ext cx="16764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7" idx="2"/>
            <a:endCxn id="9" idx="0"/>
          </p:cNvCxnSpPr>
          <p:nvPr/>
        </p:nvCxnSpPr>
        <p:spPr>
          <a:xfrm flipH="1">
            <a:off x="3695700" y="2286000"/>
            <a:ext cx="26289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10" idx="0"/>
          </p:cNvCxnSpPr>
          <p:nvPr/>
        </p:nvCxnSpPr>
        <p:spPr>
          <a:xfrm>
            <a:off x="6324600" y="2286000"/>
            <a:ext cx="2286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11" idx="0"/>
          </p:cNvCxnSpPr>
          <p:nvPr/>
        </p:nvCxnSpPr>
        <p:spPr>
          <a:xfrm flipH="1">
            <a:off x="1485900" y="3886200"/>
            <a:ext cx="2209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2"/>
            <a:endCxn id="12" idx="0"/>
          </p:cNvCxnSpPr>
          <p:nvPr/>
        </p:nvCxnSpPr>
        <p:spPr>
          <a:xfrm>
            <a:off x="3695700" y="3886200"/>
            <a:ext cx="2667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3" idx="0"/>
          </p:cNvCxnSpPr>
          <p:nvPr/>
        </p:nvCxnSpPr>
        <p:spPr>
          <a:xfrm>
            <a:off x="3695700" y="3886200"/>
            <a:ext cx="26670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3" idx="0"/>
          </p:cNvCxnSpPr>
          <p:nvPr/>
        </p:nvCxnSpPr>
        <p:spPr>
          <a:xfrm flipH="1">
            <a:off x="6362700" y="3886200"/>
            <a:ext cx="22479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2"/>
            <a:endCxn id="14" idx="0"/>
          </p:cNvCxnSpPr>
          <p:nvPr/>
        </p:nvCxnSpPr>
        <p:spPr>
          <a:xfrm>
            <a:off x="8610600" y="3886200"/>
            <a:ext cx="457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2"/>
            <a:endCxn id="15" idx="0"/>
          </p:cNvCxnSpPr>
          <p:nvPr/>
        </p:nvCxnSpPr>
        <p:spPr>
          <a:xfrm>
            <a:off x="8610600" y="3886200"/>
            <a:ext cx="2514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953000" y="1676400"/>
            <a:ext cx="2971800" cy="369332"/>
          </a:xfrm>
          <a:prstGeom prst="rect">
            <a:avLst/>
          </a:prstGeom>
          <a:noFill/>
        </p:spPr>
        <p:txBody>
          <a:bodyPr wrap="square" rtlCol="0">
            <a:spAutoFit/>
          </a:bodyPr>
          <a:lstStyle/>
          <a:p>
            <a:r>
              <a:rPr lang="en-US" dirty="0">
                <a:latin typeface="Times New Roman" pitchFamily="18" charset="0"/>
                <a:cs typeface="Times New Roman" pitchFamily="18" charset="0"/>
              </a:rPr>
              <a:t> Hall Management System</a:t>
            </a:r>
          </a:p>
        </p:txBody>
      </p:sp>
      <p:sp>
        <p:nvSpPr>
          <p:cNvPr id="33" name="TextBox 32"/>
          <p:cNvSpPr txBox="1"/>
          <p:nvPr/>
        </p:nvSpPr>
        <p:spPr>
          <a:xfrm>
            <a:off x="2438400" y="3352800"/>
            <a:ext cx="2971800" cy="369332"/>
          </a:xfrm>
          <a:prstGeom prst="rect">
            <a:avLst/>
          </a:prstGeom>
          <a:noFill/>
        </p:spPr>
        <p:txBody>
          <a:bodyPr wrap="square" rtlCol="0">
            <a:spAutoFit/>
          </a:bodyPr>
          <a:lstStyle/>
          <a:p>
            <a:r>
              <a:rPr lang="en-US" dirty="0">
                <a:latin typeface="Times New Roman" pitchFamily="18" charset="0"/>
                <a:cs typeface="Times New Roman" pitchFamily="18" charset="0"/>
              </a:rPr>
              <a:t>              Student</a:t>
            </a:r>
          </a:p>
        </p:txBody>
      </p:sp>
      <p:sp>
        <p:nvSpPr>
          <p:cNvPr id="36" name="TextBox 35"/>
          <p:cNvSpPr txBox="1"/>
          <p:nvPr/>
        </p:nvSpPr>
        <p:spPr>
          <a:xfrm>
            <a:off x="7162800" y="3352800"/>
            <a:ext cx="2971800" cy="369332"/>
          </a:xfrm>
          <a:prstGeom prst="rect">
            <a:avLst/>
          </a:prstGeom>
          <a:noFill/>
        </p:spPr>
        <p:txBody>
          <a:bodyPr wrap="square" rtlCol="0">
            <a:spAutoFit/>
          </a:bodyPr>
          <a:lstStyle/>
          <a:p>
            <a:r>
              <a:rPr lang="en-US" dirty="0">
                <a:latin typeface="Times New Roman" pitchFamily="18" charset="0"/>
                <a:cs typeface="Times New Roman" pitchFamily="18" charset="0"/>
              </a:rPr>
              <a:t>                Hall Office</a:t>
            </a:r>
          </a:p>
        </p:txBody>
      </p:sp>
      <p:sp>
        <p:nvSpPr>
          <p:cNvPr id="37" name="TextBox 36"/>
          <p:cNvSpPr txBox="1"/>
          <p:nvPr/>
        </p:nvSpPr>
        <p:spPr>
          <a:xfrm>
            <a:off x="457200" y="5029200"/>
            <a:ext cx="2971800" cy="369332"/>
          </a:xfrm>
          <a:prstGeom prst="rect">
            <a:avLst/>
          </a:prstGeom>
          <a:noFill/>
        </p:spPr>
        <p:txBody>
          <a:bodyPr wrap="square" rtlCol="0">
            <a:spAutoFit/>
          </a:bodyPr>
          <a:lstStyle/>
          <a:p>
            <a:r>
              <a:rPr lang="en-US" dirty="0">
                <a:latin typeface="Times New Roman" pitchFamily="18" charset="0"/>
                <a:cs typeface="Times New Roman" pitchFamily="18" charset="0"/>
              </a:rPr>
              <a:t> View Student Details</a:t>
            </a:r>
          </a:p>
        </p:txBody>
      </p:sp>
      <p:sp>
        <p:nvSpPr>
          <p:cNvPr id="40" name="TextBox 39"/>
          <p:cNvSpPr txBox="1"/>
          <p:nvPr/>
        </p:nvSpPr>
        <p:spPr>
          <a:xfrm>
            <a:off x="10287000" y="4800600"/>
            <a:ext cx="3124200" cy="646331"/>
          </a:xfrm>
          <a:prstGeom prst="rect">
            <a:avLst/>
          </a:prstGeom>
          <a:noFill/>
        </p:spPr>
        <p:txBody>
          <a:bodyPr wrap="square" rtlCol="0">
            <a:spAutoFit/>
          </a:bodyPr>
          <a:lstStyle/>
          <a:p>
            <a:r>
              <a:rPr lang="en-US" dirty="0">
                <a:latin typeface="Times New Roman" pitchFamily="18" charset="0"/>
                <a:cs typeface="Times New Roman" pitchFamily="18" charset="0"/>
              </a:rPr>
              <a:t> Update Student</a:t>
            </a:r>
          </a:p>
          <a:p>
            <a:r>
              <a:rPr lang="en-US" dirty="0">
                <a:latin typeface="Times New Roman" pitchFamily="18" charset="0"/>
                <a:cs typeface="Times New Roman" pitchFamily="18" charset="0"/>
              </a:rPr>
              <a:t>        Details</a:t>
            </a:r>
          </a:p>
        </p:txBody>
      </p:sp>
      <p:sp>
        <p:nvSpPr>
          <p:cNvPr id="43" name="TextBox 42"/>
          <p:cNvSpPr txBox="1"/>
          <p:nvPr/>
        </p:nvSpPr>
        <p:spPr>
          <a:xfrm>
            <a:off x="3124200" y="4876800"/>
            <a:ext cx="2971800" cy="646331"/>
          </a:xfrm>
          <a:prstGeom prst="rect">
            <a:avLst/>
          </a:prstGeom>
          <a:noFill/>
        </p:spPr>
        <p:txBody>
          <a:bodyPr wrap="square" rtlCol="0">
            <a:spAutoFit/>
          </a:bodyPr>
          <a:lstStyle/>
          <a:p>
            <a:r>
              <a:rPr lang="en-US" dirty="0">
                <a:latin typeface="Times New Roman" pitchFamily="18" charset="0"/>
                <a:cs typeface="Times New Roman" pitchFamily="18" charset="0"/>
              </a:rPr>
              <a:t>   View Meal</a:t>
            </a:r>
          </a:p>
          <a:p>
            <a:r>
              <a:rPr lang="en-US" dirty="0">
                <a:latin typeface="Times New Roman" pitchFamily="18" charset="0"/>
                <a:cs typeface="Times New Roman" pitchFamily="18" charset="0"/>
              </a:rPr>
              <a:t>        Chart</a:t>
            </a:r>
          </a:p>
        </p:txBody>
      </p:sp>
      <p:sp>
        <p:nvSpPr>
          <p:cNvPr id="44" name="TextBox 43"/>
          <p:cNvSpPr txBox="1"/>
          <p:nvPr/>
        </p:nvSpPr>
        <p:spPr>
          <a:xfrm>
            <a:off x="5410200" y="5029200"/>
            <a:ext cx="2971800" cy="369332"/>
          </a:xfrm>
          <a:prstGeom prst="rect">
            <a:avLst/>
          </a:prstGeom>
          <a:noFill/>
        </p:spPr>
        <p:txBody>
          <a:bodyPr wrap="square" rtlCol="0">
            <a:spAutoFit/>
          </a:bodyPr>
          <a:lstStyle/>
          <a:p>
            <a:r>
              <a:rPr lang="en-US" dirty="0">
                <a:latin typeface="Times New Roman" pitchFamily="18" charset="0"/>
                <a:cs typeface="Times New Roman" pitchFamily="18" charset="0"/>
              </a:rPr>
              <a:t>      Hall Dues</a:t>
            </a:r>
          </a:p>
        </p:txBody>
      </p:sp>
      <p:sp>
        <p:nvSpPr>
          <p:cNvPr id="45" name="TextBox 44"/>
          <p:cNvSpPr txBox="1"/>
          <p:nvPr/>
        </p:nvSpPr>
        <p:spPr>
          <a:xfrm>
            <a:off x="8001000" y="4800600"/>
            <a:ext cx="3200400" cy="646331"/>
          </a:xfrm>
          <a:prstGeom prst="rect">
            <a:avLst/>
          </a:prstGeom>
          <a:noFill/>
        </p:spPr>
        <p:txBody>
          <a:bodyPr wrap="square" rtlCol="0">
            <a:spAutoFit/>
          </a:bodyPr>
          <a:lstStyle/>
          <a:p>
            <a:r>
              <a:rPr lang="en-US" dirty="0">
                <a:latin typeface="Times New Roman" pitchFamily="18" charset="0"/>
                <a:cs typeface="Times New Roman" pitchFamily="18" charset="0"/>
              </a:rPr>
              <a:t>      Update Meal</a:t>
            </a:r>
          </a:p>
          <a:p>
            <a:r>
              <a:rPr lang="en-US" dirty="0">
                <a:latin typeface="Times New Roman" pitchFamily="18" charset="0"/>
                <a:cs typeface="Times New Roman" pitchFamily="18" charset="0"/>
              </a:rPr>
              <a:t>             Details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632190" cy="782265"/>
          </a:xfrm>
          <a:prstGeom prst="rect">
            <a:avLst/>
          </a:prstGeom>
        </p:spPr>
        <p:txBody>
          <a:bodyPr vert="horz" wrap="square" lIns="0" tIns="12700" rIns="0" bIns="0" rtlCol="0">
            <a:spAutoFit/>
          </a:bodyPr>
          <a:lstStyle/>
          <a:p>
            <a:pPr marL="12700">
              <a:lnSpc>
                <a:spcPct val="100000"/>
              </a:lnSpc>
              <a:spcBef>
                <a:spcPts val="100"/>
              </a:spcBef>
            </a:pPr>
            <a:r>
              <a:rPr lang="en-US" spc="-5" dirty="0"/>
              <a:t>                       Use Case Diagram</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12</a:t>
            </a:fld>
            <a:r>
              <a:rPr dirty="0"/>
              <a:t> of</a:t>
            </a:r>
            <a:r>
              <a:rPr spc="-90" dirty="0"/>
              <a:t> </a:t>
            </a:r>
            <a:r>
              <a:rPr dirty="0"/>
              <a:t>24</a:t>
            </a:r>
          </a:p>
        </p:txBody>
      </p:sp>
      <p:sp>
        <p:nvSpPr>
          <p:cNvPr id="7" name="TextBox 6"/>
          <p:cNvSpPr txBox="1"/>
          <p:nvPr/>
        </p:nvSpPr>
        <p:spPr>
          <a:xfrm>
            <a:off x="4038600" y="6324600"/>
            <a:ext cx="5029200" cy="369332"/>
          </a:xfrm>
          <a:prstGeom prst="rect">
            <a:avLst/>
          </a:prstGeom>
          <a:noFill/>
        </p:spPr>
        <p:txBody>
          <a:bodyPr wrap="square" rtlCol="0">
            <a:spAutoFit/>
          </a:bodyPr>
          <a:lstStyle/>
          <a:p>
            <a:r>
              <a:rPr lang="en-US" dirty="0"/>
              <a:t>                    Fig 6: Use Case Diagram</a:t>
            </a:r>
          </a:p>
        </p:txBody>
      </p:sp>
      <p:sp>
        <p:nvSpPr>
          <p:cNvPr id="8" name="Rectangle 7"/>
          <p:cNvSpPr/>
          <p:nvPr/>
        </p:nvSpPr>
        <p:spPr>
          <a:xfrm>
            <a:off x="4495800" y="1143000"/>
            <a:ext cx="3657600" cy="502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800600" y="1371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76800" y="2133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76800" y="2895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876800" y="3657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00600" y="4419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953000" y="5181600"/>
            <a:ext cx="30480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05000" y="2514600"/>
            <a:ext cx="762000" cy="762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5" idx="4"/>
          </p:cNvCxnSpPr>
          <p:nvPr/>
        </p:nvCxnSpPr>
        <p:spPr>
          <a:xfrm>
            <a:off x="2286000" y="3276600"/>
            <a:ext cx="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057400" y="3581400"/>
            <a:ext cx="2286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286000" y="3581400"/>
            <a:ext cx="3048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2057400" y="3962400"/>
            <a:ext cx="228600" cy="152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286000" y="3962400"/>
            <a:ext cx="3048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9906000" y="1752600"/>
            <a:ext cx="762000" cy="762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42" idx="4"/>
          </p:cNvCxnSpPr>
          <p:nvPr/>
        </p:nvCxnSpPr>
        <p:spPr>
          <a:xfrm>
            <a:off x="10287000" y="2514600"/>
            <a:ext cx="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058400" y="2819400"/>
            <a:ext cx="2286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0287000" y="2819400"/>
            <a:ext cx="3048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058400" y="3200400"/>
            <a:ext cx="228600" cy="152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0287000" y="3200400"/>
            <a:ext cx="3048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9982200" y="4038600"/>
            <a:ext cx="762000" cy="76200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50" idx="4"/>
          </p:cNvCxnSpPr>
          <p:nvPr/>
        </p:nvCxnSpPr>
        <p:spPr>
          <a:xfrm>
            <a:off x="10363200" y="4800600"/>
            <a:ext cx="0" cy="6858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134600" y="5105400"/>
            <a:ext cx="2286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363200" y="5105400"/>
            <a:ext cx="304800" cy="76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0134600" y="5486400"/>
            <a:ext cx="228600" cy="1524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0363200" y="5486400"/>
            <a:ext cx="304800" cy="152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791200" y="1447800"/>
            <a:ext cx="1447800" cy="381000"/>
          </a:xfrm>
          <a:prstGeom prst="rect">
            <a:avLst/>
          </a:prstGeom>
          <a:noFill/>
        </p:spPr>
        <p:txBody>
          <a:bodyPr wrap="square" rtlCol="0">
            <a:spAutoFit/>
          </a:bodyPr>
          <a:lstStyle/>
          <a:p>
            <a:r>
              <a:rPr lang="en-US" dirty="0">
                <a:latin typeface="Times New Roman" pitchFamily="18" charset="0"/>
                <a:cs typeface="Times New Roman" pitchFamily="18" charset="0"/>
              </a:rPr>
              <a:t>Sign In</a:t>
            </a:r>
          </a:p>
        </p:txBody>
      </p:sp>
      <p:sp>
        <p:nvSpPr>
          <p:cNvPr id="57" name="TextBox 56"/>
          <p:cNvSpPr txBox="1"/>
          <p:nvPr/>
        </p:nvSpPr>
        <p:spPr>
          <a:xfrm>
            <a:off x="5410200" y="2209800"/>
            <a:ext cx="1905000" cy="369332"/>
          </a:xfrm>
          <a:prstGeom prst="rect">
            <a:avLst/>
          </a:prstGeom>
          <a:noFill/>
        </p:spPr>
        <p:txBody>
          <a:bodyPr wrap="square" rtlCol="0">
            <a:spAutoFit/>
          </a:bodyPr>
          <a:lstStyle/>
          <a:p>
            <a:r>
              <a:rPr lang="en-US" dirty="0">
                <a:latin typeface="Times New Roman" pitchFamily="18" charset="0"/>
                <a:cs typeface="Times New Roman" pitchFamily="18" charset="0"/>
              </a:rPr>
              <a:t>Assign Complain</a:t>
            </a:r>
          </a:p>
        </p:txBody>
      </p:sp>
      <p:sp>
        <p:nvSpPr>
          <p:cNvPr id="58" name="TextBox 57"/>
          <p:cNvSpPr txBox="1"/>
          <p:nvPr/>
        </p:nvSpPr>
        <p:spPr>
          <a:xfrm>
            <a:off x="5486400" y="3048000"/>
            <a:ext cx="1981200" cy="369332"/>
          </a:xfrm>
          <a:prstGeom prst="rect">
            <a:avLst/>
          </a:prstGeom>
          <a:noFill/>
        </p:spPr>
        <p:txBody>
          <a:bodyPr wrap="square" rtlCol="0">
            <a:spAutoFit/>
          </a:bodyPr>
          <a:lstStyle/>
          <a:p>
            <a:r>
              <a:rPr lang="en-US" dirty="0">
                <a:latin typeface="Times New Roman" pitchFamily="18" charset="0"/>
                <a:cs typeface="Times New Roman" pitchFamily="18" charset="0"/>
              </a:rPr>
              <a:t>View Meal Chart</a:t>
            </a:r>
          </a:p>
        </p:txBody>
      </p:sp>
      <p:sp>
        <p:nvSpPr>
          <p:cNvPr id="59" name="TextBox 58"/>
          <p:cNvSpPr txBox="1"/>
          <p:nvPr/>
        </p:nvSpPr>
        <p:spPr>
          <a:xfrm>
            <a:off x="5638800" y="3810000"/>
            <a:ext cx="1828800" cy="369332"/>
          </a:xfrm>
          <a:prstGeom prst="rect">
            <a:avLst/>
          </a:prstGeom>
          <a:noFill/>
        </p:spPr>
        <p:txBody>
          <a:bodyPr wrap="square" rtlCol="0">
            <a:spAutoFit/>
          </a:bodyPr>
          <a:lstStyle/>
          <a:p>
            <a:r>
              <a:rPr lang="en-US" dirty="0">
                <a:latin typeface="Times New Roman" pitchFamily="18" charset="0"/>
                <a:cs typeface="Times New Roman" pitchFamily="18" charset="0"/>
              </a:rPr>
              <a:t>View Hall Dues</a:t>
            </a:r>
          </a:p>
        </p:txBody>
      </p:sp>
      <p:sp>
        <p:nvSpPr>
          <p:cNvPr id="60" name="TextBox 59"/>
          <p:cNvSpPr txBox="1"/>
          <p:nvPr/>
        </p:nvSpPr>
        <p:spPr>
          <a:xfrm>
            <a:off x="5257800" y="4495800"/>
            <a:ext cx="2362200" cy="369332"/>
          </a:xfrm>
          <a:prstGeom prst="rect">
            <a:avLst/>
          </a:prstGeom>
          <a:noFill/>
        </p:spPr>
        <p:txBody>
          <a:bodyPr wrap="square" rtlCol="0">
            <a:spAutoFit/>
          </a:bodyPr>
          <a:lstStyle/>
          <a:p>
            <a:r>
              <a:rPr lang="en-US" dirty="0">
                <a:latin typeface="Times New Roman" pitchFamily="18" charset="0"/>
                <a:cs typeface="Times New Roman" pitchFamily="18" charset="0"/>
              </a:rPr>
              <a:t>Assign House Tutor</a:t>
            </a:r>
          </a:p>
        </p:txBody>
      </p:sp>
      <p:sp>
        <p:nvSpPr>
          <p:cNvPr id="61" name="TextBox 60"/>
          <p:cNvSpPr txBox="1"/>
          <p:nvPr/>
        </p:nvSpPr>
        <p:spPr>
          <a:xfrm>
            <a:off x="5334000" y="5257800"/>
            <a:ext cx="2743200" cy="369332"/>
          </a:xfrm>
          <a:prstGeom prst="rect">
            <a:avLst/>
          </a:prstGeom>
          <a:noFill/>
        </p:spPr>
        <p:txBody>
          <a:bodyPr wrap="square" rtlCol="0">
            <a:spAutoFit/>
          </a:bodyPr>
          <a:lstStyle/>
          <a:p>
            <a:r>
              <a:rPr lang="en-US" dirty="0">
                <a:latin typeface="Times New Roman" pitchFamily="18" charset="0"/>
                <a:cs typeface="Times New Roman" pitchFamily="18" charset="0"/>
              </a:rPr>
              <a:t>Take Action on Complain</a:t>
            </a:r>
          </a:p>
        </p:txBody>
      </p:sp>
      <p:cxnSp>
        <p:nvCxnSpPr>
          <p:cNvPr id="63" name="Straight Arrow Connector 62"/>
          <p:cNvCxnSpPr>
            <a:stCxn id="9" idx="2"/>
          </p:cNvCxnSpPr>
          <p:nvPr/>
        </p:nvCxnSpPr>
        <p:spPr>
          <a:xfrm flipH="1">
            <a:off x="2819400" y="1676400"/>
            <a:ext cx="19812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0" idx="2"/>
          </p:cNvCxnSpPr>
          <p:nvPr/>
        </p:nvCxnSpPr>
        <p:spPr>
          <a:xfrm flipH="1">
            <a:off x="2819400" y="2438400"/>
            <a:ext cx="2057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1" idx="2"/>
          </p:cNvCxnSpPr>
          <p:nvPr/>
        </p:nvCxnSpPr>
        <p:spPr>
          <a:xfrm flipH="1">
            <a:off x="2819400" y="3200400"/>
            <a:ext cx="2057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2" idx="2"/>
          </p:cNvCxnSpPr>
          <p:nvPr/>
        </p:nvCxnSpPr>
        <p:spPr>
          <a:xfrm flipH="1" flipV="1">
            <a:off x="2819400" y="3810000"/>
            <a:ext cx="2057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7848600" y="1676400"/>
            <a:ext cx="20574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1" idx="6"/>
          </p:cNvCxnSpPr>
          <p:nvPr/>
        </p:nvCxnSpPr>
        <p:spPr>
          <a:xfrm flipV="1">
            <a:off x="7924800" y="3048000"/>
            <a:ext cx="19050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13" idx="6"/>
          </p:cNvCxnSpPr>
          <p:nvPr/>
        </p:nvCxnSpPr>
        <p:spPr>
          <a:xfrm flipV="1">
            <a:off x="7848600" y="2971800"/>
            <a:ext cx="20574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7924800" y="3048000"/>
            <a:ext cx="19812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11" idx="6"/>
          </p:cNvCxnSpPr>
          <p:nvPr/>
        </p:nvCxnSpPr>
        <p:spPr>
          <a:xfrm>
            <a:off x="7924800" y="3200400"/>
            <a:ext cx="21336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2" idx="6"/>
          </p:cNvCxnSpPr>
          <p:nvPr/>
        </p:nvCxnSpPr>
        <p:spPr>
          <a:xfrm>
            <a:off x="7924800" y="3962400"/>
            <a:ext cx="21336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7924800" y="5257800"/>
            <a:ext cx="2057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600200" y="4419600"/>
            <a:ext cx="1676400" cy="369332"/>
          </a:xfrm>
          <a:prstGeom prst="rect">
            <a:avLst/>
          </a:prstGeom>
          <a:noFill/>
        </p:spPr>
        <p:txBody>
          <a:bodyPr wrap="square" rtlCol="0">
            <a:spAutoFit/>
          </a:bodyPr>
          <a:lstStyle/>
          <a:p>
            <a:r>
              <a:rPr lang="en-US" dirty="0"/>
              <a:t>    Student</a:t>
            </a:r>
          </a:p>
        </p:txBody>
      </p:sp>
      <p:sp>
        <p:nvSpPr>
          <p:cNvPr id="96" name="TextBox 95"/>
          <p:cNvSpPr txBox="1"/>
          <p:nvPr/>
        </p:nvSpPr>
        <p:spPr>
          <a:xfrm>
            <a:off x="9601200" y="5791200"/>
            <a:ext cx="1676400" cy="369332"/>
          </a:xfrm>
          <a:prstGeom prst="rect">
            <a:avLst/>
          </a:prstGeom>
          <a:noFill/>
        </p:spPr>
        <p:txBody>
          <a:bodyPr wrap="square" rtlCol="0">
            <a:spAutoFit/>
          </a:bodyPr>
          <a:lstStyle/>
          <a:p>
            <a:r>
              <a:rPr lang="en-US" dirty="0"/>
              <a:t>   Hall Office</a:t>
            </a:r>
          </a:p>
        </p:txBody>
      </p:sp>
      <p:sp>
        <p:nvSpPr>
          <p:cNvPr id="97" name="TextBox 96"/>
          <p:cNvSpPr txBox="1"/>
          <p:nvPr/>
        </p:nvSpPr>
        <p:spPr>
          <a:xfrm>
            <a:off x="9601200" y="3429000"/>
            <a:ext cx="1676400" cy="369332"/>
          </a:xfrm>
          <a:prstGeom prst="rect">
            <a:avLst/>
          </a:prstGeom>
          <a:noFill/>
        </p:spPr>
        <p:txBody>
          <a:bodyPr wrap="square" rtlCol="0">
            <a:spAutoFit/>
          </a:bodyPr>
          <a:lstStyle/>
          <a:p>
            <a:r>
              <a:rPr lang="en-US" dirty="0"/>
              <a:t>    Hall Provost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0" y="457200"/>
            <a:ext cx="6019800" cy="782265"/>
          </a:xfrm>
          <a:prstGeom prst="rect">
            <a:avLst/>
          </a:prstGeom>
        </p:spPr>
        <p:txBody>
          <a:bodyPr vert="horz" wrap="square" lIns="0" tIns="12700" rIns="0" bIns="0" rtlCol="0">
            <a:spAutoFit/>
          </a:bodyPr>
          <a:lstStyle/>
          <a:p>
            <a:pPr marL="12700">
              <a:lnSpc>
                <a:spcPct val="100000"/>
              </a:lnSpc>
              <a:spcBef>
                <a:spcPts val="100"/>
              </a:spcBef>
            </a:pPr>
            <a:r>
              <a:rPr lang="en-US" spc="-5" dirty="0"/>
              <a:t>Features of Our System</a:t>
            </a:r>
            <a:endParaRPr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13</a:t>
            </a:fld>
            <a:r>
              <a:rPr dirty="0"/>
              <a:t> of</a:t>
            </a:r>
            <a:r>
              <a:rPr spc="-90" dirty="0"/>
              <a:t> </a:t>
            </a:r>
            <a:r>
              <a:rPr dirty="0"/>
              <a:t>24</a:t>
            </a:r>
          </a:p>
        </p:txBody>
      </p:sp>
      <p:sp>
        <p:nvSpPr>
          <p:cNvPr id="6" name="TextBox 5"/>
          <p:cNvSpPr txBox="1"/>
          <p:nvPr/>
        </p:nvSpPr>
        <p:spPr>
          <a:xfrm>
            <a:off x="2286000" y="1524000"/>
            <a:ext cx="7848600" cy="4801314"/>
          </a:xfrm>
          <a:prstGeom prst="rect">
            <a:avLst/>
          </a:prstGeom>
          <a:noFill/>
        </p:spPr>
        <p:txBody>
          <a:bodyPr wrap="square" rtlCol="0">
            <a:spAutoFit/>
          </a:bodyPr>
          <a:lstStyle/>
          <a:p>
            <a:pPr algn="ctr"/>
            <a:r>
              <a:rPr lang="en-US" b="1" dirty="0">
                <a:latin typeface="Times New Roman" pitchFamily="18" charset="0"/>
                <a:cs typeface="Times New Roman" pitchFamily="18" charset="0"/>
              </a:rPr>
              <a:t> 1. Student Section:</a:t>
            </a:r>
          </a:p>
          <a:p>
            <a:pPr algn="ctr">
              <a:buFont typeface="Wingdings" pitchFamily="2" charset="2"/>
              <a:buChar char="Ø"/>
            </a:pPr>
            <a:r>
              <a:rPr lang="en-US" dirty="0">
                <a:latin typeface="Times New Roman" pitchFamily="18" charset="0"/>
                <a:cs typeface="Times New Roman" pitchFamily="18" charset="0"/>
              </a:rPr>
              <a:t>   Sign In</a:t>
            </a:r>
          </a:p>
          <a:p>
            <a:pPr algn="ctr">
              <a:buFont typeface="Wingdings" pitchFamily="2" charset="2"/>
              <a:buChar char="Ø"/>
            </a:pPr>
            <a:r>
              <a:rPr lang="en-US" dirty="0">
                <a:latin typeface="Times New Roman" pitchFamily="18" charset="0"/>
                <a:cs typeface="Times New Roman" pitchFamily="18" charset="0"/>
              </a:rPr>
              <a:t>   View Meal Chart</a:t>
            </a:r>
          </a:p>
          <a:p>
            <a:pPr algn="ctr">
              <a:buFont typeface="Wingdings" pitchFamily="2" charset="2"/>
              <a:buChar char="Ø"/>
            </a:pPr>
            <a:r>
              <a:rPr lang="en-US" dirty="0">
                <a:latin typeface="Times New Roman" pitchFamily="18" charset="0"/>
                <a:cs typeface="Times New Roman" pitchFamily="18" charset="0"/>
              </a:rPr>
              <a:t>  View House Tutor</a:t>
            </a:r>
          </a:p>
          <a:p>
            <a:pPr algn="ctr">
              <a:buFont typeface="Wingdings" pitchFamily="2" charset="2"/>
              <a:buChar char="Ø"/>
            </a:pPr>
            <a:r>
              <a:rPr lang="en-US" dirty="0">
                <a:latin typeface="Times New Roman" pitchFamily="18" charset="0"/>
                <a:cs typeface="Times New Roman" pitchFamily="18" charset="0"/>
              </a:rPr>
              <a:t>  View Allotment</a:t>
            </a:r>
          </a:p>
          <a:p>
            <a:pPr algn="ctr">
              <a:buFont typeface="Wingdings" pitchFamily="2" charset="2"/>
              <a:buChar char="Ø"/>
            </a:pPr>
            <a:r>
              <a:rPr lang="en-US" dirty="0">
                <a:latin typeface="Times New Roman" pitchFamily="18" charset="0"/>
                <a:cs typeface="Times New Roman" pitchFamily="18" charset="0"/>
              </a:rPr>
              <a:t>   View Profile</a:t>
            </a:r>
          </a:p>
          <a:p>
            <a:pPr algn="ctr">
              <a:buFont typeface="Wingdings" pitchFamily="2" charset="2"/>
              <a:buChar char="Ø"/>
            </a:pPr>
            <a:r>
              <a:rPr lang="en-US" dirty="0">
                <a:latin typeface="Times New Roman" pitchFamily="18" charset="0"/>
                <a:cs typeface="Times New Roman" pitchFamily="18" charset="0"/>
              </a:rPr>
              <a:t>   View Dues</a:t>
            </a:r>
          </a:p>
          <a:p>
            <a:pPr algn="ctr">
              <a:buFont typeface="Wingdings" pitchFamily="2" charset="2"/>
              <a:buChar char="Ø"/>
            </a:pPr>
            <a:r>
              <a:rPr lang="en-US" dirty="0">
                <a:latin typeface="Times New Roman" pitchFamily="18" charset="0"/>
                <a:cs typeface="Times New Roman" pitchFamily="18" charset="0"/>
              </a:rPr>
              <a:t> View House Tutor</a:t>
            </a:r>
          </a:p>
          <a:p>
            <a:pPr algn="ctr">
              <a:buFont typeface="Wingdings" pitchFamily="2" charset="2"/>
              <a:buChar char="Ø"/>
            </a:pPr>
            <a:r>
              <a:rPr lang="en-US" dirty="0">
                <a:latin typeface="Times New Roman" pitchFamily="18" charset="0"/>
                <a:cs typeface="Times New Roman" pitchFamily="18" charset="0"/>
              </a:rPr>
              <a:t>  Give Complaints</a:t>
            </a:r>
          </a:p>
          <a:p>
            <a:pPr algn="ct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2. Hall Section:</a:t>
            </a:r>
          </a:p>
          <a:p>
            <a:pPr algn="ctr">
              <a:buFont typeface="Wingdings" pitchFamily="2" charset="2"/>
              <a:buChar char="Ø"/>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Approve Student</a:t>
            </a:r>
          </a:p>
          <a:p>
            <a:pPr algn="ctr">
              <a:buFont typeface="Wingdings" pitchFamily="2" charset="2"/>
              <a:buChar char="Ø"/>
            </a:pPr>
            <a:r>
              <a:rPr lang="en-US" dirty="0">
                <a:latin typeface="Times New Roman" pitchFamily="18" charset="0"/>
                <a:cs typeface="Times New Roman" pitchFamily="18" charset="0"/>
              </a:rPr>
              <a:t>  Update Meal Chart</a:t>
            </a:r>
          </a:p>
          <a:p>
            <a:pPr algn="ctr">
              <a:buFont typeface="Wingdings" pitchFamily="2" charset="2"/>
              <a:buChar char="Ø"/>
            </a:pPr>
            <a:r>
              <a:rPr lang="en-US" dirty="0">
                <a:latin typeface="Times New Roman" pitchFamily="18" charset="0"/>
                <a:cs typeface="Times New Roman" pitchFamily="18" charset="0"/>
              </a:rPr>
              <a:t> Update Dues</a:t>
            </a:r>
          </a:p>
          <a:p>
            <a:pPr algn="ctr">
              <a:buFont typeface="Wingdings" pitchFamily="2" charset="2"/>
              <a:buChar char="Ø"/>
            </a:pPr>
            <a:r>
              <a:rPr lang="en-US" dirty="0">
                <a:latin typeface="Times New Roman" pitchFamily="18" charset="0"/>
                <a:cs typeface="Times New Roman" pitchFamily="18" charset="0"/>
              </a:rPr>
              <a:t>  Update House Tutor</a:t>
            </a:r>
          </a:p>
          <a:p>
            <a:pPr algn="ctr">
              <a:buFont typeface="Wingdings" pitchFamily="2" charset="2"/>
              <a:buChar char="Ø"/>
            </a:pPr>
            <a:r>
              <a:rPr lang="en-US" dirty="0">
                <a:latin typeface="Times New Roman" pitchFamily="18" charset="0"/>
                <a:cs typeface="Times New Roman" pitchFamily="18" charset="0"/>
              </a:rPr>
              <a:t> Take Action on Complain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67000" y="457200"/>
            <a:ext cx="7848600" cy="782265"/>
          </a:xfrm>
          <a:prstGeom prst="rect">
            <a:avLst/>
          </a:prstGeom>
        </p:spPr>
        <p:txBody>
          <a:bodyPr vert="horz" wrap="square" lIns="0" tIns="12700" rIns="0" bIns="0" rtlCol="0">
            <a:spAutoFit/>
          </a:bodyPr>
          <a:lstStyle/>
          <a:p>
            <a:pPr marL="12700">
              <a:lnSpc>
                <a:spcPct val="100000"/>
              </a:lnSpc>
              <a:spcBef>
                <a:spcPts val="100"/>
              </a:spcBef>
            </a:pPr>
            <a:r>
              <a:rPr lang="en-US" spc="-5" dirty="0"/>
              <a:t>Requirements of Our System</a:t>
            </a:r>
            <a:endParaRPr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14</a:t>
            </a:fld>
            <a:r>
              <a:rPr dirty="0"/>
              <a:t> of</a:t>
            </a:r>
            <a:r>
              <a:rPr spc="-90" dirty="0"/>
              <a:t> </a:t>
            </a:r>
            <a:r>
              <a:rPr dirty="0"/>
              <a:t>24</a:t>
            </a:r>
          </a:p>
        </p:txBody>
      </p:sp>
      <p:sp>
        <p:nvSpPr>
          <p:cNvPr id="8" name="TextBox 7"/>
          <p:cNvSpPr txBox="1"/>
          <p:nvPr/>
        </p:nvSpPr>
        <p:spPr>
          <a:xfrm>
            <a:off x="2819400" y="1524000"/>
            <a:ext cx="8001000" cy="4801314"/>
          </a:xfrm>
          <a:prstGeom prst="rect">
            <a:avLst/>
          </a:prstGeom>
          <a:noFill/>
        </p:spPr>
        <p:txBody>
          <a:bodyPr wrap="square" rtlCol="0">
            <a:spAutoFit/>
          </a:bodyPr>
          <a:lstStyle/>
          <a:p>
            <a:r>
              <a:rPr lang="en-US" dirty="0"/>
              <a:t>               </a:t>
            </a:r>
            <a:r>
              <a:rPr lang="en-US" b="1" dirty="0"/>
              <a:t>Software Requirements:</a:t>
            </a:r>
          </a:p>
          <a:p>
            <a:r>
              <a:rPr lang="en-US" dirty="0"/>
              <a:t>                  </a:t>
            </a:r>
            <a:r>
              <a:rPr lang="en-US" dirty="0" err="1"/>
              <a:t>i</a:t>
            </a:r>
            <a:r>
              <a:rPr lang="en-US" dirty="0"/>
              <a:t>. VS Code/ Notepad++</a:t>
            </a:r>
          </a:p>
          <a:p>
            <a:r>
              <a:rPr lang="en-US" dirty="0"/>
              <a:t>                  ii. </a:t>
            </a:r>
            <a:r>
              <a:rPr lang="en-US" dirty="0" err="1"/>
              <a:t>Xampp</a:t>
            </a:r>
            <a:endParaRPr lang="en-US" dirty="0"/>
          </a:p>
          <a:p>
            <a:endParaRPr lang="en-US" dirty="0"/>
          </a:p>
          <a:p>
            <a:r>
              <a:rPr lang="en-US" dirty="0"/>
              <a:t>                </a:t>
            </a:r>
            <a:r>
              <a:rPr lang="en-US" b="1" dirty="0"/>
              <a:t>Programming Language:</a:t>
            </a:r>
          </a:p>
          <a:p>
            <a:r>
              <a:rPr lang="en-US" dirty="0"/>
              <a:t>                  </a:t>
            </a:r>
            <a:r>
              <a:rPr lang="en-US" dirty="0" err="1"/>
              <a:t>i</a:t>
            </a:r>
            <a:r>
              <a:rPr lang="en-US" dirty="0"/>
              <a:t>. Html, CSS </a:t>
            </a:r>
          </a:p>
          <a:p>
            <a:r>
              <a:rPr lang="en-US" dirty="0"/>
              <a:t>                  ii. </a:t>
            </a:r>
            <a:r>
              <a:rPr lang="en-US" dirty="0" err="1"/>
              <a:t>Php</a:t>
            </a:r>
            <a:endParaRPr lang="en-US" dirty="0"/>
          </a:p>
          <a:p>
            <a:r>
              <a:rPr lang="en-US" dirty="0"/>
              <a:t>                  iii. JavaScript</a:t>
            </a:r>
          </a:p>
          <a:p>
            <a:r>
              <a:rPr lang="en-US" dirty="0"/>
              <a:t>                 iv. SQL</a:t>
            </a:r>
          </a:p>
          <a:p>
            <a:r>
              <a:rPr lang="en-US" dirty="0"/>
              <a:t>                </a:t>
            </a:r>
          </a:p>
          <a:p>
            <a:r>
              <a:rPr lang="en-US" dirty="0"/>
              <a:t>                </a:t>
            </a:r>
            <a:r>
              <a:rPr lang="en-US" b="1" dirty="0"/>
              <a:t>Hardware Requirements:</a:t>
            </a:r>
          </a:p>
          <a:p>
            <a:r>
              <a:rPr lang="en-US" dirty="0"/>
              <a:t>                 </a:t>
            </a:r>
            <a:r>
              <a:rPr lang="en-US" dirty="0" err="1"/>
              <a:t>i</a:t>
            </a:r>
            <a:r>
              <a:rPr lang="en-US" dirty="0"/>
              <a:t>. PC Processor: Core i5 10</a:t>
            </a:r>
            <a:r>
              <a:rPr lang="en-US" baseline="30000" dirty="0"/>
              <a:t>th</a:t>
            </a:r>
            <a:r>
              <a:rPr lang="en-US" dirty="0"/>
              <a:t> Generation</a:t>
            </a:r>
          </a:p>
          <a:p>
            <a:r>
              <a:rPr lang="en-US" dirty="0"/>
              <a:t>                 ii.  Ram: 4GB</a:t>
            </a:r>
          </a:p>
          <a:p>
            <a:r>
              <a:rPr lang="en-US" dirty="0"/>
              <a:t>                 iii. HDD: 500 GB</a:t>
            </a:r>
          </a:p>
          <a:p>
            <a:endParaRPr lang="en-US" dirty="0"/>
          </a:p>
          <a:p>
            <a:endParaRPr lang="en-US" dirty="0"/>
          </a:p>
          <a:p>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3615436" cy="782265"/>
          </a:xfrm>
          <a:prstGeom prst="rect">
            <a:avLst/>
          </a:prstGeom>
        </p:spPr>
        <p:txBody>
          <a:bodyPr vert="horz" wrap="square" lIns="0" tIns="12700" rIns="0" bIns="0" rtlCol="0">
            <a:spAutoFit/>
          </a:bodyPr>
          <a:lstStyle/>
          <a:p>
            <a:pPr marL="12700">
              <a:lnSpc>
                <a:spcPct val="100000"/>
              </a:lnSpc>
              <a:spcBef>
                <a:spcPts val="100"/>
              </a:spcBef>
            </a:pPr>
            <a:r>
              <a:rPr lang="en-US" spc="-5" dirty="0"/>
              <a:t>Project View</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15</a:t>
            </a:fld>
            <a:r>
              <a:rPr dirty="0"/>
              <a:t> of</a:t>
            </a:r>
            <a:r>
              <a:rPr spc="-90" dirty="0"/>
              <a:t> </a:t>
            </a:r>
            <a:r>
              <a:rPr dirty="0"/>
              <a:t>24</a:t>
            </a:r>
          </a:p>
        </p:txBody>
      </p:sp>
      <p:sp>
        <p:nvSpPr>
          <p:cNvPr id="6" name="TextBox 5"/>
          <p:cNvSpPr txBox="1"/>
          <p:nvPr/>
        </p:nvSpPr>
        <p:spPr>
          <a:xfrm>
            <a:off x="5257800" y="6356351"/>
            <a:ext cx="5029200" cy="369332"/>
          </a:xfrm>
          <a:prstGeom prst="rect">
            <a:avLst/>
          </a:prstGeom>
          <a:noFill/>
        </p:spPr>
        <p:txBody>
          <a:bodyPr wrap="square" rtlCol="0">
            <a:spAutoFit/>
          </a:bodyPr>
          <a:lstStyle/>
          <a:p>
            <a:r>
              <a:rPr lang="en-US" dirty="0"/>
              <a:t>                    Fig 7: Main Page</a:t>
            </a:r>
          </a:p>
        </p:txBody>
      </p:sp>
      <p:pic>
        <p:nvPicPr>
          <p:cNvPr id="4" name="Picture 3">
            <a:extLst>
              <a:ext uri="{FF2B5EF4-FFF2-40B4-BE49-F238E27FC236}">
                <a16:creationId xmlns:a16="http://schemas.microsoft.com/office/drawing/2014/main" id="{4547327E-2000-6AD1-5F24-78D8201CB1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133905"/>
            <a:ext cx="4743285" cy="62224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40501"/>
            <a:ext cx="5867400" cy="782265"/>
          </a:xfrm>
          <a:prstGeom prst="rect">
            <a:avLst/>
          </a:prstGeom>
        </p:spPr>
        <p:txBody>
          <a:bodyPr vert="horz" wrap="square" lIns="0" tIns="12700" rIns="0" bIns="0" rtlCol="0">
            <a:spAutoFit/>
          </a:bodyPr>
          <a:lstStyle/>
          <a:p>
            <a:pPr marL="12700">
              <a:lnSpc>
                <a:spcPct val="100000"/>
              </a:lnSpc>
              <a:spcBef>
                <a:spcPts val="100"/>
              </a:spcBef>
            </a:pPr>
            <a:r>
              <a:rPr lang="en-US" spc="-5" dirty="0"/>
              <a:t>Project View Cont.</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16</a:t>
            </a:fld>
            <a:r>
              <a:rPr dirty="0"/>
              <a:t> of</a:t>
            </a:r>
            <a:r>
              <a:rPr spc="-90" dirty="0"/>
              <a:t> </a:t>
            </a:r>
            <a:r>
              <a:rPr dirty="0"/>
              <a:t>24</a:t>
            </a:r>
          </a:p>
        </p:txBody>
      </p:sp>
      <p:sp>
        <p:nvSpPr>
          <p:cNvPr id="7" name="TextBox 6"/>
          <p:cNvSpPr txBox="1"/>
          <p:nvPr/>
        </p:nvSpPr>
        <p:spPr>
          <a:xfrm>
            <a:off x="2209800" y="6359036"/>
            <a:ext cx="5029200" cy="369332"/>
          </a:xfrm>
          <a:prstGeom prst="rect">
            <a:avLst/>
          </a:prstGeom>
          <a:noFill/>
        </p:spPr>
        <p:txBody>
          <a:bodyPr wrap="square" rtlCol="0">
            <a:spAutoFit/>
          </a:bodyPr>
          <a:lstStyle/>
          <a:p>
            <a:r>
              <a:rPr lang="en-US" dirty="0"/>
              <a:t>                    Fig 8: Student Profile</a:t>
            </a:r>
          </a:p>
        </p:txBody>
      </p:sp>
      <p:pic>
        <p:nvPicPr>
          <p:cNvPr id="4" name="Picture 3">
            <a:extLst>
              <a:ext uri="{FF2B5EF4-FFF2-40B4-BE49-F238E27FC236}">
                <a16:creationId xmlns:a16="http://schemas.microsoft.com/office/drawing/2014/main" id="{7B0D3674-10E3-4607-DFBC-B6CF7AE96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76200"/>
            <a:ext cx="6248400" cy="67936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903" y="272223"/>
            <a:ext cx="4495800" cy="1551707"/>
          </a:xfrm>
          <a:prstGeom prst="rect">
            <a:avLst/>
          </a:prstGeom>
        </p:spPr>
        <p:txBody>
          <a:bodyPr vert="horz" wrap="square" lIns="0" tIns="12700" rIns="0" bIns="0" rtlCol="0">
            <a:spAutoFit/>
          </a:bodyPr>
          <a:lstStyle/>
          <a:p>
            <a:pPr marL="12700">
              <a:lnSpc>
                <a:spcPct val="100000"/>
              </a:lnSpc>
              <a:spcBef>
                <a:spcPts val="100"/>
              </a:spcBef>
            </a:pPr>
            <a:r>
              <a:rPr lang="en-US" spc="-5" dirty="0"/>
              <a:t>   Project View Cont.</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17</a:t>
            </a:fld>
            <a:r>
              <a:rPr dirty="0"/>
              <a:t> of</a:t>
            </a:r>
            <a:r>
              <a:rPr spc="-90" dirty="0"/>
              <a:t> </a:t>
            </a:r>
            <a:r>
              <a:rPr dirty="0"/>
              <a:t>24</a:t>
            </a:r>
          </a:p>
        </p:txBody>
      </p:sp>
      <p:sp>
        <p:nvSpPr>
          <p:cNvPr id="6" name="TextBox 5"/>
          <p:cNvSpPr txBox="1"/>
          <p:nvPr/>
        </p:nvSpPr>
        <p:spPr>
          <a:xfrm>
            <a:off x="-381000" y="6248400"/>
            <a:ext cx="5029200" cy="369332"/>
          </a:xfrm>
          <a:prstGeom prst="rect">
            <a:avLst/>
          </a:prstGeom>
          <a:noFill/>
        </p:spPr>
        <p:txBody>
          <a:bodyPr wrap="square" rtlCol="0">
            <a:spAutoFit/>
          </a:bodyPr>
          <a:lstStyle/>
          <a:p>
            <a:r>
              <a:rPr lang="en-US" dirty="0"/>
              <a:t>                    Fig 9: Admin add student  Details</a:t>
            </a:r>
          </a:p>
        </p:txBody>
      </p:sp>
      <p:pic>
        <p:nvPicPr>
          <p:cNvPr id="4" name="Picture 3">
            <a:extLst>
              <a:ext uri="{FF2B5EF4-FFF2-40B4-BE49-F238E27FC236}">
                <a16:creationId xmlns:a16="http://schemas.microsoft.com/office/drawing/2014/main" id="{86A48E0B-7F8C-94DC-82D4-D71A28C1B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136524"/>
            <a:ext cx="7239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400" y="0"/>
            <a:ext cx="3615436" cy="782265"/>
          </a:xfrm>
          <a:prstGeom prst="rect">
            <a:avLst/>
          </a:prstGeom>
        </p:spPr>
        <p:txBody>
          <a:bodyPr vert="horz" wrap="square" lIns="0" tIns="12700" rIns="0" bIns="0" rtlCol="0">
            <a:spAutoFit/>
          </a:bodyPr>
          <a:lstStyle/>
          <a:p>
            <a:pPr marL="12700">
              <a:lnSpc>
                <a:spcPct val="100000"/>
              </a:lnSpc>
              <a:spcBef>
                <a:spcPts val="100"/>
              </a:spcBef>
            </a:pPr>
            <a:r>
              <a:rPr spc="-5" dirty="0"/>
              <a:t>Conclusions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18</a:t>
            </a:fld>
            <a:r>
              <a:rPr dirty="0"/>
              <a:t> of</a:t>
            </a:r>
            <a:r>
              <a:rPr spc="-90" dirty="0"/>
              <a:t> </a:t>
            </a:r>
            <a:r>
              <a:rPr dirty="0"/>
              <a:t>24</a:t>
            </a:r>
          </a:p>
        </p:txBody>
      </p:sp>
      <p:sp>
        <p:nvSpPr>
          <p:cNvPr id="4" name="TextBox 3"/>
          <p:cNvSpPr txBox="1"/>
          <p:nvPr/>
        </p:nvSpPr>
        <p:spPr>
          <a:xfrm>
            <a:off x="1295400" y="1371600"/>
            <a:ext cx="9829800" cy="2862322"/>
          </a:xfrm>
          <a:prstGeom prst="rect">
            <a:avLst/>
          </a:prstGeom>
          <a:noFill/>
        </p:spPr>
        <p:txBody>
          <a:bodyPr wrap="square" rtlCol="0">
            <a:spAutoFit/>
          </a:bodyPr>
          <a:lstStyle/>
          <a:p>
            <a:pPr algn="just"/>
            <a:r>
              <a:rPr lang="en-US" dirty="0"/>
              <a:t>Several user friendly coding have also adopted. This package shall prove to be a powerful package in satisfying all the requirements of the organization. The objective of software planning is to provide a frame work that enables the manger to make reasonable estimates made within a limited time frame at the beginning of the software project and should be updated regularly as the project progress.</a:t>
            </a:r>
          </a:p>
          <a:p>
            <a:pPr algn="just"/>
            <a:endParaRPr lang="en-US" dirty="0"/>
          </a:p>
          <a:p>
            <a:pPr algn="just"/>
            <a:r>
              <a:rPr lang="en-US" dirty="0"/>
              <a:t>This website provides a computerized version of hall management system which will benefit the students as well as the visitor of the hall.</a:t>
            </a:r>
          </a:p>
          <a:p>
            <a:pPr algn="just"/>
            <a:endParaRPr lang="en-US" dirty="0"/>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381000"/>
            <a:ext cx="3940048" cy="782265"/>
          </a:xfrm>
          <a:prstGeom prst="rect">
            <a:avLst/>
          </a:prstGeom>
        </p:spPr>
        <p:txBody>
          <a:bodyPr vert="horz" wrap="square" lIns="0" tIns="12700" rIns="0" bIns="0" rtlCol="0">
            <a:spAutoFit/>
          </a:bodyPr>
          <a:lstStyle/>
          <a:p>
            <a:pPr marL="12700">
              <a:lnSpc>
                <a:spcPct val="100000"/>
              </a:lnSpc>
              <a:spcBef>
                <a:spcPts val="100"/>
              </a:spcBef>
              <a:tabLst>
                <a:tab pos="1312545" algn="l"/>
              </a:tabLst>
            </a:pPr>
            <a:r>
              <a:rPr dirty="0"/>
              <a:t>Futu</a:t>
            </a:r>
            <a:r>
              <a:rPr spc="-55" dirty="0"/>
              <a:t>r</a:t>
            </a:r>
            <a:r>
              <a:rPr dirty="0"/>
              <a:t>e	</a:t>
            </a:r>
            <a:r>
              <a:rPr spc="-175" dirty="0"/>
              <a:t>W</a:t>
            </a:r>
            <a:r>
              <a:rPr dirty="0"/>
              <a:t>orks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19</a:t>
            </a:fld>
            <a:r>
              <a:rPr dirty="0"/>
              <a:t> of</a:t>
            </a:r>
            <a:r>
              <a:rPr spc="-90" dirty="0"/>
              <a:t> </a:t>
            </a:r>
            <a:r>
              <a:rPr dirty="0"/>
              <a:t>24</a:t>
            </a:r>
          </a:p>
        </p:txBody>
      </p:sp>
      <p:sp>
        <p:nvSpPr>
          <p:cNvPr id="4" name="TextBox 3"/>
          <p:cNvSpPr txBox="1"/>
          <p:nvPr/>
        </p:nvSpPr>
        <p:spPr>
          <a:xfrm>
            <a:off x="1600200" y="1447800"/>
            <a:ext cx="9601200" cy="2031325"/>
          </a:xfrm>
          <a:prstGeom prst="rect">
            <a:avLst/>
          </a:prstGeom>
          <a:noFill/>
        </p:spPr>
        <p:txBody>
          <a:bodyPr wrap="square" rtlCol="0">
            <a:spAutoFit/>
          </a:bodyPr>
          <a:lstStyle/>
          <a:p>
            <a:r>
              <a:rPr lang="en-US" dirty="0"/>
              <a:t>The following are the future scope for the project. </a:t>
            </a:r>
          </a:p>
          <a:p>
            <a:pPr>
              <a:buFont typeface="Arial" pitchFamily="34" charset="0"/>
              <a:buChar char="•"/>
            </a:pPr>
            <a:r>
              <a:rPr lang="en-US" dirty="0"/>
              <a:t>Should be added payment gateway for students </a:t>
            </a:r>
          </a:p>
          <a:p>
            <a:pPr>
              <a:buFont typeface="Arial" pitchFamily="34" charset="0"/>
              <a:buChar char="•"/>
            </a:pPr>
            <a:r>
              <a:rPr lang="en-US" dirty="0"/>
              <a:t>Can be added staff management system </a:t>
            </a:r>
          </a:p>
          <a:p>
            <a:pPr>
              <a:buFont typeface="Arial" pitchFamily="34" charset="0"/>
              <a:buChar char="•"/>
            </a:pPr>
            <a:r>
              <a:rPr lang="en-US" dirty="0"/>
              <a:t> Can be added multiple halls </a:t>
            </a:r>
          </a:p>
          <a:p>
            <a:pPr>
              <a:buFont typeface="Arial" pitchFamily="34" charset="0"/>
              <a:buChar char="•"/>
            </a:pPr>
            <a:r>
              <a:rPr lang="en-US" dirty="0"/>
              <a:t>Can be added multilingual to this site </a:t>
            </a:r>
          </a:p>
          <a:p>
            <a:pPr>
              <a:buFont typeface="Arial" pitchFamily="34" charset="0"/>
              <a:buChar char="•"/>
            </a:pPr>
            <a:r>
              <a:rPr lang="en-US" dirty="0"/>
              <a:t>And many features can be added this project to make it more robust.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438" y="151819"/>
            <a:ext cx="3096362" cy="782265"/>
          </a:xfrm>
          <a:prstGeom prst="rect">
            <a:avLst/>
          </a:prstGeom>
        </p:spPr>
        <p:txBody>
          <a:bodyPr vert="horz" wrap="square" lIns="0" tIns="12700" rIns="0" bIns="0" rtlCol="0">
            <a:spAutoFit/>
          </a:bodyPr>
          <a:lstStyle/>
          <a:p>
            <a:pPr marL="12700">
              <a:lnSpc>
                <a:spcPct val="100000"/>
              </a:lnSpc>
              <a:spcBef>
                <a:spcPts val="100"/>
              </a:spcBef>
            </a:pPr>
            <a:r>
              <a:rPr spc="-5" dirty="0"/>
              <a:t>Ou</a:t>
            </a:r>
            <a:r>
              <a:rPr spc="-15" dirty="0"/>
              <a:t>t</a:t>
            </a:r>
            <a:r>
              <a:rPr dirty="0"/>
              <a:t>l</a:t>
            </a:r>
            <a:r>
              <a:rPr spc="-15" dirty="0"/>
              <a:t>i</a:t>
            </a:r>
            <a:r>
              <a:rPr spc="-5" dirty="0"/>
              <a:t>nes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a:t>
            </a:fld>
            <a:r>
              <a:rPr dirty="0"/>
              <a:t> of</a:t>
            </a:r>
            <a:r>
              <a:rPr spc="-90" dirty="0"/>
              <a:t> </a:t>
            </a:r>
            <a:r>
              <a:rPr dirty="0"/>
              <a:t>24</a:t>
            </a:r>
          </a:p>
        </p:txBody>
      </p:sp>
      <p:sp>
        <p:nvSpPr>
          <p:cNvPr id="3" name="object 3"/>
          <p:cNvSpPr txBox="1"/>
          <p:nvPr/>
        </p:nvSpPr>
        <p:spPr>
          <a:xfrm>
            <a:off x="637438" y="1041933"/>
            <a:ext cx="4544162" cy="5156540"/>
          </a:xfrm>
          <a:prstGeom prst="rect">
            <a:avLst/>
          </a:prstGeom>
        </p:spPr>
        <p:txBody>
          <a:bodyPr vert="horz" wrap="square" lIns="0" tIns="105410" rIns="0" bIns="0" rtlCol="0">
            <a:spAutoFit/>
          </a:bodyPr>
          <a:lstStyle/>
          <a:p>
            <a:pPr marL="355600" indent="-342900">
              <a:lnSpc>
                <a:spcPct val="100000"/>
              </a:lnSpc>
              <a:spcBef>
                <a:spcPts val="830"/>
              </a:spcBef>
              <a:buClr>
                <a:srgbClr val="90C225"/>
              </a:buClr>
              <a:buSzPct val="79545"/>
              <a:buFont typeface="Wingdings"/>
              <a:buChar char=""/>
              <a:tabLst>
                <a:tab pos="354965" algn="l"/>
                <a:tab pos="355600" algn="l"/>
              </a:tabLst>
            </a:pPr>
            <a:r>
              <a:rPr sz="2200" spc="-5" dirty="0">
                <a:latin typeface="Times New Roman"/>
                <a:cs typeface="Times New Roman"/>
              </a:rPr>
              <a:t>Introduction</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a:latin typeface="Times New Roman"/>
                <a:cs typeface="Times New Roman"/>
              </a:rPr>
              <a:t>Existing</a:t>
            </a:r>
            <a:r>
              <a:rPr sz="2200" spc="-5" dirty="0">
                <a:latin typeface="Times New Roman"/>
                <a:cs typeface="Times New Roman"/>
              </a:rPr>
              <a:t> State of </a:t>
            </a:r>
            <a:r>
              <a:rPr sz="2200" dirty="0">
                <a:latin typeface="Times New Roman"/>
                <a:cs typeface="Times New Roman"/>
              </a:rPr>
              <a:t>the</a:t>
            </a:r>
            <a:r>
              <a:rPr sz="2200" spc="5" dirty="0">
                <a:latin typeface="Times New Roman"/>
                <a:cs typeface="Times New Roman"/>
              </a:rPr>
              <a:t> </a:t>
            </a:r>
            <a:r>
              <a:rPr sz="2200" spc="-5" dirty="0">
                <a:latin typeface="Times New Roman"/>
                <a:cs typeface="Times New Roman"/>
              </a:rPr>
              <a:t>Problem</a:t>
            </a:r>
            <a:endParaRPr sz="2200" dirty="0">
              <a:latin typeface="Times New Roman"/>
              <a:cs typeface="Times New Roman"/>
            </a:endParaRPr>
          </a:p>
          <a:p>
            <a:pPr marL="355600" indent="-342900">
              <a:lnSpc>
                <a:spcPct val="100000"/>
              </a:lnSpc>
              <a:spcBef>
                <a:spcPts val="740"/>
              </a:spcBef>
              <a:buClr>
                <a:srgbClr val="90C225"/>
              </a:buClr>
              <a:buSzPct val="79545"/>
              <a:buFont typeface="Wingdings"/>
              <a:buChar char=""/>
              <a:tabLst>
                <a:tab pos="354965" algn="l"/>
                <a:tab pos="355600" algn="l"/>
              </a:tabLst>
            </a:pPr>
            <a:r>
              <a:rPr lang="en-US" sz="2200" spc="-5" dirty="0">
                <a:latin typeface="Times New Roman"/>
                <a:cs typeface="Times New Roman"/>
              </a:rPr>
              <a:t>Limitations of Existing State</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a:latin typeface="Times New Roman"/>
                <a:cs typeface="Times New Roman"/>
              </a:rPr>
              <a:t>Objectives</a:t>
            </a: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a:latin typeface="Times New Roman"/>
                <a:cs typeface="Times New Roman"/>
              </a:rPr>
              <a:t>Gantt Chart</a:t>
            </a: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a:latin typeface="Times New Roman"/>
                <a:cs typeface="Times New Roman"/>
              </a:rPr>
              <a:t>ER Diagram</a:t>
            </a: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a:latin typeface="Times New Roman"/>
                <a:cs typeface="Times New Roman"/>
              </a:rPr>
              <a:t>Data Flow Diagram</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a:latin typeface="Times New Roman"/>
                <a:cs typeface="Times New Roman"/>
              </a:rPr>
              <a:t>Table View</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a:latin typeface="Times New Roman"/>
                <a:cs typeface="Times New Roman"/>
              </a:rPr>
              <a:t>Structured Chart</a:t>
            </a:r>
            <a:endParaRPr sz="2200" dirty="0">
              <a:latin typeface="Times New Roman"/>
              <a:cs typeface="Times New Roman"/>
            </a:endParaRPr>
          </a:p>
          <a:p>
            <a:pPr marL="355600" indent="-342900">
              <a:lnSpc>
                <a:spcPct val="100000"/>
              </a:lnSpc>
              <a:spcBef>
                <a:spcPts val="730"/>
              </a:spcBef>
              <a:buClr>
                <a:srgbClr val="90C225"/>
              </a:buClr>
              <a:buSzPct val="79545"/>
              <a:buFont typeface="Wingdings"/>
              <a:buChar char=""/>
              <a:tabLst>
                <a:tab pos="354965" algn="l"/>
                <a:tab pos="355600" algn="l"/>
              </a:tabLst>
            </a:pPr>
            <a:r>
              <a:rPr lang="en-US" sz="2200" spc="-5" dirty="0">
                <a:latin typeface="Times New Roman"/>
                <a:cs typeface="Times New Roman"/>
              </a:rPr>
              <a:t>Use case Diagram</a:t>
            </a:r>
            <a:endParaRPr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a:latin typeface="Times New Roman"/>
                <a:cs typeface="Times New Roman"/>
              </a:rPr>
              <a:t>Features of Our System</a:t>
            </a:r>
            <a:endParaRPr lang="en-US" sz="2200" dirty="0">
              <a:latin typeface="Times New Roman"/>
              <a:cs typeface="Times New Roman"/>
            </a:endParaRPr>
          </a:p>
          <a:p>
            <a:pPr marL="355600" indent="-342900">
              <a:lnSpc>
                <a:spcPct val="100000"/>
              </a:lnSpc>
              <a:spcBef>
                <a:spcPts val="735"/>
              </a:spcBef>
              <a:buClr>
                <a:srgbClr val="90C225"/>
              </a:buClr>
              <a:buSzPct val="79545"/>
              <a:buFont typeface="Wingdings"/>
              <a:buChar char=""/>
              <a:tabLst>
                <a:tab pos="354965" algn="l"/>
                <a:tab pos="355600" algn="l"/>
              </a:tabLst>
            </a:pPr>
            <a:r>
              <a:rPr lang="en-US" sz="2200" spc="-5" dirty="0">
                <a:latin typeface="Times New Roman"/>
                <a:cs typeface="Times New Roman"/>
              </a:rPr>
              <a:t>Requirements of Our System</a:t>
            </a:r>
            <a:endParaRPr lang="en-US" sz="2200" dirty="0">
              <a:latin typeface="Times New Roman"/>
              <a:cs typeface="Times New Roman"/>
            </a:endParaRPr>
          </a:p>
        </p:txBody>
      </p:sp>
      <p:sp>
        <p:nvSpPr>
          <p:cNvPr id="6" name="object 3"/>
          <p:cNvSpPr txBox="1"/>
          <p:nvPr/>
        </p:nvSpPr>
        <p:spPr>
          <a:xfrm>
            <a:off x="5867400" y="1066800"/>
            <a:ext cx="4544162" cy="1742785"/>
          </a:xfrm>
          <a:prstGeom prst="rect">
            <a:avLst/>
          </a:prstGeom>
        </p:spPr>
        <p:txBody>
          <a:bodyPr vert="horz" wrap="square" lIns="0" tIns="105410" rIns="0" bIns="0" rtlCol="0">
            <a:spAutoFit/>
          </a:bodyPr>
          <a:lstStyle/>
          <a:p>
            <a:pPr marL="355600" indent="-342900">
              <a:lnSpc>
                <a:spcPct val="100000"/>
              </a:lnSpc>
              <a:spcBef>
                <a:spcPts val="730"/>
              </a:spcBef>
              <a:buClr>
                <a:srgbClr val="90C225"/>
              </a:buClr>
              <a:buSzPct val="79545"/>
              <a:buFont typeface="Wingdings"/>
              <a:buChar char=""/>
              <a:tabLst>
                <a:tab pos="354965" algn="l"/>
                <a:tab pos="355600" algn="l"/>
              </a:tabLst>
            </a:pPr>
            <a:r>
              <a:rPr lang="en-US" sz="2200" spc="-5" dirty="0">
                <a:latin typeface="Times New Roman"/>
                <a:cs typeface="Times New Roman"/>
              </a:rPr>
              <a:t>Project View</a:t>
            </a:r>
            <a:endParaRPr lang="en-US" sz="2200" dirty="0">
              <a:latin typeface="Times New Roman"/>
              <a:cs typeface="Times New Roman"/>
            </a:endParaRPr>
          </a:p>
          <a:p>
            <a:pPr marL="355600" indent="-342900">
              <a:lnSpc>
                <a:spcPct val="100000"/>
              </a:lnSpc>
              <a:spcBef>
                <a:spcPts val="750"/>
              </a:spcBef>
              <a:buClr>
                <a:srgbClr val="90C225"/>
              </a:buClr>
              <a:buSzPct val="79545"/>
              <a:buFont typeface="Wingdings"/>
              <a:buChar char=""/>
              <a:tabLst>
                <a:tab pos="354965" algn="l"/>
                <a:tab pos="355600" algn="l"/>
              </a:tabLst>
            </a:pPr>
            <a:r>
              <a:rPr lang="en-US" sz="2200" spc="-5" dirty="0">
                <a:latin typeface="Times New Roman"/>
                <a:cs typeface="Times New Roman"/>
              </a:rPr>
              <a:t>Conclusions</a:t>
            </a:r>
            <a:endParaRPr lang="en-US" sz="2200" dirty="0">
              <a:latin typeface="Times New Roman"/>
              <a:cs typeface="Times New Roman"/>
            </a:endParaRPr>
          </a:p>
          <a:p>
            <a:pPr marL="355600" indent="-342900">
              <a:lnSpc>
                <a:spcPct val="100000"/>
              </a:lnSpc>
              <a:spcBef>
                <a:spcPts val="730"/>
              </a:spcBef>
              <a:buClr>
                <a:srgbClr val="90C225"/>
              </a:buClr>
              <a:buSzPct val="79545"/>
              <a:buFont typeface="Wingdings"/>
              <a:buChar char=""/>
              <a:tabLst>
                <a:tab pos="354965" algn="l"/>
                <a:tab pos="355600" algn="l"/>
              </a:tabLst>
            </a:pPr>
            <a:r>
              <a:rPr lang="en-US" sz="2200" spc="-5" dirty="0">
                <a:latin typeface="Times New Roman"/>
                <a:cs typeface="Times New Roman"/>
              </a:rPr>
              <a:t>Future</a:t>
            </a:r>
            <a:r>
              <a:rPr lang="en-US" sz="2200" spc="-45" dirty="0">
                <a:latin typeface="Times New Roman"/>
                <a:cs typeface="Times New Roman"/>
              </a:rPr>
              <a:t> </a:t>
            </a:r>
            <a:r>
              <a:rPr lang="en-US" sz="2200" spc="-40" dirty="0">
                <a:latin typeface="Times New Roman"/>
                <a:cs typeface="Times New Roman"/>
              </a:rPr>
              <a:t>Works</a:t>
            </a:r>
            <a:endParaRPr lang="en-US" sz="2200" dirty="0">
              <a:latin typeface="Times New Roman"/>
              <a:cs typeface="Times New Roman"/>
            </a:endParaRPr>
          </a:p>
          <a:p>
            <a:pPr marL="355600" indent="-342900">
              <a:lnSpc>
                <a:spcPct val="100000"/>
              </a:lnSpc>
              <a:spcBef>
                <a:spcPts val="730"/>
              </a:spcBef>
              <a:buClr>
                <a:srgbClr val="90C225"/>
              </a:buClr>
              <a:buSzPct val="79545"/>
              <a:buFont typeface="Wingdings"/>
              <a:buChar char=""/>
              <a:tabLst>
                <a:tab pos="354965" algn="l"/>
                <a:tab pos="355600" algn="l"/>
              </a:tabLst>
            </a:pPr>
            <a:r>
              <a:rPr lang="en-US" sz="2200" spc="-5" dirty="0">
                <a:latin typeface="Times New Roman"/>
                <a:cs typeface="Times New Roman"/>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400" y="609600"/>
            <a:ext cx="4023234" cy="782265"/>
          </a:xfrm>
          <a:prstGeom prst="rect">
            <a:avLst/>
          </a:prstGeom>
        </p:spPr>
        <p:txBody>
          <a:bodyPr vert="horz" wrap="square" lIns="0" tIns="12700" rIns="0" bIns="0" rtlCol="0">
            <a:spAutoFit/>
          </a:bodyPr>
          <a:lstStyle/>
          <a:p>
            <a:pPr marL="12700">
              <a:lnSpc>
                <a:spcPct val="100000"/>
              </a:lnSpc>
              <a:spcBef>
                <a:spcPts val="100"/>
              </a:spcBef>
            </a:pPr>
            <a:r>
              <a:rPr spc="-5" dirty="0"/>
              <a:t>Refe</a:t>
            </a:r>
            <a:r>
              <a:rPr spc="-50" dirty="0"/>
              <a:t>r</a:t>
            </a:r>
            <a:r>
              <a:rPr spc="-5" dirty="0"/>
              <a:t>ences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20</a:t>
            </a:fld>
            <a:r>
              <a:rPr dirty="0"/>
              <a:t> of</a:t>
            </a:r>
            <a:r>
              <a:rPr spc="-90" dirty="0"/>
              <a:t> </a:t>
            </a:r>
            <a:r>
              <a:rPr dirty="0"/>
              <a:t>24</a:t>
            </a:r>
          </a:p>
        </p:txBody>
      </p:sp>
      <p:sp>
        <p:nvSpPr>
          <p:cNvPr id="4" name="TextBox 3"/>
          <p:cNvSpPr txBox="1"/>
          <p:nvPr/>
        </p:nvSpPr>
        <p:spPr>
          <a:xfrm>
            <a:off x="1447800" y="1752600"/>
            <a:ext cx="9677400" cy="1754326"/>
          </a:xfrm>
          <a:prstGeom prst="rect">
            <a:avLst/>
          </a:prstGeom>
          <a:noFill/>
        </p:spPr>
        <p:txBody>
          <a:bodyPr wrap="square" rtlCol="0">
            <a:spAutoFit/>
          </a:bodyPr>
          <a:lstStyle/>
          <a:p>
            <a:r>
              <a:rPr lang="en-US" dirty="0"/>
              <a:t>[1] </a:t>
            </a:r>
            <a:r>
              <a:rPr lang="en-US" dirty="0">
                <a:solidFill>
                  <a:schemeClr val="accent1">
                    <a:lumMod val="75000"/>
                  </a:schemeClr>
                </a:solidFill>
              </a:rPr>
              <a:t>https://www.w3schools.com/php/default.asp</a:t>
            </a:r>
          </a:p>
          <a:p>
            <a:r>
              <a:rPr lang="en-US" dirty="0"/>
              <a:t>[2] </a:t>
            </a:r>
            <a:r>
              <a:rPr lang="en-US" dirty="0">
                <a:solidFill>
                  <a:schemeClr val="accent1">
                    <a:lumMod val="75000"/>
                  </a:schemeClr>
                </a:solidFill>
              </a:rPr>
              <a:t>https://www.php.net/</a:t>
            </a:r>
          </a:p>
          <a:p>
            <a:r>
              <a:rPr lang="en-US" dirty="0"/>
              <a:t>[3] </a:t>
            </a:r>
            <a:r>
              <a:rPr lang="en-US" dirty="0">
                <a:solidFill>
                  <a:schemeClr val="accent1">
                    <a:lumMod val="75000"/>
                  </a:schemeClr>
                </a:solidFill>
              </a:rPr>
              <a:t>https://www.guru99.com/software-testing-introduction-importance.html</a:t>
            </a:r>
          </a:p>
          <a:p>
            <a:r>
              <a:rPr lang="en-US" dirty="0"/>
              <a:t>[4</a:t>
            </a:r>
            <a:r>
              <a:rPr lang="en-US" dirty="0">
                <a:solidFill>
                  <a:schemeClr val="accent1">
                    <a:lumMod val="75000"/>
                  </a:schemeClr>
                </a:solidFill>
              </a:rPr>
              <a:t>] https://myclasscampus.com/home/school-erp-hostel-management-software</a:t>
            </a:r>
          </a:p>
          <a:p>
            <a:r>
              <a:rPr lang="en-US" dirty="0"/>
              <a:t>[5] </a:t>
            </a:r>
            <a:r>
              <a:rPr lang="en-US" dirty="0">
                <a:solidFill>
                  <a:schemeClr val="accent1">
                    <a:lumMod val="75000"/>
                  </a:schemeClr>
                </a:solidFill>
              </a:rPr>
              <a:t>https://www.getapp.com/hospitality-travel-software/hostel-management/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2819400"/>
            <a:ext cx="5944870" cy="848360"/>
          </a:xfrm>
          <a:prstGeom prst="rect">
            <a:avLst/>
          </a:prstGeom>
        </p:spPr>
        <p:txBody>
          <a:bodyPr vert="horz" wrap="square" lIns="0" tIns="12700" rIns="0" bIns="0" rtlCol="0">
            <a:spAutoFit/>
          </a:bodyPr>
          <a:lstStyle/>
          <a:p>
            <a:pPr marL="12700">
              <a:lnSpc>
                <a:spcPct val="100000"/>
              </a:lnSpc>
              <a:spcBef>
                <a:spcPts val="100"/>
              </a:spcBef>
              <a:tabLst>
                <a:tab pos="3237865" algn="l"/>
                <a:tab pos="4521200" algn="l"/>
              </a:tabLst>
            </a:pPr>
            <a:r>
              <a:rPr lang="en-US" sz="5400" spc="-5" dirty="0"/>
              <a:t>         </a:t>
            </a:r>
            <a:r>
              <a:rPr sz="5400" spc="-5" dirty="0"/>
              <a:t>THANKS</a:t>
            </a:r>
            <a:r>
              <a:rPr lang="en-US" sz="5400" spc="-5" dirty="0"/>
              <a:t>! </a:t>
            </a:r>
            <a:endParaRPr sz="54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21</a:t>
            </a:fld>
            <a:r>
              <a:rPr dirty="0"/>
              <a:t> of</a:t>
            </a:r>
            <a:r>
              <a:rPr spc="-90" dirty="0"/>
              <a:t> </a:t>
            </a:r>
            <a:r>
              <a:rPr dirty="0"/>
              <a:t>24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2971800"/>
            <a:ext cx="6478270" cy="848360"/>
          </a:xfrm>
          <a:prstGeom prst="rect">
            <a:avLst/>
          </a:prstGeom>
        </p:spPr>
        <p:txBody>
          <a:bodyPr vert="horz" wrap="square" lIns="0" tIns="12700" rIns="0" bIns="0" rtlCol="0">
            <a:spAutoFit/>
          </a:bodyPr>
          <a:lstStyle/>
          <a:p>
            <a:pPr marL="12700">
              <a:lnSpc>
                <a:spcPct val="100000"/>
              </a:lnSpc>
              <a:spcBef>
                <a:spcPts val="100"/>
              </a:spcBef>
              <a:tabLst>
                <a:tab pos="1815464" algn="l"/>
              </a:tabLst>
            </a:pPr>
            <a:r>
              <a:rPr sz="5400" spc="-5" dirty="0"/>
              <a:t>ANY</a:t>
            </a:r>
            <a:r>
              <a:rPr lang="en-US" sz="5400" spc="-5" dirty="0"/>
              <a:t> </a:t>
            </a:r>
            <a:r>
              <a:rPr sz="5400" spc="-5" dirty="0"/>
              <a:t>QUESTION???</a:t>
            </a:r>
            <a:endParaRPr sz="54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22</a:t>
            </a:fld>
            <a:r>
              <a:rPr dirty="0"/>
              <a:t> of</a:t>
            </a:r>
            <a:r>
              <a:rPr spc="-90" dirty="0"/>
              <a:t> </a:t>
            </a:r>
            <a:r>
              <a:rPr dirty="0"/>
              <a:t>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228600"/>
            <a:ext cx="3301747" cy="782265"/>
          </a:xfrm>
          <a:prstGeom prst="rect">
            <a:avLst/>
          </a:prstGeom>
        </p:spPr>
        <p:txBody>
          <a:bodyPr vert="horz" wrap="square" lIns="0" tIns="12700" rIns="0" bIns="0" rtlCol="0">
            <a:spAutoFit/>
          </a:bodyPr>
          <a:lstStyle/>
          <a:p>
            <a:pPr marL="12700">
              <a:lnSpc>
                <a:spcPct val="100000"/>
              </a:lnSpc>
              <a:spcBef>
                <a:spcPts val="100"/>
              </a:spcBef>
            </a:pPr>
            <a:r>
              <a:rPr spc="-5" dirty="0"/>
              <a:t>Int</a:t>
            </a:r>
            <a:r>
              <a:rPr spc="-60" dirty="0"/>
              <a:t>r</a:t>
            </a:r>
            <a:r>
              <a:rPr spc="-5" dirty="0"/>
              <a:t>oduction</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3</a:t>
            </a:fld>
            <a:r>
              <a:rPr dirty="0"/>
              <a:t> of</a:t>
            </a:r>
            <a:r>
              <a:rPr spc="-90" dirty="0"/>
              <a:t> </a:t>
            </a:r>
            <a:r>
              <a:rPr dirty="0"/>
              <a:t>24</a:t>
            </a:r>
          </a:p>
        </p:txBody>
      </p:sp>
      <p:sp>
        <p:nvSpPr>
          <p:cNvPr id="3" name="object 3"/>
          <p:cNvSpPr txBox="1"/>
          <p:nvPr/>
        </p:nvSpPr>
        <p:spPr>
          <a:xfrm>
            <a:off x="381000" y="990600"/>
            <a:ext cx="11486515" cy="4858381"/>
          </a:xfrm>
          <a:prstGeom prst="rect">
            <a:avLst/>
          </a:prstGeom>
        </p:spPr>
        <p:txBody>
          <a:bodyPr vert="horz" wrap="square" lIns="0" tIns="71755" rIns="0" bIns="0" rtlCol="0">
            <a:spAutoFit/>
          </a:bodyPr>
          <a:lstStyle/>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a:latin typeface="Times New Roman"/>
                <a:cs typeface="Times New Roman"/>
              </a:rPr>
              <a:t>This system is designed in the favor of the Hall Management, which helps  them to save the records of the students about their rooms and other  things.</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a:latin typeface="Times New Roman"/>
                <a:cs typeface="Times New Roman"/>
              </a:rPr>
              <a:t>It helps them from the manual work from which it is very difficult to find  the record of the students and the mess bills of the students, and the  information about those students who left the hostel some years before.</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a:latin typeface="Times New Roman"/>
                <a:cs typeface="Times New Roman"/>
              </a:rPr>
              <a:t>It also helps them to retrieve the staff details.</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a:latin typeface="Times New Roman"/>
                <a:cs typeface="Times New Roman"/>
              </a:rPr>
              <a:t>This system also carries out the automatic allotment or evacuation of rooms  for the students and also, automatically calculates all the bills and issues  the notifications for those students who are against some rules.</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a:latin typeface="Times New Roman"/>
                <a:cs typeface="Times New Roman"/>
              </a:rPr>
              <a:t>Thus, in order to ease the process, we need to develop software which can  handle all the aforementioned problems.</a:t>
            </a:r>
          </a:p>
          <a:p>
            <a:pPr marL="355600" indent="-342900" algn="just">
              <a:lnSpc>
                <a:spcPct val="100000"/>
              </a:lnSpc>
              <a:spcBef>
                <a:spcPts val="565"/>
              </a:spcBef>
              <a:buClr>
                <a:srgbClr val="90C225"/>
              </a:buClr>
              <a:buSzPct val="79545"/>
              <a:buFont typeface="Wingdings"/>
              <a:buChar char=""/>
              <a:tabLst>
                <a:tab pos="354965" algn="l"/>
                <a:tab pos="355600" algn="l"/>
              </a:tabLst>
            </a:pPr>
            <a:r>
              <a:rPr lang="en-US" sz="2200" spc="-5" dirty="0">
                <a:latin typeface="Times New Roman"/>
                <a:cs typeface="Times New Roman"/>
              </a:rPr>
              <a:t>To replace the existing system which is much more time consuming, we are  developing a software which is user-friendly and its functionality is very  good compared to the existing one.</a:t>
            </a:r>
            <a:endParaRPr sz="2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0"/>
            <a:ext cx="7696200" cy="782265"/>
          </a:xfrm>
          <a:prstGeom prst="rect">
            <a:avLst/>
          </a:prstGeom>
        </p:spPr>
        <p:txBody>
          <a:bodyPr vert="horz" wrap="square" lIns="0" tIns="12700" rIns="0" bIns="0" rtlCol="0">
            <a:spAutoFit/>
          </a:bodyPr>
          <a:lstStyle/>
          <a:p>
            <a:pPr marL="12700">
              <a:lnSpc>
                <a:spcPct val="100000"/>
              </a:lnSpc>
              <a:spcBef>
                <a:spcPts val="100"/>
              </a:spcBef>
            </a:pPr>
            <a:r>
              <a:rPr lang="en-US" spc="-10" dirty="0"/>
              <a:t>Existing</a:t>
            </a:r>
            <a:r>
              <a:rPr spc="-10" dirty="0"/>
              <a:t> </a:t>
            </a:r>
            <a:r>
              <a:rPr spc="-5" dirty="0"/>
              <a:t>State </a:t>
            </a:r>
            <a:r>
              <a:rPr dirty="0"/>
              <a:t>of</a:t>
            </a:r>
            <a:r>
              <a:rPr lang="en-US" dirty="0"/>
              <a:t> Problem</a:t>
            </a:r>
            <a:endParaRPr spc="-10"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4</a:t>
            </a:fld>
            <a:r>
              <a:rPr dirty="0"/>
              <a:t> of</a:t>
            </a:r>
            <a:r>
              <a:rPr spc="-90" dirty="0"/>
              <a:t> </a:t>
            </a:r>
            <a:r>
              <a:rPr dirty="0"/>
              <a:t>24</a:t>
            </a:r>
          </a:p>
        </p:txBody>
      </p:sp>
      <p:sp>
        <p:nvSpPr>
          <p:cNvPr id="3" name="object 3"/>
          <p:cNvSpPr txBox="1"/>
          <p:nvPr/>
        </p:nvSpPr>
        <p:spPr>
          <a:xfrm>
            <a:off x="762000" y="1371600"/>
            <a:ext cx="10901680" cy="3388107"/>
          </a:xfrm>
          <a:prstGeom prst="rect">
            <a:avLst/>
          </a:prstGeom>
        </p:spPr>
        <p:txBody>
          <a:bodyPr vert="horz" wrap="square" lIns="0" tIns="12700" rIns="0" bIns="0" rtlCol="0">
            <a:spAutoFit/>
          </a:bodyPr>
          <a:lstStyle/>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a:latin typeface="Times New Roman"/>
                <a:cs typeface="Times New Roman"/>
              </a:rPr>
              <a:t>The current hall management system involves hand-written records that are  stored into various registers.</a:t>
            </a:r>
          </a:p>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a:latin typeface="Times New Roman"/>
                <a:cs typeface="Times New Roman"/>
              </a:rPr>
              <a:t>This requires a lot of time as well as manpower.</a:t>
            </a:r>
          </a:p>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a:latin typeface="Times New Roman"/>
                <a:cs typeface="Times New Roman"/>
              </a:rPr>
              <a:t>Each department has its own register and the student and staff registers are  maintained on a daily basis.</a:t>
            </a:r>
          </a:p>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a:latin typeface="Times New Roman"/>
                <a:cs typeface="Times New Roman"/>
              </a:rPr>
              <a:t>It is very difficult to maintain or update all the records and retrieving a certain data  from such a number of registers is almost impossible.</a:t>
            </a:r>
          </a:p>
          <a:p>
            <a:pPr marL="355600" marR="72390" indent="-342900" algn="just">
              <a:lnSpc>
                <a:spcPct val="100000"/>
              </a:lnSpc>
              <a:spcBef>
                <a:spcPts val="100"/>
              </a:spcBef>
              <a:buClr>
                <a:srgbClr val="90C225"/>
              </a:buClr>
              <a:buSzPct val="79166"/>
              <a:buFont typeface="Wingdings"/>
              <a:buChar char=""/>
              <a:tabLst>
                <a:tab pos="354965" algn="l"/>
                <a:tab pos="355600" algn="l"/>
              </a:tabLst>
            </a:pPr>
            <a:r>
              <a:rPr lang="en-US" sz="2400" dirty="0">
                <a:latin typeface="Times New Roman"/>
                <a:cs typeface="Times New Roman"/>
              </a:rPr>
              <a:t>Also, the loss or damage of any of the registers leads to the damage of hundreds of  records at a time.</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304800"/>
            <a:ext cx="8610600" cy="782265"/>
          </a:xfrm>
          <a:prstGeom prst="rect">
            <a:avLst/>
          </a:prstGeom>
        </p:spPr>
        <p:txBody>
          <a:bodyPr vert="horz" wrap="square" lIns="0" tIns="12700" rIns="0" bIns="0" rtlCol="0">
            <a:spAutoFit/>
          </a:bodyPr>
          <a:lstStyle/>
          <a:p>
            <a:pPr marL="12700">
              <a:lnSpc>
                <a:spcPct val="100000"/>
              </a:lnSpc>
              <a:spcBef>
                <a:spcPts val="100"/>
              </a:spcBef>
            </a:pPr>
            <a:r>
              <a:rPr lang="en-US" spc="-5" dirty="0"/>
              <a:t>Limitations of </a:t>
            </a:r>
            <a:r>
              <a:rPr lang="en-US" spc="-10" dirty="0"/>
              <a:t>Existing</a:t>
            </a:r>
            <a:r>
              <a:rPr lang="en-US" spc="-5" dirty="0"/>
              <a:t> State</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a:t>
            </a:fld>
            <a:r>
              <a:rPr dirty="0"/>
              <a:t> of</a:t>
            </a:r>
            <a:r>
              <a:rPr spc="-90" dirty="0"/>
              <a:t> </a:t>
            </a:r>
            <a:r>
              <a:rPr dirty="0"/>
              <a:t>24</a:t>
            </a:r>
          </a:p>
        </p:txBody>
      </p:sp>
      <p:sp>
        <p:nvSpPr>
          <p:cNvPr id="3" name="object 3"/>
          <p:cNvSpPr txBox="1"/>
          <p:nvPr/>
        </p:nvSpPr>
        <p:spPr>
          <a:xfrm>
            <a:off x="838200" y="1447800"/>
            <a:ext cx="10439400" cy="2530821"/>
          </a:xfrm>
          <a:prstGeom prst="rect">
            <a:avLst/>
          </a:prstGeom>
        </p:spPr>
        <p:txBody>
          <a:bodyPr vert="horz" wrap="square" lIns="0" tIns="169545" rIns="0" bIns="0" rtlCol="0">
            <a:spAutoFit/>
          </a:bodyPr>
          <a:lstStyle/>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a:latin typeface="Times New Roman"/>
                <a:cs typeface="Times New Roman"/>
              </a:rPr>
              <a:t>Records are hand-written in registers.</a:t>
            </a:r>
          </a:p>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a:latin typeface="Times New Roman"/>
                <a:cs typeface="Times New Roman"/>
              </a:rPr>
              <a:t>Too many registers for too much information.</a:t>
            </a:r>
          </a:p>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a:latin typeface="Times New Roman"/>
                <a:cs typeface="Times New Roman"/>
              </a:rPr>
              <a:t>Registers are not very well maintained.</a:t>
            </a:r>
          </a:p>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a:latin typeface="Times New Roman"/>
                <a:cs typeface="Times New Roman"/>
              </a:rPr>
              <a:t>Any types of details are not available easily.</a:t>
            </a:r>
          </a:p>
          <a:p>
            <a:pPr marL="355600" indent="-342900" algn="just">
              <a:lnSpc>
                <a:spcPct val="100000"/>
              </a:lnSpc>
              <a:spcBef>
                <a:spcPts val="1019"/>
              </a:spcBef>
              <a:buClr>
                <a:srgbClr val="90C225"/>
              </a:buClr>
              <a:buSzPct val="79166"/>
              <a:buFont typeface="Wingdings"/>
              <a:buChar char=""/>
              <a:tabLst>
                <a:tab pos="354965" algn="l"/>
                <a:tab pos="355600" algn="l"/>
              </a:tabLst>
            </a:pPr>
            <a:r>
              <a:rPr lang="en-US" sz="2400" spc="-85" dirty="0">
                <a:latin typeface="Times New Roman"/>
                <a:cs typeface="Times New Roman"/>
              </a:rPr>
              <a:t>Any type of loss or damage of these registers causes the loss  of many records at a time.</a:t>
            </a: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0" y="152400"/>
            <a:ext cx="4996816" cy="782265"/>
          </a:xfrm>
          <a:prstGeom prst="rect">
            <a:avLst/>
          </a:prstGeom>
        </p:spPr>
        <p:txBody>
          <a:bodyPr vert="horz" wrap="square" lIns="0" tIns="12700" rIns="0" bIns="0" rtlCol="0">
            <a:spAutoFit/>
          </a:bodyPr>
          <a:lstStyle/>
          <a:p>
            <a:pPr marL="12700">
              <a:lnSpc>
                <a:spcPct val="100000"/>
              </a:lnSpc>
              <a:spcBef>
                <a:spcPts val="100"/>
              </a:spcBef>
            </a:pPr>
            <a:r>
              <a:rPr lang="en-US" spc="-10" dirty="0"/>
              <a:t>Objectives</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a:t>
            </a:fld>
            <a:r>
              <a:rPr dirty="0"/>
              <a:t> of</a:t>
            </a:r>
            <a:r>
              <a:rPr spc="-90" dirty="0"/>
              <a:t> </a:t>
            </a:r>
            <a:r>
              <a:rPr dirty="0"/>
              <a:t>24</a:t>
            </a:r>
          </a:p>
        </p:txBody>
      </p:sp>
      <p:sp>
        <p:nvSpPr>
          <p:cNvPr id="3" name="object 3"/>
          <p:cNvSpPr txBox="1"/>
          <p:nvPr/>
        </p:nvSpPr>
        <p:spPr>
          <a:xfrm>
            <a:off x="533400" y="1143000"/>
            <a:ext cx="11219815" cy="2636619"/>
          </a:xfrm>
          <a:prstGeom prst="rect">
            <a:avLst/>
          </a:prstGeom>
        </p:spPr>
        <p:txBody>
          <a:bodyPr vert="horz" wrap="square" lIns="0" tIns="12700" rIns="0" bIns="0" rtlCol="0">
            <a:spAutoFit/>
          </a:bodyPr>
          <a:lstStyle/>
          <a:p>
            <a:pPr marL="299085" marR="27940" indent="-287020" algn="just">
              <a:lnSpc>
                <a:spcPct val="100000"/>
              </a:lnSpc>
              <a:spcBef>
                <a:spcPts val="100"/>
              </a:spcBef>
              <a:buFont typeface="Wingdings"/>
              <a:buChar char=""/>
              <a:tabLst>
                <a:tab pos="299720" algn="l"/>
              </a:tabLst>
            </a:pPr>
            <a:r>
              <a:rPr lang="en-US" sz="2400" dirty="0">
                <a:latin typeface="Times New Roman"/>
                <a:cs typeface="Times New Roman"/>
              </a:rPr>
              <a:t>This software makes the user to store the details of the student in a data base  and it is easy to retrieve the data whenever necessary.</a:t>
            </a:r>
          </a:p>
          <a:p>
            <a:pPr marL="299085" marR="27940" indent="-287020" algn="just">
              <a:lnSpc>
                <a:spcPct val="100000"/>
              </a:lnSpc>
              <a:spcBef>
                <a:spcPts val="100"/>
              </a:spcBef>
              <a:buFont typeface="Wingdings"/>
              <a:buChar char=""/>
              <a:tabLst>
                <a:tab pos="299720" algn="l"/>
              </a:tabLst>
            </a:pPr>
            <a:r>
              <a:rPr lang="en-US" sz="2400" dirty="0">
                <a:latin typeface="Times New Roman"/>
                <a:cs typeface="Times New Roman"/>
              </a:rPr>
              <a:t>We can say that this product has the highest priority because it is going to be a  good product according to us.</a:t>
            </a:r>
          </a:p>
          <a:p>
            <a:pPr marL="299085" marR="27940" indent="-287020" algn="just">
              <a:lnSpc>
                <a:spcPct val="100000"/>
              </a:lnSpc>
              <a:spcBef>
                <a:spcPts val="100"/>
              </a:spcBef>
              <a:buFont typeface="Wingdings"/>
              <a:buChar char=""/>
              <a:tabLst>
                <a:tab pos="299720" algn="l"/>
              </a:tabLst>
            </a:pPr>
            <a:r>
              <a:rPr lang="en-US" sz="2400" dirty="0">
                <a:latin typeface="Times New Roman"/>
                <a:cs typeface="Times New Roman"/>
              </a:rPr>
              <a:t>User should log in this software to use it. It can be used only by one person called  the Manager to enter the student/staff records etc.</a:t>
            </a:r>
          </a:p>
          <a:p>
            <a:pPr marL="299085" marR="27940" indent="-287020" algn="just">
              <a:lnSpc>
                <a:spcPct val="100000"/>
              </a:lnSpc>
              <a:spcBef>
                <a:spcPts val="100"/>
              </a:spcBef>
              <a:buFont typeface="Wingdings"/>
              <a:buChar char=""/>
              <a:tabLst>
                <a:tab pos="299720" algn="l"/>
              </a:tabLst>
            </a:pPr>
            <a:r>
              <a:rPr lang="en-US" sz="2400" dirty="0">
                <a:latin typeface="Times New Roman"/>
                <a:cs typeface="Times New Roman"/>
              </a:rPr>
              <a:t>Its validation is done standard as it looks very impassive system product.</a:t>
            </a:r>
            <a:endParaRPr sz="2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28600"/>
            <a:ext cx="6879590" cy="782265"/>
          </a:xfrm>
          <a:prstGeom prst="rect">
            <a:avLst/>
          </a:prstGeom>
        </p:spPr>
        <p:txBody>
          <a:bodyPr vert="horz" wrap="square" lIns="0" tIns="12700" rIns="0" bIns="0" rtlCol="0">
            <a:spAutoFit/>
          </a:bodyPr>
          <a:lstStyle/>
          <a:p>
            <a:pPr marL="12700">
              <a:lnSpc>
                <a:spcPct val="100000"/>
              </a:lnSpc>
              <a:spcBef>
                <a:spcPts val="100"/>
              </a:spcBef>
            </a:pPr>
            <a:r>
              <a:rPr lang="en-US" spc="-5" dirty="0"/>
              <a:t>            Gantt Chart</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a:t>
            </a:fld>
            <a:r>
              <a:rPr dirty="0"/>
              <a:t> of</a:t>
            </a:r>
            <a:r>
              <a:rPr spc="-90" dirty="0"/>
              <a:t> </a:t>
            </a:r>
            <a:r>
              <a:rPr dirty="0"/>
              <a:t>24</a:t>
            </a:r>
          </a:p>
        </p:txBody>
      </p:sp>
      <p:sp>
        <p:nvSpPr>
          <p:cNvPr id="6" name="TextBox 5"/>
          <p:cNvSpPr txBox="1"/>
          <p:nvPr/>
        </p:nvSpPr>
        <p:spPr>
          <a:xfrm>
            <a:off x="4038600" y="6324600"/>
            <a:ext cx="5029200" cy="369332"/>
          </a:xfrm>
          <a:prstGeom prst="rect">
            <a:avLst/>
          </a:prstGeom>
          <a:noFill/>
        </p:spPr>
        <p:txBody>
          <a:bodyPr wrap="square" rtlCol="0">
            <a:spAutoFit/>
          </a:bodyPr>
          <a:lstStyle/>
          <a:p>
            <a:r>
              <a:rPr lang="en-US" dirty="0"/>
              <a:t>                    Fig 1: Gantt Chart</a:t>
            </a:r>
          </a:p>
        </p:txBody>
      </p:sp>
      <p:graphicFrame>
        <p:nvGraphicFramePr>
          <p:cNvPr id="7" name="Table 6"/>
          <p:cNvGraphicFramePr>
            <a:graphicFrameLocks noGrp="1"/>
          </p:cNvGraphicFramePr>
          <p:nvPr/>
        </p:nvGraphicFramePr>
        <p:xfrm>
          <a:off x="1752600" y="1447800"/>
          <a:ext cx="9372600" cy="4419599"/>
        </p:xfrm>
        <a:graphic>
          <a:graphicData uri="http://schemas.openxmlformats.org/drawingml/2006/table">
            <a:tbl>
              <a:tblPr/>
              <a:tblGrid>
                <a:gridCol w="1874520">
                  <a:extLst>
                    <a:ext uri="{9D8B030D-6E8A-4147-A177-3AD203B41FA5}">
                      <a16:colId xmlns:a16="http://schemas.microsoft.com/office/drawing/2014/main" val="20000"/>
                    </a:ext>
                  </a:extLst>
                </a:gridCol>
                <a:gridCol w="1874520">
                  <a:extLst>
                    <a:ext uri="{9D8B030D-6E8A-4147-A177-3AD203B41FA5}">
                      <a16:colId xmlns:a16="http://schemas.microsoft.com/office/drawing/2014/main" val="20001"/>
                    </a:ext>
                  </a:extLst>
                </a:gridCol>
                <a:gridCol w="1874520">
                  <a:extLst>
                    <a:ext uri="{9D8B030D-6E8A-4147-A177-3AD203B41FA5}">
                      <a16:colId xmlns:a16="http://schemas.microsoft.com/office/drawing/2014/main" val="20002"/>
                    </a:ext>
                  </a:extLst>
                </a:gridCol>
                <a:gridCol w="1874520">
                  <a:extLst>
                    <a:ext uri="{9D8B030D-6E8A-4147-A177-3AD203B41FA5}">
                      <a16:colId xmlns:a16="http://schemas.microsoft.com/office/drawing/2014/main" val="20003"/>
                    </a:ext>
                  </a:extLst>
                </a:gridCol>
                <a:gridCol w="1874520">
                  <a:extLst>
                    <a:ext uri="{9D8B030D-6E8A-4147-A177-3AD203B41FA5}">
                      <a16:colId xmlns:a16="http://schemas.microsoft.com/office/drawing/2014/main" val="20004"/>
                    </a:ext>
                  </a:extLst>
                </a:gridCol>
              </a:tblGrid>
              <a:tr h="339970">
                <a:tc>
                  <a:txBody>
                    <a:bodyPr/>
                    <a:lstStyle/>
                    <a:p>
                      <a:pPr marL="0" marR="0">
                        <a:spcBef>
                          <a:spcPts val="0"/>
                        </a:spcBef>
                        <a:spcAft>
                          <a:spcPts val="0"/>
                        </a:spcAft>
                      </a:pPr>
                      <a:r>
                        <a:rPr lang="en-US" sz="1200" dirty="0">
                          <a:latin typeface="Times New Roman"/>
                          <a:ea typeface="Times New Roman"/>
                          <a:cs typeface="Times New Roman"/>
                        </a:rPr>
                        <a:t>Task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Jan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Feb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Mar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latin typeface="Times New Roman"/>
                          <a:ea typeface="Times New Roman"/>
                          <a:cs typeface="Times New Roman"/>
                        </a:rPr>
                        <a:t>April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9938">
                <a:tc>
                  <a:txBody>
                    <a:bodyPr/>
                    <a:lstStyle/>
                    <a:p>
                      <a:pPr marL="0" marR="0">
                        <a:spcBef>
                          <a:spcPts val="0"/>
                        </a:spcBef>
                        <a:spcAft>
                          <a:spcPts val="0"/>
                        </a:spcAft>
                      </a:pPr>
                      <a:r>
                        <a:rPr lang="en-US" sz="1200">
                          <a:latin typeface="Times New Roman"/>
                          <a:ea typeface="Times New Roman"/>
                          <a:cs typeface="Times New Roman"/>
                        </a:rPr>
                        <a:t>Task 1</a:t>
                      </a:r>
                    </a:p>
                    <a:p>
                      <a:pPr marL="0" marR="0">
                        <a:spcBef>
                          <a:spcPts val="0"/>
                        </a:spcBef>
                        <a:spcAft>
                          <a:spcPts val="0"/>
                        </a:spcAft>
                      </a:pPr>
                      <a:r>
                        <a:rPr lang="en-US" sz="1200">
                          <a:latin typeface="Times New Roman"/>
                          <a:ea typeface="Times New Roman"/>
                          <a:cs typeface="Times New Roman"/>
                        </a:rPr>
                        <a:t>Planning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spcBef>
                          <a:spcPts val="0"/>
                        </a:spcBef>
                        <a:spcAft>
                          <a:spcPts val="0"/>
                        </a:spcAf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marL="0" marR="0">
                        <a:spcBef>
                          <a:spcPts val="0"/>
                        </a:spcBef>
                        <a:spcAft>
                          <a:spcPts val="0"/>
                        </a:spcAf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9938">
                <a:tc>
                  <a:txBody>
                    <a:bodyPr/>
                    <a:lstStyle/>
                    <a:p>
                      <a:pPr marL="0" marR="0">
                        <a:spcBef>
                          <a:spcPts val="0"/>
                        </a:spcBef>
                        <a:spcAft>
                          <a:spcPts val="0"/>
                        </a:spcAft>
                      </a:pPr>
                      <a:r>
                        <a:rPr lang="en-US" sz="1200">
                          <a:latin typeface="Times New Roman"/>
                          <a:ea typeface="Times New Roman"/>
                          <a:cs typeface="Times New Roman"/>
                        </a:rPr>
                        <a:t>Task 2</a:t>
                      </a:r>
                    </a:p>
                    <a:p>
                      <a:pPr marL="0" marR="0">
                        <a:spcBef>
                          <a:spcPts val="0"/>
                        </a:spcBef>
                        <a:spcAft>
                          <a:spcPts val="0"/>
                        </a:spcAft>
                      </a:pPr>
                      <a:r>
                        <a:rPr lang="en-US" sz="1200">
                          <a:latin typeface="Times New Roman"/>
                          <a:ea typeface="Times New Roman"/>
                          <a:cs typeface="Times New Roman"/>
                        </a:rPr>
                        <a:t>Design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679938">
                <a:tc>
                  <a:txBody>
                    <a:bodyPr/>
                    <a:lstStyle/>
                    <a:p>
                      <a:pPr marL="0" marR="0">
                        <a:spcBef>
                          <a:spcPts val="0"/>
                        </a:spcBef>
                        <a:spcAft>
                          <a:spcPts val="0"/>
                        </a:spcAft>
                      </a:pPr>
                      <a:r>
                        <a:rPr lang="en-US" sz="1200">
                          <a:latin typeface="Times New Roman"/>
                          <a:ea typeface="Times New Roman"/>
                          <a:cs typeface="Times New Roman"/>
                        </a:rPr>
                        <a:t>Task 3</a:t>
                      </a:r>
                    </a:p>
                    <a:p>
                      <a:pPr marL="0" marR="0">
                        <a:spcBef>
                          <a:spcPts val="0"/>
                        </a:spcBef>
                        <a:spcAft>
                          <a:spcPts val="0"/>
                        </a:spcAft>
                      </a:pPr>
                      <a:r>
                        <a:rPr lang="en-US" sz="1200">
                          <a:latin typeface="Times New Roman"/>
                          <a:ea typeface="Times New Roman"/>
                          <a:cs typeface="Times New Roman"/>
                        </a:rPr>
                        <a:t>Implementation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679938">
                <a:tc>
                  <a:txBody>
                    <a:bodyPr/>
                    <a:lstStyle/>
                    <a:p>
                      <a:pPr marL="0" marR="0">
                        <a:spcBef>
                          <a:spcPts val="0"/>
                        </a:spcBef>
                        <a:spcAft>
                          <a:spcPts val="0"/>
                        </a:spcAft>
                      </a:pPr>
                      <a:r>
                        <a:rPr lang="en-US" sz="1200">
                          <a:latin typeface="Times New Roman"/>
                          <a:ea typeface="Times New Roman"/>
                          <a:cs typeface="Times New Roman"/>
                        </a:rPr>
                        <a:t>Task 4</a:t>
                      </a:r>
                    </a:p>
                    <a:p>
                      <a:pPr marL="0" marR="0">
                        <a:spcBef>
                          <a:spcPts val="0"/>
                        </a:spcBef>
                        <a:spcAft>
                          <a:spcPts val="0"/>
                        </a:spcAft>
                      </a:pPr>
                      <a:r>
                        <a:rPr lang="en-US" sz="1200">
                          <a:latin typeface="Times New Roman"/>
                          <a:ea typeface="Times New Roman"/>
                          <a:cs typeface="Times New Roman"/>
                        </a:rPr>
                        <a:t>Testing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359877">
                <a:tc>
                  <a:txBody>
                    <a:bodyPr/>
                    <a:lstStyle/>
                    <a:p>
                      <a:pPr marL="0" marR="0">
                        <a:spcBef>
                          <a:spcPts val="0"/>
                        </a:spcBef>
                        <a:spcAft>
                          <a:spcPts val="0"/>
                        </a:spcAft>
                      </a:pPr>
                      <a:r>
                        <a:rPr lang="en-US" sz="1200" dirty="0">
                          <a:latin typeface="Times New Roman"/>
                          <a:ea typeface="Times New Roman"/>
                          <a:cs typeface="Times New Roman"/>
                        </a:rPr>
                        <a:t>Task 5</a:t>
                      </a:r>
                    </a:p>
                    <a:p>
                      <a:pPr marL="0" marR="0">
                        <a:spcBef>
                          <a:spcPts val="0"/>
                        </a:spcBef>
                        <a:spcAft>
                          <a:spcPts val="0"/>
                        </a:spcAft>
                      </a:pPr>
                      <a:r>
                        <a:rPr lang="en-US" sz="1200" dirty="0">
                          <a:latin typeface="Times New Roman"/>
                          <a:ea typeface="Times New Roman"/>
                          <a:cs typeface="Times New Roman"/>
                        </a:rPr>
                        <a:t>Deployment and Maintenance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bl>
          </a:graphicData>
        </a:graphic>
      </p:graphicFrame>
      <p:sp>
        <p:nvSpPr>
          <p:cNvPr id="17411" name="Rectangle 246"/>
          <p:cNvSpPr>
            <a:spLocks noChangeArrowheads="1"/>
          </p:cNvSpPr>
          <p:nvPr/>
        </p:nvSpPr>
        <p:spPr bwMode="auto">
          <a:xfrm>
            <a:off x="8305800" y="4038600"/>
            <a:ext cx="17526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412" name="Rectangle 247"/>
          <p:cNvSpPr>
            <a:spLocks noChangeArrowheads="1"/>
          </p:cNvSpPr>
          <p:nvPr/>
        </p:nvSpPr>
        <p:spPr bwMode="auto">
          <a:xfrm>
            <a:off x="6553200" y="3352800"/>
            <a:ext cx="17526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409" name="Rectangle 248"/>
          <p:cNvSpPr>
            <a:spLocks noChangeArrowheads="1"/>
          </p:cNvSpPr>
          <p:nvPr/>
        </p:nvSpPr>
        <p:spPr bwMode="auto">
          <a:xfrm>
            <a:off x="4953000" y="2667000"/>
            <a:ext cx="15240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7410" name="Rectangle 250"/>
          <p:cNvSpPr>
            <a:spLocks noChangeArrowheads="1"/>
          </p:cNvSpPr>
          <p:nvPr/>
        </p:nvSpPr>
        <p:spPr bwMode="auto">
          <a:xfrm>
            <a:off x="3657600" y="2057400"/>
            <a:ext cx="18288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1" name="Rectangle 246"/>
          <p:cNvSpPr>
            <a:spLocks noChangeArrowheads="1"/>
          </p:cNvSpPr>
          <p:nvPr/>
        </p:nvSpPr>
        <p:spPr bwMode="auto">
          <a:xfrm>
            <a:off x="9296400" y="4800600"/>
            <a:ext cx="1828800" cy="2127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28600"/>
            <a:ext cx="6879590" cy="782265"/>
          </a:xfrm>
          <a:prstGeom prst="rect">
            <a:avLst/>
          </a:prstGeom>
        </p:spPr>
        <p:txBody>
          <a:bodyPr vert="horz" wrap="square" lIns="0" tIns="12700" rIns="0" bIns="0" rtlCol="0">
            <a:spAutoFit/>
          </a:bodyPr>
          <a:lstStyle/>
          <a:p>
            <a:pPr marL="12700">
              <a:lnSpc>
                <a:spcPct val="100000"/>
              </a:lnSpc>
              <a:spcBef>
                <a:spcPts val="100"/>
              </a:spcBef>
            </a:pPr>
            <a:r>
              <a:rPr lang="en-US" spc="-5" dirty="0"/>
              <a:t>            ER Diagram</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8</a:t>
            </a:fld>
            <a:r>
              <a:rPr dirty="0"/>
              <a:t> of</a:t>
            </a:r>
            <a:r>
              <a:rPr spc="-90" dirty="0"/>
              <a:t> </a:t>
            </a:r>
            <a:r>
              <a:rPr dirty="0"/>
              <a:t>24</a:t>
            </a:r>
          </a:p>
        </p:txBody>
      </p:sp>
      <p:sp>
        <p:nvSpPr>
          <p:cNvPr id="6" name="TextBox 5"/>
          <p:cNvSpPr txBox="1"/>
          <p:nvPr/>
        </p:nvSpPr>
        <p:spPr>
          <a:xfrm>
            <a:off x="4038600" y="6324600"/>
            <a:ext cx="5029200" cy="369332"/>
          </a:xfrm>
          <a:prstGeom prst="rect">
            <a:avLst/>
          </a:prstGeom>
          <a:noFill/>
        </p:spPr>
        <p:txBody>
          <a:bodyPr wrap="square" rtlCol="0">
            <a:spAutoFit/>
          </a:bodyPr>
          <a:lstStyle/>
          <a:p>
            <a:r>
              <a:rPr lang="en-US" dirty="0"/>
              <a:t>                    Fig 2: ER Diagram</a:t>
            </a:r>
          </a:p>
        </p:txBody>
      </p:sp>
      <p:sp>
        <p:nvSpPr>
          <p:cNvPr id="7" name="Rectangle 6">
            <a:extLst>
              <a:ext uri="{FF2B5EF4-FFF2-40B4-BE49-F238E27FC236}">
                <a16:creationId xmlns:a16="http://schemas.microsoft.com/office/drawing/2014/main" id="{3D8243FA-42FA-8ABD-7706-CF06910B5CA4}"/>
              </a:ext>
            </a:extLst>
          </p:cNvPr>
          <p:cNvSpPr/>
          <p:nvPr/>
        </p:nvSpPr>
        <p:spPr>
          <a:xfrm>
            <a:off x="2362200" y="2401457"/>
            <a:ext cx="1728216" cy="676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B98D566-4C7B-8F5F-3D86-E1008A35AAC8}"/>
              </a:ext>
            </a:extLst>
          </p:cNvPr>
          <p:cNvSpPr/>
          <p:nvPr/>
        </p:nvSpPr>
        <p:spPr>
          <a:xfrm>
            <a:off x="8232648" y="2337449"/>
            <a:ext cx="1892808" cy="740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C32743-1C04-A434-FCEA-453E13363359}"/>
              </a:ext>
            </a:extLst>
          </p:cNvPr>
          <p:cNvSpPr/>
          <p:nvPr/>
        </p:nvSpPr>
        <p:spPr>
          <a:xfrm>
            <a:off x="7865336" y="5019774"/>
            <a:ext cx="1645920" cy="64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2CED70-F046-EF77-180A-093F967EA5B3}"/>
              </a:ext>
            </a:extLst>
          </p:cNvPr>
          <p:cNvSpPr/>
          <p:nvPr/>
        </p:nvSpPr>
        <p:spPr>
          <a:xfrm>
            <a:off x="3402492" y="4638597"/>
            <a:ext cx="1645920" cy="676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8C8540-5B5D-F591-FF77-C1F35DB83735}"/>
              </a:ext>
            </a:extLst>
          </p:cNvPr>
          <p:cNvSpPr/>
          <p:nvPr/>
        </p:nvSpPr>
        <p:spPr>
          <a:xfrm>
            <a:off x="363728" y="1570277"/>
            <a:ext cx="1422400" cy="5818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9F6C35F-08E0-67D1-112C-134E41D0CE05}"/>
              </a:ext>
            </a:extLst>
          </p:cNvPr>
          <p:cNvSpPr/>
          <p:nvPr/>
        </p:nvSpPr>
        <p:spPr>
          <a:xfrm>
            <a:off x="2362200" y="1447800"/>
            <a:ext cx="1522153" cy="5818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949DCA7-319A-4B81-BA66-BBCE08806149}"/>
              </a:ext>
            </a:extLst>
          </p:cNvPr>
          <p:cNvSpPr/>
          <p:nvPr/>
        </p:nvSpPr>
        <p:spPr>
          <a:xfrm>
            <a:off x="356061" y="2595514"/>
            <a:ext cx="1533237" cy="4696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CB81E6C-D37E-08D5-33E6-8CF6863F0E73}"/>
              </a:ext>
            </a:extLst>
          </p:cNvPr>
          <p:cNvSpPr/>
          <p:nvPr/>
        </p:nvSpPr>
        <p:spPr>
          <a:xfrm>
            <a:off x="575887" y="3408845"/>
            <a:ext cx="1542472" cy="4566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C967108-40E3-8888-D4BB-1E09071AAADC}"/>
              </a:ext>
            </a:extLst>
          </p:cNvPr>
          <p:cNvSpPr/>
          <p:nvPr/>
        </p:nvSpPr>
        <p:spPr>
          <a:xfrm>
            <a:off x="4460425" y="1660792"/>
            <a:ext cx="1522153" cy="6766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C4FE9C5-2020-E7AE-8631-9D003209F34E}"/>
              </a:ext>
            </a:extLst>
          </p:cNvPr>
          <p:cNvCxnSpPr>
            <a:stCxn id="11" idx="6"/>
          </p:cNvCxnSpPr>
          <p:nvPr/>
        </p:nvCxnSpPr>
        <p:spPr>
          <a:xfrm>
            <a:off x="1786128" y="1861222"/>
            <a:ext cx="576072" cy="540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63A4D3-C077-F8E2-3ACD-F7C05452DF5B}"/>
              </a:ext>
            </a:extLst>
          </p:cNvPr>
          <p:cNvCxnSpPr>
            <a:cxnSpLocks/>
            <a:stCxn id="12" idx="4"/>
          </p:cNvCxnSpPr>
          <p:nvPr/>
        </p:nvCxnSpPr>
        <p:spPr>
          <a:xfrm flipH="1">
            <a:off x="3123276" y="2029689"/>
            <a:ext cx="1" cy="358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84472-08F3-1681-5E64-8E475E6C91E7}"/>
              </a:ext>
            </a:extLst>
          </p:cNvPr>
          <p:cNvCxnSpPr>
            <a:stCxn id="15" idx="3"/>
          </p:cNvCxnSpPr>
          <p:nvPr/>
        </p:nvCxnSpPr>
        <p:spPr>
          <a:xfrm flipH="1">
            <a:off x="3884353" y="2238354"/>
            <a:ext cx="798986" cy="1631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410A23-C841-228D-403D-905A2AACB58C}"/>
              </a:ext>
            </a:extLst>
          </p:cNvPr>
          <p:cNvCxnSpPr>
            <a:stCxn id="13" idx="6"/>
            <a:endCxn id="7" idx="1"/>
          </p:cNvCxnSpPr>
          <p:nvPr/>
        </p:nvCxnSpPr>
        <p:spPr>
          <a:xfrm flipV="1">
            <a:off x="1889298" y="2739785"/>
            <a:ext cx="472902" cy="90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0080D8-1C6C-72BF-51AA-BF62DC82791A}"/>
              </a:ext>
            </a:extLst>
          </p:cNvPr>
          <p:cNvCxnSpPr>
            <a:stCxn id="14" idx="6"/>
          </p:cNvCxnSpPr>
          <p:nvPr/>
        </p:nvCxnSpPr>
        <p:spPr>
          <a:xfrm flipV="1">
            <a:off x="2118359" y="3091090"/>
            <a:ext cx="629921" cy="546090"/>
          </a:xfrm>
          <a:prstGeom prst="line">
            <a:avLst/>
          </a:prstGeom>
        </p:spPr>
        <p:style>
          <a:lnRef idx="1">
            <a:schemeClr val="accent1"/>
          </a:lnRef>
          <a:fillRef idx="0">
            <a:schemeClr val="accent1"/>
          </a:fillRef>
          <a:effectRef idx="0">
            <a:schemeClr val="accent1"/>
          </a:effectRef>
          <a:fontRef idx="minor">
            <a:schemeClr val="tx1"/>
          </a:fontRef>
        </p:style>
      </p:cxnSp>
      <p:sp>
        <p:nvSpPr>
          <p:cNvPr id="21" name="Flowchart: Decision 20">
            <a:extLst>
              <a:ext uri="{FF2B5EF4-FFF2-40B4-BE49-F238E27FC236}">
                <a16:creationId xmlns:a16="http://schemas.microsoft.com/office/drawing/2014/main" id="{C74F3C9A-5AE1-7030-258D-74E1A9BA5C0C}"/>
              </a:ext>
            </a:extLst>
          </p:cNvPr>
          <p:cNvSpPr/>
          <p:nvPr/>
        </p:nvSpPr>
        <p:spPr>
          <a:xfrm>
            <a:off x="5827151" y="2285934"/>
            <a:ext cx="1136073" cy="92372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648FF5C9-B69F-4DA8-A246-86E7302BFCAA}"/>
              </a:ext>
            </a:extLst>
          </p:cNvPr>
          <p:cNvCxnSpPr>
            <a:stCxn id="7" idx="3"/>
            <a:endCxn id="21" idx="1"/>
          </p:cNvCxnSpPr>
          <p:nvPr/>
        </p:nvCxnSpPr>
        <p:spPr>
          <a:xfrm>
            <a:off x="4090416" y="2739785"/>
            <a:ext cx="1736735" cy="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A2CA28A-723E-B423-99B4-09C1902EEE84}"/>
              </a:ext>
            </a:extLst>
          </p:cNvPr>
          <p:cNvCxnSpPr>
            <a:stCxn id="21" idx="3"/>
            <a:endCxn id="8" idx="1"/>
          </p:cNvCxnSpPr>
          <p:nvPr/>
        </p:nvCxnSpPr>
        <p:spPr>
          <a:xfrm flipV="1">
            <a:off x="6963224" y="2707781"/>
            <a:ext cx="1269424" cy="40018"/>
          </a:xfrm>
          <a:prstGeom prst="line">
            <a:avLst/>
          </a:prstGeom>
        </p:spPr>
        <p:style>
          <a:lnRef idx="1">
            <a:schemeClr val="accent1"/>
          </a:lnRef>
          <a:fillRef idx="0">
            <a:schemeClr val="accent1"/>
          </a:fillRef>
          <a:effectRef idx="0">
            <a:schemeClr val="accent1"/>
          </a:effectRef>
          <a:fontRef idx="minor">
            <a:schemeClr val="tx1"/>
          </a:fontRef>
        </p:style>
      </p:cxnSp>
      <p:sp>
        <p:nvSpPr>
          <p:cNvPr id="24" name="Flowchart: Decision 23">
            <a:extLst>
              <a:ext uri="{FF2B5EF4-FFF2-40B4-BE49-F238E27FC236}">
                <a16:creationId xmlns:a16="http://schemas.microsoft.com/office/drawing/2014/main" id="{F8523C5A-0F46-A6CA-BAED-B701E65B7836}"/>
              </a:ext>
            </a:extLst>
          </p:cNvPr>
          <p:cNvSpPr/>
          <p:nvPr/>
        </p:nvSpPr>
        <p:spPr>
          <a:xfrm>
            <a:off x="2913242" y="3454210"/>
            <a:ext cx="1312210" cy="655075"/>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30A1E18-C8D7-B846-1336-6BC68C90FD29}"/>
              </a:ext>
            </a:extLst>
          </p:cNvPr>
          <p:cNvCxnSpPr>
            <a:stCxn id="24" idx="0"/>
            <a:endCxn id="7" idx="2"/>
          </p:cNvCxnSpPr>
          <p:nvPr/>
        </p:nvCxnSpPr>
        <p:spPr>
          <a:xfrm flipH="1" flipV="1">
            <a:off x="3226308" y="3078113"/>
            <a:ext cx="343039" cy="376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08B936-8A44-5148-1E28-509443C67860}"/>
              </a:ext>
            </a:extLst>
          </p:cNvPr>
          <p:cNvCxnSpPr>
            <a:stCxn id="24" idx="2"/>
            <a:endCxn id="10" idx="0"/>
          </p:cNvCxnSpPr>
          <p:nvPr/>
        </p:nvCxnSpPr>
        <p:spPr>
          <a:xfrm>
            <a:off x="3569347" y="4109285"/>
            <a:ext cx="656105" cy="529312"/>
          </a:xfrm>
          <a:prstGeom prst="line">
            <a:avLst/>
          </a:prstGeom>
        </p:spPr>
        <p:style>
          <a:lnRef idx="1">
            <a:schemeClr val="accent1"/>
          </a:lnRef>
          <a:fillRef idx="0">
            <a:schemeClr val="accent1"/>
          </a:fillRef>
          <a:effectRef idx="0">
            <a:schemeClr val="accent1"/>
          </a:effectRef>
          <a:fontRef idx="minor">
            <a:schemeClr val="tx1"/>
          </a:fontRef>
        </p:style>
      </p:cxnSp>
      <p:sp>
        <p:nvSpPr>
          <p:cNvPr id="27" name="Flowchart: Decision 26">
            <a:extLst>
              <a:ext uri="{FF2B5EF4-FFF2-40B4-BE49-F238E27FC236}">
                <a16:creationId xmlns:a16="http://schemas.microsoft.com/office/drawing/2014/main" id="{20AB5654-D6D4-CE5A-7C6C-D62437DE2CD4}"/>
              </a:ext>
            </a:extLst>
          </p:cNvPr>
          <p:cNvSpPr/>
          <p:nvPr/>
        </p:nvSpPr>
        <p:spPr>
          <a:xfrm>
            <a:off x="6799460" y="3107614"/>
            <a:ext cx="1136072" cy="84446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52B45C22-CEC6-7EF6-9258-73B414805D59}"/>
              </a:ext>
            </a:extLst>
          </p:cNvPr>
          <p:cNvCxnSpPr>
            <a:stCxn id="27" idx="1"/>
            <a:endCxn id="10" idx="3"/>
          </p:cNvCxnSpPr>
          <p:nvPr/>
        </p:nvCxnSpPr>
        <p:spPr>
          <a:xfrm flipH="1">
            <a:off x="5048412" y="3529845"/>
            <a:ext cx="1751048" cy="1447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5DB6CB-3A78-D343-6D14-8AEAC011EF90}"/>
              </a:ext>
            </a:extLst>
          </p:cNvPr>
          <p:cNvCxnSpPr>
            <a:stCxn id="27" idx="3"/>
            <a:endCxn id="8" idx="2"/>
          </p:cNvCxnSpPr>
          <p:nvPr/>
        </p:nvCxnSpPr>
        <p:spPr>
          <a:xfrm flipV="1">
            <a:off x="7935532" y="3078113"/>
            <a:ext cx="1243520" cy="451732"/>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9013DB0-5025-B512-229F-4A7D33F821EC}"/>
              </a:ext>
            </a:extLst>
          </p:cNvPr>
          <p:cNvSpPr/>
          <p:nvPr/>
        </p:nvSpPr>
        <p:spPr>
          <a:xfrm>
            <a:off x="7319726" y="1210543"/>
            <a:ext cx="1447929" cy="6262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BE88D35-03FE-1C98-8E44-5114E4F65C04}"/>
              </a:ext>
            </a:extLst>
          </p:cNvPr>
          <p:cNvSpPr/>
          <p:nvPr/>
        </p:nvSpPr>
        <p:spPr>
          <a:xfrm>
            <a:off x="9179052" y="972496"/>
            <a:ext cx="1522153" cy="6766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23F2B90-508B-2875-B6E3-ED3588860653}"/>
              </a:ext>
            </a:extLst>
          </p:cNvPr>
          <p:cNvSpPr/>
          <p:nvPr/>
        </p:nvSpPr>
        <p:spPr>
          <a:xfrm>
            <a:off x="9179052" y="3578795"/>
            <a:ext cx="1577775" cy="7811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305B9D7-FD7B-36A9-5A5F-B407630AA372}"/>
              </a:ext>
            </a:extLst>
          </p:cNvPr>
          <p:cNvSpPr/>
          <p:nvPr/>
        </p:nvSpPr>
        <p:spPr>
          <a:xfrm>
            <a:off x="10401036" y="2439736"/>
            <a:ext cx="1337284" cy="7406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B1445D4D-DC54-0819-183A-A7E8E7C96FF8}"/>
              </a:ext>
            </a:extLst>
          </p:cNvPr>
          <p:cNvCxnSpPr>
            <a:stCxn id="30" idx="4"/>
          </p:cNvCxnSpPr>
          <p:nvPr/>
        </p:nvCxnSpPr>
        <p:spPr>
          <a:xfrm>
            <a:off x="8043691" y="1836767"/>
            <a:ext cx="421898" cy="551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DEC7A6-4BCE-7A83-B79D-4B661019E5B5}"/>
              </a:ext>
            </a:extLst>
          </p:cNvPr>
          <p:cNvCxnSpPr>
            <a:stCxn id="31" idx="4"/>
          </p:cNvCxnSpPr>
          <p:nvPr/>
        </p:nvCxnSpPr>
        <p:spPr>
          <a:xfrm flipH="1">
            <a:off x="9313115" y="1649152"/>
            <a:ext cx="627014" cy="699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3924DD4-8B92-0AD1-9279-FE0239D84FEA}"/>
              </a:ext>
            </a:extLst>
          </p:cNvPr>
          <p:cNvCxnSpPr>
            <a:stCxn id="33" idx="2"/>
            <a:endCxn id="8" idx="3"/>
          </p:cNvCxnSpPr>
          <p:nvPr/>
        </p:nvCxnSpPr>
        <p:spPr>
          <a:xfrm flipH="1" flipV="1">
            <a:off x="10125456" y="2707781"/>
            <a:ext cx="275580" cy="10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FECBAC-CC98-948C-1832-33C53E47FA9A}"/>
              </a:ext>
            </a:extLst>
          </p:cNvPr>
          <p:cNvCxnSpPr>
            <a:stCxn id="32" idx="0"/>
          </p:cNvCxnSpPr>
          <p:nvPr/>
        </p:nvCxnSpPr>
        <p:spPr>
          <a:xfrm flipH="1" flipV="1">
            <a:off x="9721735" y="3091090"/>
            <a:ext cx="246205" cy="487705"/>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51DE7E-C9CE-ADEA-0B47-3973EBA1B6F3}"/>
              </a:ext>
            </a:extLst>
          </p:cNvPr>
          <p:cNvSpPr/>
          <p:nvPr/>
        </p:nvSpPr>
        <p:spPr>
          <a:xfrm>
            <a:off x="1418059" y="4544386"/>
            <a:ext cx="1312210" cy="546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9DD0FA6-55E7-DFF3-57F2-7CD53804D6F4}"/>
              </a:ext>
            </a:extLst>
          </p:cNvPr>
          <p:cNvSpPr/>
          <p:nvPr/>
        </p:nvSpPr>
        <p:spPr>
          <a:xfrm>
            <a:off x="2240236" y="5563920"/>
            <a:ext cx="1312210" cy="655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92D9EBF-34B4-FAEC-A4D1-5B1528ACB405}"/>
              </a:ext>
            </a:extLst>
          </p:cNvPr>
          <p:cNvSpPr/>
          <p:nvPr/>
        </p:nvSpPr>
        <p:spPr>
          <a:xfrm>
            <a:off x="4280512" y="5619788"/>
            <a:ext cx="1546639" cy="6766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5F8EE201-9063-048A-9658-D6B27C32F000}"/>
              </a:ext>
            </a:extLst>
          </p:cNvPr>
          <p:cNvCxnSpPr>
            <a:stCxn id="38" idx="6"/>
            <a:endCxn id="10" idx="1"/>
          </p:cNvCxnSpPr>
          <p:nvPr/>
        </p:nvCxnSpPr>
        <p:spPr>
          <a:xfrm>
            <a:off x="2730269" y="4817431"/>
            <a:ext cx="672223" cy="15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EBD0354-131B-11A8-5D68-5DF02AA129B5}"/>
              </a:ext>
            </a:extLst>
          </p:cNvPr>
          <p:cNvCxnSpPr>
            <a:stCxn id="39" idx="7"/>
          </p:cNvCxnSpPr>
          <p:nvPr/>
        </p:nvCxnSpPr>
        <p:spPr>
          <a:xfrm flipV="1">
            <a:off x="3360277" y="5315253"/>
            <a:ext cx="276069" cy="3446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78F0A6-6827-490F-3076-6B4D90E0FE1B}"/>
              </a:ext>
            </a:extLst>
          </p:cNvPr>
          <p:cNvCxnSpPr>
            <a:stCxn id="40" idx="0"/>
            <a:endCxn id="10" idx="2"/>
          </p:cNvCxnSpPr>
          <p:nvPr/>
        </p:nvCxnSpPr>
        <p:spPr>
          <a:xfrm flipH="1" flipV="1">
            <a:off x="4225452" y="5315253"/>
            <a:ext cx="828380" cy="304535"/>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0D78D8C-0CE9-261A-E48F-33E59937643B}"/>
              </a:ext>
            </a:extLst>
          </p:cNvPr>
          <p:cNvSpPr txBox="1"/>
          <p:nvPr/>
        </p:nvSpPr>
        <p:spPr>
          <a:xfrm>
            <a:off x="2473544" y="2559268"/>
            <a:ext cx="1505527" cy="369048"/>
          </a:xfrm>
          <a:prstGeom prst="rect">
            <a:avLst/>
          </a:prstGeom>
          <a:noFill/>
        </p:spPr>
        <p:txBody>
          <a:bodyPr wrap="square" rtlCol="0">
            <a:spAutoFit/>
          </a:bodyPr>
          <a:lstStyle/>
          <a:p>
            <a:r>
              <a:rPr lang="en-US" dirty="0"/>
              <a:t>    Student</a:t>
            </a:r>
          </a:p>
        </p:txBody>
      </p:sp>
      <p:sp>
        <p:nvSpPr>
          <p:cNvPr id="45" name="TextBox 44">
            <a:extLst>
              <a:ext uri="{FF2B5EF4-FFF2-40B4-BE49-F238E27FC236}">
                <a16:creationId xmlns:a16="http://schemas.microsoft.com/office/drawing/2014/main" id="{FFD947BA-E50B-F123-63FB-26345E847240}"/>
              </a:ext>
            </a:extLst>
          </p:cNvPr>
          <p:cNvSpPr txBox="1"/>
          <p:nvPr/>
        </p:nvSpPr>
        <p:spPr>
          <a:xfrm>
            <a:off x="8508228" y="2543266"/>
            <a:ext cx="1505527" cy="369048"/>
          </a:xfrm>
          <a:prstGeom prst="rect">
            <a:avLst/>
          </a:prstGeom>
          <a:noFill/>
        </p:spPr>
        <p:txBody>
          <a:bodyPr wrap="square" rtlCol="0">
            <a:spAutoFit/>
          </a:bodyPr>
          <a:lstStyle/>
          <a:p>
            <a:r>
              <a:rPr lang="en-US" dirty="0"/>
              <a:t>    Hall Dues</a:t>
            </a:r>
          </a:p>
        </p:txBody>
      </p:sp>
      <p:sp>
        <p:nvSpPr>
          <p:cNvPr id="46" name="TextBox 45">
            <a:extLst>
              <a:ext uri="{FF2B5EF4-FFF2-40B4-BE49-F238E27FC236}">
                <a16:creationId xmlns:a16="http://schemas.microsoft.com/office/drawing/2014/main" id="{211751E0-795D-D35B-065E-3A89E3040459}"/>
              </a:ext>
            </a:extLst>
          </p:cNvPr>
          <p:cNvSpPr txBox="1"/>
          <p:nvPr/>
        </p:nvSpPr>
        <p:spPr>
          <a:xfrm>
            <a:off x="499769" y="1686975"/>
            <a:ext cx="1240822" cy="369332"/>
          </a:xfrm>
          <a:prstGeom prst="rect">
            <a:avLst/>
          </a:prstGeom>
          <a:noFill/>
        </p:spPr>
        <p:txBody>
          <a:bodyPr wrap="square" rtlCol="0">
            <a:spAutoFit/>
          </a:bodyPr>
          <a:lstStyle/>
          <a:p>
            <a:r>
              <a:rPr lang="en-US" dirty="0"/>
              <a:t>    </a:t>
            </a:r>
            <a:r>
              <a:rPr lang="en-US" sz="1400" u="sng" dirty="0" err="1"/>
              <a:t>Stud_id</a:t>
            </a:r>
            <a:endParaRPr lang="en-US" sz="1400" u="sng" dirty="0"/>
          </a:p>
        </p:txBody>
      </p:sp>
      <p:sp>
        <p:nvSpPr>
          <p:cNvPr id="47" name="TextBox 46">
            <a:extLst>
              <a:ext uri="{FF2B5EF4-FFF2-40B4-BE49-F238E27FC236}">
                <a16:creationId xmlns:a16="http://schemas.microsoft.com/office/drawing/2014/main" id="{00B7E3B8-BB23-7B9D-BB33-81CB17479AFC}"/>
              </a:ext>
            </a:extLst>
          </p:cNvPr>
          <p:cNvSpPr txBox="1"/>
          <p:nvPr/>
        </p:nvSpPr>
        <p:spPr>
          <a:xfrm>
            <a:off x="2588117" y="1508645"/>
            <a:ext cx="1240822" cy="369332"/>
          </a:xfrm>
          <a:prstGeom prst="rect">
            <a:avLst/>
          </a:prstGeom>
          <a:noFill/>
        </p:spPr>
        <p:txBody>
          <a:bodyPr wrap="square" rtlCol="0">
            <a:spAutoFit/>
          </a:bodyPr>
          <a:lstStyle/>
          <a:p>
            <a:r>
              <a:rPr lang="en-US" dirty="0"/>
              <a:t>    </a:t>
            </a:r>
            <a:r>
              <a:rPr lang="en-US" sz="1400" dirty="0"/>
              <a:t>Name</a:t>
            </a:r>
          </a:p>
        </p:txBody>
      </p:sp>
      <p:sp>
        <p:nvSpPr>
          <p:cNvPr id="48" name="TextBox 47">
            <a:extLst>
              <a:ext uri="{FF2B5EF4-FFF2-40B4-BE49-F238E27FC236}">
                <a16:creationId xmlns:a16="http://schemas.microsoft.com/office/drawing/2014/main" id="{8D245859-8D3C-9CF0-F704-84B8324D1236}"/>
              </a:ext>
            </a:extLst>
          </p:cNvPr>
          <p:cNvSpPr txBox="1"/>
          <p:nvPr/>
        </p:nvSpPr>
        <p:spPr>
          <a:xfrm>
            <a:off x="4734649" y="1737229"/>
            <a:ext cx="1240822" cy="369332"/>
          </a:xfrm>
          <a:prstGeom prst="rect">
            <a:avLst/>
          </a:prstGeom>
          <a:noFill/>
        </p:spPr>
        <p:txBody>
          <a:bodyPr wrap="square" rtlCol="0">
            <a:spAutoFit/>
          </a:bodyPr>
          <a:lstStyle/>
          <a:p>
            <a:r>
              <a:rPr lang="en-US" dirty="0"/>
              <a:t>    </a:t>
            </a:r>
            <a:r>
              <a:rPr lang="en-US" sz="1400" dirty="0"/>
              <a:t>Phone</a:t>
            </a:r>
          </a:p>
        </p:txBody>
      </p:sp>
      <p:sp>
        <p:nvSpPr>
          <p:cNvPr id="49" name="TextBox 48">
            <a:extLst>
              <a:ext uri="{FF2B5EF4-FFF2-40B4-BE49-F238E27FC236}">
                <a16:creationId xmlns:a16="http://schemas.microsoft.com/office/drawing/2014/main" id="{D3F71EFA-DC50-2318-FCA7-4E4956AA1512}"/>
              </a:ext>
            </a:extLst>
          </p:cNvPr>
          <p:cNvSpPr txBox="1"/>
          <p:nvPr/>
        </p:nvSpPr>
        <p:spPr>
          <a:xfrm>
            <a:off x="536176" y="2644646"/>
            <a:ext cx="1240822" cy="369332"/>
          </a:xfrm>
          <a:prstGeom prst="rect">
            <a:avLst/>
          </a:prstGeom>
          <a:noFill/>
        </p:spPr>
        <p:txBody>
          <a:bodyPr wrap="square" rtlCol="0">
            <a:spAutoFit/>
          </a:bodyPr>
          <a:lstStyle/>
          <a:p>
            <a:r>
              <a:rPr lang="en-US" dirty="0"/>
              <a:t>    </a:t>
            </a:r>
            <a:r>
              <a:rPr lang="en-US" sz="1400" dirty="0"/>
              <a:t>Email</a:t>
            </a:r>
          </a:p>
        </p:txBody>
      </p:sp>
      <p:sp>
        <p:nvSpPr>
          <p:cNvPr id="50" name="TextBox 49">
            <a:extLst>
              <a:ext uri="{FF2B5EF4-FFF2-40B4-BE49-F238E27FC236}">
                <a16:creationId xmlns:a16="http://schemas.microsoft.com/office/drawing/2014/main" id="{29D466CF-5B56-272B-6ACC-C6854D96B024}"/>
              </a:ext>
            </a:extLst>
          </p:cNvPr>
          <p:cNvSpPr txBox="1"/>
          <p:nvPr/>
        </p:nvSpPr>
        <p:spPr>
          <a:xfrm>
            <a:off x="606196" y="3458990"/>
            <a:ext cx="1240822" cy="369332"/>
          </a:xfrm>
          <a:prstGeom prst="rect">
            <a:avLst/>
          </a:prstGeom>
          <a:noFill/>
        </p:spPr>
        <p:txBody>
          <a:bodyPr wrap="square" rtlCol="0">
            <a:spAutoFit/>
          </a:bodyPr>
          <a:lstStyle/>
          <a:p>
            <a:r>
              <a:rPr lang="en-US" dirty="0"/>
              <a:t>    </a:t>
            </a:r>
            <a:r>
              <a:rPr lang="en-US" sz="1400" dirty="0" err="1"/>
              <a:t>Room_no</a:t>
            </a:r>
            <a:endParaRPr lang="en-US" sz="1400" dirty="0"/>
          </a:p>
        </p:txBody>
      </p:sp>
      <p:sp>
        <p:nvSpPr>
          <p:cNvPr id="51" name="TextBox 50">
            <a:extLst>
              <a:ext uri="{FF2B5EF4-FFF2-40B4-BE49-F238E27FC236}">
                <a16:creationId xmlns:a16="http://schemas.microsoft.com/office/drawing/2014/main" id="{284B98EC-4FCC-1AA5-860D-EEFE39259245}"/>
              </a:ext>
            </a:extLst>
          </p:cNvPr>
          <p:cNvSpPr txBox="1"/>
          <p:nvPr/>
        </p:nvSpPr>
        <p:spPr>
          <a:xfrm>
            <a:off x="7447474" y="1293155"/>
            <a:ext cx="1240822" cy="369332"/>
          </a:xfrm>
          <a:prstGeom prst="rect">
            <a:avLst/>
          </a:prstGeom>
          <a:noFill/>
        </p:spPr>
        <p:txBody>
          <a:bodyPr wrap="square" rtlCol="0">
            <a:spAutoFit/>
          </a:bodyPr>
          <a:lstStyle/>
          <a:p>
            <a:r>
              <a:rPr lang="en-US" dirty="0"/>
              <a:t>    </a:t>
            </a:r>
            <a:r>
              <a:rPr lang="en-US" sz="1400" u="sng" dirty="0" err="1"/>
              <a:t>Hall_id</a:t>
            </a:r>
            <a:endParaRPr lang="en-US" sz="1400" u="sng" dirty="0"/>
          </a:p>
        </p:txBody>
      </p:sp>
      <p:sp>
        <p:nvSpPr>
          <p:cNvPr id="52" name="TextBox 51">
            <a:extLst>
              <a:ext uri="{FF2B5EF4-FFF2-40B4-BE49-F238E27FC236}">
                <a16:creationId xmlns:a16="http://schemas.microsoft.com/office/drawing/2014/main" id="{0A0B4823-3A96-30DB-CA41-661C8D579B91}"/>
              </a:ext>
            </a:extLst>
          </p:cNvPr>
          <p:cNvSpPr txBox="1"/>
          <p:nvPr/>
        </p:nvSpPr>
        <p:spPr>
          <a:xfrm>
            <a:off x="9235478" y="1085016"/>
            <a:ext cx="1409299" cy="369332"/>
          </a:xfrm>
          <a:prstGeom prst="rect">
            <a:avLst/>
          </a:prstGeom>
          <a:noFill/>
        </p:spPr>
        <p:txBody>
          <a:bodyPr wrap="square" rtlCol="0">
            <a:spAutoFit/>
          </a:bodyPr>
          <a:lstStyle/>
          <a:p>
            <a:r>
              <a:rPr lang="en-US" dirty="0"/>
              <a:t>    </a:t>
            </a:r>
            <a:r>
              <a:rPr lang="en-US" sz="1400" dirty="0" err="1"/>
              <a:t>Meal_charge</a:t>
            </a:r>
            <a:endParaRPr lang="en-US" sz="1400" dirty="0"/>
          </a:p>
        </p:txBody>
      </p:sp>
      <p:sp>
        <p:nvSpPr>
          <p:cNvPr id="53" name="TextBox 52">
            <a:extLst>
              <a:ext uri="{FF2B5EF4-FFF2-40B4-BE49-F238E27FC236}">
                <a16:creationId xmlns:a16="http://schemas.microsoft.com/office/drawing/2014/main" id="{953082FD-7F9B-1007-A8B6-93F379918384}"/>
              </a:ext>
            </a:extLst>
          </p:cNvPr>
          <p:cNvSpPr txBox="1"/>
          <p:nvPr/>
        </p:nvSpPr>
        <p:spPr>
          <a:xfrm>
            <a:off x="9196313" y="3767410"/>
            <a:ext cx="1409299" cy="369332"/>
          </a:xfrm>
          <a:prstGeom prst="rect">
            <a:avLst/>
          </a:prstGeom>
          <a:noFill/>
        </p:spPr>
        <p:txBody>
          <a:bodyPr wrap="square" rtlCol="0">
            <a:spAutoFit/>
          </a:bodyPr>
          <a:lstStyle/>
          <a:p>
            <a:r>
              <a:rPr lang="en-US" dirty="0"/>
              <a:t>    </a:t>
            </a:r>
            <a:r>
              <a:rPr lang="en-US" sz="1400" dirty="0" err="1"/>
              <a:t>Room_no</a:t>
            </a:r>
            <a:endParaRPr lang="en-US" sz="1400" dirty="0"/>
          </a:p>
        </p:txBody>
      </p:sp>
      <p:sp>
        <p:nvSpPr>
          <p:cNvPr id="54" name="TextBox 53">
            <a:extLst>
              <a:ext uri="{FF2B5EF4-FFF2-40B4-BE49-F238E27FC236}">
                <a16:creationId xmlns:a16="http://schemas.microsoft.com/office/drawing/2014/main" id="{A85FA605-F775-3024-F234-17FE01871A4F}"/>
              </a:ext>
            </a:extLst>
          </p:cNvPr>
          <p:cNvSpPr txBox="1"/>
          <p:nvPr/>
        </p:nvSpPr>
        <p:spPr>
          <a:xfrm>
            <a:off x="10365029" y="2625402"/>
            <a:ext cx="1409299" cy="369332"/>
          </a:xfrm>
          <a:prstGeom prst="rect">
            <a:avLst/>
          </a:prstGeom>
          <a:noFill/>
        </p:spPr>
        <p:txBody>
          <a:bodyPr wrap="square" rtlCol="0">
            <a:spAutoFit/>
          </a:bodyPr>
          <a:lstStyle/>
          <a:p>
            <a:r>
              <a:rPr lang="en-US" dirty="0"/>
              <a:t>    </a:t>
            </a:r>
            <a:r>
              <a:rPr lang="en-US" sz="1400" dirty="0" err="1"/>
              <a:t>Hall_charge</a:t>
            </a:r>
            <a:endParaRPr lang="en-US" sz="1400" dirty="0"/>
          </a:p>
        </p:txBody>
      </p:sp>
      <p:sp>
        <p:nvSpPr>
          <p:cNvPr id="55" name="TextBox 54">
            <a:extLst>
              <a:ext uri="{FF2B5EF4-FFF2-40B4-BE49-F238E27FC236}">
                <a16:creationId xmlns:a16="http://schemas.microsoft.com/office/drawing/2014/main" id="{98EE2E34-BCAA-62A1-BEB4-0E9B8C0F35FD}"/>
              </a:ext>
            </a:extLst>
          </p:cNvPr>
          <p:cNvSpPr txBox="1"/>
          <p:nvPr/>
        </p:nvSpPr>
        <p:spPr>
          <a:xfrm>
            <a:off x="3447016" y="4822346"/>
            <a:ext cx="1505527" cy="369048"/>
          </a:xfrm>
          <a:prstGeom prst="rect">
            <a:avLst/>
          </a:prstGeom>
          <a:noFill/>
        </p:spPr>
        <p:txBody>
          <a:bodyPr wrap="square" rtlCol="0">
            <a:spAutoFit/>
          </a:bodyPr>
          <a:lstStyle/>
          <a:p>
            <a:r>
              <a:rPr lang="en-US" dirty="0"/>
              <a:t>    Hall Office</a:t>
            </a:r>
          </a:p>
        </p:txBody>
      </p:sp>
      <p:sp>
        <p:nvSpPr>
          <p:cNvPr id="56" name="TextBox 55">
            <a:extLst>
              <a:ext uri="{FF2B5EF4-FFF2-40B4-BE49-F238E27FC236}">
                <a16:creationId xmlns:a16="http://schemas.microsoft.com/office/drawing/2014/main" id="{67AE2AEA-FD7C-85FD-2942-57D2F3E6FE95}"/>
              </a:ext>
            </a:extLst>
          </p:cNvPr>
          <p:cNvSpPr txBox="1"/>
          <p:nvPr/>
        </p:nvSpPr>
        <p:spPr>
          <a:xfrm>
            <a:off x="7935532" y="5167298"/>
            <a:ext cx="1505527" cy="369048"/>
          </a:xfrm>
          <a:prstGeom prst="rect">
            <a:avLst/>
          </a:prstGeom>
          <a:noFill/>
        </p:spPr>
        <p:txBody>
          <a:bodyPr wrap="square" rtlCol="0">
            <a:spAutoFit/>
          </a:bodyPr>
          <a:lstStyle/>
          <a:p>
            <a:r>
              <a:rPr lang="en-US" dirty="0"/>
              <a:t>   Meal Chart</a:t>
            </a:r>
          </a:p>
        </p:txBody>
      </p:sp>
      <p:sp>
        <p:nvSpPr>
          <p:cNvPr id="57" name="TextBox 56">
            <a:extLst>
              <a:ext uri="{FF2B5EF4-FFF2-40B4-BE49-F238E27FC236}">
                <a16:creationId xmlns:a16="http://schemas.microsoft.com/office/drawing/2014/main" id="{E733BF4A-BAEF-BF60-97EF-A0D1045E7861}"/>
              </a:ext>
            </a:extLst>
          </p:cNvPr>
          <p:cNvSpPr txBox="1"/>
          <p:nvPr/>
        </p:nvSpPr>
        <p:spPr>
          <a:xfrm>
            <a:off x="1496060" y="4639234"/>
            <a:ext cx="1240822" cy="369332"/>
          </a:xfrm>
          <a:prstGeom prst="rect">
            <a:avLst/>
          </a:prstGeom>
          <a:noFill/>
        </p:spPr>
        <p:txBody>
          <a:bodyPr wrap="square" rtlCol="0">
            <a:spAutoFit/>
          </a:bodyPr>
          <a:lstStyle/>
          <a:p>
            <a:r>
              <a:rPr lang="en-US" dirty="0"/>
              <a:t>  </a:t>
            </a:r>
            <a:r>
              <a:rPr lang="en-US" sz="1400" u="sng" dirty="0"/>
              <a:t>Username</a:t>
            </a:r>
          </a:p>
        </p:txBody>
      </p:sp>
      <p:sp>
        <p:nvSpPr>
          <p:cNvPr id="58" name="TextBox 57">
            <a:extLst>
              <a:ext uri="{FF2B5EF4-FFF2-40B4-BE49-F238E27FC236}">
                <a16:creationId xmlns:a16="http://schemas.microsoft.com/office/drawing/2014/main" id="{7C532A4F-A751-C02C-860D-D7C5811CC39C}"/>
              </a:ext>
            </a:extLst>
          </p:cNvPr>
          <p:cNvSpPr txBox="1"/>
          <p:nvPr/>
        </p:nvSpPr>
        <p:spPr>
          <a:xfrm>
            <a:off x="2353574" y="5706791"/>
            <a:ext cx="1240822" cy="369332"/>
          </a:xfrm>
          <a:prstGeom prst="rect">
            <a:avLst/>
          </a:prstGeom>
          <a:noFill/>
        </p:spPr>
        <p:txBody>
          <a:bodyPr wrap="square" rtlCol="0">
            <a:spAutoFit/>
          </a:bodyPr>
          <a:lstStyle/>
          <a:p>
            <a:r>
              <a:rPr lang="en-US" dirty="0"/>
              <a:t>   </a:t>
            </a:r>
            <a:r>
              <a:rPr lang="en-US" sz="1400" dirty="0"/>
              <a:t>Password</a:t>
            </a:r>
          </a:p>
        </p:txBody>
      </p:sp>
      <p:sp>
        <p:nvSpPr>
          <p:cNvPr id="59" name="TextBox 58">
            <a:extLst>
              <a:ext uri="{FF2B5EF4-FFF2-40B4-BE49-F238E27FC236}">
                <a16:creationId xmlns:a16="http://schemas.microsoft.com/office/drawing/2014/main" id="{F9D54E1A-A0FE-3E45-AF6C-217662511D1B}"/>
              </a:ext>
            </a:extLst>
          </p:cNvPr>
          <p:cNvSpPr txBox="1"/>
          <p:nvPr/>
        </p:nvSpPr>
        <p:spPr>
          <a:xfrm>
            <a:off x="4460425" y="5743310"/>
            <a:ext cx="1240822" cy="369332"/>
          </a:xfrm>
          <a:prstGeom prst="rect">
            <a:avLst/>
          </a:prstGeom>
          <a:noFill/>
        </p:spPr>
        <p:txBody>
          <a:bodyPr wrap="square" rtlCol="0">
            <a:spAutoFit/>
          </a:bodyPr>
          <a:lstStyle/>
          <a:p>
            <a:r>
              <a:rPr lang="en-US" dirty="0"/>
              <a:t>    </a:t>
            </a:r>
            <a:r>
              <a:rPr lang="en-US" sz="1400" dirty="0" err="1"/>
              <a:t>Hall_id</a:t>
            </a:r>
            <a:endParaRPr lang="en-US" sz="1400" dirty="0"/>
          </a:p>
        </p:txBody>
      </p:sp>
      <p:sp>
        <p:nvSpPr>
          <p:cNvPr id="60" name="Flowchart: Decision 59">
            <a:extLst>
              <a:ext uri="{FF2B5EF4-FFF2-40B4-BE49-F238E27FC236}">
                <a16:creationId xmlns:a16="http://schemas.microsoft.com/office/drawing/2014/main" id="{ADC88A33-7360-30D0-2F06-AB6C79DC46F2}"/>
              </a:ext>
            </a:extLst>
          </p:cNvPr>
          <p:cNvSpPr/>
          <p:nvPr/>
        </p:nvSpPr>
        <p:spPr>
          <a:xfrm>
            <a:off x="6074418" y="4867671"/>
            <a:ext cx="1052287" cy="760559"/>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1017E023-9781-2099-98C0-C606C7284D31}"/>
              </a:ext>
            </a:extLst>
          </p:cNvPr>
          <p:cNvCxnSpPr>
            <a:endCxn id="60" idx="1"/>
          </p:cNvCxnSpPr>
          <p:nvPr/>
        </p:nvCxnSpPr>
        <p:spPr>
          <a:xfrm>
            <a:off x="5048412" y="5167298"/>
            <a:ext cx="1026006" cy="806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8E476E2-E6DB-518B-A0FA-20D09B8D87ED}"/>
              </a:ext>
            </a:extLst>
          </p:cNvPr>
          <p:cNvCxnSpPr>
            <a:stCxn id="60" idx="3"/>
            <a:endCxn id="9" idx="1"/>
          </p:cNvCxnSpPr>
          <p:nvPr/>
        </p:nvCxnSpPr>
        <p:spPr>
          <a:xfrm>
            <a:off x="7126705" y="5247951"/>
            <a:ext cx="738631" cy="91863"/>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9004D0DB-4465-0018-E8A3-5513840AD1CB}"/>
              </a:ext>
            </a:extLst>
          </p:cNvPr>
          <p:cNvSpPr/>
          <p:nvPr/>
        </p:nvSpPr>
        <p:spPr>
          <a:xfrm>
            <a:off x="10263246" y="4747586"/>
            <a:ext cx="1286195" cy="5922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2FF9B836-0895-A516-E544-733A11091537}"/>
              </a:ext>
            </a:extLst>
          </p:cNvPr>
          <p:cNvSpPr/>
          <p:nvPr/>
        </p:nvSpPr>
        <p:spPr>
          <a:xfrm>
            <a:off x="9179052" y="5801754"/>
            <a:ext cx="1760875" cy="4946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D33D9792-C620-E083-8EE8-6816FFC1C2A2}"/>
              </a:ext>
            </a:extLst>
          </p:cNvPr>
          <p:cNvCxnSpPr>
            <a:endCxn id="64" idx="0"/>
          </p:cNvCxnSpPr>
          <p:nvPr/>
        </p:nvCxnSpPr>
        <p:spPr>
          <a:xfrm>
            <a:off x="9511256" y="5659854"/>
            <a:ext cx="548234" cy="14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4A30A1-A0C8-15C3-676D-B1985EEF3750}"/>
              </a:ext>
            </a:extLst>
          </p:cNvPr>
          <p:cNvCxnSpPr>
            <a:stCxn id="9" idx="3"/>
            <a:endCxn id="63" idx="2"/>
          </p:cNvCxnSpPr>
          <p:nvPr/>
        </p:nvCxnSpPr>
        <p:spPr>
          <a:xfrm flipV="1">
            <a:off x="9511256" y="5043700"/>
            <a:ext cx="751990" cy="296114"/>
          </a:xfrm>
          <a:prstGeom prst="line">
            <a:avLst/>
          </a:prstGeom>
        </p:spPr>
        <p:style>
          <a:lnRef idx="1">
            <a:schemeClr val="accent1"/>
          </a:lnRef>
          <a:fillRef idx="0">
            <a:schemeClr val="accent1"/>
          </a:fillRef>
          <a:effectRef idx="0">
            <a:schemeClr val="accent1"/>
          </a:effectRef>
          <a:fontRef idx="minor">
            <a:schemeClr val="tx1"/>
          </a:fontRef>
        </p:style>
      </p:cxnSp>
      <p:sp>
        <p:nvSpPr>
          <p:cNvPr id="67" name="Flowchart: Decision 66">
            <a:extLst>
              <a:ext uri="{FF2B5EF4-FFF2-40B4-BE49-F238E27FC236}">
                <a16:creationId xmlns:a16="http://schemas.microsoft.com/office/drawing/2014/main" id="{5F139CD2-1425-8943-1E35-46A1A5F8273B}"/>
              </a:ext>
            </a:extLst>
          </p:cNvPr>
          <p:cNvSpPr/>
          <p:nvPr/>
        </p:nvSpPr>
        <p:spPr>
          <a:xfrm>
            <a:off x="6573733" y="4104839"/>
            <a:ext cx="1105943" cy="710516"/>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BAF62B82-1601-AED3-A6A1-1F1CDB316702}"/>
              </a:ext>
            </a:extLst>
          </p:cNvPr>
          <p:cNvCxnSpPr>
            <a:stCxn id="67" idx="1"/>
          </p:cNvCxnSpPr>
          <p:nvPr/>
        </p:nvCxnSpPr>
        <p:spPr>
          <a:xfrm flipH="1" flipV="1">
            <a:off x="4090416" y="3065137"/>
            <a:ext cx="2483317" cy="1394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45B43B1-26E0-F6C0-9379-3530F8A11C35}"/>
              </a:ext>
            </a:extLst>
          </p:cNvPr>
          <p:cNvCxnSpPr>
            <a:stCxn id="67" idx="3"/>
            <a:endCxn id="9" idx="0"/>
          </p:cNvCxnSpPr>
          <p:nvPr/>
        </p:nvCxnSpPr>
        <p:spPr>
          <a:xfrm>
            <a:off x="7679676" y="4460097"/>
            <a:ext cx="1008620" cy="559677"/>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54006CF-66C5-0FFB-D2CB-F01117D088A0}"/>
              </a:ext>
            </a:extLst>
          </p:cNvPr>
          <p:cNvSpPr txBox="1"/>
          <p:nvPr/>
        </p:nvSpPr>
        <p:spPr>
          <a:xfrm>
            <a:off x="9505045" y="5858061"/>
            <a:ext cx="1240822" cy="369332"/>
          </a:xfrm>
          <a:prstGeom prst="rect">
            <a:avLst/>
          </a:prstGeom>
          <a:noFill/>
        </p:spPr>
        <p:txBody>
          <a:bodyPr wrap="square" rtlCol="0">
            <a:spAutoFit/>
          </a:bodyPr>
          <a:lstStyle/>
          <a:p>
            <a:r>
              <a:rPr lang="en-US" dirty="0"/>
              <a:t>    </a:t>
            </a:r>
            <a:r>
              <a:rPr lang="en-US" sz="1400" dirty="0"/>
              <a:t>Meal</a:t>
            </a:r>
          </a:p>
        </p:txBody>
      </p:sp>
      <p:sp>
        <p:nvSpPr>
          <p:cNvPr id="71" name="TextBox 70">
            <a:extLst>
              <a:ext uri="{FF2B5EF4-FFF2-40B4-BE49-F238E27FC236}">
                <a16:creationId xmlns:a16="http://schemas.microsoft.com/office/drawing/2014/main" id="{3CDF935E-78E5-B1C4-F3A8-1CB9F6D6585B}"/>
              </a:ext>
            </a:extLst>
          </p:cNvPr>
          <p:cNvSpPr txBox="1"/>
          <p:nvPr/>
        </p:nvSpPr>
        <p:spPr>
          <a:xfrm>
            <a:off x="10365029" y="4815355"/>
            <a:ext cx="1240822" cy="369332"/>
          </a:xfrm>
          <a:prstGeom prst="rect">
            <a:avLst/>
          </a:prstGeom>
          <a:noFill/>
        </p:spPr>
        <p:txBody>
          <a:bodyPr wrap="square" rtlCol="0">
            <a:spAutoFit/>
          </a:bodyPr>
          <a:lstStyle/>
          <a:p>
            <a:r>
              <a:rPr lang="en-US" dirty="0"/>
              <a:t>    </a:t>
            </a:r>
            <a:r>
              <a:rPr lang="en-US" sz="1400" u="sng" dirty="0"/>
              <a:t>Day</a:t>
            </a:r>
          </a:p>
        </p:txBody>
      </p:sp>
      <p:sp>
        <p:nvSpPr>
          <p:cNvPr id="72" name="TextBox 71">
            <a:extLst>
              <a:ext uri="{FF2B5EF4-FFF2-40B4-BE49-F238E27FC236}">
                <a16:creationId xmlns:a16="http://schemas.microsoft.com/office/drawing/2014/main" id="{56DEFEBD-F40F-1FFC-7A7D-5120857B7467}"/>
              </a:ext>
            </a:extLst>
          </p:cNvPr>
          <p:cNvSpPr txBox="1"/>
          <p:nvPr/>
        </p:nvSpPr>
        <p:spPr>
          <a:xfrm>
            <a:off x="5827151" y="2512108"/>
            <a:ext cx="1240822" cy="369332"/>
          </a:xfrm>
          <a:prstGeom prst="rect">
            <a:avLst/>
          </a:prstGeom>
          <a:noFill/>
        </p:spPr>
        <p:txBody>
          <a:bodyPr wrap="square" rtlCol="0">
            <a:spAutoFit/>
          </a:bodyPr>
          <a:lstStyle/>
          <a:p>
            <a:r>
              <a:rPr lang="en-US" dirty="0"/>
              <a:t>      </a:t>
            </a:r>
            <a:r>
              <a:rPr lang="en-US" sz="1400" dirty="0"/>
              <a:t>View</a:t>
            </a:r>
          </a:p>
        </p:txBody>
      </p:sp>
      <p:sp>
        <p:nvSpPr>
          <p:cNvPr id="73" name="TextBox 72">
            <a:extLst>
              <a:ext uri="{FF2B5EF4-FFF2-40B4-BE49-F238E27FC236}">
                <a16:creationId xmlns:a16="http://schemas.microsoft.com/office/drawing/2014/main" id="{D90A8AEB-6887-6ACD-745E-ED297A2954EC}"/>
              </a:ext>
            </a:extLst>
          </p:cNvPr>
          <p:cNvSpPr txBox="1"/>
          <p:nvPr/>
        </p:nvSpPr>
        <p:spPr>
          <a:xfrm>
            <a:off x="6790041" y="3347137"/>
            <a:ext cx="1240822" cy="369332"/>
          </a:xfrm>
          <a:prstGeom prst="rect">
            <a:avLst/>
          </a:prstGeom>
          <a:noFill/>
        </p:spPr>
        <p:txBody>
          <a:bodyPr wrap="square" rtlCol="0">
            <a:spAutoFit/>
          </a:bodyPr>
          <a:lstStyle/>
          <a:p>
            <a:r>
              <a:rPr lang="en-US" dirty="0"/>
              <a:t>     </a:t>
            </a:r>
            <a:r>
              <a:rPr lang="en-US" sz="1400" dirty="0"/>
              <a:t>Update</a:t>
            </a:r>
          </a:p>
        </p:txBody>
      </p:sp>
      <p:sp>
        <p:nvSpPr>
          <p:cNvPr id="74" name="TextBox 73">
            <a:extLst>
              <a:ext uri="{FF2B5EF4-FFF2-40B4-BE49-F238E27FC236}">
                <a16:creationId xmlns:a16="http://schemas.microsoft.com/office/drawing/2014/main" id="{37C71913-30A0-9608-76D4-5AAE9AC194E5}"/>
              </a:ext>
            </a:extLst>
          </p:cNvPr>
          <p:cNvSpPr txBox="1"/>
          <p:nvPr/>
        </p:nvSpPr>
        <p:spPr>
          <a:xfrm>
            <a:off x="6506293" y="4236883"/>
            <a:ext cx="1240822" cy="369332"/>
          </a:xfrm>
          <a:prstGeom prst="rect">
            <a:avLst/>
          </a:prstGeom>
          <a:noFill/>
        </p:spPr>
        <p:txBody>
          <a:bodyPr wrap="square" rtlCol="0">
            <a:spAutoFit/>
          </a:bodyPr>
          <a:lstStyle/>
          <a:p>
            <a:r>
              <a:rPr lang="en-US" dirty="0"/>
              <a:t>     </a:t>
            </a:r>
            <a:r>
              <a:rPr lang="en-US" sz="1400" dirty="0"/>
              <a:t>View</a:t>
            </a:r>
          </a:p>
        </p:txBody>
      </p:sp>
      <p:sp>
        <p:nvSpPr>
          <p:cNvPr id="75" name="TextBox 74">
            <a:extLst>
              <a:ext uri="{FF2B5EF4-FFF2-40B4-BE49-F238E27FC236}">
                <a16:creationId xmlns:a16="http://schemas.microsoft.com/office/drawing/2014/main" id="{6E0FD4B9-2010-61C7-09DC-B04DA3BBCF98}"/>
              </a:ext>
            </a:extLst>
          </p:cNvPr>
          <p:cNvSpPr txBox="1"/>
          <p:nvPr/>
        </p:nvSpPr>
        <p:spPr>
          <a:xfrm>
            <a:off x="5982578" y="5043700"/>
            <a:ext cx="1240822" cy="369332"/>
          </a:xfrm>
          <a:prstGeom prst="rect">
            <a:avLst/>
          </a:prstGeom>
          <a:noFill/>
        </p:spPr>
        <p:txBody>
          <a:bodyPr wrap="square" rtlCol="0">
            <a:spAutoFit/>
          </a:bodyPr>
          <a:lstStyle/>
          <a:p>
            <a:r>
              <a:rPr lang="en-US" dirty="0"/>
              <a:t>     </a:t>
            </a:r>
            <a:r>
              <a:rPr lang="en-US" sz="1400" dirty="0"/>
              <a:t>Update</a:t>
            </a:r>
          </a:p>
        </p:txBody>
      </p:sp>
      <p:sp>
        <p:nvSpPr>
          <p:cNvPr id="76" name="TextBox 75">
            <a:extLst>
              <a:ext uri="{FF2B5EF4-FFF2-40B4-BE49-F238E27FC236}">
                <a16:creationId xmlns:a16="http://schemas.microsoft.com/office/drawing/2014/main" id="{6CDD1333-9DFA-7143-CFD1-49E953018479}"/>
              </a:ext>
            </a:extLst>
          </p:cNvPr>
          <p:cNvSpPr txBox="1"/>
          <p:nvPr/>
        </p:nvSpPr>
        <p:spPr>
          <a:xfrm>
            <a:off x="2922798" y="3563041"/>
            <a:ext cx="1240822" cy="369332"/>
          </a:xfrm>
          <a:prstGeom prst="rect">
            <a:avLst/>
          </a:prstGeom>
          <a:noFill/>
        </p:spPr>
        <p:txBody>
          <a:bodyPr wrap="square" rtlCol="0">
            <a:spAutoFit/>
          </a:bodyPr>
          <a:lstStyle/>
          <a:p>
            <a:r>
              <a:rPr lang="en-US" dirty="0"/>
              <a:t>     </a:t>
            </a:r>
            <a:r>
              <a:rPr lang="en-US" sz="1400" dirty="0"/>
              <a:t>Approve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228600"/>
            <a:ext cx="8632190" cy="782265"/>
          </a:xfrm>
          <a:prstGeom prst="rect">
            <a:avLst/>
          </a:prstGeom>
        </p:spPr>
        <p:txBody>
          <a:bodyPr vert="horz" wrap="square" lIns="0" tIns="12700" rIns="0" bIns="0" rtlCol="0">
            <a:spAutoFit/>
          </a:bodyPr>
          <a:lstStyle/>
          <a:p>
            <a:pPr marL="12700">
              <a:lnSpc>
                <a:spcPct val="100000"/>
              </a:lnSpc>
              <a:spcBef>
                <a:spcPts val="100"/>
              </a:spcBef>
            </a:pPr>
            <a:r>
              <a:rPr lang="en-US" spc="-5" dirty="0"/>
              <a:t>               Data Flow Diagram</a:t>
            </a:r>
            <a:endParaRPr spc="-5"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9</a:t>
            </a:fld>
            <a:r>
              <a:rPr dirty="0"/>
              <a:t> of</a:t>
            </a:r>
            <a:r>
              <a:rPr spc="-90" dirty="0"/>
              <a:t> </a:t>
            </a:r>
            <a:r>
              <a:rPr dirty="0"/>
              <a:t>24</a:t>
            </a:r>
          </a:p>
        </p:txBody>
      </p:sp>
      <p:sp>
        <p:nvSpPr>
          <p:cNvPr id="6" name="TextBox 5"/>
          <p:cNvSpPr txBox="1"/>
          <p:nvPr/>
        </p:nvSpPr>
        <p:spPr>
          <a:xfrm>
            <a:off x="3886200" y="6096000"/>
            <a:ext cx="5029200" cy="369332"/>
          </a:xfrm>
          <a:prstGeom prst="rect">
            <a:avLst/>
          </a:prstGeom>
          <a:noFill/>
        </p:spPr>
        <p:txBody>
          <a:bodyPr wrap="square" rtlCol="0">
            <a:spAutoFit/>
          </a:bodyPr>
          <a:lstStyle/>
          <a:p>
            <a:r>
              <a:rPr lang="en-US" dirty="0"/>
              <a:t>                    Fig 3: Data Flow Diagram</a:t>
            </a:r>
          </a:p>
        </p:txBody>
      </p:sp>
      <p:sp>
        <p:nvSpPr>
          <p:cNvPr id="15377" name="Rectangle 23"/>
          <p:cNvSpPr>
            <a:spLocks noChangeArrowheads="1"/>
          </p:cNvSpPr>
          <p:nvPr/>
        </p:nvSpPr>
        <p:spPr bwMode="auto">
          <a:xfrm>
            <a:off x="3200400" y="2590800"/>
            <a:ext cx="900112" cy="528638"/>
          </a:xfrm>
          <a:prstGeom prst="rect">
            <a:avLst/>
          </a:prstGeom>
          <a:no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5376" name="Rectangle 134"/>
          <p:cNvSpPr>
            <a:spLocks noChangeArrowheads="1"/>
          </p:cNvSpPr>
          <p:nvPr/>
        </p:nvSpPr>
        <p:spPr bwMode="auto">
          <a:xfrm>
            <a:off x="7707312" y="2609850"/>
            <a:ext cx="1284288" cy="528638"/>
          </a:xfrm>
          <a:prstGeom prst="rect">
            <a:avLst/>
          </a:prstGeom>
          <a:no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5375" name="Oval 149"/>
          <p:cNvSpPr>
            <a:spLocks noChangeArrowheads="1"/>
          </p:cNvSpPr>
          <p:nvPr/>
        </p:nvSpPr>
        <p:spPr bwMode="auto">
          <a:xfrm>
            <a:off x="5105400" y="2057400"/>
            <a:ext cx="1646237" cy="1635125"/>
          </a:xfrm>
          <a:prstGeom prst="ellipse">
            <a:avLst/>
          </a:prstGeom>
          <a:no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15374" name="Text Box 163"/>
          <p:cNvSpPr txBox="1">
            <a:spLocks noChangeArrowheads="1"/>
          </p:cNvSpPr>
          <p:nvPr/>
        </p:nvSpPr>
        <p:spPr bwMode="auto">
          <a:xfrm>
            <a:off x="3276600" y="2667000"/>
            <a:ext cx="862012" cy="457200"/>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Vrinda"/>
              </a:rPr>
              <a:t>Student</a:t>
            </a:r>
            <a:endParaRPr kumimoji="0" lang="bn-IN" sz="1800" b="0" i="0" u="none" strike="noStrike" cap="none" normalizeH="0" baseline="0" dirty="0">
              <a:ln>
                <a:noFill/>
              </a:ln>
              <a:solidFill>
                <a:schemeClr val="tx1"/>
              </a:solidFill>
              <a:effectLst/>
              <a:latin typeface="Arial" pitchFamily="34" charset="0"/>
              <a:cs typeface="Arial" pitchFamily="34" charset="0"/>
            </a:endParaRPr>
          </a:p>
        </p:txBody>
      </p:sp>
      <p:sp>
        <p:nvSpPr>
          <p:cNvPr id="15373" name="Text Box 168"/>
          <p:cNvSpPr txBox="1">
            <a:spLocks noChangeArrowheads="1"/>
          </p:cNvSpPr>
          <p:nvPr/>
        </p:nvSpPr>
        <p:spPr bwMode="auto">
          <a:xfrm>
            <a:off x="8001000" y="2743200"/>
            <a:ext cx="715962" cy="304800"/>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Vrinda"/>
              </a:rPr>
              <a:t>Hall Office</a:t>
            </a:r>
            <a:endParaRPr kumimoji="0" lang="bn-IN" sz="1800" b="0" i="0" u="none" strike="noStrike" cap="none" normalizeH="0" baseline="0" dirty="0">
              <a:ln>
                <a:noFill/>
              </a:ln>
              <a:solidFill>
                <a:schemeClr val="tx1"/>
              </a:solidFill>
              <a:effectLst/>
              <a:latin typeface="Arial" pitchFamily="34" charset="0"/>
              <a:cs typeface="Arial" pitchFamily="34" charset="0"/>
            </a:endParaRPr>
          </a:p>
        </p:txBody>
      </p:sp>
      <p:sp>
        <p:nvSpPr>
          <p:cNvPr id="15372" name="Text Box 170"/>
          <p:cNvSpPr txBox="1">
            <a:spLocks noChangeArrowheads="1"/>
          </p:cNvSpPr>
          <p:nvPr/>
        </p:nvSpPr>
        <p:spPr bwMode="auto">
          <a:xfrm>
            <a:off x="5638800" y="2743200"/>
            <a:ext cx="781050" cy="685800"/>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Vrinda"/>
              </a:rPr>
              <a:t>Hall Management</a:t>
            </a:r>
          </a:p>
          <a:p>
            <a:pPr marL="0" marR="0" lvl="0" indent="0" algn="ctr" defTabSz="914400" rtl="0" eaLnBrk="1" fontAlgn="base" latinLnBrk="0" hangingPunct="1">
              <a:lnSpc>
                <a:spcPct val="100000"/>
              </a:lnSpc>
              <a:spcBef>
                <a:spcPct val="0"/>
              </a:spcBef>
              <a:spcAft>
                <a:spcPct val="0"/>
              </a:spcAft>
              <a:buClrTx/>
              <a:buSzTx/>
              <a:buFontTx/>
              <a:buNone/>
              <a:tabLst/>
            </a:pPr>
            <a:r>
              <a:rPr lang="en-US" sz="1200" dirty="0">
                <a:latin typeface="Arial" pitchFamily="34" charset="0"/>
                <a:cs typeface="Arial" pitchFamily="34" charset="0"/>
              </a:rPr>
              <a:t>System</a:t>
            </a:r>
            <a:endParaRPr kumimoji="0" lang="bn-IN" sz="1800" b="0" i="0" u="none" strike="noStrike" cap="none" normalizeH="0" baseline="0" dirty="0">
              <a:ln>
                <a:noFill/>
              </a:ln>
              <a:solidFill>
                <a:schemeClr val="tx1"/>
              </a:solidFill>
              <a:effectLst/>
              <a:latin typeface="Arial" pitchFamily="34" charset="0"/>
              <a:cs typeface="Arial" pitchFamily="34" charset="0"/>
            </a:endParaRPr>
          </a:p>
        </p:txBody>
      </p:sp>
      <p:sp>
        <p:nvSpPr>
          <p:cNvPr id="15371" name="Straight Arrow Connector 171"/>
          <p:cNvSpPr>
            <a:spLocks noChangeShapeType="1"/>
          </p:cNvSpPr>
          <p:nvPr/>
        </p:nvSpPr>
        <p:spPr bwMode="auto">
          <a:xfrm>
            <a:off x="4125912" y="2732088"/>
            <a:ext cx="979488"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70" name="Straight Arrow Connector 172"/>
          <p:cNvSpPr>
            <a:spLocks noChangeShapeType="1"/>
          </p:cNvSpPr>
          <p:nvPr/>
        </p:nvSpPr>
        <p:spPr bwMode="auto">
          <a:xfrm>
            <a:off x="6754812" y="2935288"/>
            <a:ext cx="979488"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9" name="Straight Arrow Connector 176"/>
          <p:cNvSpPr>
            <a:spLocks noChangeShapeType="1"/>
          </p:cNvSpPr>
          <p:nvPr/>
        </p:nvSpPr>
        <p:spPr bwMode="auto">
          <a:xfrm rot="10800000">
            <a:off x="6735762" y="2709863"/>
            <a:ext cx="971550"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8" name="Straight Arrow Connector 177"/>
          <p:cNvSpPr>
            <a:spLocks noChangeShapeType="1"/>
          </p:cNvSpPr>
          <p:nvPr/>
        </p:nvSpPr>
        <p:spPr bwMode="auto">
          <a:xfrm rot="10800000">
            <a:off x="4119562" y="2936875"/>
            <a:ext cx="971550"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7" name="Text Box 178"/>
          <p:cNvSpPr txBox="1">
            <a:spLocks noChangeArrowheads="1"/>
          </p:cNvSpPr>
          <p:nvPr/>
        </p:nvSpPr>
        <p:spPr bwMode="auto">
          <a:xfrm>
            <a:off x="4321175" y="2193925"/>
            <a:ext cx="706437"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n-IN" sz="1200" b="0" i="0" u="none" strike="noStrike" cap="none" normalizeH="0" baseline="0">
                <a:ln>
                  <a:noFill/>
                </a:ln>
                <a:solidFill>
                  <a:schemeClr val="tx1"/>
                </a:solidFill>
                <a:effectLst/>
                <a:latin typeface="Arial" pitchFamily="34" charset="0"/>
                <a:ea typeface="Times New Roman" pitchFamily="18" charset="0"/>
                <a:cs typeface="Vrinda"/>
              </a:rPr>
              <a:t>Create</a:t>
            </a:r>
            <a:endParaRPr kumimoji="0" lang="en-US" sz="11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bn-IN" sz="1200" b="0" i="0" u="none" strike="noStrike" cap="none" normalizeH="0" baseline="0">
                <a:ln>
                  <a:noFill/>
                </a:ln>
                <a:solidFill>
                  <a:schemeClr val="tx1"/>
                </a:solidFill>
                <a:effectLst/>
                <a:latin typeface="Arial" pitchFamily="34" charset="0"/>
                <a:ea typeface="Times New Roman" pitchFamily="18" charset="0"/>
                <a:cs typeface="Vrinda"/>
              </a:rPr>
              <a:t>Account</a:t>
            </a:r>
            <a:endParaRPr kumimoji="0" lang="bn-IN" sz="1800" b="0" i="0" u="none" strike="noStrike" cap="none" normalizeH="0" baseline="0">
              <a:ln>
                <a:noFill/>
              </a:ln>
              <a:solidFill>
                <a:schemeClr val="tx1"/>
              </a:solidFill>
              <a:effectLst/>
              <a:latin typeface="Arial" pitchFamily="34" charset="0"/>
              <a:cs typeface="Arial" pitchFamily="34" charset="0"/>
            </a:endParaRPr>
          </a:p>
        </p:txBody>
      </p:sp>
      <p:sp>
        <p:nvSpPr>
          <p:cNvPr id="15366" name="Text Box 179"/>
          <p:cNvSpPr txBox="1">
            <a:spLocks noChangeArrowheads="1"/>
          </p:cNvSpPr>
          <p:nvPr/>
        </p:nvSpPr>
        <p:spPr bwMode="auto">
          <a:xfrm>
            <a:off x="4286250" y="3022600"/>
            <a:ext cx="735012"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200" dirty="0">
                <a:latin typeface="Arial" pitchFamily="34" charset="0"/>
                <a:cs typeface="Arial" pitchFamily="34" charset="0"/>
              </a:rPr>
              <a:t>View Hall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cs typeface="Arial" pitchFamily="34" charset="0"/>
              </a:rPr>
              <a:t>Details</a:t>
            </a:r>
            <a:endParaRPr kumimoji="0" lang="bn-IN" sz="1800" b="0" i="0" u="none" strike="noStrike" cap="none" normalizeH="0" baseline="0" dirty="0">
              <a:ln>
                <a:noFill/>
              </a:ln>
              <a:solidFill>
                <a:schemeClr val="tx1"/>
              </a:solidFill>
              <a:effectLst/>
              <a:latin typeface="Arial" pitchFamily="34" charset="0"/>
              <a:cs typeface="Arial" pitchFamily="34" charset="0"/>
            </a:endParaRPr>
          </a:p>
        </p:txBody>
      </p:sp>
      <p:sp>
        <p:nvSpPr>
          <p:cNvPr id="15365" name="Text Box 180"/>
          <p:cNvSpPr txBox="1">
            <a:spLocks noChangeArrowheads="1"/>
          </p:cNvSpPr>
          <p:nvPr/>
        </p:nvSpPr>
        <p:spPr bwMode="auto">
          <a:xfrm>
            <a:off x="6796087" y="2089150"/>
            <a:ext cx="715963"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bn-IN" sz="1200" b="0" i="0" u="none" strike="noStrike" cap="none" normalizeH="0" baseline="0" dirty="0">
                <a:ln>
                  <a:noFill/>
                </a:ln>
                <a:solidFill>
                  <a:schemeClr val="tx1"/>
                </a:solidFill>
                <a:effectLst/>
                <a:latin typeface="Arial" pitchFamily="34" charset="0"/>
                <a:ea typeface="Times New Roman" pitchFamily="18" charset="0"/>
                <a:cs typeface="Vrinda"/>
              </a:rPr>
              <a:t>Approve</a:t>
            </a:r>
            <a:endParaRPr kumimoji="0" 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Vrinda"/>
              </a:rPr>
              <a:t>Student</a:t>
            </a:r>
            <a:endParaRPr kumimoji="0" lang="bn-IN" sz="1800" b="0" i="0" u="none" strike="noStrike" cap="none" normalizeH="0" baseline="0" dirty="0">
              <a:ln>
                <a:noFill/>
              </a:ln>
              <a:solidFill>
                <a:schemeClr val="tx1"/>
              </a:solidFill>
              <a:effectLst/>
              <a:latin typeface="Arial" pitchFamily="34" charset="0"/>
              <a:cs typeface="Arial" pitchFamily="34" charset="0"/>
            </a:endParaRPr>
          </a:p>
        </p:txBody>
      </p:sp>
      <p:sp>
        <p:nvSpPr>
          <p:cNvPr id="15364" name="Text Box 181"/>
          <p:cNvSpPr txBox="1">
            <a:spLocks noChangeArrowheads="1"/>
          </p:cNvSpPr>
          <p:nvPr/>
        </p:nvSpPr>
        <p:spPr bwMode="auto">
          <a:xfrm>
            <a:off x="6858000" y="3048000"/>
            <a:ext cx="677863"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Vrinda"/>
              </a:rPr>
              <a:t>Update Hall</a:t>
            </a:r>
          </a:p>
          <a:p>
            <a:pPr marL="0" marR="0" lvl="0" indent="0" algn="ctr" defTabSz="914400" rtl="0" eaLnBrk="1" fontAlgn="base" latinLnBrk="0" hangingPunct="1">
              <a:lnSpc>
                <a:spcPct val="100000"/>
              </a:lnSpc>
              <a:spcBef>
                <a:spcPct val="0"/>
              </a:spcBef>
              <a:spcAft>
                <a:spcPct val="0"/>
              </a:spcAft>
              <a:buClrTx/>
              <a:buSzTx/>
              <a:buFontTx/>
              <a:buNone/>
              <a:tabLst/>
            </a:pPr>
            <a:r>
              <a:rPr lang="en-US" sz="1200" dirty="0">
                <a:latin typeface="Arial" pitchFamily="34" charset="0"/>
                <a:cs typeface="Arial" pitchFamily="34" charset="0"/>
              </a:rPr>
              <a:t>Data</a:t>
            </a:r>
            <a:endParaRPr kumimoji="0" lang="bn-IN" sz="1800" b="0" i="0" u="none" strike="noStrike" cap="none" normalizeH="0" baseline="0" dirty="0">
              <a:ln>
                <a:noFill/>
              </a:ln>
              <a:solidFill>
                <a:schemeClr val="tx1"/>
              </a:solidFill>
              <a:effectLst/>
              <a:latin typeface="Arial" pitchFamily="34" charset="0"/>
              <a:cs typeface="Arial" pitchFamily="34" charset="0"/>
            </a:endParaRPr>
          </a:p>
        </p:txBody>
      </p:sp>
      <p:sp>
        <p:nvSpPr>
          <p:cNvPr id="15363" name="Straight Arrow Connector 183"/>
          <p:cNvSpPr>
            <a:spLocks noChangeShapeType="1"/>
          </p:cNvSpPr>
          <p:nvPr/>
        </p:nvSpPr>
        <p:spPr bwMode="auto">
          <a:xfrm rot="16200000">
            <a:off x="5507037" y="3983038"/>
            <a:ext cx="720725" cy="0"/>
          </a:xfrm>
          <a:prstGeom prst="straightConnector1">
            <a:avLst/>
          </a:prstGeom>
          <a:noFill/>
          <a:ln w="25400">
            <a:solidFill>
              <a:srgbClr val="00206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362" name="Straight Connector 184"/>
          <p:cNvSpPr>
            <a:spLocks noChangeShapeType="1"/>
          </p:cNvSpPr>
          <p:nvPr/>
        </p:nvSpPr>
        <p:spPr bwMode="auto">
          <a:xfrm>
            <a:off x="5870575" y="4303713"/>
            <a:ext cx="1439862" cy="0"/>
          </a:xfrm>
          <a:prstGeom prst="line">
            <a:avLst/>
          </a:prstGeom>
          <a:noFill/>
          <a:ln w="25400">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361" name="Text Box 185"/>
          <p:cNvSpPr txBox="1">
            <a:spLocks noChangeArrowheads="1"/>
          </p:cNvSpPr>
          <p:nvPr/>
        </p:nvSpPr>
        <p:spPr bwMode="auto">
          <a:xfrm>
            <a:off x="7543800" y="4038600"/>
            <a:ext cx="744538" cy="549275"/>
          </a:xfrm>
          <a:prstGeom prst="rect">
            <a:avLst/>
          </a:prstGeom>
          <a:noFill/>
          <a:ln w="6350">
            <a:noFill/>
            <a:miter lim="800000"/>
            <a:headEnd/>
            <a:tailEnd/>
          </a:ln>
        </p:spPr>
        <p:txBody>
          <a:bodyPr vert="horz" wrap="non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Vrinda"/>
              </a:rPr>
              <a:t>Student</a:t>
            </a:r>
          </a:p>
          <a:p>
            <a:pPr marL="0" marR="0" lvl="0" indent="0" algn="ctr" defTabSz="914400" rtl="0" eaLnBrk="1" fontAlgn="base" latinLnBrk="0" hangingPunct="1">
              <a:lnSpc>
                <a:spcPct val="100000"/>
              </a:lnSpc>
              <a:spcBef>
                <a:spcPct val="0"/>
              </a:spcBef>
              <a:spcAft>
                <a:spcPct val="0"/>
              </a:spcAft>
              <a:buClrTx/>
              <a:buSzTx/>
              <a:buFontTx/>
              <a:buNone/>
              <a:tabLst/>
            </a:pPr>
            <a:r>
              <a:rPr lang="en-US" sz="1200" dirty="0">
                <a:latin typeface="Arial" pitchFamily="34" charset="0"/>
                <a:cs typeface="Arial" pitchFamily="34" charset="0"/>
              </a:rPr>
              <a:t>Database</a:t>
            </a:r>
            <a:endParaRPr kumimoji="0" lang="bn-IN" sz="1800" b="0" i="0" u="none" strike="noStrike" cap="none" normalizeH="0" baseline="0" dirty="0">
              <a:ln>
                <a:noFill/>
              </a:ln>
              <a:solidFill>
                <a:schemeClr val="tx1"/>
              </a:solidFill>
              <a:effectLst/>
              <a:latin typeface="Arial" pitchFamily="34" charset="0"/>
              <a:cs typeface="Arial" pitchFamily="34" charset="0"/>
            </a:endParaRPr>
          </a:p>
        </p:txBody>
      </p:sp>
      <p:sp>
        <p:nvSpPr>
          <p:cNvPr id="15378" name="Rectangle 18"/>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5387" name="Rectangle 27"/>
          <p:cNvSpPr>
            <a:spLocks noChangeArrowheads="1"/>
          </p:cNvSpPr>
          <p:nvPr/>
        </p:nvSpPr>
        <p:spPr bwMode="auto">
          <a:xfrm>
            <a:off x="0" y="45720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 name="Straight Connector 184"/>
          <p:cNvSpPr>
            <a:spLocks noChangeShapeType="1"/>
          </p:cNvSpPr>
          <p:nvPr/>
        </p:nvSpPr>
        <p:spPr bwMode="auto">
          <a:xfrm>
            <a:off x="7239000" y="4038600"/>
            <a:ext cx="1219200" cy="0"/>
          </a:xfrm>
          <a:prstGeom prst="line">
            <a:avLst/>
          </a:prstGeom>
          <a:noFill/>
          <a:ln w="25400">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Straight Connector 184"/>
          <p:cNvSpPr>
            <a:spLocks noChangeShapeType="1"/>
          </p:cNvSpPr>
          <p:nvPr/>
        </p:nvSpPr>
        <p:spPr bwMode="auto">
          <a:xfrm>
            <a:off x="7315200" y="4572000"/>
            <a:ext cx="1143000" cy="0"/>
          </a:xfrm>
          <a:prstGeom prst="line">
            <a:avLst/>
          </a:prstGeom>
          <a:noFill/>
          <a:ln w="25400">
            <a:solidFill>
              <a:srgbClr val="00206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433</TotalTime>
  <Words>1262</Words>
  <Application>Microsoft Office PowerPoint</Application>
  <PresentationFormat>Widescreen</PresentationFormat>
  <Paragraphs>243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Constantia</vt:lpstr>
      <vt:lpstr>Times New Roman</vt:lpstr>
      <vt:lpstr>Wingdings</vt:lpstr>
      <vt:lpstr>Wingdings 2</vt:lpstr>
      <vt:lpstr>Flow</vt:lpstr>
      <vt:lpstr> Hall Management System</vt:lpstr>
      <vt:lpstr>Outlines</vt:lpstr>
      <vt:lpstr>Introduction</vt:lpstr>
      <vt:lpstr>Existing State of Problem</vt:lpstr>
      <vt:lpstr>Limitations of Existing State</vt:lpstr>
      <vt:lpstr>Objectives</vt:lpstr>
      <vt:lpstr>            Gantt Chart</vt:lpstr>
      <vt:lpstr>            ER Diagram</vt:lpstr>
      <vt:lpstr>               Data Flow Diagram</vt:lpstr>
      <vt:lpstr>                         Table View</vt:lpstr>
      <vt:lpstr>                      Structured Chart</vt:lpstr>
      <vt:lpstr>                       Use Case Diagram</vt:lpstr>
      <vt:lpstr>Features of Our System</vt:lpstr>
      <vt:lpstr>Requirements of Our System</vt:lpstr>
      <vt:lpstr>Project View</vt:lpstr>
      <vt:lpstr>Project View Cont.</vt:lpstr>
      <vt:lpstr>   Project View Cont.</vt:lpstr>
      <vt:lpstr>Conclusions</vt:lpstr>
      <vt:lpstr>Future Works</vt:lpstr>
      <vt:lpstr>References</vt:lpstr>
      <vt:lpstr>         THANKS! </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Ali</dc:creator>
  <cp:lastModifiedBy>Sadia Khanam</cp:lastModifiedBy>
  <cp:revision>48</cp:revision>
  <dcterms:created xsi:type="dcterms:W3CDTF">2022-04-04T09:06:08Z</dcterms:created>
  <dcterms:modified xsi:type="dcterms:W3CDTF">2023-04-11T20:44:04Z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2021-01-03T00:00:00Z</vt:filetime>
  </property>
  <property fmtid="{D5CDD505-2E9C-101B-9397-08002B2CF9AE}" pid="3" name="Creator">
    <vt:lpwstr>Microsoft® PowerPoint® 2013</vt:lpwstr>
  </property>
  <property fmtid="{D5CDD505-2E9C-101B-9397-08002B2CF9AE}" pid="4" name="LastSaved">
    <vt:filetime>2022-04-04T00:00:00Z</vt:filetime>
  </property>
</Properties>
</file>