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1" d="100"/>
          <a:sy n="61" d="100"/>
        </p:scale>
        <p:origin x="-140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47C9B81F-C347-4BEF-BFDF-29C42F48304A}" type="datetimeFigureOut">
              <a:rPr lang="en-US" smtClean="0"/>
              <a:pPr/>
              <a:t>12/7/2024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kumimoji="0"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042AED99-7FB4-404E-8A97-64753DCE42EC}"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C9B81F-C347-4BEF-BFDF-29C42F48304A}" type="datetimeFigureOut">
              <a:rPr lang="en-US" smtClean="0"/>
              <a:pPr/>
              <a:t>12/7/2024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47C9B81F-C347-4BEF-BFDF-29C42F48304A}" type="datetimeFigureOut">
              <a:rPr lang="en-US" smtClean="0"/>
              <a:pPr/>
              <a:t>12/7/2024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kumimoji="0"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C9B81F-C347-4BEF-BFDF-29C42F48304A}" type="datetimeFigureOut">
              <a:rPr lang="en-US" smtClean="0"/>
              <a:pPr/>
              <a:t>12/7/2024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47C9B81F-C347-4BEF-BFDF-29C42F48304A}" type="datetimeFigureOut">
              <a:rPr lang="en-US" smtClean="0"/>
              <a:pPr/>
              <a:t>12/7/2024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kumimoji="0"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042AED99-7FB4-404E-8A97-64753DCE42EC}"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7C9B81F-C347-4BEF-BFDF-29C42F48304A}" type="datetimeFigureOut">
              <a:rPr lang="en-US" smtClean="0"/>
              <a:pPr/>
              <a:t>12/7/2024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7C9B81F-C347-4BEF-BFDF-29C42F48304A}" type="datetimeFigureOut">
              <a:rPr lang="en-US" smtClean="0"/>
              <a:pPr/>
              <a:t>12/7/2024</a:t>
            </a:fld>
            <a:endParaRPr lang="en-US"/>
          </a:p>
        </p:txBody>
      </p:sp>
      <p:sp>
        <p:nvSpPr>
          <p:cNvPr id="8" name="Footer Placeholder 7"/>
          <p:cNvSpPr>
            <a:spLocks noGrp="1"/>
          </p:cNvSpPr>
          <p:nvPr>
            <p:ph type="ftr" sz="quarter" idx="11"/>
          </p:nvPr>
        </p:nvSpPr>
        <p:spPr/>
        <p:txBody>
          <a:bodyPr/>
          <a:lstStyle>
            <a:extLst/>
          </a:lstStyle>
          <a:p>
            <a:endParaRPr kumimoji="0" lang="en-US" dirty="0"/>
          </a:p>
        </p:txBody>
      </p:sp>
      <p:sp>
        <p:nvSpPr>
          <p:cNvPr id="9" name="Slide Number Placeholder 8"/>
          <p:cNvSpPr>
            <a:spLocks noGrp="1"/>
          </p:cNvSpPr>
          <p:nvPr>
            <p:ph type="sldNum" sz="quarter" idx="12"/>
          </p:nvPr>
        </p:nvSpPr>
        <p:spPr/>
        <p:txBody>
          <a:bodyPr/>
          <a:lstStyle>
            <a:extLst/>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7C9B81F-C347-4BEF-BFDF-29C42F48304A}" type="datetimeFigureOut">
              <a:rPr lang="en-US" smtClean="0"/>
              <a:pPr/>
              <a:t>12/7/2024</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47C9B81F-C347-4BEF-BFDF-29C42F48304A}" type="datetimeFigureOut">
              <a:rPr lang="en-US" smtClean="0"/>
              <a:pPr/>
              <a:t>12/7/2024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kumimoji="0" lang="en-US"/>
          </a:p>
        </p:txBody>
      </p:sp>
      <p:sp>
        <p:nvSpPr>
          <p:cNvPr id="4" name="Slide Number Placeholder 3"/>
          <p:cNvSpPr>
            <a:spLocks noGrp="1"/>
          </p:cNvSpPr>
          <p:nvPr>
            <p:ph type="sldNum" sz="quarter" idx="12"/>
          </p:nvPr>
        </p:nvSpPr>
        <p:spPr/>
        <p:txBody>
          <a:bodyPr/>
          <a:lstStyle>
            <a:extLst/>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7C9B81F-C347-4BEF-BFDF-29C42F48304A}" type="datetimeFigureOut">
              <a:rPr lang="en-US" smtClean="0"/>
              <a:pPr/>
              <a:t>12/7/2024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47C9B81F-C347-4BEF-BFDF-29C42F48304A}" type="datetimeFigureOut">
              <a:rPr lang="en-US" smtClean="0"/>
              <a:pPr/>
              <a:t>12/7/2024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042AED99-7FB4-404E-8A97-64753DCE42EC}" type="slidenum">
              <a:rPr kumimoji="0" lang="en-US" smtClean="0"/>
              <a:pPr/>
              <a:t>‹#›</a:t>
            </a:fld>
            <a:endParaRPr kumimoji="0"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47C9B81F-C347-4BEF-BFDF-29C42F48304A}" type="datetimeFigureOut">
              <a:rPr lang="en-US" smtClean="0"/>
              <a:pPr/>
              <a:t>12/7/2024</a:t>
            </a:fld>
            <a:endParaRPr lang="en-US" dirty="0">
              <a:solidFill>
                <a:schemeClr val="tx2">
                  <a:shade val="90000"/>
                </a:schemeClr>
              </a:solidFill>
            </a:endParaRPr>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pPr algn="l" eaLnBrk="1" latinLnBrk="0" hangingPunct="1"/>
            <a:endParaRPr kumimoji="0" lang="en-US" dirty="0">
              <a:solidFill>
                <a:schemeClr val="tx2">
                  <a:shade val="90000"/>
                </a:schemeClr>
              </a:solidFill>
            </a:endParaRPr>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042AED99-7FB4-404E-8A97-64753DCE42EC}" type="slidenum">
              <a:rPr kumimoji="0" lang="en-US" smtClean="0"/>
              <a:pPr/>
              <a:t>‹#›</a:t>
            </a:fld>
            <a:endParaRPr kumimoji="0" lang="en-US" dirty="0">
              <a:solidFill>
                <a:schemeClr val="tx2">
                  <a:shade val="90000"/>
                </a:schemeClr>
              </a:solidFill>
            </a:endParaRP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0"/>
            <a:ext cx="7851648" cy="1600200"/>
          </a:xfrm>
        </p:spPr>
        <p:txBody>
          <a:bodyPr>
            <a:normAutofit/>
          </a:bodyPr>
          <a:lstStyle/>
          <a:p>
            <a:endParaRPr lang="en-US" sz="3200" dirty="0">
              <a:solidFill>
                <a:schemeClr val="bg2">
                  <a:lumMod val="60000"/>
                  <a:lumOff val="40000"/>
                </a:schemeClr>
              </a:solidFill>
              <a:latin typeface="Times New Roman" pitchFamily="18" charset="0"/>
              <a:cs typeface="Times New Roman" pitchFamily="18" charset="0"/>
            </a:endParaRPr>
          </a:p>
        </p:txBody>
      </p:sp>
      <p:sp>
        <p:nvSpPr>
          <p:cNvPr id="3" name="Subtitle 2"/>
          <p:cNvSpPr>
            <a:spLocks noGrp="1"/>
          </p:cNvSpPr>
          <p:nvPr>
            <p:ph type="subTitle" idx="1"/>
          </p:nvPr>
        </p:nvSpPr>
        <p:spPr>
          <a:xfrm>
            <a:off x="533400" y="3048000"/>
            <a:ext cx="7924800" cy="2743200"/>
          </a:xfrm>
        </p:spPr>
        <p:txBody>
          <a:bodyPr>
            <a:normAutofit/>
          </a:bodyPr>
          <a:lstStyle/>
          <a:p>
            <a:r>
              <a:rPr lang="en-US" sz="2800" dirty="0" smtClean="0">
                <a:latin typeface="Lucida Calligraphy" pitchFamily="66" charset="0"/>
                <a:cs typeface="Times New Roman" pitchFamily="18" charset="0"/>
              </a:rPr>
              <a:t>Presented By</a:t>
            </a:r>
          </a:p>
          <a:p>
            <a:r>
              <a:rPr lang="en-US" sz="2800" dirty="0" err="1" smtClean="0">
                <a:latin typeface="Lucida Calligraphy" pitchFamily="66" charset="0"/>
                <a:cs typeface="Times New Roman" pitchFamily="18" charset="0"/>
              </a:rPr>
              <a:t>Sadia</a:t>
            </a:r>
            <a:r>
              <a:rPr lang="en-US" sz="2800" dirty="0" smtClean="0">
                <a:latin typeface="Lucida Calligraphy" pitchFamily="66" charset="0"/>
                <a:cs typeface="Times New Roman" pitchFamily="18" charset="0"/>
              </a:rPr>
              <a:t> </a:t>
            </a:r>
            <a:r>
              <a:rPr lang="en-US" sz="2800" dirty="0" err="1" smtClean="0">
                <a:latin typeface="Lucida Calligraphy" pitchFamily="66" charset="0"/>
                <a:cs typeface="Times New Roman" pitchFamily="18" charset="0"/>
              </a:rPr>
              <a:t>Chowdhury</a:t>
            </a:r>
            <a:r>
              <a:rPr lang="en-US" sz="2800" dirty="0" smtClean="0">
                <a:latin typeface="Lucida Calligraphy" pitchFamily="66" charset="0"/>
                <a:cs typeface="Times New Roman" pitchFamily="18" charset="0"/>
              </a:rPr>
              <a:t>  </a:t>
            </a:r>
          </a:p>
          <a:p>
            <a:endParaRPr lang="en-US" sz="2800" dirty="0" smtClean="0">
              <a:latin typeface="Lucida Calligraphy" pitchFamily="66" charset="0"/>
              <a:cs typeface="Times New Roman" pitchFamily="18" charset="0"/>
            </a:endParaRPr>
          </a:p>
        </p:txBody>
      </p:sp>
      <p:sp>
        <p:nvSpPr>
          <p:cNvPr id="5" name="Rectangle 4"/>
          <p:cNvSpPr/>
          <p:nvPr/>
        </p:nvSpPr>
        <p:spPr>
          <a:xfrm>
            <a:off x="533400" y="762000"/>
            <a:ext cx="8077200" cy="923330"/>
          </a:xfrm>
          <a:prstGeom prst="rect">
            <a:avLst/>
          </a:prstGeom>
          <a:solidFill>
            <a:schemeClr val="accent1"/>
          </a:solid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Harlow Solid Italic" pitchFamily="82" charset="0"/>
                <a:cs typeface="Times New Roman" pitchFamily="18" charset="0"/>
              </a:rPr>
              <a:t>Environmental Pollution</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Harlow Solid Italic" pitchFamily="82" charset="0"/>
            </a:endParaRPr>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endParaRPr lang="en-US" dirty="0"/>
          </a:p>
        </p:txBody>
      </p:sp>
      <p:pic>
        <p:nvPicPr>
          <p:cNvPr id="4" name="Content Placeholder 3" descr="imag.png"/>
          <p:cNvPicPr>
            <a:picLocks noGrp="1" noChangeAspect="1"/>
          </p:cNvPicPr>
          <p:nvPr>
            <p:ph idx="1"/>
          </p:nvPr>
        </p:nvPicPr>
        <p:blipFill>
          <a:blip r:embed="rId2"/>
          <a:stretch>
            <a:fillRect/>
          </a:stretch>
        </p:blipFill>
        <p:spPr>
          <a:xfrm>
            <a:off x="1219200" y="1752600"/>
            <a:ext cx="6172200" cy="3505199"/>
          </a:xfrm>
          <a:solidFill>
            <a:schemeClr val="tx2">
              <a:lumMod val="60000"/>
              <a:lumOff val="40000"/>
            </a:schemeClr>
          </a:solid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46760"/>
          </a:xfrm>
        </p:spPr>
        <p:txBody>
          <a:bodyPr>
            <a:normAutofit/>
          </a:bodyPr>
          <a:lstStyle/>
          <a:p>
            <a:pPr algn="ctr"/>
            <a:r>
              <a:rPr lang="en-US" sz="2800" dirty="0" smtClean="0">
                <a:solidFill>
                  <a:schemeClr val="accent5">
                    <a:lumMod val="75000"/>
                  </a:schemeClr>
                </a:solidFill>
                <a:latin typeface="Times New Roman" pitchFamily="18" charset="0"/>
                <a:cs typeface="Times New Roman" pitchFamily="18" charset="0"/>
              </a:rPr>
              <a:t> Environmental   Pollution</a:t>
            </a:r>
            <a:endParaRPr lang="en-US" sz="2800" dirty="0">
              <a:solidFill>
                <a:schemeClr val="accent5">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7239000" cy="5160336"/>
          </a:xfrm>
        </p:spPr>
        <p:txBody>
          <a:bodyPr>
            <a:normAutofit/>
          </a:bodyPr>
          <a:lstStyle/>
          <a:p>
            <a:pPr algn="just"/>
            <a:r>
              <a:rPr lang="en-US" sz="2000" b="1" dirty="0" smtClean="0"/>
              <a:t>Environmental pollution </a:t>
            </a:r>
            <a:r>
              <a:rPr lang="en-US" sz="2000" dirty="0" smtClean="0"/>
              <a:t>is the introduction of foreign and potentially harmful elements into the environment. The consequences are particularly important when they damage ecosystems and human societies, especially with regard to health.</a:t>
            </a:r>
          </a:p>
          <a:p>
            <a:endParaRPr lang="en-US" sz="2000" dirty="0" smtClean="0"/>
          </a:p>
          <a:p>
            <a:pPr algn="just"/>
            <a:r>
              <a:rPr lang="en-US" sz="2000" dirty="0" smtClean="0"/>
              <a:t>It is a </a:t>
            </a:r>
            <a:r>
              <a:rPr lang="en-US" sz="2000" dirty="0" err="1" smtClean="0"/>
              <a:t>contamintion</a:t>
            </a:r>
            <a:r>
              <a:rPr lang="en-US" sz="2000" dirty="0" smtClean="0"/>
              <a:t> of the environment as a result of human activity and it can be created naturally or artificial means.</a:t>
            </a:r>
            <a:endParaRPr lang="en-US" sz="2000" dirty="0"/>
          </a:p>
        </p:txBody>
      </p:sp>
      <p:pic>
        <p:nvPicPr>
          <p:cNvPr id="4" name="Picture 3" descr="Untitled.jpg"/>
          <p:cNvPicPr>
            <a:picLocks noChangeAspect="1"/>
          </p:cNvPicPr>
          <p:nvPr/>
        </p:nvPicPr>
        <p:blipFill>
          <a:blip r:embed="rId2"/>
          <a:stretch>
            <a:fillRect/>
          </a:stretch>
        </p:blipFill>
        <p:spPr>
          <a:xfrm>
            <a:off x="2590800" y="4267200"/>
            <a:ext cx="3228975" cy="22860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239000" cy="1143000"/>
          </a:xfrm>
        </p:spPr>
        <p:txBody>
          <a:bodyPr/>
          <a:lstStyle/>
          <a:p>
            <a:pPr algn="ctr"/>
            <a:r>
              <a:rPr lang="en-US" dirty="0" smtClean="0"/>
              <a:t>Types of pollution</a:t>
            </a:r>
            <a:endParaRPr lang="en-US" dirty="0"/>
          </a:p>
        </p:txBody>
      </p:sp>
      <p:sp>
        <p:nvSpPr>
          <p:cNvPr id="3" name="Content Placeholder 2"/>
          <p:cNvSpPr>
            <a:spLocks noGrp="1"/>
          </p:cNvSpPr>
          <p:nvPr>
            <p:ph idx="1"/>
          </p:nvPr>
        </p:nvSpPr>
        <p:spPr/>
        <p:txBody>
          <a:bodyPr>
            <a:normAutofit/>
          </a:bodyPr>
          <a:lstStyle/>
          <a:p>
            <a:pPr algn="just"/>
            <a:r>
              <a:rPr lang="en-US" sz="1800" dirty="0" smtClean="0">
                <a:latin typeface="Times New Roman" pitchFamily="18" charset="0"/>
                <a:cs typeface="Times New Roman" pitchFamily="18" charset="0"/>
              </a:rPr>
              <a:t>There are different types of pollution.</a:t>
            </a:r>
          </a:p>
          <a:p>
            <a:pPr algn="just"/>
            <a:r>
              <a:rPr lang="en-US" sz="1800" dirty="0" smtClean="0">
                <a:latin typeface="Times New Roman" pitchFamily="18" charset="0"/>
                <a:cs typeface="Times New Roman" pitchFamily="18" charset="0"/>
              </a:rPr>
              <a:t>The first to be studied were those in which pollutants had physical elements: </a:t>
            </a:r>
            <a:r>
              <a:rPr lang="en-US" sz="1800" b="1" dirty="0" smtClean="0">
                <a:latin typeface="Times New Roman" pitchFamily="18" charset="0"/>
                <a:cs typeface="Times New Roman" pitchFamily="18" charset="0"/>
              </a:rPr>
              <a:t>air </a:t>
            </a:r>
            <a:r>
              <a:rPr lang="en-US" sz="1800" dirty="0" smtClean="0">
                <a:latin typeface="Times New Roman" pitchFamily="18" charset="0"/>
                <a:cs typeface="Times New Roman" pitchFamily="18" charset="0"/>
              </a:rPr>
              <a:t>pollution, </a:t>
            </a:r>
            <a:r>
              <a:rPr lang="en-US" sz="1800" b="1" dirty="0" smtClean="0">
                <a:latin typeface="Times New Roman" pitchFamily="18" charset="0"/>
                <a:cs typeface="Times New Roman" pitchFamily="18" charset="0"/>
              </a:rPr>
              <a:t>water </a:t>
            </a:r>
            <a:r>
              <a:rPr lang="en-US" sz="1800" dirty="0" smtClean="0">
                <a:latin typeface="Times New Roman" pitchFamily="18" charset="0"/>
                <a:cs typeface="Times New Roman" pitchFamily="18" charset="0"/>
              </a:rPr>
              <a:t>pollution and </a:t>
            </a:r>
            <a:r>
              <a:rPr lang="en-US" sz="1800" b="1" dirty="0" smtClean="0">
                <a:latin typeface="Times New Roman" pitchFamily="18" charset="0"/>
                <a:cs typeface="Times New Roman" pitchFamily="18" charset="0"/>
              </a:rPr>
              <a:t>land </a:t>
            </a:r>
            <a:r>
              <a:rPr lang="en-US" sz="1800" dirty="0" smtClean="0">
                <a:latin typeface="Times New Roman" pitchFamily="18" charset="0"/>
                <a:cs typeface="Times New Roman" pitchFamily="18" charset="0"/>
              </a:rPr>
              <a:t>pollution. </a:t>
            </a:r>
          </a:p>
          <a:p>
            <a:r>
              <a:rPr lang="en-US" sz="1800" dirty="0" smtClean="0">
                <a:latin typeface="Times New Roman" pitchFamily="18" charset="0"/>
                <a:cs typeface="Times New Roman" pitchFamily="18" charset="0"/>
              </a:rPr>
              <a:t>Later, by analogy, definitions were provided for </a:t>
            </a:r>
            <a:r>
              <a:rPr lang="en-US" sz="1800" b="1" dirty="0" smtClean="0">
                <a:latin typeface="Times New Roman" pitchFamily="18" charset="0"/>
                <a:cs typeface="Times New Roman" pitchFamily="18" charset="0"/>
              </a:rPr>
              <a:t>noise </a:t>
            </a:r>
            <a:r>
              <a:rPr lang="en-US" sz="1800" dirty="0" smtClean="0">
                <a:latin typeface="Times New Roman" pitchFamily="18" charset="0"/>
                <a:cs typeface="Times New Roman" pitchFamily="18" charset="0"/>
              </a:rPr>
              <a:t>pollution, </a:t>
            </a:r>
            <a:r>
              <a:rPr lang="en-US" sz="1800" b="1" dirty="0" smtClean="0">
                <a:latin typeface="Times New Roman" pitchFamily="18" charset="0"/>
                <a:cs typeface="Times New Roman" pitchFamily="18" charset="0"/>
              </a:rPr>
              <a:t>light </a:t>
            </a:r>
            <a:r>
              <a:rPr lang="en-US" sz="1800" dirty="0" smtClean="0">
                <a:latin typeface="Times New Roman" pitchFamily="18" charset="0"/>
                <a:cs typeface="Times New Roman" pitchFamily="18" charset="0"/>
              </a:rPr>
              <a:t>pollution, </a:t>
            </a:r>
            <a:r>
              <a:rPr lang="en-US" sz="1800" b="1" dirty="0" smtClean="0">
                <a:latin typeface="Times New Roman" pitchFamily="18" charset="0"/>
                <a:cs typeface="Times New Roman" pitchFamily="18" charset="0"/>
              </a:rPr>
              <a:t>thermal </a:t>
            </a:r>
            <a:r>
              <a:rPr lang="en-US" sz="1800" dirty="0" smtClean="0">
                <a:latin typeface="Times New Roman" pitchFamily="18" charset="0"/>
                <a:cs typeface="Times New Roman" pitchFamily="18" charset="0"/>
              </a:rPr>
              <a:t>pollution, and </a:t>
            </a:r>
            <a:r>
              <a:rPr lang="en-US" sz="1800" b="1" dirty="0" smtClean="0">
                <a:latin typeface="Times New Roman" pitchFamily="18" charset="0"/>
                <a:cs typeface="Times New Roman" pitchFamily="18" charset="0"/>
              </a:rPr>
              <a:t>electromagnetic </a:t>
            </a:r>
            <a:r>
              <a:rPr lang="en-US" sz="1800" dirty="0" smtClean="0">
                <a:latin typeface="Times New Roman" pitchFamily="18" charset="0"/>
                <a:cs typeface="Times New Roman" pitchFamily="18" charset="0"/>
              </a:rPr>
              <a:t>pollution: in these cases, no material substances are introduced into the environment, but intangible agents – such as electromagnetic waves (including light and sound) are.</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t>
            </a:r>
          </a:p>
          <a:p>
            <a:endParaRPr lang="en-US" dirty="0"/>
          </a:p>
        </p:txBody>
      </p:sp>
      <p:pic>
        <p:nvPicPr>
          <p:cNvPr id="4" name="Picture 3" descr="pie.png"/>
          <p:cNvPicPr>
            <a:picLocks noChangeAspect="1"/>
          </p:cNvPicPr>
          <p:nvPr/>
        </p:nvPicPr>
        <p:blipFill>
          <a:blip r:embed="rId2"/>
          <a:stretch>
            <a:fillRect/>
          </a:stretch>
        </p:blipFill>
        <p:spPr>
          <a:xfrm>
            <a:off x="2133600" y="3962400"/>
            <a:ext cx="3276600" cy="2514600"/>
          </a:xfrm>
          <a:prstGeom prst="rect">
            <a:avLst/>
          </a:prstGeom>
        </p:spPr>
      </p:pic>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99160"/>
          </a:xfrm>
        </p:spPr>
        <p:txBody>
          <a:bodyPr>
            <a:normAutofit/>
          </a:bodyPr>
          <a:lstStyle/>
          <a:p>
            <a:pPr algn="ctr"/>
            <a:r>
              <a:rPr lang="en-US" sz="3200" dirty="0" smtClean="0">
                <a:solidFill>
                  <a:schemeClr val="bg2">
                    <a:lumMod val="50000"/>
                  </a:schemeClr>
                </a:solidFill>
              </a:rPr>
              <a:t>Air pollution</a:t>
            </a:r>
            <a:endParaRPr lang="en-US" sz="3200" dirty="0">
              <a:solidFill>
                <a:schemeClr val="bg2">
                  <a:lumMod val="50000"/>
                </a:schemeClr>
              </a:solidFill>
            </a:endParaRPr>
          </a:p>
        </p:txBody>
      </p:sp>
      <p:sp>
        <p:nvSpPr>
          <p:cNvPr id="3" name="Content Placeholder 2"/>
          <p:cNvSpPr>
            <a:spLocks noGrp="1"/>
          </p:cNvSpPr>
          <p:nvPr>
            <p:ph idx="1"/>
          </p:nvPr>
        </p:nvSpPr>
        <p:spPr>
          <a:xfrm>
            <a:off x="457200" y="1447800"/>
            <a:ext cx="7239000" cy="5007936"/>
          </a:xfrm>
        </p:spPr>
        <p:txBody>
          <a:bodyPr>
            <a:normAutofit/>
          </a:bodyPr>
          <a:lstStyle/>
          <a:p>
            <a:r>
              <a:rPr lang="en-US" sz="1800" dirty="0" smtClean="0">
                <a:latin typeface="Times New Roman" pitchFamily="18" charset="0"/>
                <a:cs typeface="Times New Roman" pitchFamily="18" charset="0"/>
              </a:rPr>
              <a:t>In the long run, the most dangerous pollutants are the greenhouse gases (mainly carbon dioxide), which are responsible for climate change. The air in our cities is also polluted by other gases (such as carbon monoxide) and atmospheric particulate matter (i.e., fine particulate matter).</a:t>
            </a:r>
          </a:p>
          <a:p>
            <a:r>
              <a:rPr lang="en-US" sz="1800" dirty="0" smtClean="0">
                <a:latin typeface="Times New Roman" pitchFamily="18" charset="0"/>
                <a:cs typeface="Times New Roman" pitchFamily="18" charset="0"/>
              </a:rPr>
              <a:t>Finally, the air is often polluted inside homes as well, due to cigarette smoke, insecticide sprays, and especially, in many countries, kitchens with ovens fueled by coal or other highly polluting fuels.  </a:t>
            </a:r>
          </a:p>
          <a:p>
            <a:endParaRPr lang="en-US" sz="1800" dirty="0">
              <a:latin typeface="Times New Roman" pitchFamily="18" charset="0"/>
              <a:cs typeface="Times New Roman" pitchFamily="18" charset="0"/>
            </a:endParaRPr>
          </a:p>
        </p:txBody>
      </p:sp>
      <p:pic>
        <p:nvPicPr>
          <p:cNvPr id="4" name="Picture 3" descr="air pollution.jpg"/>
          <p:cNvPicPr>
            <a:picLocks noChangeAspect="1"/>
          </p:cNvPicPr>
          <p:nvPr/>
        </p:nvPicPr>
        <p:blipFill>
          <a:blip r:embed="rId3"/>
          <a:stretch>
            <a:fillRect/>
          </a:stretch>
        </p:blipFill>
        <p:spPr>
          <a:xfrm>
            <a:off x="838200" y="4191000"/>
            <a:ext cx="3581400" cy="2057400"/>
          </a:xfrm>
          <a:prstGeom prst="rect">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p:sndAc>
      <p:stSnd>
        <p:snd r:embed="rId2" name="wind.wav" builtIn="1"/>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239000" cy="762000"/>
          </a:xfrm>
        </p:spPr>
        <p:txBody>
          <a:bodyPr>
            <a:normAutofit/>
          </a:bodyPr>
          <a:lstStyle/>
          <a:p>
            <a:pPr algn="ctr"/>
            <a:r>
              <a:rPr lang="en-US" sz="2800" dirty="0" smtClean="0"/>
              <a:t>Water pollution and soil pollution</a:t>
            </a:r>
            <a:endParaRPr lang="en-US" sz="2800" dirty="0"/>
          </a:p>
        </p:txBody>
      </p:sp>
      <p:sp>
        <p:nvSpPr>
          <p:cNvPr id="5" name="Content Placeholder 4"/>
          <p:cNvSpPr>
            <a:spLocks noGrp="1"/>
          </p:cNvSpPr>
          <p:nvPr>
            <p:ph idx="1"/>
          </p:nvPr>
        </p:nvSpPr>
        <p:spPr>
          <a:xfrm>
            <a:off x="457200" y="1295400"/>
            <a:ext cx="7239000" cy="5160336"/>
          </a:xfrm>
        </p:spPr>
        <p:txBody>
          <a:bodyPr>
            <a:normAutofit lnSpcReduction="10000"/>
          </a:bodyPr>
          <a:lstStyle/>
          <a:p>
            <a:r>
              <a:rPr lang="en-US" sz="1800" dirty="0" smtClean="0"/>
              <a:t>Water pollution now affects virtually all the world's seas, oceans, lakes and rivers. In the sea, the most egregious cases are </a:t>
            </a:r>
            <a:r>
              <a:rPr lang="en-US" sz="1800" i="1" dirty="0" smtClean="0"/>
              <a:t>oil spills from </a:t>
            </a:r>
            <a:r>
              <a:rPr lang="en-US" sz="1800" dirty="0" smtClean="0"/>
              <a:t>shipping disasters, but the problem of </a:t>
            </a:r>
            <a:r>
              <a:rPr lang="en-US" sz="1800" i="1" dirty="0" smtClean="0"/>
              <a:t>pollution from plastics </a:t>
            </a:r>
            <a:r>
              <a:rPr lang="en-US" sz="1800" dirty="0" smtClean="0"/>
              <a:t>and particularly </a:t>
            </a:r>
            <a:r>
              <a:rPr lang="en-US" sz="1800" dirty="0" err="1" smtClean="0"/>
              <a:t>microplastics</a:t>
            </a:r>
            <a:r>
              <a:rPr lang="en-US" sz="1800" dirty="0" smtClean="0"/>
              <a:t> is becoming increasingly urgent.</a:t>
            </a:r>
          </a:p>
          <a:p>
            <a:r>
              <a:rPr lang="en-US" sz="1800" b="1" dirty="0" smtClean="0"/>
              <a:t>Fresh water accounts for only 2.5% of all water on Earth</a:t>
            </a:r>
            <a:r>
              <a:rPr lang="en-US" sz="1800" dirty="0" smtClean="0"/>
              <a:t> – it is the most precious resource for human life. Very often, however, running water is contaminated with chemicals, particularly those known as PFAS (</a:t>
            </a:r>
            <a:r>
              <a:rPr lang="en-US" sz="1800" dirty="0" err="1" smtClean="0"/>
              <a:t>Perfluorinated</a:t>
            </a:r>
            <a:r>
              <a:rPr lang="en-US" sz="1800" dirty="0" smtClean="0"/>
              <a:t> and </a:t>
            </a:r>
            <a:r>
              <a:rPr lang="en-US" sz="1800" dirty="0" err="1" smtClean="0"/>
              <a:t>Polyfluorinated</a:t>
            </a:r>
            <a:r>
              <a:rPr lang="en-US" sz="1800" dirty="0" smtClean="0"/>
              <a:t> Alkyl Substances).</a:t>
            </a:r>
          </a:p>
          <a:p>
            <a:r>
              <a:rPr lang="en-US" sz="1800" dirty="0" smtClean="0"/>
              <a:t>Pollution, along with erosion, is now the main threat to soil on our planet, and it has now reached every corner of the world: it has even been found in the most uninhabited areas, such as Antarctica.</a:t>
            </a:r>
          </a:p>
          <a:p>
            <a:r>
              <a:rPr lang="en-US" sz="1800" dirty="0" smtClean="0"/>
              <a:t>Soil pollution is caused both by macroscopic objects such as </a:t>
            </a:r>
            <a:r>
              <a:rPr lang="en-US" sz="1800" b="1" dirty="0" smtClean="0"/>
              <a:t>waste </a:t>
            </a:r>
            <a:r>
              <a:rPr lang="en-US" sz="1800" dirty="0" smtClean="0"/>
              <a:t>left by humans and by substances that are present in the form of </a:t>
            </a:r>
            <a:r>
              <a:rPr lang="en-US" sz="1800" b="1" dirty="0" smtClean="0"/>
              <a:t>microscopic </a:t>
            </a:r>
            <a:r>
              <a:rPr lang="en-US" sz="1800" dirty="0" smtClean="0"/>
              <a:t>and therefore invisible </a:t>
            </a:r>
            <a:r>
              <a:rPr lang="en-US" sz="1800" b="1" dirty="0" smtClean="0"/>
              <a:t>particles.</a:t>
            </a:r>
            <a:endParaRPr lang="en-US" sz="1800" dirty="0" smtClean="0"/>
          </a:p>
          <a:p>
            <a:r>
              <a:rPr lang="en-US" sz="1800" dirty="0" smtClean="0"/>
              <a:t> </a:t>
            </a:r>
          </a:p>
          <a:p>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22960"/>
          </a:xfrm>
        </p:spPr>
        <p:txBody>
          <a:bodyPr>
            <a:normAutofit fontScale="90000"/>
          </a:bodyPr>
          <a:lstStyle/>
          <a:p>
            <a:pPr algn="ctr"/>
            <a:r>
              <a:rPr lang="en-US" dirty="0" smtClean="0">
                <a:solidFill>
                  <a:schemeClr val="bg2">
                    <a:lumMod val="50000"/>
                  </a:schemeClr>
                </a:solidFill>
              </a:rPr>
              <a:t>The main causes of pollution</a:t>
            </a:r>
            <a:endParaRPr lang="en-US" dirty="0">
              <a:solidFill>
                <a:schemeClr val="bg2">
                  <a:lumMod val="50000"/>
                </a:schemeClr>
              </a:solidFill>
            </a:endParaRPr>
          </a:p>
        </p:txBody>
      </p:sp>
      <p:sp>
        <p:nvSpPr>
          <p:cNvPr id="3" name="Content Placeholder 2"/>
          <p:cNvSpPr>
            <a:spLocks noGrp="1"/>
          </p:cNvSpPr>
          <p:nvPr>
            <p:ph idx="1"/>
          </p:nvPr>
        </p:nvSpPr>
        <p:spPr/>
        <p:txBody>
          <a:bodyPr>
            <a:normAutofit fontScale="77500" lnSpcReduction="20000"/>
          </a:bodyPr>
          <a:lstStyle/>
          <a:p>
            <a:pPr algn="just"/>
            <a:r>
              <a:rPr lang="en-US" sz="2100" dirty="0" smtClean="0">
                <a:solidFill>
                  <a:schemeClr val="accent1">
                    <a:lumMod val="75000"/>
                  </a:schemeClr>
                </a:solidFill>
                <a:latin typeface="Times New Roman" pitchFamily="18" charset="0"/>
                <a:cs typeface="Times New Roman" pitchFamily="18" charset="0"/>
              </a:rPr>
              <a:t>The oldest economic activity, </a:t>
            </a:r>
            <a:r>
              <a:rPr lang="en-US" sz="2100" b="1" dirty="0" smtClean="0">
                <a:solidFill>
                  <a:schemeClr val="accent1">
                    <a:lumMod val="75000"/>
                  </a:schemeClr>
                </a:solidFill>
                <a:latin typeface="Times New Roman" pitchFamily="18" charset="0"/>
                <a:cs typeface="Times New Roman" pitchFamily="18" charset="0"/>
              </a:rPr>
              <a:t>agriculture</a:t>
            </a:r>
            <a:r>
              <a:rPr lang="en-US" sz="2100" dirty="0" smtClean="0">
                <a:solidFill>
                  <a:schemeClr val="accent1">
                    <a:lumMod val="75000"/>
                  </a:schemeClr>
                </a:solidFill>
                <a:latin typeface="Times New Roman" pitchFamily="18" charset="0"/>
                <a:cs typeface="Times New Roman" pitchFamily="18" charset="0"/>
              </a:rPr>
              <a:t>, today makes extensive use of substances such as pesticides and fertilizers, which are among the main contributors to soil and water pollution.</a:t>
            </a:r>
          </a:p>
          <a:p>
            <a:pPr algn="just"/>
            <a:r>
              <a:rPr lang="en-US" sz="2100" b="1" dirty="0" smtClean="0">
                <a:solidFill>
                  <a:schemeClr val="accent1">
                    <a:lumMod val="75000"/>
                  </a:schemeClr>
                </a:solidFill>
                <a:latin typeface="Times New Roman" pitchFamily="18" charset="0"/>
                <a:cs typeface="Times New Roman" pitchFamily="18" charset="0"/>
              </a:rPr>
              <a:t>Industries</a:t>
            </a:r>
            <a:r>
              <a:rPr lang="en-US" sz="2100" dirty="0" smtClean="0">
                <a:solidFill>
                  <a:schemeClr val="accent1">
                    <a:lumMod val="75000"/>
                  </a:schemeClr>
                </a:solidFill>
                <a:latin typeface="Times New Roman" pitchFamily="18" charset="0"/>
                <a:cs typeface="Times New Roman" pitchFamily="18" charset="0"/>
              </a:rPr>
              <a:t>, and especially large factories, are a major source of air pollution due to gaseous emissions, but also, with their solid and liquid wastes, soil and water pollution. Furthermore, they are among the main contributors to noise and thermal pollution.</a:t>
            </a:r>
          </a:p>
          <a:p>
            <a:pPr algn="just"/>
            <a:r>
              <a:rPr lang="en-US" sz="2100" dirty="0" smtClean="0">
                <a:solidFill>
                  <a:schemeClr val="accent1">
                    <a:lumMod val="75000"/>
                  </a:schemeClr>
                </a:solidFill>
                <a:latin typeface="Times New Roman" pitchFamily="18" charset="0"/>
                <a:cs typeface="Times New Roman" pitchFamily="18" charset="0"/>
              </a:rPr>
              <a:t>The energy sector has historically relied on </a:t>
            </a:r>
            <a:r>
              <a:rPr lang="en-US" sz="2100" b="1" dirty="0" smtClean="0">
                <a:solidFill>
                  <a:schemeClr val="accent1">
                    <a:lumMod val="75000"/>
                  </a:schemeClr>
                </a:solidFill>
                <a:latin typeface="Times New Roman" pitchFamily="18" charset="0"/>
                <a:cs typeface="Times New Roman" pitchFamily="18" charset="0"/>
              </a:rPr>
              <a:t>fossil fuels</a:t>
            </a:r>
            <a:r>
              <a:rPr lang="en-US" sz="2100" dirty="0" smtClean="0">
                <a:solidFill>
                  <a:schemeClr val="accent1">
                    <a:lumMod val="75000"/>
                  </a:schemeClr>
                </a:solidFill>
                <a:latin typeface="Times New Roman" pitchFamily="18" charset="0"/>
                <a:cs typeface="Times New Roman" pitchFamily="18" charset="0"/>
              </a:rPr>
              <a:t>, which are among the main contributors to climate change. Today the contribution of renewable sources is increasing, but in many countries, such as China, the use of coal, the most polluting fuel, is still predominant.</a:t>
            </a:r>
          </a:p>
          <a:p>
            <a:pPr algn="just"/>
            <a:r>
              <a:rPr lang="en-US" sz="2100" dirty="0" smtClean="0">
                <a:solidFill>
                  <a:schemeClr val="accent1">
                    <a:lumMod val="75000"/>
                  </a:schemeClr>
                </a:solidFill>
                <a:latin typeface="Times New Roman" pitchFamily="18" charset="0"/>
                <a:cs typeface="Times New Roman" pitchFamily="18" charset="0"/>
              </a:rPr>
              <a:t>Another significant contributor to the greenhouse effect comes from </a:t>
            </a:r>
            <a:r>
              <a:rPr lang="en-US" sz="2100" b="1" dirty="0" smtClean="0">
                <a:solidFill>
                  <a:schemeClr val="accent1">
                    <a:lumMod val="75000"/>
                  </a:schemeClr>
                </a:solidFill>
                <a:latin typeface="Times New Roman" pitchFamily="18" charset="0"/>
                <a:cs typeface="Times New Roman" pitchFamily="18" charset="0"/>
              </a:rPr>
              <a:t>transportation</a:t>
            </a:r>
            <a:r>
              <a:rPr lang="en-US" sz="2100" dirty="0" smtClean="0">
                <a:solidFill>
                  <a:schemeClr val="accent1">
                    <a:lumMod val="75000"/>
                  </a:schemeClr>
                </a:solidFill>
                <a:latin typeface="Times New Roman" pitchFamily="18" charset="0"/>
                <a:cs typeface="Times New Roman" pitchFamily="18" charset="0"/>
              </a:rPr>
              <a:t>, but it also emits other polluting gases, such as carbon monoxide produced by vehicular traffic. Moreover, transportation is one of the leading causes of noise pollution.</a:t>
            </a:r>
          </a:p>
          <a:p>
            <a:pPr algn="just"/>
            <a:r>
              <a:rPr lang="en-US" sz="2100" dirty="0" smtClean="0">
                <a:solidFill>
                  <a:schemeClr val="accent1">
                    <a:lumMod val="75000"/>
                  </a:schemeClr>
                </a:solidFill>
                <a:latin typeface="Times New Roman" pitchFamily="18" charset="0"/>
                <a:cs typeface="Times New Roman" pitchFamily="18" charset="0"/>
              </a:rPr>
              <a:t>Waste – industrial</a:t>
            </a:r>
            <a:r>
              <a:rPr lang="en-US" sz="2100" b="1" dirty="0" smtClean="0">
                <a:solidFill>
                  <a:schemeClr val="accent1">
                    <a:lumMod val="75000"/>
                  </a:schemeClr>
                </a:solidFill>
                <a:latin typeface="Times New Roman" pitchFamily="18" charset="0"/>
                <a:cs typeface="Times New Roman" pitchFamily="18" charset="0"/>
              </a:rPr>
              <a:t> waste </a:t>
            </a:r>
            <a:r>
              <a:rPr lang="en-US" sz="2100" dirty="0" smtClean="0">
                <a:solidFill>
                  <a:schemeClr val="accent1">
                    <a:lumMod val="75000"/>
                  </a:schemeClr>
                </a:solidFill>
                <a:latin typeface="Times New Roman" pitchFamily="18" charset="0"/>
                <a:cs typeface="Times New Roman" pitchFamily="18" charset="0"/>
              </a:rPr>
              <a:t>but also waste produced by individuals – has a major impact on the environment, especially if it isn’t managed properly. At a local level, landfills are a major source of soil pollution, while on a larger scale so is waste (such as plastic) that reaches the sea via waterways.</a:t>
            </a:r>
          </a:p>
          <a:p>
            <a:pPr>
              <a:buNone/>
            </a:pPr>
            <a:r>
              <a:rPr lang="en-US" sz="2100" dirty="0" smtClean="0">
                <a:solidFill>
                  <a:schemeClr val="accent1">
                    <a:lumMod val="75000"/>
                  </a:schemeClr>
                </a:solidFill>
                <a:latin typeface="Times New Roman" pitchFamily="18" charset="0"/>
                <a:cs typeface="Times New Roman" pitchFamily="18" charset="0"/>
              </a:rPr>
              <a:t> </a:t>
            </a:r>
          </a:p>
          <a:p>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46760"/>
          </a:xfrm>
        </p:spPr>
        <p:txBody>
          <a:bodyPr>
            <a:normAutofit/>
          </a:bodyPr>
          <a:lstStyle/>
          <a:p>
            <a:pPr algn="ctr"/>
            <a:r>
              <a:rPr lang="en-US" sz="2800" dirty="0" smtClean="0">
                <a:solidFill>
                  <a:schemeClr val="bg2">
                    <a:lumMod val="50000"/>
                  </a:schemeClr>
                </a:solidFill>
              </a:rPr>
              <a:t>Effects of environmental pollution</a:t>
            </a:r>
            <a:endParaRPr lang="en-US" sz="2800" dirty="0">
              <a:solidFill>
                <a:schemeClr val="bg2">
                  <a:lumMod val="50000"/>
                </a:schemeClr>
              </a:solidFill>
            </a:endParaRPr>
          </a:p>
        </p:txBody>
      </p:sp>
      <p:sp>
        <p:nvSpPr>
          <p:cNvPr id="3" name="Content Placeholder 2"/>
          <p:cNvSpPr>
            <a:spLocks noGrp="1"/>
          </p:cNvSpPr>
          <p:nvPr>
            <p:ph idx="1"/>
          </p:nvPr>
        </p:nvSpPr>
        <p:spPr>
          <a:xfrm>
            <a:off x="457200" y="1295400"/>
            <a:ext cx="7239000" cy="5160336"/>
          </a:xfrm>
        </p:spPr>
        <p:txBody>
          <a:bodyPr>
            <a:normAutofit/>
          </a:bodyPr>
          <a:lstStyle/>
          <a:p>
            <a:r>
              <a:rPr lang="en-US" sz="1600" b="1" dirty="0" smtClean="0">
                <a:solidFill>
                  <a:schemeClr val="tx1">
                    <a:lumMod val="95000"/>
                    <a:lumOff val="5000"/>
                  </a:schemeClr>
                </a:solidFill>
                <a:latin typeface="Times New Roman" pitchFamily="18" charset="0"/>
                <a:cs typeface="Times New Roman" pitchFamily="18" charset="0"/>
              </a:rPr>
              <a:t>Environmental pollution has a harmful effect on human health.</a:t>
            </a:r>
            <a:br>
              <a:rPr lang="en-US" sz="1600" b="1" dirty="0" smtClean="0">
                <a:solidFill>
                  <a:schemeClr val="tx1">
                    <a:lumMod val="95000"/>
                    <a:lumOff val="5000"/>
                  </a:schemeClr>
                </a:solidFill>
                <a:latin typeface="Times New Roman" pitchFamily="18" charset="0"/>
                <a:cs typeface="Times New Roman" pitchFamily="18" charset="0"/>
              </a:rPr>
            </a:br>
            <a:r>
              <a:rPr lang="en-US" sz="1600" b="1" dirty="0" smtClean="0">
                <a:solidFill>
                  <a:schemeClr val="tx1">
                    <a:lumMod val="95000"/>
                    <a:lumOff val="5000"/>
                  </a:schemeClr>
                </a:solidFill>
                <a:latin typeface="Times New Roman" pitchFamily="18" charset="0"/>
                <a:cs typeface="Times New Roman" pitchFamily="18" charset="0"/>
              </a:rPr>
              <a:t>According to World Health Organization (WHO) estimates, air pollution is responsible for 7 million premature deaths a year due to respiratory, cardiovascular, and immune system ailments. The damage caused by polluted indoor air must also be taken into consideration.</a:t>
            </a:r>
          </a:p>
          <a:p>
            <a:r>
              <a:rPr lang="en-US" sz="1400" b="1" dirty="0" smtClean="0">
                <a:solidFill>
                  <a:schemeClr val="tx1">
                    <a:lumMod val="95000"/>
                    <a:lumOff val="5000"/>
                  </a:schemeClr>
                </a:solidFill>
                <a:latin typeface="Times New Roman" pitchFamily="18" charset="0"/>
                <a:cs typeface="Times New Roman" pitchFamily="18" charset="0"/>
              </a:rPr>
              <a:t>Water pollution is so widespread that nearly two billion people, or a quarter of the world's population, drink contaminated water on a daily </a:t>
            </a:r>
            <a:r>
              <a:rPr lang="en-US" sz="1400" b="1" dirty="0" err="1" smtClean="0">
                <a:solidFill>
                  <a:schemeClr val="tx1">
                    <a:lumMod val="95000"/>
                    <a:lumOff val="5000"/>
                  </a:schemeClr>
                </a:solidFill>
                <a:latin typeface="Times New Roman" pitchFamily="18" charset="0"/>
                <a:cs typeface="Times New Roman" pitchFamily="18" charset="0"/>
              </a:rPr>
              <a:t>basis.Furthermore</a:t>
            </a:r>
            <a:r>
              <a:rPr lang="en-US" sz="1400" b="1" dirty="0" smtClean="0">
                <a:solidFill>
                  <a:schemeClr val="tx1">
                    <a:lumMod val="95000"/>
                    <a:lumOff val="5000"/>
                  </a:schemeClr>
                </a:solidFill>
                <a:latin typeface="Times New Roman" pitchFamily="18" charset="0"/>
                <a:cs typeface="Times New Roman" pitchFamily="18" charset="0"/>
              </a:rPr>
              <a:t>, pollutants such as waste from the pharmaceutical and cosmetics industries, when dispersed into the environment, cause an increase in bacterial resistance to antibiotics.</a:t>
            </a:r>
          </a:p>
          <a:p>
            <a:r>
              <a:rPr lang="en-US" sz="1400" b="1" dirty="0" smtClean="0">
                <a:solidFill>
                  <a:schemeClr val="tx1">
                    <a:lumMod val="95000"/>
                    <a:lumOff val="5000"/>
                  </a:schemeClr>
                </a:solidFill>
                <a:latin typeface="Times New Roman" pitchFamily="18" charset="0"/>
                <a:cs typeface="Times New Roman" pitchFamily="18" charset="0"/>
              </a:rPr>
              <a:t>Climate change also means an increase in extreme events such as cyclones, floods and drought.</a:t>
            </a:r>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pic>
        <p:nvPicPr>
          <p:cNvPr id="4" name="Picture 3" descr="health effect.jpg"/>
          <p:cNvPicPr>
            <a:picLocks noChangeAspect="1"/>
          </p:cNvPicPr>
          <p:nvPr/>
        </p:nvPicPr>
        <p:blipFill>
          <a:blip r:embed="rId2"/>
          <a:stretch>
            <a:fillRect/>
          </a:stretch>
        </p:blipFill>
        <p:spPr>
          <a:xfrm>
            <a:off x="304800" y="4267200"/>
            <a:ext cx="3124200" cy="1876425"/>
          </a:xfrm>
          <a:prstGeom prst="rect">
            <a:avLst/>
          </a:prstGeom>
          <a:solidFill>
            <a:srgbClr val="FFFFFF">
              <a:shade val="85000"/>
            </a:srgbClr>
          </a:solidFill>
          <a:ln w="88900" cap="sq">
            <a:solidFill>
              <a:schemeClr val="tx2">
                <a:lumMod val="40000"/>
                <a:lumOff val="60000"/>
              </a:schemeClr>
            </a:solidFill>
            <a:miter lim="800000"/>
          </a:ln>
          <a:effectLst>
            <a:outerShdw blurRad="55000" dist="18000" dir="5400000" algn="tl" rotWithShape="0">
              <a:srgbClr val="000000">
                <a:alpha val="40000"/>
              </a:srgbClr>
            </a:outerShdw>
            <a:reflection blurRad="6350" stA="52000" endA="300" endPos="35000" dir="5400000" sy="-100000" algn="bl" rotWithShape="0"/>
          </a:effectLst>
          <a:scene3d>
            <a:camera prst="orthographicFront"/>
            <a:lightRig rig="twoPt" dir="t">
              <a:rot lat="0" lon="0" rev="7200000"/>
            </a:lightRig>
          </a:scene3d>
          <a:sp3d>
            <a:bevelT w="25400" h="19050"/>
            <a:contourClr>
              <a:srgbClr val="FFFFFF"/>
            </a:contourClr>
          </a:sp3d>
        </p:spPr>
      </p:pic>
      <p:pic>
        <p:nvPicPr>
          <p:cNvPr id="5" name="Picture 4" descr="disaster.png"/>
          <p:cNvPicPr>
            <a:picLocks noChangeAspect="1"/>
          </p:cNvPicPr>
          <p:nvPr/>
        </p:nvPicPr>
        <p:blipFill>
          <a:blip r:embed="rId3"/>
          <a:stretch>
            <a:fillRect/>
          </a:stretch>
        </p:blipFill>
        <p:spPr>
          <a:xfrm>
            <a:off x="3886200" y="4267200"/>
            <a:ext cx="3505200" cy="1905000"/>
          </a:xfrm>
          <a:prstGeom prst="rect">
            <a:avLst/>
          </a:prstGeom>
          <a:ln>
            <a:solidFill>
              <a:schemeClr val="bg2">
                <a:lumMod val="50000"/>
              </a:schemeClr>
            </a:solidFill>
          </a:ln>
          <a:effectLst>
            <a:glow rad="228600">
              <a:schemeClr val="accent2">
                <a:satMod val="175000"/>
                <a:alpha val="40000"/>
              </a:schemeClr>
            </a:glo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normAutofit/>
          </a:bodyPr>
          <a:lstStyle/>
          <a:p>
            <a:pPr algn="ctr"/>
            <a:r>
              <a:rPr lang="en-US" dirty="0" smtClean="0"/>
              <a:t>Greenhouse effect</a:t>
            </a:r>
            <a:endParaRPr lang="en-US" dirty="0"/>
          </a:p>
        </p:txBody>
      </p:sp>
      <p:sp>
        <p:nvSpPr>
          <p:cNvPr id="5" name="Content Placeholder 4"/>
          <p:cNvSpPr>
            <a:spLocks noGrp="1"/>
          </p:cNvSpPr>
          <p:nvPr>
            <p:ph idx="1"/>
          </p:nvPr>
        </p:nvSpPr>
        <p:spPr>
          <a:xfrm>
            <a:off x="457200" y="1143000"/>
            <a:ext cx="7239000" cy="5715000"/>
          </a:xfrm>
        </p:spPr>
        <p:txBody>
          <a:bodyPr>
            <a:normAutofit/>
          </a:bodyPr>
          <a:lstStyle/>
          <a:p>
            <a:pPr>
              <a:buFont typeface="Wingdings" pitchFamily="2" charset="2"/>
              <a:buChar char="§"/>
            </a:pPr>
            <a:r>
              <a:rPr lang="en-US" sz="1800" dirty="0" smtClean="0"/>
              <a:t>Greenhouse effect is a quite alarming problem . Greenhouse gases are part of Earth's atmosphere. However, in the last century, human activities, primarily from burning fossil fuels that have led to the release of carbon dioxide and other greenhouse gases into the atmosphere, have disrupted Earth's energy balance. This has led to an increase in carbon dioxide in the atmosphere and ocean. The figure in the chart shows the level of carbon dioxide, methane, nitrous oxide in Earth’s atmosphere has been rising consistently for decades and traps extra heat near Earth's surface, causing temperatures to rise.</a:t>
            </a:r>
          </a:p>
          <a:p>
            <a:pPr>
              <a:buFont typeface="Wingdings" pitchFamily="2" charset="2"/>
              <a:buChar char="§"/>
            </a:pPr>
            <a:endParaRPr lang="en-US" sz="1400" dirty="0"/>
          </a:p>
        </p:txBody>
      </p:sp>
      <p:pic>
        <p:nvPicPr>
          <p:cNvPr id="6" name="Picture 5" descr="greenhouse.png"/>
          <p:cNvPicPr>
            <a:picLocks noChangeAspect="1"/>
          </p:cNvPicPr>
          <p:nvPr/>
        </p:nvPicPr>
        <p:blipFill>
          <a:blip r:embed="rId2"/>
          <a:stretch>
            <a:fillRect/>
          </a:stretch>
        </p:blipFill>
        <p:spPr>
          <a:xfrm>
            <a:off x="1066800" y="4495800"/>
            <a:ext cx="5943600" cy="2095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22960"/>
          </a:xfrm>
        </p:spPr>
        <p:txBody>
          <a:bodyPr>
            <a:normAutofit fontScale="90000"/>
          </a:bodyPr>
          <a:lstStyle/>
          <a:p>
            <a:pPr algn="ctr"/>
            <a:r>
              <a:rPr lang="en-US" dirty="0" smtClean="0">
                <a:solidFill>
                  <a:schemeClr val="bg2">
                    <a:lumMod val="10000"/>
                  </a:schemeClr>
                </a:solidFill>
              </a:rPr>
              <a:t>Ways to save our environment</a:t>
            </a:r>
            <a:endParaRPr lang="en-US" dirty="0">
              <a:solidFill>
                <a:schemeClr val="bg2">
                  <a:lumMod val="10000"/>
                </a:schemeClr>
              </a:solidFill>
            </a:endParaRPr>
          </a:p>
        </p:txBody>
      </p:sp>
      <p:sp>
        <p:nvSpPr>
          <p:cNvPr id="3" name="Content Placeholder 2"/>
          <p:cNvSpPr>
            <a:spLocks noGrp="1"/>
          </p:cNvSpPr>
          <p:nvPr>
            <p:ph idx="1"/>
          </p:nvPr>
        </p:nvSpPr>
        <p:spPr>
          <a:xfrm>
            <a:off x="457200" y="1295400"/>
            <a:ext cx="7239000" cy="5160336"/>
          </a:xfrm>
        </p:spPr>
        <p:txBody>
          <a:bodyPr>
            <a:normAutofit/>
          </a:bodyPr>
          <a:lstStyle/>
          <a:p>
            <a:r>
              <a:rPr lang="en-US" sz="1200" b="1" dirty="0" smtClean="0"/>
              <a:t>Choosing a Transportation Facility </a:t>
            </a:r>
          </a:p>
          <a:p>
            <a:r>
              <a:rPr lang="en-US" sz="1200" dirty="0" smtClean="0"/>
              <a:t>Avoid using a car for short-distance travel, instead, you can make use of a bicycle which will be beneficial in terms of health as well as in the </a:t>
            </a:r>
            <a:r>
              <a:rPr lang="en-US" sz="1200" dirty="0" smtClean="0"/>
              <a:t>reduction of air pollution.</a:t>
            </a:r>
            <a:endParaRPr lang="en-US" sz="1200" dirty="0" smtClean="0"/>
          </a:p>
          <a:p>
            <a:r>
              <a:rPr lang="en-US" sz="1200" b="1" dirty="0" smtClean="0"/>
              <a:t>Food Choices </a:t>
            </a:r>
          </a:p>
          <a:p>
            <a:r>
              <a:rPr lang="en-US" sz="1200" dirty="0" smtClean="0"/>
              <a:t>As transporting the food across various parts of the country would lead to consumption of considerable fuel, we can minimize the consumption of excessive fuel by choosing food products that have been grown locally and naturally using viable methods. Hence reducing air pollution.</a:t>
            </a:r>
          </a:p>
          <a:p>
            <a:r>
              <a:rPr lang="en-US" sz="1200" b="1" dirty="0" smtClean="0"/>
              <a:t>Energy choices</a:t>
            </a:r>
          </a:p>
          <a:p>
            <a:r>
              <a:rPr lang="en-US" sz="1200" dirty="0" smtClean="0"/>
              <a:t>Ensure that you switch off the lights and other electrical appliances when you are not in the room. Unplugging them when not in use would also help to save energy. Use energy-efficient light bulbs.</a:t>
            </a:r>
          </a:p>
          <a:p>
            <a:r>
              <a:rPr lang="en-US" sz="1200" b="1" dirty="0" smtClean="0"/>
              <a:t>Usage of Chemicals</a:t>
            </a:r>
          </a:p>
          <a:p>
            <a:r>
              <a:rPr lang="en-US" sz="1200" dirty="0" smtClean="0"/>
              <a:t>Make use of eco-friendly chemicals because these are what we use for washing utensils, cars and homes get washed down into the sewage system that would, in turn, get collected as groundwater. </a:t>
            </a:r>
          </a:p>
          <a:p>
            <a:endParaRPr lang="en-US" dirty="0"/>
          </a:p>
        </p:txBody>
      </p:sp>
      <p:pic>
        <p:nvPicPr>
          <p:cNvPr id="4" name="Picture 3" descr="savibg.jpg"/>
          <p:cNvPicPr>
            <a:picLocks noChangeAspect="1"/>
          </p:cNvPicPr>
          <p:nvPr/>
        </p:nvPicPr>
        <p:blipFill>
          <a:blip r:embed="rId2"/>
          <a:stretch>
            <a:fillRect/>
          </a:stretch>
        </p:blipFill>
        <p:spPr>
          <a:xfrm>
            <a:off x="1981200" y="4800600"/>
            <a:ext cx="2943225" cy="15525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69</TotalTime>
  <Words>733</Words>
  <Application>Microsoft Office PowerPoint</Application>
  <PresentationFormat>On-screen Show (4:3)</PresentationFormat>
  <Paragraphs>42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Opulent</vt:lpstr>
      <vt:lpstr>Slide 1</vt:lpstr>
      <vt:lpstr> Environmental   Pollution</vt:lpstr>
      <vt:lpstr>Types of pollution</vt:lpstr>
      <vt:lpstr>Air pollution</vt:lpstr>
      <vt:lpstr>Water pollution and soil pollution</vt:lpstr>
      <vt:lpstr>The main causes of pollution</vt:lpstr>
      <vt:lpstr>Effects of environmental pollution</vt:lpstr>
      <vt:lpstr>Greenhouse effect</vt:lpstr>
      <vt:lpstr>Ways to save our environment</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dc:creator>
  <cp:lastModifiedBy>PC</cp:lastModifiedBy>
  <cp:revision>62</cp:revision>
  <dcterms:created xsi:type="dcterms:W3CDTF">2024-12-05T09:18:04Z</dcterms:created>
  <dcterms:modified xsi:type="dcterms:W3CDTF">2024-12-07T08:03:17Z</dcterms:modified>
</cp:coreProperties>
</file>