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4"/>
  </p:notesMasterIdLst>
  <p:sldIdLst>
    <p:sldId id="256" r:id="rId2"/>
    <p:sldId id="258" r:id="rId3"/>
    <p:sldId id="259" r:id="rId4"/>
    <p:sldId id="260" r:id="rId5"/>
    <p:sldId id="263" r:id="rId6"/>
    <p:sldId id="261" r:id="rId7"/>
    <p:sldId id="262" r:id="rId8"/>
    <p:sldId id="267" r:id="rId9"/>
    <p:sldId id="268" r:id="rId10"/>
    <p:sldId id="273" r:id="rId11"/>
    <p:sldId id="274" r:id="rId12"/>
    <p:sldId id="280" r:id="rId13"/>
    <p:sldId id="285" r:id="rId14"/>
    <p:sldId id="284" r:id="rId15"/>
    <p:sldId id="264" r:id="rId16"/>
    <p:sldId id="286" r:id="rId17"/>
    <p:sldId id="287" r:id="rId18"/>
    <p:sldId id="265" r:id="rId19"/>
    <p:sldId id="288" r:id="rId20"/>
    <p:sldId id="290" r:id="rId21"/>
    <p:sldId id="291" r:id="rId22"/>
    <p:sldId id="293" r:id="rId23"/>
  </p:sldIdLst>
  <p:sldSz cx="9144000" cy="5143500" type="screen16x9"/>
  <p:notesSz cx="6858000" cy="9144000"/>
  <p:embeddedFontLst>
    <p:embeddedFont>
      <p:font typeface="Exo" panose="020B0604020202020204" charset="0"/>
      <p:regular r:id="rId25"/>
      <p:bold r:id="rId26"/>
      <p:italic r:id="rId27"/>
      <p:boldItalic r:id="rId28"/>
    </p:embeddedFont>
    <p:embeddedFont>
      <p:font typeface="PT Sans" panose="020B05030202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1137FF-F5E3-4C1B-8BA1-AFC5A49A7E6A}">
  <a:tblStyle styleId="{731137FF-F5E3-4C1B-8BA1-AFC5A49A7E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5"/>
        <p:cNvGrpSpPr/>
        <p:nvPr/>
      </p:nvGrpSpPr>
      <p:grpSpPr>
        <a:xfrm>
          <a:off x="0" y="0"/>
          <a:ext cx="0" cy="0"/>
          <a:chOff x="0" y="0"/>
          <a:chExt cx="0" cy="0"/>
        </a:xfrm>
      </p:grpSpPr>
      <p:sp>
        <p:nvSpPr>
          <p:cNvPr id="2696" name="Google Shape;26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7" name="Google Shape;26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2"/>
        <p:cNvGrpSpPr/>
        <p:nvPr/>
      </p:nvGrpSpPr>
      <p:grpSpPr>
        <a:xfrm>
          <a:off x="0" y="0"/>
          <a:ext cx="0" cy="0"/>
          <a:chOff x="0" y="0"/>
          <a:chExt cx="0" cy="0"/>
        </a:xfrm>
      </p:grpSpPr>
      <p:sp>
        <p:nvSpPr>
          <p:cNvPr id="3593" name="Google Shape;3593;gedfa3e31c0_2_20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4" name="Google Shape;3594;gedfa3e31c0_2_20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1"/>
        <p:cNvGrpSpPr/>
        <p:nvPr/>
      </p:nvGrpSpPr>
      <p:grpSpPr>
        <a:xfrm>
          <a:off x="0" y="0"/>
          <a:ext cx="0" cy="0"/>
          <a:chOff x="0" y="0"/>
          <a:chExt cx="0" cy="0"/>
        </a:xfrm>
      </p:grpSpPr>
      <p:sp>
        <p:nvSpPr>
          <p:cNvPr id="3922" name="Google Shape;3922;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3" name="Google Shape;3923;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7"/>
        <p:cNvGrpSpPr/>
        <p:nvPr/>
      </p:nvGrpSpPr>
      <p:grpSpPr>
        <a:xfrm>
          <a:off x="0" y="0"/>
          <a:ext cx="0" cy="0"/>
          <a:chOff x="0" y="0"/>
          <a:chExt cx="0" cy="0"/>
        </a:xfrm>
      </p:grpSpPr>
      <p:sp>
        <p:nvSpPr>
          <p:cNvPr id="4198" name="Google Shape;4198;gedfa3e31c0_2_20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9" name="Google Shape;4199;gedfa3e31c0_2_20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1"/>
        <p:cNvGrpSpPr/>
        <p:nvPr/>
      </p:nvGrpSpPr>
      <p:grpSpPr>
        <a:xfrm>
          <a:off x="0" y="0"/>
          <a:ext cx="0" cy="0"/>
          <a:chOff x="0" y="0"/>
          <a:chExt cx="0" cy="0"/>
        </a:xfrm>
      </p:grpSpPr>
      <p:sp>
        <p:nvSpPr>
          <p:cNvPr id="4142" name="Google Shape;4142;gedfa3e31c0_2_20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3" name="Google Shape;4143;gedfa3e31c0_2_20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edfa3e31c0_2_20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edfa3e31c0_2_20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7"/>
        <p:cNvGrpSpPr/>
        <p:nvPr/>
      </p:nvGrpSpPr>
      <p:grpSpPr>
        <a:xfrm>
          <a:off x="0" y="0"/>
          <a:ext cx="0" cy="0"/>
          <a:chOff x="0" y="0"/>
          <a:chExt cx="0" cy="0"/>
        </a:xfrm>
      </p:grpSpPr>
      <p:sp>
        <p:nvSpPr>
          <p:cNvPr id="4288" name="Google Shape;4288;gedfa3e31c0_2_20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9" name="Google Shape;4289;gedfa3e31c0_2_20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3"/>
        <p:cNvGrpSpPr/>
        <p:nvPr/>
      </p:nvGrpSpPr>
      <p:grpSpPr>
        <a:xfrm>
          <a:off x="0" y="0"/>
          <a:ext cx="0" cy="0"/>
          <a:chOff x="0" y="0"/>
          <a:chExt cx="0" cy="0"/>
        </a:xfrm>
      </p:grpSpPr>
      <p:sp>
        <p:nvSpPr>
          <p:cNvPr id="4374" name="Google Shape;4374;gedfa3e31c0_2_20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5" name="Google Shape;4375;gedfa3e31c0_2_20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1"/>
        <p:cNvGrpSpPr/>
        <p:nvPr/>
      </p:nvGrpSpPr>
      <p:grpSpPr>
        <a:xfrm>
          <a:off x="0" y="0"/>
          <a:ext cx="0" cy="0"/>
          <a:chOff x="0" y="0"/>
          <a:chExt cx="0" cy="0"/>
        </a:xfrm>
      </p:grpSpPr>
      <p:sp>
        <p:nvSpPr>
          <p:cNvPr id="3082" name="Google Shape;3082;gedfa3e31c0_2_20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3" name="Google Shape;3083;gedfa3e31c0_2_20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3"/>
        <p:cNvGrpSpPr/>
        <p:nvPr/>
      </p:nvGrpSpPr>
      <p:grpSpPr>
        <a:xfrm>
          <a:off x="0" y="0"/>
          <a:ext cx="0" cy="0"/>
          <a:chOff x="0" y="0"/>
          <a:chExt cx="0" cy="0"/>
        </a:xfrm>
      </p:grpSpPr>
      <p:sp>
        <p:nvSpPr>
          <p:cNvPr id="4394" name="Google Shape;4394;gedfa3e31c0_2_19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5" name="Google Shape;4395;gedfa3e31c0_2_19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2"/>
        <p:cNvGrpSpPr/>
        <p:nvPr/>
      </p:nvGrpSpPr>
      <p:grpSpPr>
        <a:xfrm>
          <a:off x="0" y="0"/>
          <a:ext cx="0" cy="0"/>
          <a:chOff x="0" y="0"/>
          <a:chExt cx="0" cy="0"/>
        </a:xfrm>
      </p:grpSpPr>
      <p:sp>
        <p:nvSpPr>
          <p:cNvPr id="2773" name="Google Shape;2773;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4" name="Google Shape;2774;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7"/>
        <p:cNvGrpSpPr/>
        <p:nvPr/>
      </p:nvGrpSpPr>
      <p:grpSpPr>
        <a:xfrm>
          <a:off x="0" y="0"/>
          <a:ext cx="0" cy="0"/>
          <a:chOff x="0" y="0"/>
          <a:chExt cx="0" cy="0"/>
        </a:xfrm>
      </p:grpSpPr>
      <p:sp>
        <p:nvSpPr>
          <p:cNvPr id="4458" name="Google Shape;4458;gedfa3e31c0_2_2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9" name="Google Shape;4459;gedfa3e31c0_2_2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4"/>
        <p:cNvGrpSpPr/>
        <p:nvPr/>
      </p:nvGrpSpPr>
      <p:grpSpPr>
        <a:xfrm>
          <a:off x="0" y="0"/>
          <a:ext cx="0" cy="0"/>
          <a:chOff x="0" y="0"/>
          <a:chExt cx="0" cy="0"/>
        </a:xfrm>
      </p:grpSpPr>
      <p:sp>
        <p:nvSpPr>
          <p:cNvPr id="4525" name="Google Shape;4525;gedfa3e31c0_2_21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6" name="Google Shape;4526;gedfa3e31c0_2_21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1"/>
        <p:cNvGrpSpPr/>
        <p:nvPr/>
      </p:nvGrpSpPr>
      <p:grpSpPr>
        <a:xfrm>
          <a:off x="0" y="0"/>
          <a:ext cx="0" cy="0"/>
          <a:chOff x="0" y="0"/>
          <a:chExt cx="0" cy="0"/>
        </a:xfrm>
      </p:grpSpPr>
      <p:sp>
        <p:nvSpPr>
          <p:cNvPr id="2802" name="Google Shape;2802;gedfa3e31c0_2_20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3" name="Google Shape;2803;gedfa3e31c0_2_20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3"/>
        <p:cNvGrpSpPr/>
        <p:nvPr/>
      </p:nvGrpSpPr>
      <p:grpSpPr>
        <a:xfrm>
          <a:off x="0" y="0"/>
          <a:ext cx="0" cy="0"/>
          <a:chOff x="0" y="0"/>
          <a:chExt cx="0" cy="0"/>
        </a:xfrm>
      </p:grpSpPr>
      <p:sp>
        <p:nvSpPr>
          <p:cNvPr id="2854" name="Google Shape;2854;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5" name="Google Shape;2855;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1"/>
        <p:cNvGrpSpPr/>
        <p:nvPr/>
      </p:nvGrpSpPr>
      <p:grpSpPr>
        <a:xfrm>
          <a:off x="0" y="0"/>
          <a:ext cx="0" cy="0"/>
          <a:chOff x="0" y="0"/>
          <a:chExt cx="0" cy="0"/>
        </a:xfrm>
      </p:grpSpPr>
      <p:sp>
        <p:nvSpPr>
          <p:cNvPr id="3012" name="Google Shape;3012;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3" name="Google Shape;3013;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0"/>
        <p:cNvGrpSpPr/>
        <p:nvPr/>
      </p:nvGrpSpPr>
      <p:grpSpPr>
        <a:xfrm>
          <a:off x="0" y="0"/>
          <a:ext cx="0" cy="0"/>
          <a:chOff x="0" y="0"/>
          <a:chExt cx="0" cy="0"/>
        </a:xfrm>
      </p:grpSpPr>
      <p:sp>
        <p:nvSpPr>
          <p:cNvPr id="2911" name="Google Shape;2911;gf11272de0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2" name="Google Shape;2912;gf11272de0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gedfa3e31c0_2_20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gedfa3e31c0_2_20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8"/>
        <p:cNvGrpSpPr/>
        <p:nvPr/>
      </p:nvGrpSpPr>
      <p:grpSpPr>
        <a:xfrm>
          <a:off x="0" y="0"/>
          <a:ext cx="0" cy="0"/>
          <a:chOff x="0" y="0"/>
          <a:chExt cx="0" cy="0"/>
        </a:xfrm>
      </p:grpSpPr>
      <p:sp>
        <p:nvSpPr>
          <p:cNvPr id="3179" name="Google Shape;3179;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0" name="Google Shape;3180;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6"/>
        <p:cNvGrpSpPr/>
        <p:nvPr/>
      </p:nvGrpSpPr>
      <p:grpSpPr>
        <a:xfrm>
          <a:off x="0" y="0"/>
          <a:ext cx="0" cy="0"/>
          <a:chOff x="0" y="0"/>
          <a:chExt cx="0" cy="0"/>
        </a:xfrm>
      </p:grpSpPr>
      <p:sp>
        <p:nvSpPr>
          <p:cNvPr id="3257" name="Google Shape;3257;gedfa3e31c0_2_20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8" name="Google Shape;3258;gedfa3e31c0_2_20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32113"/>
            <a:ext cx="6508800" cy="19986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1675175" y="3099088"/>
            <a:ext cx="5793600" cy="912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215425"/>
            <a:ext cx="6772200" cy="813600"/>
          </a:xfrm>
          <a:prstGeom prst="rect">
            <a:avLst/>
          </a:prstGeom>
          <a:effectLst>
            <a:outerShdw blurRad="142875" algn="bl" rotWithShape="0">
              <a:schemeClr val="accent2">
                <a:alpha val="40000"/>
              </a:schemeClr>
            </a:outerShdw>
          </a:effectLst>
        </p:spPr>
        <p:txBody>
          <a:bodyPr spcFirstLastPara="1" wrap="square" lIns="91425" tIns="91425" rIns="91425" bIns="91425" anchor="b"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045400"/>
            <a:ext cx="6646200" cy="7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910725"/>
            <a:ext cx="2130300" cy="1304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310138"/>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208800"/>
            <a:ext cx="4729500" cy="733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3325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088819"/>
            <a:ext cx="4401600" cy="1198800"/>
          </a:xfrm>
          <a:prstGeom prst="rect">
            <a:avLst/>
          </a:prstGeom>
          <a:effectLst>
            <a:outerShdw blurRad="157163" algn="bl" rotWithShape="0">
              <a:schemeClr val="accent2">
                <a:alpha val="40000"/>
              </a:schemeClr>
            </a:outerShdw>
          </a:effectLst>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57881"/>
            <a:ext cx="4401600" cy="16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753525"/>
            <a:ext cx="4466700" cy="1141500"/>
          </a:xfrm>
          <a:prstGeom prst="rect">
            <a:avLst/>
          </a:prstGeom>
          <a:effectLst>
            <a:outerShdw blurRad="85725" algn="bl" rotWithShape="0">
              <a:schemeClr val="accent2">
                <a:alpha val="40000"/>
              </a:schemeClr>
            </a:outerShdw>
          </a:effectLst>
        </p:spPr>
        <p:txBody>
          <a:bodyPr spcFirstLastPara="1" wrap="square" lIns="91425" tIns="91425" rIns="91425" bIns="91425" anchor="b"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4775"/>
            <a:ext cx="4466700" cy="242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1208500" y="2089070"/>
            <a:ext cx="6726900" cy="841800"/>
          </a:xfrm>
          <a:prstGeom prst="rect">
            <a:avLst/>
          </a:prstGeom>
          <a:effectLst>
            <a:outerShdw blurRad="142875" algn="bl" rotWithShape="0">
              <a:schemeClr val="accent2">
                <a:alpha val="40000"/>
              </a:schemeClr>
            </a:outerShdw>
          </a:effectLst>
        </p:spPr>
        <p:txBody>
          <a:bodyPr spcFirstLastPara="1" wrap="square" lIns="91425" tIns="91425" rIns="91425" bIns="91425" anchor="b" anchorCtr="0">
            <a:noAutofit/>
          </a:bodyPr>
          <a:lstStyle>
            <a:lvl1pPr lvl="0" algn="ctr">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208650" y="3054420"/>
            <a:ext cx="6726900" cy="9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50" y="1168380"/>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1">
  <p:cSld name="BLANK_12_1">
    <p:spTree>
      <p:nvGrpSpPr>
        <p:cNvPr id="1" name="Shape 2649"/>
        <p:cNvGrpSpPr/>
        <p:nvPr/>
      </p:nvGrpSpPr>
      <p:grpSpPr>
        <a:xfrm>
          <a:off x="0" y="0"/>
          <a:ext cx="0" cy="0"/>
          <a:chOff x="0" y="0"/>
          <a:chExt cx="0" cy="0"/>
        </a:xfrm>
      </p:grpSpPr>
      <p:grpSp>
        <p:nvGrpSpPr>
          <p:cNvPr id="2650" name="Google Shape;2650;p30"/>
          <p:cNvGrpSpPr/>
          <p:nvPr/>
        </p:nvGrpSpPr>
        <p:grpSpPr>
          <a:xfrm>
            <a:off x="-24" y="-27"/>
            <a:ext cx="9143711" cy="5143338"/>
            <a:chOff x="597550" y="708125"/>
            <a:chExt cx="6449225" cy="4193850"/>
          </a:xfrm>
        </p:grpSpPr>
        <p:sp>
          <p:nvSpPr>
            <p:cNvPr id="2651" name="Google Shape;2651;p3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294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1656875" y="2480906"/>
            <a:ext cx="5830200" cy="142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1656875" y="1241200"/>
            <a:ext cx="5830200" cy="1169400"/>
          </a:xfrm>
          <a:prstGeom prst="rect">
            <a:avLst/>
          </a:prstGeom>
          <a:effectLst>
            <a:outerShdw blurRad="142875" algn="bl" rotWithShape="0">
              <a:schemeClr val="accent2">
                <a:alpha val="40000"/>
              </a:schemeClr>
            </a:outerShdw>
          </a:effectLst>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9" r:id="rId16"/>
    <p:sldLayoutId id="2147483670" r:id="rId17"/>
    <p:sldLayoutId id="2147483674" r:id="rId18"/>
    <p:sldLayoutId id="2147483675" r:id="rId19"/>
    <p:sldLayoutId id="2147483676" r:id="rId20"/>
    <p:sldLayoutId id="214748368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ADDeEz5fETILGQKQpJJFcM7P5rmZ4FZoHUde76lueLU/copy#gid=0"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8"/>
        <p:cNvGrpSpPr/>
        <p:nvPr/>
      </p:nvGrpSpPr>
      <p:grpSpPr>
        <a:xfrm>
          <a:off x="0" y="0"/>
          <a:ext cx="0" cy="0"/>
          <a:chOff x="0" y="0"/>
          <a:chExt cx="0" cy="0"/>
        </a:xfrm>
      </p:grpSpPr>
      <p:sp>
        <p:nvSpPr>
          <p:cNvPr id="2699" name="Google Shape;2699;p34"/>
          <p:cNvSpPr txBox="1">
            <a:spLocks noGrp="1"/>
          </p:cNvSpPr>
          <p:nvPr>
            <p:ph type="subTitle" idx="1"/>
          </p:nvPr>
        </p:nvSpPr>
        <p:spPr>
          <a:xfrm>
            <a:off x="1672509" y="3259402"/>
            <a:ext cx="5793600" cy="9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Sadia</a:t>
            </a:r>
            <a:endParaRPr dirty="0"/>
          </a:p>
        </p:txBody>
      </p:sp>
      <p:grpSp>
        <p:nvGrpSpPr>
          <p:cNvPr id="2700" name="Google Shape;2700;p34"/>
          <p:cNvGrpSpPr/>
          <p:nvPr/>
        </p:nvGrpSpPr>
        <p:grpSpPr>
          <a:xfrm rot="10800000">
            <a:off x="2130739" y="4336003"/>
            <a:ext cx="883262" cy="242091"/>
            <a:chOff x="2300350" y="2601250"/>
            <a:chExt cx="2275275" cy="623625"/>
          </a:xfrm>
        </p:grpSpPr>
        <p:sp>
          <p:nvSpPr>
            <p:cNvPr id="2701" name="Google Shape;2701;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7" name="Google Shape;2707;p34"/>
          <p:cNvGrpSpPr/>
          <p:nvPr/>
        </p:nvGrpSpPr>
        <p:grpSpPr>
          <a:xfrm rot="-5400000" flipH="1">
            <a:off x="3660497" y="4881981"/>
            <a:ext cx="1823016" cy="296643"/>
            <a:chOff x="7857346" y="3902355"/>
            <a:chExt cx="1823016" cy="296643"/>
          </a:xfrm>
        </p:grpSpPr>
        <p:sp>
          <p:nvSpPr>
            <p:cNvPr id="2708" name="Google Shape;2708;p3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4" name="Google Shape;2714;p34"/>
          <p:cNvGrpSpPr/>
          <p:nvPr/>
        </p:nvGrpSpPr>
        <p:grpSpPr>
          <a:xfrm rot="5400000">
            <a:off x="2421400" y="552075"/>
            <a:ext cx="98902" cy="553090"/>
            <a:chOff x="4898850" y="4820550"/>
            <a:chExt cx="98902" cy="553090"/>
          </a:xfrm>
        </p:grpSpPr>
        <p:sp>
          <p:nvSpPr>
            <p:cNvPr id="2715" name="Google Shape;2715;p3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0" name="Google Shape;2720;p34"/>
          <p:cNvGrpSpPr/>
          <p:nvPr/>
        </p:nvGrpSpPr>
        <p:grpSpPr>
          <a:xfrm>
            <a:off x="4505167" y="564628"/>
            <a:ext cx="1105976" cy="133969"/>
            <a:chOff x="8183182" y="663852"/>
            <a:chExt cx="1475028" cy="178673"/>
          </a:xfrm>
        </p:grpSpPr>
        <p:grpSp>
          <p:nvGrpSpPr>
            <p:cNvPr id="2721" name="Google Shape;2721;p34"/>
            <p:cNvGrpSpPr/>
            <p:nvPr/>
          </p:nvGrpSpPr>
          <p:grpSpPr>
            <a:xfrm>
              <a:off x="8183182" y="774425"/>
              <a:ext cx="1178025" cy="68100"/>
              <a:chOff x="2024450" y="204150"/>
              <a:chExt cx="1178025" cy="68100"/>
            </a:xfrm>
          </p:grpSpPr>
          <p:sp>
            <p:nvSpPr>
              <p:cNvPr id="2722" name="Google Shape;2722;p3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2" name="Google Shape;2732;p34"/>
            <p:cNvGrpSpPr/>
            <p:nvPr/>
          </p:nvGrpSpPr>
          <p:grpSpPr>
            <a:xfrm>
              <a:off x="8480185" y="663852"/>
              <a:ext cx="1178025" cy="68100"/>
              <a:chOff x="2024450" y="204150"/>
              <a:chExt cx="1178025" cy="68100"/>
            </a:xfrm>
          </p:grpSpPr>
          <p:sp>
            <p:nvSpPr>
              <p:cNvPr id="2733" name="Google Shape;2733;p3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3" name="Google Shape;2743;p34"/>
          <p:cNvGrpSpPr/>
          <p:nvPr/>
        </p:nvGrpSpPr>
        <p:grpSpPr>
          <a:xfrm>
            <a:off x="5447301" y="4536119"/>
            <a:ext cx="1252897" cy="51000"/>
            <a:chOff x="2915381" y="4104819"/>
            <a:chExt cx="1252897" cy="51000"/>
          </a:xfrm>
        </p:grpSpPr>
        <p:sp>
          <p:nvSpPr>
            <p:cNvPr id="2744" name="Google Shape;2744;p3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8" name="Google Shape;2758;p34"/>
          <p:cNvSpPr txBox="1">
            <a:spLocks noGrp="1"/>
          </p:cNvSpPr>
          <p:nvPr>
            <p:ph type="ctrTitle"/>
          </p:nvPr>
        </p:nvSpPr>
        <p:spPr>
          <a:xfrm>
            <a:off x="1314909" y="1302712"/>
            <a:ext cx="6508800" cy="19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800" dirty="0">
                <a:solidFill>
                  <a:schemeClr val="accent2"/>
                </a:solidFill>
              </a:rPr>
              <a:t>AI-Driven Process Scheduler</a:t>
            </a:r>
            <a:endParaRPr sz="5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0"/>
        <p:cNvGrpSpPr/>
        <p:nvPr/>
      </p:nvGrpSpPr>
      <p:grpSpPr>
        <a:xfrm>
          <a:off x="0" y="0"/>
          <a:ext cx="0" cy="0"/>
          <a:chOff x="0" y="0"/>
          <a:chExt cx="0" cy="0"/>
        </a:xfrm>
      </p:grpSpPr>
      <p:sp>
        <p:nvSpPr>
          <p:cNvPr id="3531" name="Google Shape;3531;p51"/>
          <p:cNvSpPr txBox="1">
            <a:spLocks noGrp="1"/>
          </p:cNvSpPr>
          <p:nvPr>
            <p:ph type="title"/>
          </p:nvPr>
        </p:nvSpPr>
        <p:spPr>
          <a:xfrm>
            <a:off x="713100" y="2310138"/>
            <a:ext cx="7583400" cy="841800"/>
          </a:xfrm>
          <a:prstGeom prst="rect">
            <a:avLst/>
          </a:prstGeom>
        </p:spPr>
        <p:txBody>
          <a:bodyPr spcFirstLastPara="1" wrap="square" lIns="91425" tIns="91425" rIns="91425" bIns="91425" anchor="ctr" anchorCtr="0">
            <a:noAutofit/>
          </a:bodyPr>
          <a:lstStyle/>
          <a:p>
            <a:r>
              <a:rPr lang="en-US" dirty="0"/>
              <a:t>Tools and </a:t>
            </a:r>
            <a:r>
              <a:rPr lang="en-US" dirty="0">
                <a:solidFill>
                  <a:schemeClr val="accent2"/>
                </a:solidFill>
              </a:rPr>
              <a:t>Technologies</a:t>
            </a:r>
            <a:endParaRPr dirty="0">
              <a:solidFill>
                <a:schemeClr val="accent2"/>
              </a:solidFill>
            </a:endParaRPr>
          </a:p>
        </p:txBody>
      </p:sp>
      <p:sp>
        <p:nvSpPr>
          <p:cNvPr id="3533" name="Google Shape;3533;p51"/>
          <p:cNvSpPr txBox="1">
            <a:spLocks noGrp="1"/>
          </p:cNvSpPr>
          <p:nvPr>
            <p:ph type="title" idx="2"/>
          </p:nvPr>
        </p:nvSpPr>
        <p:spPr>
          <a:xfrm>
            <a:off x="5961000" y="13325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grpSp>
        <p:nvGrpSpPr>
          <p:cNvPr id="3534" name="Google Shape;3534;p51"/>
          <p:cNvGrpSpPr/>
          <p:nvPr/>
        </p:nvGrpSpPr>
        <p:grpSpPr>
          <a:xfrm flipH="1">
            <a:off x="1974727" y="3700403"/>
            <a:ext cx="883262" cy="242091"/>
            <a:chOff x="2300350" y="2601250"/>
            <a:chExt cx="2275275" cy="623625"/>
          </a:xfrm>
        </p:grpSpPr>
        <p:sp>
          <p:nvSpPr>
            <p:cNvPr id="3535" name="Google Shape;3535;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1" name="Google Shape;3541;p51"/>
          <p:cNvGrpSpPr/>
          <p:nvPr/>
        </p:nvGrpSpPr>
        <p:grpSpPr>
          <a:xfrm rot="5400000">
            <a:off x="2372875" y="1324825"/>
            <a:ext cx="98902" cy="553090"/>
            <a:chOff x="4898850" y="4820550"/>
            <a:chExt cx="98902" cy="553090"/>
          </a:xfrm>
        </p:grpSpPr>
        <p:sp>
          <p:nvSpPr>
            <p:cNvPr id="3542" name="Google Shape;3542;p5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7" name="Google Shape;3547;p51"/>
          <p:cNvGrpSpPr/>
          <p:nvPr/>
        </p:nvGrpSpPr>
        <p:grpSpPr>
          <a:xfrm>
            <a:off x="4886167" y="996591"/>
            <a:ext cx="1105976" cy="133969"/>
            <a:chOff x="8183182" y="663852"/>
            <a:chExt cx="1475028" cy="178673"/>
          </a:xfrm>
        </p:grpSpPr>
        <p:grpSp>
          <p:nvGrpSpPr>
            <p:cNvPr id="3548" name="Google Shape;3548;p51"/>
            <p:cNvGrpSpPr/>
            <p:nvPr/>
          </p:nvGrpSpPr>
          <p:grpSpPr>
            <a:xfrm>
              <a:off x="8183182" y="774425"/>
              <a:ext cx="1178025" cy="68100"/>
              <a:chOff x="2024450" y="204150"/>
              <a:chExt cx="1178025" cy="68100"/>
            </a:xfrm>
          </p:grpSpPr>
          <p:sp>
            <p:nvSpPr>
              <p:cNvPr id="3549" name="Google Shape;3549;p5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9" name="Google Shape;3559;p51"/>
            <p:cNvGrpSpPr/>
            <p:nvPr/>
          </p:nvGrpSpPr>
          <p:grpSpPr>
            <a:xfrm>
              <a:off x="8480185" y="663852"/>
              <a:ext cx="1178025" cy="68100"/>
              <a:chOff x="2024450" y="204150"/>
              <a:chExt cx="1178025" cy="68100"/>
            </a:xfrm>
          </p:grpSpPr>
          <p:sp>
            <p:nvSpPr>
              <p:cNvPr id="3560" name="Google Shape;3560;p5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70" name="Google Shape;3570;p51"/>
          <p:cNvGrpSpPr/>
          <p:nvPr/>
        </p:nvGrpSpPr>
        <p:grpSpPr>
          <a:xfrm>
            <a:off x="5447301" y="4536119"/>
            <a:ext cx="1252897" cy="51000"/>
            <a:chOff x="2915381" y="4104819"/>
            <a:chExt cx="1252897" cy="51000"/>
          </a:xfrm>
        </p:grpSpPr>
        <p:sp>
          <p:nvSpPr>
            <p:cNvPr id="3571" name="Google Shape;3571;p5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5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5" name="Google Shape;3585;p51"/>
          <p:cNvGrpSpPr/>
          <p:nvPr/>
        </p:nvGrpSpPr>
        <p:grpSpPr>
          <a:xfrm rot="10800000">
            <a:off x="3913164" y="1623828"/>
            <a:ext cx="883262" cy="242091"/>
            <a:chOff x="2300350" y="2601250"/>
            <a:chExt cx="2275275" cy="623625"/>
          </a:xfrm>
        </p:grpSpPr>
        <p:sp>
          <p:nvSpPr>
            <p:cNvPr id="3586" name="Google Shape;3586;p5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5"/>
        <p:cNvGrpSpPr/>
        <p:nvPr/>
      </p:nvGrpSpPr>
      <p:grpSpPr>
        <a:xfrm>
          <a:off x="0" y="0"/>
          <a:ext cx="0" cy="0"/>
          <a:chOff x="0" y="0"/>
          <a:chExt cx="0" cy="0"/>
        </a:xfrm>
      </p:grpSpPr>
      <p:sp>
        <p:nvSpPr>
          <p:cNvPr id="3596" name="Google Shape;3596;p52"/>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Equipment and </a:t>
            </a:r>
            <a:r>
              <a:rPr lang="en-US" dirty="0">
                <a:solidFill>
                  <a:schemeClr val="accent2"/>
                </a:solidFill>
              </a:rPr>
              <a:t>Systems</a:t>
            </a:r>
            <a:endParaRPr dirty="0">
              <a:solidFill>
                <a:schemeClr val="accent2"/>
              </a:solidFill>
            </a:endParaRPr>
          </a:p>
        </p:txBody>
      </p:sp>
      <p:sp>
        <p:nvSpPr>
          <p:cNvPr id="3597" name="Google Shape;3597;p52"/>
          <p:cNvSpPr txBox="1">
            <a:spLocks noGrp="1"/>
          </p:cNvSpPr>
          <p:nvPr>
            <p:ph type="title" idx="2"/>
          </p:nvPr>
        </p:nvSpPr>
        <p:spPr>
          <a:xfrm>
            <a:off x="2152068" y="1808683"/>
            <a:ext cx="1827900" cy="273900"/>
          </a:xfrm>
          <a:prstGeom prst="rect">
            <a:avLst/>
          </a:prstGeom>
        </p:spPr>
        <p:txBody>
          <a:bodyPr spcFirstLastPara="1" wrap="square" lIns="91425" tIns="91425" rIns="112625" bIns="91425" anchor="ctr" anchorCtr="0">
            <a:noAutofit/>
          </a:bodyPr>
          <a:lstStyle/>
          <a:p>
            <a:pPr marL="0" lvl="0" indent="0" algn="ctr" rtl="0">
              <a:spcBef>
                <a:spcPts val="0"/>
              </a:spcBef>
              <a:spcAft>
                <a:spcPts val="0"/>
              </a:spcAft>
              <a:buNone/>
            </a:pPr>
            <a:r>
              <a:rPr lang="en-US" dirty="0"/>
              <a:t>Programming Language</a:t>
            </a:r>
            <a:endParaRPr dirty="0"/>
          </a:p>
        </p:txBody>
      </p:sp>
      <p:sp>
        <p:nvSpPr>
          <p:cNvPr id="3598" name="Google Shape;3598;p52"/>
          <p:cNvSpPr txBox="1">
            <a:spLocks noGrp="1"/>
          </p:cNvSpPr>
          <p:nvPr>
            <p:ph type="subTitle" idx="1"/>
          </p:nvPr>
        </p:nvSpPr>
        <p:spPr>
          <a:xfrm>
            <a:off x="1992918" y="2187434"/>
            <a:ext cx="21462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Python or C++</a:t>
            </a:r>
            <a:endParaRPr dirty="0"/>
          </a:p>
        </p:txBody>
      </p:sp>
      <p:sp>
        <p:nvSpPr>
          <p:cNvPr id="3599" name="Google Shape;3599;p52"/>
          <p:cNvSpPr txBox="1">
            <a:spLocks noGrp="1"/>
          </p:cNvSpPr>
          <p:nvPr>
            <p:ph type="title" idx="7"/>
          </p:nvPr>
        </p:nvSpPr>
        <p:spPr>
          <a:xfrm>
            <a:off x="6077982" y="1671733"/>
            <a:ext cx="18279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 Libraries</a:t>
            </a:r>
            <a:endParaRPr dirty="0"/>
          </a:p>
        </p:txBody>
      </p:sp>
      <p:sp>
        <p:nvSpPr>
          <p:cNvPr id="3600" name="Google Shape;3600;p52"/>
          <p:cNvSpPr txBox="1">
            <a:spLocks noGrp="1"/>
          </p:cNvSpPr>
          <p:nvPr>
            <p:ph type="title" idx="3"/>
          </p:nvPr>
        </p:nvSpPr>
        <p:spPr>
          <a:xfrm>
            <a:off x="2152068" y="2943711"/>
            <a:ext cx="18279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Simulator</a:t>
            </a:r>
            <a:endParaRPr dirty="0"/>
          </a:p>
        </p:txBody>
      </p:sp>
      <p:sp>
        <p:nvSpPr>
          <p:cNvPr id="3601" name="Google Shape;3601;p52"/>
          <p:cNvSpPr txBox="1">
            <a:spLocks noGrp="1"/>
          </p:cNvSpPr>
          <p:nvPr>
            <p:ph type="subTitle" idx="4"/>
          </p:nvPr>
        </p:nvSpPr>
        <p:spPr>
          <a:xfrm>
            <a:off x="1992918" y="3388797"/>
            <a:ext cx="21462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Custom-made or adapted from OS lab tools</a:t>
            </a:r>
            <a:endParaRPr dirty="0"/>
          </a:p>
        </p:txBody>
      </p:sp>
      <p:sp>
        <p:nvSpPr>
          <p:cNvPr id="3602" name="Google Shape;3602;p52"/>
          <p:cNvSpPr txBox="1">
            <a:spLocks noGrp="1"/>
          </p:cNvSpPr>
          <p:nvPr>
            <p:ph type="title" idx="5"/>
          </p:nvPr>
        </p:nvSpPr>
        <p:spPr>
          <a:xfrm>
            <a:off x="5884840" y="2920716"/>
            <a:ext cx="21462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Metrics Evaluated</a:t>
            </a:r>
            <a:endParaRPr dirty="0"/>
          </a:p>
        </p:txBody>
      </p:sp>
      <p:sp>
        <p:nvSpPr>
          <p:cNvPr id="3604" name="Google Shape;3604;p52"/>
          <p:cNvSpPr txBox="1">
            <a:spLocks noGrp="1"/>
          </p:cNvSpPr>
          <p:nvPr>
            <p:ph type="subTitle" idx="8"/>
          </p:nvPr>
        </p:nvSpPr>
        <p:spPr>
          <a:xfrm>
            <a:off x="5896193" y="2139814"/>
            <a:ext cx="2146200" cy="4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Scikit-learn or TensorFlow Lite</a:t>
            </a:r>
            <a:endParaRPr dirty="0"/>
          </a:p>
        </p:txBody>
      </p:sp>
      <p:grpSp>
        <p:nvGrpSpPr>
          <p:cNvPr id="3609" name="Google Shape;3609;p52"/>
          <p:cNvGrpSpPr/>
          <p:nvPr/>
        </p:nvGrpSpPr>
        <p:grpSpPr>
          <a:xfrm>
            <a:off x="1101607" y="1715403"/>
            <a:ext cx="526491" cy="530364"/>
            <a:chOff x="1902068" y="3407083"/>
            <a:chExt cx="424179" cy="416494"/>
          </a:xfrm>
        </p:grpSpPr>
        <p:sp>
          <p:nvSpPr>
            <p:cNvPr id="3610" name="Google Shape;3610;p52"/>
            <p:cNvSpPr/>
            <p:nvPr/>
          </p:nvSpPr>
          <p:spPr>
            <a:xfrm>
              <a:off x="1952316" y="3525461"/>
              <a:ext cx="333020" cy="298116"/>
            </a:xfrm>
            <a:custGeom>
              <a:avLst/>
              <a:gdLst/>
              <a:ahLst/>
              <a:cxnLst/>
              <a:rect l="l" t="t" r="r" b="b"/>
              <a:pathLst>
                <a:path w="9312" h="8336" extrusionOk="0">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2"/>
            <p:cNvSpPr/>
            <p:nvPr/>
          </p:nvSpPr>
          <p:spPr>
            <a:xfrm>
              <a:off x="2102202" y="3602103"/>
              <a:ext cx="33259" cy="33259"/>
            </a:xfrm>
            <a:custGeom>
              <a:avLst/>
              <a:gdLst/>
              <a:ahLst/>
              <a:cxnLst/>
              <a:rect l="l" t="t" r="r" b="b"/>
              <a:pathLst>
                <a:path w="930" h="930" extrusionOk="0">
                  <a:moveTo>
                    <a:pt x="1" y="0"/>
                  </a:moveTo>
                  <a:lnTo>
                    <a:pt x="1" y="929"/>
                  </a:lnTo>
                  <a:lnTo>
                    <a:pt x="930" y="929"/>
                  </a:lnTo>
                  <a:lnTo>
                    <a:pt x="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2"/>
            <p:cNvSpPr/>
            <p:nvPr/>
          </p:nvSpPr>
          <p:spPr>
            <a:xfrm>
              <a:off x="1902068" y="3407083"/>
              <a:ext cx="424179" cy="241898"/>
            </a:xfrm>
            <a:custGeom>
              <a:avLst/>
              <a:gdLst/>
              <a:ahLst/>
              <a:cxnLst/>
              <a:rect l="l" t="t" r="r" b="b"/>
              <a:pathLst>
                <a:path w="11861" h="6764" extrusionOk="0">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2" name="Google Shape;3622;p52"/>
          <p:cNvGrpSpPr/>
          <p:nvPr/>
        </p:nvGrpSpPr>
        <p:grpSpPr>
          <a:xfrm>
            <a:off x="1112960" y="2902309"/>
            <a:ext cx="526489" cy="526446"/>
            <a:chOff x="4003189" y="3407083"/>
            <a:chExt cx="416526" cy="416492"/>
          </a:xfrm>
        </p:grpSpPr>
        <p:sp>
          <p:nvSpPr>
            <p:cNvPr id="3623" name="Google Shape;3623;p52"/>
            <p:cNvSpPr/>
            <p:nvPr/>
          </p:nvSpPr>
          <p:spPr>
            <a:xfrm>
              <a:off x="4011701" y="3407083"/>
              <a:ext cx="189112" cy="40912"/>
            </a:xfrm>
            <a:custGeom>
              <a:avLst/>
              <a:gdLst/>
              <a:ahLst/>
              <a:cxnLst/>
              <a:rect l="l" t="t" r="r" b="b"/>
              <a:pathLst>
                <a:path w="5288" h="1144" extrusionOk="0">
                  <a:moveTo>
                    <a:pt x="334" y="0"/>
                  </a:moveTo>
                  <a:cubicBezTo>
                    <a:pt x="168" y="0"/>
                    <a:pt x="1" y="143"/>
                    <a:pt x="1" y="333"/>
                  </a:cubicBezTo>
                  <a:lnTo>
                    <a:pt x="1" y="1143"/>
                  </a:lnTo>
                  <a:lnTo>
                    <a:pt x="5288" y="1143"/>
                  </a:lnTo>
                  <a:lnTo>
                    <a:pt x="4669" y="167"/>
                  </a:lnTo>
                  <a:cubicBezTo>
                    <a:pt x="4621" y="71"/>
                    <a:pt x="4502" y="0"/>
                    <a:pt x="4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2"/>
            <p:cNvSpPr/>
            <p:nvPr/>
          </p:nvSpPr>
          <p:spPr>
            <a:xfrm>
              <a:off x="4073035" y="3551855"/>
              <a:ext cx="77533" cy="77533"/>
            </a:xfrm>
            <a:custGeom>
              <a:avLst/>
              <a:gdLst/>
              <a:ahLst/>
              <a:cxnLst/>
              <a:rect l="l" t="t" r="r" b="b"/>
              <a:pathLst>
                <a:path w="2168" h="2168" extrusionOk="0">
                  <a:moveTo>
                    <a:pt x="1" y="0"/>
                  </a:moveTo>
                  <a:lnTo>
                    <a:pt x="1" y="2168"/>
                  </a:lnTo>
                  <a:lnTo>
                    <a:pt x="2168" y="2168"/>
                  </a:lnTo>
                  <a:lnTo>
                    <a:pt x="2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2"/>
            <p:cNvSpPr/>
            <p:nvPr/>
          </p:nvSpPr>
          <p:spPr>
            <a:xfrm>
              <a:off x="4003189" y="3471780"/>
              <a:ext cx="416526" cy="351796"/>
            </a:xfrm>
            <a:custGeom>
              <a:avLst/>
              <a:gdLst/>
              <a:ahLst/>
              <a:cxnLst/>
              <a:rect l="l" t="t" r="r" b="b"/>
              <a:pathLst>
                <a:path w="11647" h="9837" extrusionOk="0">
                  <a:moveTo>
                    <a:pt x="10193" y="2311"/>
                  </a:moveTo>
                  <a:cubicBezTo>
                    <a:pt x="10384" y="2311"/>
                    <a:pt x="10527" y="2454"/>
                    <a:pt x="10527" y="2644"/>
                  </a:cubicBezTo>
                  <a:cubicBezTo>
                    <a:pt x="10527" y="2835"/>
                    <a:pt x="10384" y="3002"/>
                    <a:pt x="10193" y="3002"/>
                  </a:cubicBezTo>
                  <a:lnTo>
                    <a:pt x="7026" y="3002"/>
                  </a:lnTo>
                  <a:cubicBezTo>
                    <a:pt x="6859" y="3002"/>
                    <a:pt x="6693" y="2835"/>
                    <a:pt x="6693" y="2644"/>
                  </a:cubicBezTo>
                  <a:cubicBezTo>
                    <a:pt x="6693" y="2454"/>
                    <a:pt x="6859" y="2311"/>
                    <a:pt x="7026" y="2311"/>
                  </a:cubicBezTo>
                  <a:close/>
                  <a:moveTo>
                    <a:pt x="10193" y="3668"/>
                  </a:moveTo>
                  <a:cubicBezTo>
                    <a:pt x="10384" y="3668"/>
                    <a:pt x="10527" y="3835"/>
                    <a:pt x="10527" y="4026"/>
                  </a:cubicBezTo>
                  <a:cubicBezTo>
                    <a:pt x="10527" y="4192"/>
                    <a:pt x="10384" y="4359"/>
                    <a:pt x="10193" y="4359"/>
                  </a:cubicBezTo>
                  <a:lnTo>
                    <a:pt x="7026" y="4359"/>
                  </a:lnTo>
                  <a:cubicBezTo>
                    <a:pt x="6859" y="4359"/>
                    <a:pt x="6693" y="4192"/>
                    <a:pt x="6693" y="4026"/>
                  </a:cubicBezTo>
                  <a:cubicBezTo>
                    <a:pt x="6693" y="3835"/>
                    <a:pt x="6859" y="3668"/>
                    <a:pt x="7026" y="3668"/>
                  </a:cubicBezTo>
                  <a:close/>
                  <a:moveTo>
                    <a:pt x="4502" y="1573"/>
                  </a:moveTo>
                  <a:cubicBezTo>
                    <a:pt x="4668" y="1573"/>
                    <a:pt x="4811" y="1692"/>
                    <a:pt x="4811" y="1882"/>
                  </a:cubicBezTo>
                  <a:lnTo>
                    <a:pt x="4811" y="4788"/>
                  </a:lnTo>
                  <a:cubicBezTo>
                    <a:pt x="4811" y="4954"/>
                    <a:pt x="4668" y="5097"/>
                    <a:pt x="4502" y="5097"/>
                  </a:cubicBezTo>
                  <a:lnTo>
                    <a:pt x="1573" y="5097"/>
                  </a:lnTo>
                  <a:cubicBezTo>
                    <a:pt x="1406" y="5097"/>
                    <a:pt x="1263" y="4954"/>
                    <a:pt x="1263" y="4788"/>
                  </a:cubicBezTo>
                  <a:lnTo>
                    <a:pt x="1263" y="1882"/>
                  </a:lnTo>
                  <a:cubicBezTo>
                    <a:pt x="1263" y="1692"/>
                    <a:pt x="1406" y="1573"/>
                    <a:pt x="1573" y="1573"/>
                  </a:cubicBezTo>
                  <a:close/>
                  <a:moveTo>
                    <a:pt x="239" y="1"/>
                  </a:moveTo>
                  <a:lnTo>
                    <a:pt x="239" y="6312"/>
                  </a:lnTo>
                  <a:cubicBezTo>
                    <a:pt x="239" y="6502"/>
                    <a:pt x="406" y="6645"/>
                    <a:pt x="572" y="6645"/>
                  </a:cubicBezTo>
                  <a:lnTo>
                    <a:pt x="5478" y="6645"/>
                  </a:lnTo>
                  <a:lnTo>
                    <a:pt x="5478" y="7860"/>
                  </a:lnTo>
                  <a:cubicBezTo>
                    <a:pt x="5192" y="7955"/>
                    <a:pt x="4954" y="8193"/>
                    <a:pt x="4859" y="8479"/>
                  </a:cubicBezTo>
                  <a:lnTo>
                    <a:pt x="1977" y="8479"/>
                  </a:lnTo>
                  <a:cubicBezTo>
                    <a:pt x="1858" y="8074"/>
                    <a:pt x="1477" y="7788"/>
                    <a:pt x="1025" y="7788"/>
                  </a:cubicBezTo>
                  <a:cubicBezTo>
                    <a:pt x="453" y="7788"/>
                    <a:pt x="1" y="8241"/>
                    <a:pt x="1" y="8812"/>
                  </a:cubicBezTo>
                  <a:cubicBezTo>
                    <a:pt x="1" y="9384"/>
                    <a:pt x="453" y="9836"/>
                    <a:pt x="1025" y="9836"/>
                  </a:cubicBezTo>
                  <a:cubicBezTo>
                    <a:pt x="1477" y="9836"/>
                    <a:pt x="1858" y="9550"/>
                    <a:pt x="1977" y="9146"/>
                  </a:cubicBezTo>
                  <a:lnTo>
                    <a:pt x="4859" y="9146"/>
                  </a:lnTo>
                  <a:cubicBezTo>
                    <a:pt x="5002" y="9550"/>
                    <a:pt x="5383" y="9836"/>
                    <a:pt x="5811" y="9836"/>
                  </a:cubicBezTo>
                  <a:cubicBezTo>
                    <a:pt x="6264" y="9836"/>
                    <a:pt x="6645" y="9550"/>
                    <a:pt x="6788" y="9146"/>
                  </a:cubicBezTo>
                  <a:lnTo>
                    <a:pt x="9669" y="9146"/>
                  </a:lnTo>
                  <a:cubicBezTo>
                    <a:pt x="9789" y="9550"/>
                    <a:pt x="10170" y="9836"/>
                    <a:pt x="10622" y="9836"/>
                  </a:cubicBezTo>
                  <a:cubicBezTo>
                    <a:pt x="11194" y="9836"/>
                    <a:pt x="11646" y="9384"/>
                    <a:pt x="11646" y="8812"/>
                  </a:cubicBezTo>
                  <a:cubicBezTo>
                    <a:pt x="11646" y="8241"/>
                    <a:pt x="11194" y="7788"/>
                    <a:pt x="10622" y="7788"/>
                  </a:cubicBezTo>
                  <a:cubicBezTo>
                    <a:pt x="10170" y="7788"/>
                    <a:pt x="9789" y="8074"/>
                    <a:pt x="9669" y="8479"/>
                  </a:cubicBezTo>
                  <a:lnTo>
                    <a:pt x="6788" y="8479"/>
                  </a:lnTo>
                  <a:cubicBezTo>
                    <a:pt x="6693" y="8193"/>
                    <a:pt x="6454" y="7955"/>
                    <a:pt x="6169" y="7860"/>
                  </a:cubicBezTo>
                  <a:lnTo>
                    <a:pt x="6169" y="6645"/>
                  </a:lnTo>
                  <a:lnTo>
                    <a:pt x="11074" y="6645"/>
                  </a:lnTo>
                  <a:cubicBezTo>
                    <a:pt x="11241" y="6645"/>
                    <a:pt x="11408" y="6502"/>
                    <a:pt x="11408" y="6312"/>
                  </a:cubicBezTo>
                  <a:lnTo>
                    <a:pt x="11408" y="358"/>
                  </a:lnTo>
                  <a:cubicBezTo>
                    <a:pt x="11408" y="168"/>
                    <a:pt x="11241" y="1"/>
                    <a:pt x="1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6" name="Google Shape;3626;p52"/>
          <p:cNvGrpSpPr/>
          <p:nvPr/>
        </p:nvGrpSpPr>
        <p:grpSpPr>
          <a:xfrm>
            <a:off x="5005208" y="1674801"/>
            <a:ext cx="526485" cy="526491"/>
            <a:chOff x="5440856" y="3407083"/>
            <a:chExt cx="416490" cy="416494"/>
          </a:xfrm>
        </p:grpSpPr>
        <p:sp>
          <p:nvSpPr>
            <p:cNvPr id="3627" name="Google Shape;3627;p52"/>
            <p:cNvSpPr/>
            <p:nvPr/>
          </p:nvSpPr>
          <p:spPr>
            <a:xfrm>
              <a:off x="5581408" y="3516091"/>
              <a:ext cx="145661" cy="40912"/>
            </a:xfrm>
            <a:custGeom>
              <a:avLst/>
              <a:gdLst/>
              <a:ahLst/>
              <a:cxnLst/>
              <a:rect l="l" t="t" r="r" b="b"/>
              <a:pathLst>
                <a:path w="4073" h="1144" extrusionOk="0">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2"/>
            <p:cNvSpPr/>
            <p:nvPr/>
          </p:nvSpPr>
          <p:spPr>
            <a:xfrm>
              <a:off x="5554978" y="3534831"/>
              <a:ext cx="196765" cy="288746"/>
            </a:xfrm>
            <a:custGeom>
              <a:avLst/>
              <a:gdLst/>
              <a:ahLst/>
              <a:cxnLst/>
              <a:rect l="l" t="t" r="r" b="b"/>
              <a:pathLst>
                <a:path w="5502" h="8074" extrusionOk="0">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2"/>
            <p:cNvSpPr/>
            <p:nvPr/>
          </p:nvSpPr>
          <p:spPr>
            <a:xfrm>
              <a:off x="5440856" y="3407083"/>
              <a:ext cx="416490" cy="241898"/>
            </a:xfrm>
            <a:custGeom>
              <a:avLst/>
              <a:gdLst/>
              <a:ahLst/>
              <a:cxnLst/>
              <a:rect l="l" t="t" r="r" b="b"/>
              <a:pathLst>
                <a:path w="11646" h="6764" extrusionOk="0">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1" name="Google Shape;3631;p52"/>
          <p:cNvGrpSpPr/>
          <p:nvPr/>
        </p:nvGrpSpPr>
        <p:grpSpPr>
          <a:xfrm>
            <a:off x="5005203" y="2918713"/>
            <a:ext cx="526490" cy="525416"/>
            <a:chOff x="1181536" y="3407083"/>
            <a:chExt cx="417352" cy="416501"/>
          </a:xfrm>
        </p:grpSpPr>
        <p:sp>
          <p:nvSpPr>
            <p:cNvPr id="3632" name="Google Shape;3632;p52"/>
            <p:cNvSpPr/>
            <p:nvPr/>
          </p:nvSpPr>
          <p:spPr>
            <a:xfrm>
              <a:off x="1360390" y="3407083"/>
              <a:ext cx="149058" cy="108182"/>
            </a:xfrm>
            <a:custGeom>
              <a:avLst/>
              <a:gdLst/>
              <a:ahLst/>
              <a:cxnLst/>
              <a:rect l="l" t="t" r="r" b="b"/>
              <a:pathLst>
                <a:path w="4168" h="3025" extrusionOk="0">
                  <a:moveTo>
                    <a:pt x="0" y="0"/>
                  </a:moveTo>
                  <a:lnTo>
                    <a:pt x="0" y="3024"/>
                  </a:lnTo>
                  <a:lnTo>
                    <a:pt x="4168" y="3024"/>
                  </a:lnTo>
                  <a:lnTo>
                    <a:pt x="4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2"/>
            <p:cNvSpPr/>
            <p:nvPr/>
          </p:nvSpPr>
          <p:spPr>
            <a:xfrm>
              <a:off x="1425981" y="3591016"/>
              <a:ext cx="75817" cy="109898"/>
            </a:xfrm>
            <a:custGeom>
              <a:avLst/>
              <a:gdLst/>
              <a:ahLst/>
              <a:cxnLst/>
              <a:rect l="l" t="t" r="r" b="b"/>
              <a:pathLst>
                <a:path w="2120" h="3073" extrusionOk="0">
                  <a:moveTo>
                    <a:pt x="0" y="1"/>
                  </a:moveTo>
                  <a:cubicBezTo>
                    <a:pt x="548" y="620"/>
                    <a:pt x="857" y="1430"/>
                    <a:pt x="857" y="2287"/>
                  </a:cubicBezTo>
                  <a:cubicBezTo>
                    <a:pt x="857" y="2573"/>
                    <a:pt x="834" y="2835"/>
                    <a:pt x="786" y="3073"/>
                  </a:cubicBezTo>
                  <a:lnTo>
                    <a:pt x="2120" y="3073"/>
                  </a:lnTo>
                  <a:lnTo>
                    <a:pt x="2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2"/>
            <p:cNvSpPr/>
            <p:nvPr/>
          </p:nvSpPr>
          <p:spPr>
            <a:xfrm>
              <a:off x="1295658" y="3407083"/>
              <a:ext cx="303230" cy="293825"/>
            </a:xfrm>
            <a:custGeom>
              <a:avLst/>
              <a:gdLst/>
              <a:ahLst/>
              <a:cxnLst/>
              <a:rect l="l" t="t" r="r" b="b"/>
              <a:pathLst>
                <a:path w="8479" h="8216" extrusionOk="0">
                  <a:moveTo>
                    <a:pt x="334" y="0"/>
                  </a:moveTo>
                  <a:cubicBezTo>
                    <a:pt x="167" y="0"/>
                    <a:pt x="1" y="143"/>
                    <a:pt x="1" y="333"/>
                  </a:cubicBezTo>
                  <a:lnTo>
                    <a:pt x="1" y="4120"/>
                  </a:lnTo>
                  <a:cubicBezTo>
                    <a:pt x="334" y="4025"/>
                    <a:pt x="667" y="3977"/>
                    <a:pt x="1025" y="3977"/>
                  </a:cubicBezTo>
                  <a:cubicBezTo>
                    <a:pt x="1691" y="3977"/>
                    <a:pt x="2311" y="4144"/>
                    <a:pt x="2834" y="4453"/>
                  </a:cubicBezTo>
                  <a:lnTo>
                    <a:pt x="6097" y="4453"/>
                  </a:lnTo>
                  <a:cubicBezTo>
                    <a:pt x="6288" y="4453"/>
                    <a:pt x="6454" y="4620"/>
                    <a:pt x="6454" y="4811"/>
                  </a:cubicBezTo>
                  <a:lnTo>
                    <a:pt x="6454" y="8216"/>
                  </a:lnTo>
                  <a:lnTo>
                    <a:pt x="8121" y="8216"/>
                  </a:lnTo>
                  <a:cubicBezTo>
                    <a:pt x="8312" y="8216"/>
                    <a:pt x="8478" y="8073"/>
                    <a:pt x="8478" y="7883"/>
                  </a:cubicBezTo>
                  <a:lnTo>
                    <a:pt x="8478" y="1810"/>
                  </a:lnTo>
                  <a:cubicBezTo>
                    <a:pt x="8478" y="1715"/>
                    <a:pt x="8431" y="1619"/>
                    <a:pt x="8359" y="1548"/>
                  </a:cubicBezTo>
                  <a:cubicBezTo>
                    <a:pt x="8359" y="1548"/>
                    <a:pt x="6907" y="95"/>
                    <a:pt x="6883" y="95"/>
                  </a:cubicBezTo>
                  <a:cubicBezTo>
                    <a:pt x="6835" y="24"/>
                    <a:pt x="6740" y="0"/>
                    <a:pt x="6669" y="0"/>
                  </a:cubicBezTo>
                  <a:lnTo>
                    <a:pt x="6669" y="3382"/>
                  </a:lnTo>
                  <a:cubicBezTo>
                    <a:pt x="6669" y="3548"/>
                    <a:pt x="6526" y="3715"/>
                    <a:pt x="6335" y="3715"/>
                  </a:cubicBezTo>
                  <a:lnTo>
                    <a:pt x="1453" y="3715"/>
                  </a:lnTo>
                  <a:cubicBezTo>
                    <a:pt x="1263" y="3715"/>
                    <a:pt x="1120" y="3548"/>
                    <a:pt x="1120" y="3382"/>
                  </a:cubicBez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p:cNvSpPr/>
            <p:nvPr/>
          </p:nvSpPr>
          <p:spPr>
            <a:xfrm>
              <a:off x="1181536" y="3730709"/>
              <a:ext cx="92875" cy="92875"/>
            </a:xfrm>
            <a:custGeom>
              <a:avLst/>
              <a:gdLst/>
              <a:ahLst/>
              <a:cxnLst/>
              <a:rect l="l" t="t" r="r" b="b"/>
              <a:pathLst>
                <a:path w="2597" h="2597" extrusionOk="0">
                  <a:moveTo>
                    <a:pt x="1143" y="0"/>
                  </a:moveTo>
                  <a:lnTo>
                    <a:pt x="310" y="858"/>
                  </a:lnTo>
                  <a:cubicBezTo>
                    <a:pt x="119" y="1048"/>
                    <a:pt x="0" y="1310"/>
                    <a:pt x="0" y="1572"/>
                  </a:cubicBezTo>
                  <a:cubicBezTo>
                    <a:pt x="0" y="2144"/>
                    <a:pt x="477" y="2596"/>
                    <a:pt x="1024" y="2596"/>
                  </a:cubicBezTo>
                  <a:cubicBezTo>
                    <a:pt x="1310" y="2596"/>
                    <a:pt x="1572" y="2501"/>
                    <a:pt x="1763" y="2287"/>
                  </a:cubicBezTo>
                  <a:lnTo>
                    <a:pt x="2596" y="1453"/>
                  </a:lnTo>
                  <a:cubicBezTo>
                    <a:pt x="1977" y="1144"/>
                    <a:pt x="1477" y="62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2"/>
            <p:cNvSpPr/>
            <p:nvPr/>
          </p:nvSpPr>
          <p:spPr>
            <a:xfrm>
              <a:off x="1232642" y="3573134"/>
              <a:ext cx="200163" cy="200198"/>
            </a:xfrm>
            <a:custGeom>
              <a:avLst/>
              <a:gdLst/>
              <a:ahLst/>
              <a:cxnLst/>
              <a:rect l="l" t="t" r="r" b="b"/>
              <a:pathLst>
                <a:path w="5597" h="5598" extrusionOk="0">
                  <a:moveTo>
                    <a:pt x="2787" y="1"/>
                  </a:moveTo>
                  <a:cubicBezTo>
                    <a:pt x="1262" y="1"/>
                    <a:pt x="0" y="1263"/>
                    <a:pt x="0" y="2787"/>
                  </a:cubicBezTo>
                  <a:cubicBezTo>
                    <a:pt x="0" y="4335"/>
                    <a:pt x="1262" y="5597"/>
                    <a:pt x="2787" y="5597"/>
                  </a:cubicBezTo>
                  <a:cubicBezTo>
                    <a:pt x="4334" y="5597"/>
                    <a:pt x="5597" y="4335"/>
                    <a:pt x="5597" y="2787"/>
                  </a:cubicBezTo>
                  <a:cubicBezTo>
                    <a:pt x="5597" y="1263"/>
                    <a:pt x="4334"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7" name="Google Shape;3637;p52"/>
          <p:cNvGrpSpPr/>
          <p:nvPr/>
        </p:nvGrpSpPr>
        <p:grpSpPr>
          <a:xfrm rot="5400000">
            <a:off x="8227473" y="2334241"/>
            <a:ext cx="883262" cy="242091"/>
            <a:chOff x="2300350" y="2601250"/>
            <a:chExt cx="2275275" cy="623625"/>
          </a:xfrm>
        </p:grpSpPr>
        <p:sp>
          <p:nvSpPr>
            <p:cNvPr id="3638" name="Google Shape;3638;p5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C42E53D5-3DC0-F458-0254-4BF41406F075}"/>
              </a:ext>
            </a:extLst>
          </p:cNvPr>
          <p:cNvSpPr>
            <a:spLocks noGrp="1" noChangeArrowheads="1"/>
          </p:cNvSpPr>
          <p:nvPr>
            <p:ph type="subTitle" idx="6"/>
          </p:nvPr>
        </p:nvSpPr>
        <p:spPr bwMode="auto">
          <a:xfrm>
            <a:off x="5896193" y="3388797"/>
            <a:ext cx="24184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t>Average waiting time, Turnaround time, CPU utilization, Context switches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4"/>
        <p:cNvGrpSpPr/>
        <p:nvPr/>
      </p:nvGrpSpPr>
      <p:grpSpPr>
        <a:xfrm>
          <a:off x="0" y="0"/>
          <a:ext cx="0" cy="0"/>
          <a:chOff x="0" y="0"/>
          <a:chExt cx="0" cy="0"/>
        </a:xfrm>
      </p:grpSpPr>
      <p:sp>
        <p:nvSpPr>
          <p:cNvPr id="3925" name="Google Shape;3925;p58"/>
          <p:cNvSpPr txBox="1">
            <a:spLocks noGrp="1"/>
          </p:cNvSpPr>
          <p:nvPr>
            <p:ph type="title"/>
          </p:nvPr>
        </p:nvSpPr>
        <p:spPr>
          <a:xfrm>
            <a:off x="1208500" y="2089070"/>
            <a:ext cx="67269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Scheduling Algorithms Used</a:t>
            </a:r>
          </a:p>
        </p:txBody>
      </p:sp>
      <p:sp>
        <p:nvSpPr>
          <p:cNvPr id="3927" name="Google Shape;3927;p58"/>
          <p:cNvSpPr txBox="1">
            <a:spLocks noGrp="1"/>
          </p:cNvSpPr>
          <p:nvPr>
            <p:ph type="title" idx="2"/>
          </p:nvPr>
        </p:nvSpPr>
        <p:spPr>
          <a:xfrm>
            <a:off x="3132450" y="1168380"/>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928" name="Google Shape;3928;p58"/>
          <p:cNvGrpSpPr/>
          <p:nvPr/>
        </p:nvGrpSpPr>
        <p:grpSpPr>
          <a:xfrm rot="5400000" flipH="1">
            <a:off x="5489296" y="55862"/>
            <a:ext cx="1823016" cy="296643"/>
            <a:chOff x="7857346" y="3902355"/>
            <a:chExt cx="1823016" cy="296643"/>
          </a:xfrm>
        </p:grpSpPr>
        <p:sp>
          <p:nvSpPr>
            <p:cNvPr id="3929" name="Google Shape;3929;p5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5" name="Google Shape;3935;p58"/>
          <p:cNvGrpSpPr/>
          <p:nvPr/>
        </p:nvGrpSpPr>
        <p:grpSpPr>
          <a:xfrm>
            <a:off x="1820464" y="1288724"/>
            <a:ext cx="1105976" cy="133969"/>
            <a:chOff x="8183182" y="663852"/>
            <a:chExt cx="1475028" cy="178673"/>
          </a:xfrm>
        </p:grpSpPr>
        <p:grpSp>
          <p:nvGrpSpPr>
            <p:cNvPr id="3936" name="Google Shape;3936;p58"/>
            <p:cNvGrpSpPr/>
            <p:nvPr/>
          </p:nvGrpSpPr>
          <p:grpSpPr>
            <a:xfrm>
              <a:off x="8183182" y="774425"/>
              <a:ext cx="1178025" cy="68100"/>
              <a:chOff x="2024450" y="204150"/>
              <a:chExt cx="1178025" cy="68100"/>
            </a:xfrm>
          </p:grpSpPr>
          <p:sp>
            <p:nvSpPr>
              <p:cNvPr id="3937" name="Google Shape;3937;p5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7" name="Google Shape;3947;p58"/>
            <p:cNvGrpSpPr/>
            <p:nvPr/>
          </p:nvGrpSpPr>
          <p:grpSpPr>
            <a:xfrm>
              <a:off x="8480185" y="663852"/>
              <a:ext cx="1178025" cy="68100"/>
              <a:chOff x="2024450" y="204150"/>
              <a:chExt cx="1178025" cy="68100"/>
            </a:xfrm>
          </p:grpSpPr>
          <p:sp>
            <p:nvSpPr>
              <p:cNvPr id="3948" name="Google Shape;3948;p5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8" name="Google Shape;3958;p58"/>
          <p:cNvGrpSpPr/>
          <p:nvPr/>
        </p:nvGrpSpPr>
        <p:grpSpPr>
          <a:xfrm rot="5400000">
            <a:off x="2554975" y="4127250"/>
            <a:ext cx="98902" cy="553090"/>
            <a:chOff x="4898850" y="4820550"/>
            <a:chExt cx="98902" cy="553090"/>
          </a:xfrm>
        </p:grpSpPr>
        <p:sp>
          <p:nvSpPr>
            <p:cNvPr id="3959" name="Google Shape;3959;p5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4" name="Google Shape;3964;p58"/>
          <p:cNvGrpSpPr/>
          <p:nvPr/>
        </p:nvGrpSpPr>
        <p:grpSpPr>
          <a:xfrm rot="5400000">
            <a:off x="4027600" y="367000"/>
            <a:ext cx="98902" cy="553090"/>
            <a:chOff x="4898850" y="4820550"/>
            <a:chExt cx="98902" cy="553090"/>
          </a:xfrm>
        </p:grpSpPr>
        <p:sp>
          <p:nvSpPr>
            <p:cNvPr id="3965" name="Google Shape;3965;p5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0"/>
        <p:cNvGrpSpPr/>
        <p:nvPr/>
      </p:nvGrpSpPr>
      <p:grpSpPr>
        <a:xfrm>
          <a:off x="0" y="0"/>
          <a:ext cx="0" cy="0"/>
          <a:chOff x="0" y="0"/>
          <a:chExt cx="0" cy="0"/>
        </a:xfrm>
      </p:grpSpPr>
      <p:sp>
        <p:nvSpPr>
          <p:cNvPr id="4201" name="Google Shape;4201;p63"/>
          <p:cNvSpPr txBox="1">
            <a:spLocks noGrp="1"/>
          </p:cNvSpPr>
          <p:nvPr>
            <p:ph type="title"/>
          </p:nvPr>
        </p:nvSpPr>
        <p:spPr>
          <a:xfrm>
            <a:off x="807925" y="62467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AI decides</a:t>
            </a:r>
            <a:r>
              <a:rPr lang="en-US" dirty="0"/>
              <a:t> the best one to </a:t>
            </a:r>
            <a:r>
              <a:rPr lang="en-US" dirty="0">
                <a:solidFill>
                  <a:schemeClr val="accent2"/>
                </a:solidFill>
              </a:rPr>
              <a:t>use based on system context</a:t>
            </a:r>
            <a:endParaRPr dirty="0">
              <a:solidFill>
                <a:schemeClr val="accent2"/>
              </a:solidFill>
            </a:endParaRPr>
          </a:p>
        </p:txBody>
      </p:sp>
      <p:grpSp>
        <p:nvGrpSpPr>
          <p:cNvPr id="4202" name="Google Shape;4202;p63"/>
          <p:cNvGrpSpPr/>
          <p:nvPr/>
        </p:nvGrpSpPr>
        <p:grpSpPr>
          <a:xfrm>
            <a:off x="696275" y="2641171"/>
            <a:ext cx="1793700" cy="920700"/>
            <a:chOff x="696275" y="2641171"/>
            <a:chExt cx="1793700" cy="920700"/>
          </a:xfrm>
        </p:grpSpPr>
        <p:sp>
          <p:nvSpPr>
            <p:cNvPr id="4203" name="Google Shape;4203;p63"/>
            <p:cNvSpPr/>
            <p:nvPr/>
          </p:nvSpPr>
          <p:spPr>
            <a:xfrm>
              <a:off x="696275" y="2641171"/>
              <a:ext cx="1793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sp>
          <p:nvSpPr>
            <p:cNvPr id="4204" name="Google Shape;4204;p63"/>
            <p:cNvSpPr txBox="1"/>
            <p:nvPr/>
          </p:nvSpPr>
          <p:spPr>
            <a:xfrm>
              <a:off x="696275" y="31001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grpSp>
      <p:grpSp>
        <p:nvGrpSpPr>
          <p:cNvPr id="4205" name="Google Shape;4205;p63"/>
          <p:cNvGrpSpPr/>
          <p:nvPr/>
        </p:nvGrpSpPr>
        <p:grpSpPr>
          <a:xfrm>
            <a:off x="2681550" y="3479371"/>
            <a:ext cx="1793700" cy="920700"/>
            <a:chOff x="2681550" y="3479371"/>
            <a:chExt cx="1793700" cy="920700"/>
          </a:xfrm>
        </p:grpSpPr>
        <p:sp>
          <p:nvSpPr>
            <p:cNvPr id="4206" name="Google Shape;4206;p63"/>
            <p:cNvSpPr/>
            <p:nvPr/>
          </p:nvSpPr>
          <p:spPr>
            <a:xfrm>
              <a:off x="2681550" y="3479371"/>
              <a:ext cx="1793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sp>
          <p:nvSpPr>
            <p:cNvPr id="4207" name="Google Shape;4207;p63"/>
            <p:cNvSpPr txBox="1"/>
            <p:nvPr/>
          </p:nvSpPr>
          <p:spPr>
            <a:xfrm>
              <a:off x="2681550" y="39383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grpSp>
      <p:grpSp>
        <p:nvGrpSpPr>
          <p:cNvPr id="4208" name="Google Shape;4208;p63"/>
          <p:cNvGrpSpPr/>
          <p:nvPr/>
        </p:nvGrpSpPr>
        <p:grpSpPr>
          <a:xfrm>
            <a:off x="4666825" y="2641171"/>
            <a:ext cx="1793700" cy="920700"/>
            <a:chOff x="4666825" y="2641171"/>
            <a:chExt cx="1793700" cy="920700"/>
          </a:xfrm>
        </p:grpSpPr>
        <p:sp>
          <p:nvSpPr>
            <p:cNvPr id="4209" name="Google Shape;4209;p63"/>
            <p:cNvSpPr/>
            <p:nvPr/>
          </p:nvSpPr>
          <p:spPr>
            <a:xfrm>
              <a:off x="4666825" y="2641171"/>
              <a:ext cx="1793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sp>
          <p:nvSpPr>
            <p:cNvPr id="4210" name="Google Shape;4210;p63"/>
            <p:cNvSpPr txBox="1"/>
            <p:nvPr/>
          </p:nvSpPr>
          <p:spPr>
            <a:xfrm>
              <a:off x="4666825" y="31001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grpSp>
      <p:grpSp>
        <p:nvGrpSpPr>
          <p:cNvPr id="4211" name="Google Shape;4211;p63"/>
          <p:cNvGrpSpPr/>
          <p:nvPr/>
        </p:nvGrpSpPr>
        <p:grpSpPr>
          <a:xfrm>
            <a:off x="6652100" y="3479371"/>
            <a:ext cx="1793700" cy="920700"/>
            <a:chOff x="6652100" y="3479371"/>
            <a:chExt cx="1793700" cy="920700"/>
          </a:xfrm>
        </p:grpSpPr>
        <p:sp>
          <p:nvSpPr>
            <p:cNvPr id="4212" name="Google Shape;4212;p63"/>
            <p:cNvSpPr/>
            <p:nvPr/>
          </p:nvSpPr>
          <p:spPr>
            <a:xfrm>
              <a:off x="6652100" y="3479371"/>
              <a:ext cx="1793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sp>
          <p:nvSpPr>
            <p:cNvPr id="4213" name="Google Shape;4213;p63"/>
            <p:cNvSpPr txBox="1"/>
            <p:nvPr/>
          </p:nvSpPr>
          <p:spPr>
            <a:xfrm>
              <a:off x="6652100" y="3938371"/>
              <a:ext cx="17937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grpSp>
      <p:sp>
        <p:nvSpPr>
          <p:cNvPr id="4214" name="Google Shape;4214;p63"/>
          <p:cNvSpPr/>
          <p:nvPr/>
        </p:nvSpPr>
        <p:spPr>
          <a:xfrm>
            <a:off x="1084775" y="13721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3"/>
          <p:cNvSpPr/>
          <p:nvPr/>
        </p:nvSpPr>
        <p:spPr>
          <a:xfrm>
            <a:off x="3070050" y="22103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63"/>
          <p:cNvSpPr/>
          <p:nvPr/>
        </p:nvSpPr>
        <p:spPr>
          <a:xfrm>
            <a:off x="5055325" y="13721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63"/>
          <p:cNvSpPr/>
          <p:nvPr/>
        </p:nvSpPr>
        <p:spPr>
          <a:xfrm>
            <a:off x="7040600" y="2210325"/>
            <a:ext cx="1016700" cy="10167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18" name="Google Shape;4218;p63"/>
          <p:cNvCxnSpPr>
            <a:stCxn id="4214" idx="6"/>
            <a:endCxn id="4215" idx="2"/>
          </p:cNvCxnSpPr>
          <p:nvPr/>
        </p:nvCxnSpPr>
        <p:spPr>
          <a:xfrm>
            <a:off x="2101475" y="1880475"/>
            <a:ext cx="968700" cy="838200"/>
          </a:xfrm>
          <a:prstGeom prst="bentConnector3">
            <a:avLst>
              <a:gd name="adj1" fmla="val 49994"/>
            </a:avLst>
          </a:prstGeom>
          <a:noFill/>
          <a:ln w="19050" cap="flat" cmpd="sng">
            <a:solidFill>
              <a:schemeClr val="accent2"/>
            </a:solidFill>
            <a:prstDash val="solid"/>
            <a:round/>
            <a:headEnd type="none" w="med" len="med"/>
            <a:tailEnd type="none" w="med" len="med"/>
          </a:ln>
        </p:spPr>
      </p:cxnSp>
      <p:grpSp>
        <p:nvGrpSpPr>
          <p:cNvPr id="4219" name="Google Shape;4219;p63"/>
          <p:cNvGrpSpPr/>
          <p:nvPr/>
        </p:nvGrpSpPr>
        <p:grpSpPr>
          <a:xfrm>
            <a:off x="1352423" y="1668349"/>
            <a:ext cx="481393" cy="461717"/>
            <a:chOff x="3338019" y="4118209"/>
            <a:chExt cx="416502" cy="399478"/>
          </a:xfrm>
        </p:grpSpPr>
        <p:sp>
          <p:nvSpPr>
            <p:cNvPr id="4220" name="Google Shape;4220;p63"/>
            <p:cNvSpPr/>
            <p:nvPr/>
          </p:nvSpPr>
          <p:spPr>
            <a:xfrm>
              <a:off x="3455574" y="4263874"/>
              <a:ext cx="181423" cy="181423"/>
            </a:xfrm>
            <a:custGeom>
              <a:avLst/>
              <a:gdLst/>
              <a:ahLst/>
              <a:cxnLst/>
              <a:rect l="l" t="t" r="r" b="b"/>
              <a:pathLst>
                <a:path w="5073" h="5073" extrusionOk="0">
                  <a:moveTo>
                    <a:pt x="2524" y="1501"/>
                  </a:moveTo>
                  <a:cubicBezTo>
                    <a:pt x="3096" y="1501"/>
                    <a:pt x="3548" y="1953"/>
                    <a:pt x="3548" y="2525"/>
                  </a:cubicBezTo>
                  <a:cubicBezTo>
                    <a:pt x="3548" y="3096"/>
                    <a:pt x="3096" y="3549"/>
                    <a:pt x="2524" y="3549"/>
                  </a:cubicBezTo>
                  <a:cubicBezTo>
                    <a:pt x="1977" y="3549"/>
                    <a:pt x="1500" y="3096"/>
                    <a:pt x="1500" y="2525"/>
                  </a:cubicBezTo>
                  <a:cubicBezTo>
                    <a:pt x="1500" y="1977"/>
                    <a:pt x="1953" y="1501"/>
                    <a:pt x="2524" y="1501"/>
                  </a:cubicBezTo>
                  <a:close/>
                  <a:moveTo>
                    <a:pt x="2286" y="0"/>
                  </a:moveTo>
                  <a:lnTo>
                    <a:pt x="2215" y="643"/>
                  </a:lnTo>
                  <a:cubicBezTo>
                    <a:pt x="2215" y="786"/>
                    <a:pt x="2120" y="905"/>
                    <a:pt x="2000" y="929"/>
                  </a:cubicBezTo>
                  <a:cubicBezTo>
                    <a:pt x="1929" y="953"/>
                    <a:pt x="1858" y="1000"/>
                    <a:pt x="1786" y="1024"/>
                  </a:cubicBezTo>
                  <a:cubicBezTo>
                    <a:pt x="1736" y="1054"/>
                    <a:pt x="1682" y="1067"/>
                    <a:pt x="1627" y="1067"/>
                  </a:cubicBezTo>
                  <a:cubicBezTo>
                    <a:pt x="1552" y="1067"/>
                    <a:pt x="1474" y="1042"/>
                    <a:pt x="1405" y="1000"/>
                  </a:cubicBezTo>
                  <a:lnTo>
                    <a:pt x="905" y="572"/>
                  </a:lnTo>
                  <a:lnTo>
                    <a:pt x="572" y="905"/>
                  </a:lnTo>
                  <a:lnTo>
                    <a:pt x="976" y="1429"/>
                  </a:lnTo>
                  <a:cubicBezTo>
                    <a:pt x="1072" y="1524"/>
                    <a:pt x="1096" y="1667"/>
                    <a:pt x="1024" y="1786"/>
                  </a:cubicBezTo>
                  <a:cubicBezTo>
                    <a:pt x="1000" y="1858"/>
                    <a:pt x="953" y="1929"/>
                    <a:pt x="929" y="2001"/>
                  </a:cubicBezTo>
                  <a:cubicBezTo>
                    <a:pt x="905" y="2120"/>
                    <a:pt x="786" y="2215"/>
                    <a:pt x="643" y="2239"/>
                  </a:cubicBezTo>
                  <a:lnTo>
                    <a:pt x="0" y="2310"/>
                  </a:lnTo>
                  <a:lnTo>
                    <a:pt x="0" y="2763"/>
                  </a:lnTo>
                  <a:lnTo>
                    <a:pt x="643" y="2834"/>
                  </a:lnTo>
                  <a:cubicBezTo>
                    <a:pt x="786" y="2858"/>
                    <a:pt x="905" y="2953"/>
                    <a:pt x="953" y="3072"/>
                  </a:cubicBezTo>
                  <a:cubicBezTo>
                    <a:pt x="976" y="3144"/>
                    <a:pt x="1000" y="3215"/>
                    <a:pt x="1024" y="3287"/>
                  </a:cubicBezTo>
                  <a:cubicBezTo>
                    <a:pt x="1096" y="3406"/>
                    <a:pt x="1072" y="3549"/>
                    <a:pt x="1000" y="3644"/>
                  </a:cubicBezTo>
                  <a:lnTo>
                    <a:pt x="572" y="4168"/>
                  </a:lnTo>
                  <a:lnTo>
                    <a:pt x="905" y="4501"/>
                  </a:lnTo>
                  <a:lnTo>
                    <a:pt x="1429" y="4073"/>
                  </a:lnTo>
                  <a:cubicBezTo>
                    <a:pt x="1490" y="4026"/>
                    <a:pt x="1572" y="4000"/>
                    <a:pt x="1654" y="4000"/>
                  </a:cubicBezTo>
                  <a:cubicBezTo>
                    <a:pt x="1699" y="4000"/>
                    <a:pt x="1744" y="4008"/>
                    <a:pt x="1786" y="4025"/>
                  </a:cubicBezTo>
                  <a:cubicBezTo>
                    <a:pt x="1858" y="4073"/>
                    <a:pt x="1929" y="4096"/>
                    <a:pt x="2000" y="4120"/>
                  </a:cubicBezTo>
                  <a:cubicBezTo>
                    <a:pt x="2120" y="4168"/>
                    <a:pt x="2215" y="4263"/>
                    <a:pt x="2239" y="4406"/>
                  </a:cubicBezTo>
                  <a:lnTo>
                    <a:pt x="2310" y="5073"/>
                  </a:lnTo>
                  <a:lnTo>
                    <a:pt x="2763" y="5049"/>
                  </a:lnTo>
                  <a:lnTo>
                    <a:pt x="2834" y="4406"/>
                  </a:lnTo>
                  <a:cubicBezTo>
                    <a:pt x="2858" y="4263"/>
                    <a:pt x="2953" y="4168"/>
                    <a:pt x="3072" y="4120"/>
                  </a:cubicBezTo>
                  <a:cubicBezTo>
                    <a:pt x="3144" y="4096"/>
                    <a:pt x="3215" y="4073"/>
                    <a:pt x="3286" y="4025"/>
                  </a:cubicBezTo>
                  <a:cubicBezTo>
                    <a:pt x="3336" y="4005"/>
                    <a:pt x="3389" y="3994"/>
                    <a:pt x="3442" y="3994"/>
                  </a:cubicBezTo>
                  <a:cubicBezTo>
                    <a:pt x="3516" y="3994"/>
                    <a:pt x="3588" y="4017"/>
                    <a:pt x="3644" y="4073"/>
                  </a:cubicBezTo>
                  <a:lnTo>
                    <a:pt x="4168" y="4477"/>
                  </a:lnTo>
                  <a:lnTo>
                    <a:pt x="4501" y="4144"/>
                  </a:lnTo>
                  <a:lnTo>
                    <a:pt x="4072" y="3644"/>
                  </a:lnTo>
                  <a:cubicBezTo>
                    <a:pt x="4001" y="3525"/>
                    <a:pt x="3977" y="3382"/>
                    <a:pt x="4025" y="3263"/>
                  </a:cubicBezTo>
                  <a:cubicBezTo>
                    <a:pt x="4072" y="3191"/>
                    <a:pt x="4096" y="3144"/>
                    <a:pt x="4120" y="3072"/>
                  </a:cubicBezTo>
                  <a:cubicBezTo>
                    <a:pt x="4168" y="2929"/>
                    <a:pt x="4287" y="2834"/>
                    <a:pt x="4406" y="2834"/>
                  </a:cubicBezTo>
                  <a:lnTo>
                    <a:pt x="5073" y="2763"/>
                  </a:lnTo>
                  <a:lnTo>
                    <a:pt x="5073" y="2286"/>
                  </a:lnTo>
                  <a:lnTo>
                    <a:pt x="4406" y="2215"/>
                  </a:lnTo>
                  <a:cubicBezTo>
                    <a:pt x="4263" y="2215"/>
                    <a:pt x="4168" y="2120"/>
                    <a:pt x="4120" y="2001"/>
                  </a:cubicBezTo>
                  <a:cubicBezTo>
                    <a:pt x="4096" y="1929"/>
                    <a:pt x="4072" y="1858"/>
                    <a:pt x="4025" y="1786"/>
                  </a:cubicBezTo>
                  <a:cubicBezTo>
                    <a:pt x="3977" y="1667"/>
                    <a:pt x="3977" y="1524"/>
                    <a:pt x="4072" y="1405"/>
                  </a:cubicBezTo>
                  <a:lnTo>
                    <a:pt x="4477" y="905"/>
                  </a:lnTo>
                  <a:lnTo>
                    <a:pt x="4144" y="572"/>
                  </a:lnTo>
                  <a:lnTo>
                    <a:pt x="3644" y="977"/>
                  </a:lnTo>
                  <a:cubicBezTo>
                    <a:pt x="3574" y="1032"/>
                    <a:pt x="3496" y="1056"/>
                    <a:pt x="3419" y="1056"/>
                  </a:cubicBezTo>
                  <a:cubicBezTo>
                    <a:pt x="3365" y="1056"/>
                    <a:pt x="3312" y="1044"/>
                    <a:pt x="3263" y="1024"/>
                  </a:cubicBezTo>
                  <a:cubicBezTo>
                    <a:pt x="3215" y="1000"/>
                    <a:pt x="3144" y="953"/>
                    <a:pt x="3072" y="929"/>
                  </a:cubicBezTo>
                  <a:cubicBezTo>
                    <a:pt x="2929" y="905"/>
                    <a:pt x="2858" y="786"/>
                    <a:pt x="2834" y="643"/>
                  </a:cubicBezTo>
                  <a:lnTo>
                    <a:pt x="2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3"/>
            <p:cNvSpPr/>
            <p:nvPr/>
          </p:nvSpPr>
          <p:spPr>
            <a:xfrm>
              <a:off x="3338019" y="4448630"/>
              <a:ext cx="70667" cy="69057"/>
            </a:xfrm>
            <a:custGeom>
              <a:avLst/>
              <a:gdLst/>
              <a:ahLst/>
              <a:cxnLst/>
              <a:rect l="l" t="t" r="r" b="b"/>
              <a:pathLst>
                <a:path w="1976" h="1931" extrusionOk="0">
                  <a:moveTo>
                    <a:pt x="81" y="0"/>
                  </a:moveTo>
                  <a:cubicBezTo>
                    <a:pt x="55" y="0"/>
                    <a:pt x="28" y="1"/>
                    <a:pt x="1" y="2"/>
                  </a:cubicBezTo>
                  <a:lnTo>
                    <a:pt x="1" y="1598"/>
                  </a:lnTo>
                  <a:cubicBezTo>
                    <a:pt x="1" y="1788"/>
                    <a:pt x="144" y="1931"/>
                    <a:pt x="334" y="1931"/>
                  </a:cubicBezTo>
                  <a:lnTo>
                    <a:pt x="1906" y="1931"/>
                  </a:lnTo>
                  <a:cubicBezTo>
                    <a:pt x="1975" y="909"/>
                    <a:pt x="1139"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3"/>
            <p:cNvSpPr/>
            <p:nvPr/>
          </p:nvSpPr>
          <p:spPr>
            <a:xfrm>
              <a:off x="3338019" y="4190630"/>
              <a:ext cx="70667" cy="69057"/>
            </a:xfrm>
            <a:custGeom>
              <a:avLst/>
              <a:gdLst/>
              <a:ahLst/>
              <a:cxnLst/>
              <a:rect l="l" t="t" r="r" b="b"/>
              <a:pathLst>
                <a:path w="1976" h="1931" extrusionOk="0">
                  <a:moveTo>
                    <a:pt x="334" y="0"/>
                  </a:moveTo>
                  <a:cubicBezTo>
                    <a:pt x="144" y="0"/>
                    <a:pt x="1" y="143"/>
                    <a:pt x="1" y="334"/>
                  </a:cubicBezTo>
                  <a:lnTo>
                    <a:pt x="1" y="1929"/>
                  </a:lnTo>
                  <a:cubicBezTo>
                    <a:pt x="28" y="1930"/>
                    <a:pt x="56" y="1931"/>
                    <a:pt x="83" y="1931"/>
                  </a:cubicBezTo>
                  <a:cubicBezTo>
                    <a:pt x="1140" y="1931"/>
                    <a:pt x="1975" y="1045"/>
                    <a:pt x="19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3"/>
            <p:cNvSpPr/>
            <p:nvPr/>
          </p:nvSpPr>
          <p:spPr>
            <a:xfrm>
              <a:off x="3338019" y="4118209"/>
              <a:ext cx="416490" cy="399467"/>
            </a:xfrm>
            <a:custGeom>
              <a:avLst/>
              <a:gdLst/>
              <a:ahLst/>
              <a:cxnLst/>
              <a:rect l="l" t="t" r="r" b="b"/>
              <a:pathLst>
                <a:path w="11646" h="11170" extrusionOk="0">
                  <a:moveTo>
                    <a:pt x="7121" y="668"/>
                  </a:moveTo>
                  <a:cubicBezTo>
                    <a:pt x="7574" y="668"/>
                    <a:pt x="7955" y="1049"/>
                    <a:pt x="7955" y="1501"/>
                  </a:cubicBezTo>
                  <a:lnTo>
                    <a:pt x="7955" y="2025"/>
                  </a:lnTo>
                  <a:lnTo>
                    <a:pt x="3692" y="2025"/>
                  </a:lnTo>
                  <a:lnTo>
                    <a:pt x="3692" y="1501"/>
                  </a:lnTo>
                  <a:cubicBezTo>
                    <a:pt x="3692" y="1049"/>
                    <a:pt x="4049" y="668"/>
                    <a:pt x="4502" y="668"/>
                  </a:cubicBezTo>
                  <a:close/>
                  <a:moveTo>
                    <a:pt x="6359" y="3383"/>
                  </a:moveTo>
                  <a:cubicBezTo>
                    <a:pt x="6526" y="3383"/>
                    <a:pt x="6669" y="3526"/>
                    <a:pt x="6693" y="3692"/>
                  </a:cubicBezTo>
                  <a:lnTo>
                    <a:pt x="6764" y="4311"/>
                  </a:lnTo>
                  <a:lnTo>
                    <a:pt x="7240" y="3930"/>
                  </a:lnTo>
                  <a:cubicBezTo>
                    <a:pt x="7312" y="3871"/>
                    <a:pt x="7395" y="3841"/>
                    <a:pt x="7475" y="3841"/>
                  </a:cubicBezTo>
                  <a:cubicBezTo>
                    <a:pt x="7556" y="3841"/>
                    <a:pt x="7633" y="3871"/>
                    <a:pt x="7693" y="3930"/>
                  </a:cubicBezTo>
                  <a:lnTo>
                    <a:pt x="8455" y="4692"/>
                  </a:lnTo>
                  <a:cubicBezTo>
                    <a:pt x="8598" y="4811"/>
                    <a:pt x="8598" y="5026"/>
                    <a:pt x="8479" y="5145"/>
                  </a:cubicBezTo>
                  <a:lnTo>
                    <a:pt x="8098" y="5645"/>
                  </a:lnTo>
                  <a:lnTo>
                    <a:pt x="8717" y="5716"/>
                  </a:lnTo>
                  <a:cubicBezTo>
                    <a:pt x="8907" y="5740"/>
                    <a:pt x="9026" y="5883"/>
                    <a:pt x="9026" y="6050"/>
                  </a:cubicBezTo>
                  <a:lnTo>
                    <a:pt x="9026" y="7145"/>
                  </a:lnTo>
                  <a:cubicBezTo>
                    <a:pt x="9026" y="7312"/>
                    <a:pt x="8907" y="7455"/>
                    <a:pt x="8741" y="7479"/>
                  </a:cubicBezTo>
                  <a:lnTo>
                    <a:pt x="8098" y="7550"/>
                  </a:lnTo>
                  <a:lnTo>
                    <a:pt x="8502" y="8026"/>
                  </a:lnTo>
                  <a:cubicBezTo>
                    <a:pt x="8621" y="8169"/>
                    <a:pt x="8598" y="8360"/>
                    <a:pt x="8479" y="8479"/>
                  </a:cubicBezTo>
                  <a:lnTo>
                    <a:pt x="7717" y="9241"/>
                  </a:lnTo>
                  <a:cubicBezTo>
                    <a:pt x="7651" y="9306"/>
                    <a:pt x="7564" y="9343"/>
                    <a:pt x="7475" y="9343"/>
                  </a:cubicBezTo>
                  <a:cubicBezTo>
                    <a:pt x="7402" y="9343"/>
                    <a:pt x="7328" y="9318"/>
                    <a:pt x="7264" y="9265"/>
                  </a:cubicBezTo>
                  <a:lnTo>
                    <a:pt x="6764" y="8884"/>
                  </a:lnTo>
                  <a:lnTo>
                    <a:pt x="6693" y="9503"/>
                  </a:lnTo>
                  <a:cubicBezTo>
                    <a:pt x="6669" y="9693"/>
                    <a:pt x="6526" y="9813"/>
                    <a:pt x="6359" y="9813"/>
                  </a:cubicBezTo>
                  <a:lnTo>
                    <a:pt x="5287" y="9813"/>
                  </a:lnTo>
                  <a:cubicBezTo>
                    <a:pt x="5121" y="9813"/>
                    <a:pt x="4954" y="9693"/>
                    <a:pt x="4954" y="9503"/>
                  </a:cubicBezTo>
                  <a:lnTo>
                    <a:pt x="4883" y="8884"/>
                  </a:lnTo>
                  <a:lnTo>
                    <a:pt x="4383" y="9289"/>
                  </a:lnTo>
                  <a:cubicBezTo>
                    <a:pt x="4326" y="9334"/>
                    <a:pt x="4249" y="9357"/>
                    <a:pt x="4170" y="9357"/>
                  </a:cubicBezTo>
                  <a:cubicBezTo>
                    <a:pt x="4082" y="9357"/>
                    <a:pt x="3993" y="9328"/>
                    <a:pt x="3930" y="9265"/>
                  </a:cubicBezTo>
                  <a:lnTo>
                    <a:pt x="3168" y="8503"/>
                  </a:lnTo>
                  <a:cubicBezTo>
                    <a:pt x="3049" y="8384"/>
                    <a:pt x="3025" y="8193"/>
                    <a:pt x="3144" y="8050"/>
                  </a:cubicBezTo>
                  <a:lnTo>
                    <a:pt x="3549" y="7550"/>
                  </a:lnTo>
                  <a:lnTo>
                    <a:pt x="2906" y="7479"/>
                  </a:lnTo>
                  <a:cubicBezTo>
                    <a:pt x="2739" y="7455"/>
                    <a:pt x="2596" y="7312"/>
                    <a:pt x="2596" y="7145"/>
                  </a:cubicBezTo>
                  <a:lnTo>
                    <a:pt x="2596" y="6074"/>
                  </a:lnTo>
                  <a:cubicBezTo>
                    <a:pt x="2596" y="5907"/>
                    <a:pt x="2739" y="5740"/>
                    <a:pt x="2906" y="5740"/>
                  </a:cubicBezTo>
                  <a:lnTo>
                    <a:pt x="3525" y="5669"/>
                  </a:lnTo>
                  <a:lnTo>
                    <a:pt x="3144" y="5169"/>
                  </a:lnTo>
                  <a:cubicBezTo>
                    <a:pt x="3025" y="5050"/>
                    <a:pt x="3025" y="4835"/>
                    <a:pt x="3168" y="4716"/>
                  </a:cubicBezTo>
                  <a:lnTo>
                    <a:pt x="3906" y="3954"/>
                  </a:lnTo>
                  <a:cubicBezTo>
                    <a:pt x="3972" y="3889"/>
                    <a:pt x="4066" y="3852"/>
                    <a:pt x="4157" y="3852"/>
                  </a:cubicBezTo>
                  <a:cubicBezTo>
                    <a:pt x="4232" y="3852"/>
                    <a:pt x="4305" y="3877"/>
                    <a:pt x="4359" y="3930"/>
                  </a:cubicBezTo>
                  <a:lnTo>
                    <a:pt x="4859" y="4335"/>
                  </a:lnTo>
                  <a:lnTo>
                    <a:pt x="4930" y="3692"/>
                  </a:lnTo>
                  <a:cubicBezTo>
                    <a:pt x="4954" y="3526"/>
                    <a:pt x="5097" y="3383"/>
                    <a:pt x="5264" y="3383"/>
                  </a:cubicBezTo>
                  <a:close/>
                  <a:moveTo>
                    <a:pt x="4502" y="1"/>
                  </a:moveTo>
                  <a:cubicBezTo>
                    <a:pt x="3692" y="1"/>
                    <a:pt x="3001" y="668"/>
                    <a:pt x="3001" y="1501"/>
                  </a:cubicBezTo>
                  <a:lnTo>
                    <a:pt x="3001" y="2025"/>
                  </a:lnTo>
                  <a:lnTo>
                    <a:pt x="2596" y="2025"/>
                  </a:lnTo>
                  <a:cubicBezTo>
                    <a:pt x="2643" y="3473"/>
                    <a:pt x="1453" y="4646"/>
                    <a:pt x="82" y="4646"/>
                  </a:cubicBezTo>
                  <a:cubicBezTo>
                    <a:pt x="55" y="4646"/>
                    <a:pt x="28" y="4646"/>
                    <a:pt x="1" y="4645"/>
                  </a:cubicBezTo>
                  <a:lnTo>
                    <a:pt x="1" y="8574"/>
                  </a:lnTo>
                  <a:cubicBezTo>
                    <a:pt x="41" y="8572"/>
                    <a:pt x="81" y="8571"/>
                    <a:pt x="121" y="8571"/>
                  </a:cubicBezTo>
                  <a:cubicBezTo>
                    <a:pt x="1476" y="8571"/>
                    <a:pt x="2643" y="9736"/>
                    <a:pt x="2596" y="11170"/>
                  </a:cubicBezTo>
                  <a:lnTo>
                    <a:pt x="9050" y="11170"/>
                  </a:lnTo>
                  <a:cubicBezTo>
                    <a:pt x="8981" y="9736"/>
                    <a:pt x="10147" y="8571"/>
                    <a:pt x="11524" y="8571"/>
                  </a:cubicBezTo>
                  <a:cubicBezTo>
                    <a:pt x="11564" y="8571"/>
                    <a:pt x="11605" y="8572"/>
                    <a:pt x="11646" y="8574"/>
                  </a:cubicBezTo>
                  <a:lnTo>
                    <a:pt x="11646" y="4645"/>
                  </a:lnTo>
                  <a:cubicBezTo>
                    <a:pt x="11618" y="4646"/>
                    <a:pt x="11590" y="4646"/>
                    <a:pt x="11563" y="4646"/>
                  </a:cubicBezTo>
                  <a:cubicBezTo>
                    <a:pt x="10192" y="4646"/>
                    <a:pt x="8980" y="3496"/>
                    <a:pt x="9050" y="2025"/>
                  </a:cubicBezTo>
                  <a:lnTo>
                    <a:pt x="8621" y="2025"/>
                  </a:lnTo>
                  <a:lnTo>
                    <a:pt x="8621" y="1501"/>
                  </a:lnTo>
                  <a:cubicBezTo>
                    <a:pt x="8621" y="668"/>
                    <a:pt x="7955" y="1"/>
                    <a:pt x="7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3"/>
            <p:cNvSpPr/>
            <p:nvPr/>
          </p:nvSpPr>
          <p:spPr>
            <a:xfrm>
              <a:off x="3683890" y="4448630"/>
              <a:ext cx="70631" cy="69057"/>
            </a:xfrm>
            <a:custGeom>
              <a:avLst/>
              <a:gdLst/>
              <a:ahLst/>
              <a:cxnLst/>
              <a:rect l="l" t="t" r="r" b="b"/>
              <a:pathLst>
                <a:path w="1975" h="1931" extrusionOk="0">
                  <a:moveTo>
                    <a:pt x="1894" y="0"/>
                  </a:moveTo>
                  <a:cubicBezTo>
                    <a:pt x="837" y="0"/>
                    <a:pt x="0" y="909"/>
                    <a:pt x="70" y="1931"/>
                  </a:cubicBezTo>
                  <a:lnTo>
                    <a:pt x="1618" y="1931"/>
                  </a:lnTo>
                  <a:cubicBezTo>
                    <a:pt x="1808" y="1931"/>
                    <a:pt x="1975" y="1788"/>
                    <a:pt x="1975" y="1598"/>
                  </a:cubicBezTo>
                  <a:lnTo>
                    <a:pt x="1975" y="2"/>
                  </a:lnTo>
                  <a:cubicBezTo>
                    <a:pt x="1948" y="1"/>
                    <a:pt x="1921" y="0"/>
                    <a:pt x="1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3"/>
            <p:cNvSpPr/>
            <p:nvPr/>
          </p:nvSpPr>
          <p:spPr>
            <a:xfrm>
              <a:off x="3683890" y="4190630"/>
              <a:ext cx="70631" cy="69057"/>
            </a:xfrm>
            <a:custGeom>
              <a:avLst/>
              <a:gdLst/>
              <a:ahLst/>
              <a:cxnLst/>
              <a:rect l="l" t="t" r="r" b="b"/>
              <a:pathLst>
                <a:path w="1975" h="1931" extrusionOk="0">
                  <a:moveTo>
                    <a:pt x="70" y="0"/>
                  </a:moveTo>
                  <a:cubicBezTo>
                    <a:pt x="0" y="1045"/>
                    <a:pt x="836" y="1931"/>
                    <a:pt x="1892" y="1931"/>
                  </a:cubicBezTo>
                  <a:cubicBezTo>
                    <a:pt x="1920" y="1931"/>
                    <a:pt x="1947" y="1930"/>
                    <a:pt x="1975" y="1929"/>
                  </a:cubicBezTo>
                  <a:lnTo>
                    <a:pt x="1975" y="334"/>
                  </a:lnTo>
                  <a:cubicBezTo>
                    <a:pt x="1975" y="143"/>
                    <a:pt x="1808" y="0"/>
                    <a:pt x="1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3"/>
            <p:cNvSpPr/>
            <p:nvPr/>
          </p:nvSpPr>
          <p:spPr>
            <a:xfrm>
              <a:off x="3533074" y="4341374"/>
              <a:ext cx="25570" cy="25570"/>
            </a:xfrm>
            <a:custGeom>
              <a:avLst/>
              <a:gdLst/>
              <a:ahLst/>
              <a:cxnLst/>
              <a:rect l="l" t="t" r="r" b="b"/>
              <a:pathLst>
                <a:path w="715" h="715" extrusionOk="0">
                  <a:moveTo>
                    <a:pt x="357" y="0"/>
                  </a:moveTo>
                  <a:cubicBezTo>
                    <a:pt x="167" y="0"/>
                    <a:pt x="0" y="167"/>
                    <a:pt x="0" y="358"/>
                  </a:cubicBezTo>
                  <a:cubicBezTo>
                    <a:pt x="0" y="548"/>
                    <a:pt x="167" y="715"/>
                    <a:pt x="357" y="715"/>
                  </a:cubicBezTo>
                  <a:cubicBezTo>
                    <a:pt x="572" y="715"/>
                    <a:pt x="715" y="548"/>
                    <a:pt x="715" y="358"/>
                  </a:cubicBezTo>
                  <a:cubicBezTo>
                    <a:pt x="715" y="167"/>
                    <a:pt x="572" y="0"/>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63"/>
          <p:cNvGrpSpPr/>
          <p:nvPr/>
        </p:nvGrpSpPr>
        <p:grpSpPr>
          <a:xfrm>
            <a:off x="7305876" y="2459400"/>
            <a:ext cx="481385" cy="484630"/>
            <a:chOff x="2620884" y="2735942"/>
            <a:chExt cx="402900" cy="416492"/>
          </a:xfrm>
        </p:grpSpPr>
        <p:sp>
          <p:nvSpPr>
            <p:cNvPr id="4228" name="Google Shape;4228;p63"/>
            <p:cNvSpPr/>
            <p:nvPr/>
          </p:nvSpPr>
          <p:spPr>
            <a:xfrm>
              <a:off x="2620884" y="2797241"/>
              <a:ext cx="402900" cy="355193"/>
            </a:xfrm>
            <a:custGeom>
              <a:avLst/>
              <a:gdLst/>
              <a:ahLst/>
              <a:cxnLst/>
              <a:rect l="l" t="t" r="r" b="b"/>
              <a:pathLst>
                <a:path w="11266" h="9932" extrusionOk="0">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3"/>
            <p:cNvSpPr/>
            <p:nvPr/>
          </p:nvSpPr>
          <p:spPr>
            <a:xfrm>
              <a:off x="2667734" y="2735942"/>
              <a:ext cx="327084" cy="182711"/>
            </a:xfrm>
            <a:custGeom>
              <a:avLst/>
              <a:gdLst/>
              <a:ahLst/>
              <a:cxnLst/>
              <a:rect l="l" t="t" r="r" b="b"/>
              <a:pathLst>
                <a:path w="9146" h="5109" extrusionOk="0">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0" name="Google Shape;4230;p63"/>
          <p:cNvGrpSpPr/>
          <p:nvPr/>
        </p:nvGrpSpPr>
        <p:grpSpPr>
          <a:xfrm>
            <a:off x="3337761" y="2478463"/>
            <a:ext cx="481411" cy="480423"/>
            <a:chOff x="5439998" y="2736800"/>
            <a:chExt cx="417348" cy="416492"/>
          </a:xfrm>
        </p:grpSpPr>
        <p:sp>
          <p:nvSpPr>
            <p:cNvPr id="4231" name="Google Shape;4231;p63"/>
            <p:cNvSpPr/>
            <p:nvPr/>
          </p:nvSpPr>
          <p:spPr>
            <a:xfrm>
              <a:off x="5439998" y="2736800"/>
              <a:ext cx="123524" cy="23854"/>
            </a:xfrm>
            <a:custGeom>
              <a:avLst/>
              <a:gdLst/>
              <a:ahLst/>
              <a:cxnLst/>
              <a:rect l="l" t="t" r="r" b="b"/>
              <a:pathLst>
                <a:path w="3454" h="667" extrusionOk="0">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3"/>
            <p:cNvSpPr/>
            <p:nvPr/>
          </p:nvSpPr>
          <p:spPr>
            <a:xfrm>
              <a:off x="5628222" y="2955674"/>
              <a:ext cx="123524" cy="24712"/>
            </a:xfrm>
            <a:custGeom>
              <a:avLst/>
              <a:gdLst/>
              <a:ahLst/>
              <a:cxnLst/>
              <a:rect l="l" t="t" r="r" b="b"/>
              <a:pathLst>
                <a:path w="3454" h="691" extrusionOk="0">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3"/>
            <p:cNvSpPr/>
            <p:nvPr/>
          </p:nvSpPr>
          <p:spPr>
            <a:xfrm>
              <a:off x="5439998" y="2785331"/>
              <a:ext cx="417348" cy="367960"/>
            </a:xfrm>
            <a:custGeom>
              <a:avLst/>
              <a:gdLst/>
              <a:ahLst/>
              <a:cxnLst/>
              <a:rect l="l" t="t" r="r" b="b"/>
              <a:pathLst>
                <a:path w="11670" h="10289" extrusionOk="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4" name="Google Shape;4234;p63"/>
          <p:cNvGrpSpPr/>
          <p:nvPr/>
        </p:nvGrpSpPr>
        <p:grpSpPr>
          <a:xfrm>
            <a:off x="5323026" y="1652556"/>
            <a:ext cx="481434" cy="481434"/>
            <a:chOff x="6856386" y="3407083"/>
            <a:chExt cx="416502" cy="416501"/>
          </a:xfrm>
        </p:grpSpPr>
        <p:sp>
          <p:nvSpPr>
            <p:cNvPr id="4235" name="Google Shape;4235;p63"/>
            <p:cNvSpPr/>
            <p:nvPr/>
          </p:nvSpPr>
          <p:spPr>
            <a:xfrm>
              <a:off x="6910889" y="3738363"/>
              <a:ext cx="24748" cy="23889"/>
            </a:xfrm>
            <a:custGeom>
              <a:avLst/>
              <a:gdLst/>
              <a:ahLst/>
              <a:cxnLst/>
              <a:rect l="l" t="t" r="r" b="b"/>
              <a:pathLst>
                <a:path w="692" h="668" extrusionOk="0">
                  <a:moveTo>
                    <a:pt x="358" y="1"/>
                  </a:moveTo>
                  <a:cubicBezTo>
                    <a:pt x="167" y="1"/>
                    <a:pt x="0" y="144"/>
                    <a:pt x="0" y="334"/>
                  </a:cubicBezTo>
                  <a:cubicBezTo>
                    <a:pt x="0" y="525"/>
                    <a:pt x="167" y="668"/>
                    <a:pt x="358" y="668"/>
                  </a:cubicBezTo>
                  <a:cubicBezTo>
                    <a:pt x="548" y="668"/>
                    <a:pt x="691" y="525"/>
                    <a:pt x="691" y="334"/>
                  </a:cubicBezTo>
                  <a:cubicBezTo>
                    <a:pt x="691" y="144"/>
                    <a:pt x="548"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3"/>
            <p:cNvSpPr/>
            <p:nvPr/>
          </p:nvSpPr>
          <p:spPr>
            <a:xfrm>
              <a:off x="6910889" y="3590194"/>
              <a:ext cx="24748" cy="24712"/>
            </a:xfrm>
            <a:custGeom>
              <a:avLst/>
              <a:gdLst/>
              <a:ahLst/>
              <a:cxnLst/>
              <a:rect l="l" t="t" r="r" b="b"/>
              <a:pathLst>
                <a:path w="692" h="691" extrusionOk="0">
                  <a:moveTo>
                    <a:pt x="358" y="0"/>
                  </a:moveTo>
                  <a:cubicBezTo>
                    <a:pt x="167" y="0"/>
                    <a:pt x="0" y="143"/>
                    <a:pt x="0" y="333"/>
                  </a:cubicBezTo>
                  <a:cubicBezTo>
                    <a:pt x="0" y="524"/>
                    <a:pt x="167" y="691"/>
                    <a:pt x="358" y="691"/>
                  </a:cubicBezTo>
                  <a:cubicBezTo>
                    <a:pt x="548" y="691"/>
                    <a:pt x="691" y="524"/>
                    <a:pt x="691" y="333"/>
                  </a:cubicBezTo>
                  <a:cubicBezTo>
                    <a:pt x="691" y="143"/>
                    <a:pt x="548"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3"/>
            <p:cNvSpPr/>
            <p:nvPr/>
          </p:nvSpPr>
          <p:spPr>
            <a:xfrm>
              <a:off x="6995220" y="3664260"/>
              <a:ext cx="23854" cy="23889"/>
            </a:xfrm>
            <a:custGeom>
              <a:avLst/>
              <a:gdLst/>
              <a:ahLst/>
              <a:cxnLst/>
              <a:rect l="l" t="t" r="r" b="b"/>
              <a:pathLst>
                <a:path w="667" h="668" extrusionOk="0">
                  <a:moveTo>
                    <a:pt x="333" y="1"/>
                  </a:moveTo>
                  <a:cubicBezTo>
                    <a:pt x="143" y="1"/>
                    <a:pt x="0" y="144"/>
                    <a:pt x="0" y="334"/>
                  </a:cubicBezTo>
                  <a:cubicBezTo>
                    <a:pt x="0" y="525"/>
                    <a:pt x="143" y="668"/>
                    <a:pt x="333" y="668"/>
                  </a:cubicBezTo>
                  <a:cubicBezTo>
                    <a:pt x="524" y="668"/>
                    <a:pt x="667" y="525"/>
                    <a:pt x="667" y="334"/>
                  </a:cubicBezTo>
                  <a:cubicBezTo>
                    <a:pt x="667" y="144"/>
                    <a:pt x="524"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3"/>
            <p:cNvSpPr/>
            <p:nvPr/>
          </p:nvSpPr>
          <p:spPr>
            <a:xfrm>
              <a:off x="6935602" y="3614870"/>
              <a:ext cx="143086" cy="123524"/>
            </a:xfrm>
            <a:custGeom>
              <a:avLst/>
              <a:gdLst/>
              <a:ahLst/>
              <a:cxnLst/>
              <a:rect l="l" t="t" r="r" b="b"/>
              <a:pathLst>
                <a:path w="4001" h="3454" extrusionOk="0">
                  <a:moveTo>
                    <a:pt x="2000" y="691"/>
                  </a:moveTo>
                  <a:cubicBezTo>
                    <a:pt x="2572" y="691"/>
                    <a:pt x="3024" y="1144"/>
                    <a:pt x="3024" y="1715"/>
                  </a:cubicBezTo>
                  <a:cubicBezTo>
                    <a:pt x="3024" y="2287"/>
                    <a:pt x="2572" y="2739"/>
                    <a:pt x="2000" y="2739"/>
                  </a:cubicBezTo>
                  <a:cubicBezTo>
                    <a:pt x="1429" y="2739"/>
                    <a:pt x="976" y="2287"/>
                    <a:pt x="976" y="1715"/>
                  </a:cubicBezTo>
                  <a:cubicBezTo>
                    <a:pt x="976" y="1144"/>
                    <a:pt x="1429" y="691"/>
                    <a:pt x="2000" y="691"/>
                  </a:cubicBezTo>
                  <a:close/>
                  <a:moveTo>
                    <a:pt x="619" y="1"/>
                  </a:moveTo>
                  <a:cubicBezTo>
                    <a:pt x="524" y="286"/>
                    <a:pt x="286" y="525"/>
                    <a:pt x="0" y="620"/>
                  </a:cubicBezTo>
                  <a:lnTo>
                    <a:pt x="0" y="2811"/>
                  </a:lnTo>
                  <a:cubicBezTo>
                    <a:pt x="286" y="2930"/>
                    <a:pt x="524" y="3144"/>
                    <a:pt x="619" y="3454"/>
                  </a:cubicBezTo>
                  <a:lnTo>
                    <a:pt x="3382" y="3454"/>
                  </a:lnTo>
                  <a:cubicBezTo>
                    <a:pt x="3477" y="3144"/>
                    <a:pt x="3715" y="2930"/>
                    <a:pt x="4001" y="2811"/>
                  </a:cubicBezTo>
                  <a:lnTo>
                    <a:pt x="4001" y="620"/>
                  </a:lnTo>
                  <a:cubicBezTo>
                    <a:pt x="3715" y="501"/>
                    <a:pt x="3477" y="286"/>
                    <a:pt x="33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3"/>
            <p:cNvSpPr/>
            <p:nvPr/>
          </p:nvSpPr>
          <p:spPr>
            <a:xfrm>
              <a:off x="7078657" y="3738363"/>
              <a:ext cx="24748" cy="23889"/>
            </a:xfrm>
            <a:custGeom>
              <a:avLst/>
              <a:gdLst/>
              <a:ahLst/>
              <a:cxnLst/>
              <a:rect l="l" t="t" r="r" b="b"/>
              <a:pathLst>
                <a:path w="692" h="668" extrusionOk="0">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3"/>
            <p:cNvSpPr/>
            <p:nvPr/>
          </p:nvSpPr>
          <p:spPr>
            <a:xfrm>
              <a:off x="7078657" y="3590194"/>
              <a:ext cx="24748" cy="24712"/>
            </a:xfrm>
            <a:custGeom>
              <a:avLst/>
              <a:gdLst/>
              <a:ahLst/>
              <a:cxnLst/>
              <a:rect l="l" t="t" r="r" b="b"/>
              <a:pathLst>
                <a:path w="692" h="691" extrusionOk="0">
                  <a:moveTo>
                    <a:pt x="358" y="0"/>
                  </a:moveTo>
                  <a:cubicBezTo>
                    <a:pt x="168" y="0"/>
                    <a:pt x="1" y="143"/>
                    <a:pt x="1" y="333"/>
                  </a:cubicBezTo>
                  <a:cubicBezTo>
                    <a:pt x="1" y="524"/>
                    <a:pt x="168" y="691"/>
                    <a:pt x="358" y="691"/>
                  </a:cubicBezTo>
                  <a:cubicBezTo>
                    <a:pt x="549" y="691"/>
                    <a:pt x="691" y="524"/>
                    <a:pt x="691" y="333"/>
                  </a:cubicBezTo>
                  <a:cubicBezTo>
                    <a:pt x="691" y="143"/>
                    <a:pt x="549" y="0"/>
                    <a:pt x="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63"/>
            <p:cNvSpPr/>
            <p:nvPr/>
          </p:nvSpPr>
          <p:spPr>
            <a:xfrm>
              <a:off x="6856386" y="3407083"/>
              <a:ext cx="416490" cy="416490"/>
            </a:xfrm>
            <a:custGeom>
              <a:avLst/>
              <a:gdLst/>
              <a:ahLst/>
              <a:cxnLst/>
              <a:rect l="l" t="t" r="r" b="b"/>
              <a:pathLst>
                <a:path w="11646" h="11646" extrusionOk="0">
                  <a:moveTo>
                    <a:pt x="1382" y="1024"/>
                  </a:moveTo>
                  <a:cubicBezTo>
                    <a:pt x="1572" y="1024"/>
                    <a:pt x="1715" y="1167"/>
                    <a:pt x="1715" y="1357"/>
                  </a:cubicBezTo>
                  <a:cubicBezTo>
                    <a:pt x="1715" y="1548"/>
                    <a:pt x="1572" y="1715"/>
                    <a:pt x="1382" y="1715"/>
                  </a:cubicBezTo>
                  <a:cubicBezTo>
                    <a:pt x="1191" y="1715"/>
                    <a:pt x="1048" y="1548"/>
                    <a:pt x="1048" y="1357"/>
                  </a:cubicBezTo>
                  <a:cubicBezTo>
                    <a:pt x="1048" y="1167"/>
                    <a:pt x="1191" y="1024"/>
                    <a:pt x="1382" y="1024"/>
                  </a:cubicBezTo>
                  <a:close/>
                  <a:moveTo>
                    <a:pt x="2739" y="1024"/>
                  </a:moveTo>
                  <a:cubicBezTo>
                    <a:pt x="2929" y="1024"/>
                    <a:pt x="3096" y="1167"/>
                    <a:pt x="3096" y="1357"/>
                  </a:cubicBezTo>
                  <a:cubicBezTo>
                    <a:pt x="3096" y="1548"/>
                    <a:pt x="2929" y="1715"/>
                    <a:pt x="2739" y="1715"/>
                  </a:cubicBezTo>
                  <a:cubicBezTo>
                    <a:pt x="2548" y="1715"/>
                    <a:pt x="2406" y="1548"/>
                    <a:pt x="2406" y="1357"/>
                  </a:cubicBezTo>
                  <a:cubicBezTo>
                    <a:pt x="2406" y="1167"/>
                    <a:pt x="2548" y="1024"/>
                    <a:pt x="2739" y="1024"/>
                  </a:cubicBezTo>
                  <a:close/>
                  <a:moveTo>
                    <a:pt x="4120" y="1024"/>
                  </a:moveTo>
                  <a:cubicBezTo>
                    <a:pt x="4311" y="1024"/>
                    <a:pt x="4454" y="1167"/>
                    <a:pt x="4454" y="1357"/>
                  </a:cubicBezTo>
                  <a:cubicBezTo>
                    <a:pt x="4454" y="1548"/>
                    <a:pt x="4311" y="1715"/>
                    <a:pt x="4120" y="1715"/>
                  </a:cubicBezTo>
                  <a:cubicBezTo>
                    <a:pt x="3930" y="1715"/>
                    <a:pt x="3763" y="1548"/>
                    <a:pt x="3763" y="1357"/>
                  </a:cubicBezTo>
                  <a:cubicBezTo>
                    <a:pt x="3763" y="1167"/>
                    <a:pt x="3930" y="1024"/>
                    <a:pt x="4120" y="1024"/>
                  </a:cubicBezTo>
                  <a:close/>
                  <a:moveTo>
                    <a:pt x="334" y="0"/>
                  </a:moveTo>
                  <a:cubicBezTo>
                    <a:pt x="143" y="0"/>
                    <a:pt x="0" y="143"/>
                    <a:pt x="0" y="333"/>
                  </a:cubicBezTo>
                  <a:lnTo>
                    <a:pt x="0" y="2739"/>
                  </a:lnTo>
                  <a:lnTo>
                    <a:pt x="4668" y="2739"/>
                  </a:lnTo>
                  <a:cubicBezTo>
                    <a:pt x="4906" y="2739"/>
                    <a:pt x="5120" y="2643"/>
                    <a:pt x="5287" y="2501"/>
                  </a:cubicBezTo>
                  <a:lnTo>
                    <a:pt x="5740" y="2167"/>
                  </a:lnTo>
                  <a:cubicBezTo>
                    <a:pt x="6002" y="1929"/>
                    <a:pt x="6359" y="1810"/>
                    <a:pt x="6692" y="1810"/>
                  </a:cubicBezTo>
                  <a:lnTo>
                    <a:pt x="11646" y="1810"/>
                  </a:lnTo>
                  <a:lnTo>
                    <a:pt x="11646" y="333"/>
                  </a:lnTo>
                  <a:cubicBezTo>
                    <a:pt x="11646" y="143"/>
                    <a:pt x="11503" y="0"/>
                    <a:pt x="11312" y="0"/>
                  </a:cubicBezTo>
                  <a:close/>
                  <a:moveTo>
                    <a:pt x="6573" y="4429"/>
                  </a:moveTo>
                  <a:cubicBezTo>
                    <a:pt x="7121" y="4429"/>
                    <a:pt x="7597" y="4906"/>
                    <a:pt x="7597" y="5453"/>
                  </a:cubicBezTo>
                  <a:cubicBezTo>
                    <a:pt x="7597" y="5906"/>
                    <a:pt x="7311" y="6287"/>
                    <a:pt x="6906" y="6430"/>
                  </a:cubicBezTo>
                  <a:lnTo>
                    <a:pt x="6906" y="8621"/>
                  </a:lnTo>
                  <a:cubicBezTo>
                    <a:pt x="7311" y="8764"/>
                    <a:pt x="7597" y="9145"/>
                    <a:pt x="7597" y="9597"/>
                  </a:cubicBezTo>
                  <a:cubicBezTo>
                    <a:pt x="7597" y="10169"/>
                    <a:pt x="7121" y="10621"/>
                    <a:pt x="6573" y="10621"/>
                  </a:cubicBezTo>
                  <a:cubicBezTo>
                    <a:pt x="6121" y="10621"/>
                    <a:pt x="5740" y="10335"/>
                    <a:pt x="5597" y="9931"/>
                  </a:cubicBezTo>
                  <a:lnTo>
                    <a:pt x="2834" y="9931"/>
                  </a:lnTo>
                  <a:cubicBezTo>
                    <a:pt x="2691" y="10335"/>
                    <a:pt x="2310" y="10621"/>
                    <a:pt x="1882" y="10621"/>
                  </a:cubicBezTo>
                  <a:cubicBezTo>
                    <a:pt x="1310" y="10621"/>
                    <a:pt x="858" y="10169"/>
                    <a:pt x="858" y="9597"/>
                  </a:cubicBezTo>
                  <a:cubicBezTo>
                    <a:pt x="858" y="9145"/>
                    <a:pt x="1143" y="8764"/>
                    <a:pt x="1524" y="8621"/>
                  </a:cubicBezTo>
                  <a:lnTo>
                    <a:pt x="1524" y="6430"/>
                  </a:lnTo>
                  <a:cubicBezTo>
                    <a:pt x="1143" y="6287"/>
                    <a:pt x="858" y="5906"/>
                    <a:pt x="858" y="5453"/>
                  </a:cubicBezTo>
                  <a:cubicBezTo>
                    <a:pt x="858" y="4906"/>
                    <a:pt x="1310" y="4429"/>
                    <a:pt x="1882" y="4429"/>
                  </a:cubicBezTo>
                  <a:cubicBezTo>
                    <a:pt x="2310" y="4429"/>
                    <a:pt x="2691" y="4715"/>
                    <a:pt x="2834" y="5120"/>
                  </a:cubicBezTo>
                  <a:lnTo>
                    <a:pt x="5597" y="5120"/>
                  </a:lnTo>
                  <a:cubicBezTo>
                    <a:pt x="5740" y="4715"/>
                    <a:pt x="6121" y="4429"/>
                    <a:pt x="6573" y="4429"/>
                  </a:cubicBezTo>
                  <a:close/>
                  <a:moveTo>
                    <a:pt x="6692" y="2501"/>
                  </a:moveTo>
                  <a:cubicBezTo>
                    <a:pt x="6502" y="2501"/>
                    <a:pt x="6311" y="2572"/>
                    <a:pt x="6168" y="2691"/>
                  </a:cubicBezTo>
                  <a:lnTo>
                    <a:pt x="5716" y="3048"/>
                  </a:lnTo>
                  <a:cubicBezTo>
                    <a:pt x="5430" y="3286"/>
                    <a:pt x="5049" y="3405"/>
                    <a:pt x="4668" y="3405"/>
                  </a:cubicBezTo>
                  <a:lnTo>
                    <a:pt x="0" y="3405"/>
                  </a:lnTo>
                  <a:lnTo>
                    <a:pt x="0" y="11312"/>
                  </a:lnTo>
                  <a:cubicBezTo>
                    <a:pt x="0" y="11502"/>
                    <a:pt x="143" y="11645"/>
                    <a:pt x="334" y="11645"/>
                  </a:cubicBezTo>
                  <a:lnTo>
                    <a:pt x="8431" y="11645"/>
                  </a:lnTo>
                  <a:lnTo>
                    <a:pt x="8431" y="8788"/>
                  </a:lnTo>
                  <a:cubicBezTo>
                    <a:pt x="8431" y="8597"/>
                    <a:pt x="8597" y="8430"/>
                    <a:pt x="8788" y="8430"/>
                  </a:cubicBezTo>
                  <a:lnTo>
                    <a:pt x="11646" y="8430"/>
                  </a:lnTo>
                  <a:lnTo>
                    <a:pt x="11646" y="250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63"/>
            <p:cNvSpPr/>
            <p:nvPr/>
          </p:nvSpPr>
          <p:spPr>
            <a:xfrm>
              <a:off x="7182587" y="3733248"/>
              <a:ext cx="90300" cy="90336"/>
            </a:xfrm>
            <a:custGeom>
              <a:avLst/>
              <a:gdLst/>
              <a:ahLst/>
              <a:cxnLst/>
              <a:rect l="l" t="t" r="r" b="b"/>
              <a:pathLst>
                <a:path w="2525" h="2526" extrusionOk="0">
                  <a:moveTo>
                    <a:pt x="0" y="1"/>
                  </a:moveTo>
                  <a:lnTo>
                    <a:pt x="0" y="2525"/>
                  </a:lnTo>
                  <a:cubicBezTo>
                    <a:pt x="95" y="2525"/>
                    <a:pt x="191" y="2478"/>
                    <a:pt x="238" y="2430"/>
                  </a:cubicBezTo>
                  <a:lnTo>
                    <a:pt x="2429" y="239"/>
                  </a:lnTo>
                  <a:cubicBezTo>
                    <a:pt x="2501" y="168"/>
                    <a:pt x="2525" y="96"/>
                    <a:pt x="2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63"/>
          <p:cNvGrpSpPr/>
          <p:nvPr/>
        </p:nvGrpSpPr>
        <p:grpSpPr>
          <a:xfrm rot="5400000">
            <a:off x="5665650" y="3711287"/>
            <a:ext cx="98902" cy="553090"/>
            <a:chOff x="4898850" y="4820550"/>
            <a:chExt cx="98902" cy="553090"/>
          </a:xfrm>
        </p:grpSpPr>
        <p:sp>
          <p:nvSpPr>
            <p:cNvPr id="4244" name="Google Shape;4244;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9" name="Google Shape;4249;p63"/>
          <p:cNvGrpSpPr/>
          <p:nvPr/>
        </p:nvGrpSpPr>
        <p:grpSpPr>
          <a:xfrm>
            <a:off x="2661014" y="1463965"/>
            <a:ext cx="883262" cy="242091"/>
            <a:chOff x="2300350" y="2601250"/>
            <a:chExt cx="2275275" cy="623625"/>
          </a:xfrm>
        </p:grpSpPr>
        <p:sp>
          <p:nvSpPr>
            <p:cNvPr id="4250" name="Google Shape;4250;p6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6" name="Google Shape;4256;p63"/>
          <p:cNvGrpSpPr/>
          <p:nvPr/>
        </p:nvGrpSpPr>
        <p:grpSpPr>
          <a:xfrm>
            <a:off x="1979967" y="4559829"/>
            <a:ext cx="1105976" cy="133969"/>
            <a:chOff x="8183182" y="663852"/>
            <a:chExt cx="1475028" cy="178673"/>
          </a:xfrm>
        </p:grpSpPr>
        <p:grpSp>
          <p:nvGrpSpPr>
            <p:cNvPr id="4257" name="Google Shape;4257;p63"/>
            <p:cNvGrpSpPr/>
            <p:nvPr/>
          </p:nvGrpSpPr>
          <p:grpSpPr>
            <a:xfrm>
              <a:off x="8183182" y="774425"/>
              <a:ext cx="1178025" cy="68100"/>
              <a:chOff x="2024450" y="204150"/>
              <a:chExt cx="1178025" cy="68100"/>
            </a:xfrm>
          </p:grpSpPr>
          <p:sp>
            <p:nvSpPr>
              <p:cNvPr id="4258" name="Google Shape;4258;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8" name="Google Shape;4268;p63"/>
            <p:cNvGrpSpPr/>
            <p:nvPr/>
          </p:nvGrpSpPr>
          <p:grpSpPr>
            <a:xfrm>
              <a:off x="8480185" y="663852"/>
              <a:ext cx="1178025" cy="68100"/>
              <a:chOff x="2024450" y="204150"/>
              <a:chExt cx="1178025" cy="68100"/>
            </a:xfrm>
          </p:grpSpPr>
          <p:sp>
            <p:nvSpPr>
              <p:cNvPr id="4269" name="Google Shape;4269;p6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6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79" name="Google Shape;4279;p63"/>
          <p:cNvGrpSpPr/>
          <p:nvPr/>
        </p:nvGrpSpPr>
        <p:grpSpPr>
          <a:xfrm rot="5400000">
            <a:off x="7382225" y="774962"/>
            <a:ext cx="98902" cy="553090"/>
            <a:chOff x="4898850" y="4820550"/>
            <a:chExt cx="98902" cy="553090"/>
          </a:xfrm>
        </p:grpSpPr>
        <p:sp>
          <p:nvSpPr>
            <p:cNvPr id="4280" name="Google Shape;4280;p6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6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6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85" name="Google Shape;4285;p63"/>
          <p:cNvCxnSpPr>
            <a:endCxn id="4216" idx="2"/>
          </p:cNvCxnSpPr>
          <p:nvPr/>
        </p:nvCxnSpPr>
        <p:spPr>
          <a:xfrm rot="10800000" flipH="1">
            <a:off x="4086625" y="1880475"/>
            <a:ext cx="968700" cy="83820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4286" name="Google Shape;4286;p63"/>
          <p:cNvCxnSpPr>
            <a:stCxn id="4216" idx="6"/>
            <a:endCxn id="4217" idx="2"/>
          </p:cNvCxnSpPr>
          <p:nvPr/>
        </p:nvCxnSpPr>
        <p:spPr>
          <a:xfrm>
            <a:off x="6072025" y="1880475"/>
            <a:ext cx="968700" cy="838200"/>
          </a:xfrm>
          <a:prstGeom prst="bentConnector3">
            <a:avLst>
              <a:gd name="adj1" fmla="val 49994"/>
            </a:avLst>
          </a:prstGeom>
          <a:noFill/>
          <a:ln w="19050" cap="flat" cmpd="sng">
            <a:solidFill>
              <a:schemeClr val="accent2"/>
            </a:solidFill>
            <a:prstDash val="solid"/>
            <a:round/>
            <a:headEnd type="none" w="med" len="med"/>
            <a:tailEnd type="none" w="med" len="med"/>
          </a:ln>
        </p:spPr>
      </p:cxnSp>
      <p:sp>
        <p:nvSpPr>
          <p:cNvPr id="89" name="TextBox 88">
            <a:extLst>
              <a:ext uri="{FF2B5EF4-FFF2-40B4-BE49-F238E27FC236}">
                <a16:creationId xmlns:a16="http://schemas.microsoft.com/office/drawing/2014/main" id="{BFD927FA-D25A-7230-55CC-49E6F3B36CFA}"/>
              </a:ext>
            </a:extLst>
          </p:cNvPr>
          <p:cNvSpPr txBox="1"/>
          <p:nvPr/>
        </p:nvSpPr>
        <p:spPr>
          <a:xfrm>
            <a:off x="1031441" y="2507150"/>
            <a:ext cx="1393854" cy="1785104"/>
          </a:xfrm>
          <a:prstGeom prst="rect">
            <a:avLst/>
          </a:prstGeom>
          <a:noFill/>
        </p:spPr>
        <p:txBody>
          <a:bodyPr wrap="square">
            <a:spAutoFit/>
          </a:bodyPr>
          <a:lstStyle/>
          <a:p>
            <a:r>
              <a:rPr lang="en-US" sz="1800" b="1" dirty="0">
                <a:solidFill>
                  <a:schemeClr val="lt1"/>
                </a:solidFill>
                <a:latin typeface="Exo"/>
                <a:sym typeface="PT Sans"/>
              </a:rPr>
              <a:t>FCFS (First Come First Serve)</a:t>
            </a:r>
          </a:p>
          <a:p>
            <a:r>
              <a:rPr lang="en-US" dirty="0">
                <a:solidFill>
                  <a:schemeClr val="lt1"/>
                </a:solidFill>
                <a:latin typeface="PT Sans"/>
                <a:sym typeface="PT Sans"/>
              </a:rPr>
              <a:t>Executes processes in the order they arrive</a:t>
            </a:r>
          </a:p>
        </p:txBody>
      </p:sp>
      <p:sp>
        <p:nvSpPr>
          <p:cNvPr id="91" name="TextBox 90">
            <a:extLst>
              <a:ext uri="{FF2B5EF4-FFF2-40B4-BE49-F238E27FC236}">
                <a16:creationId xmlns:a16="http://schemas.microsoft.com/office/drawing/2014/main" id="{523A4EBD-E139-C2CF-BAB1-1FC6290143FC}"/>
              </a:ext>
            </a:extLst>
          </p:cNvPr>
          <p:cNvSpPr txBox="1"/>
          <p:nvPr/>
        </p:nvSpPr>
        <p:spPr>
          <a:xfrm>
            <a:off x="2815354" y="3331021"/>
            <a:ext cx="1841903" cy="861774"/>
          </a:xfrm>
          <a:prstGeom prst="rect">
            <a:avLst/>
          </a:prstGeom>
          <a:noFill/>
        </p:spPr>
        <p:txBody>
          <a:bodyPr wrap="square">
            <a:spAutoFit/>
          </a:bodyPr>
          <a:lstStyle/>
          <a:p>
            <a:r>
              <a:rPr lang="en-US" sz="1800" b="1" dirty="0">
                <a:solidFill>
                  <a:schemeClr val="lt1"/>
                </a:solidFill>
                <a:latin typeface="Exo"/>
              </a:rPr>
              <a:t>SJF (Shortest Job First)</a:t>
            </a:r>
          </a:p>
          <a:p>
            <a:r>
              <a:rPr lang="en-US" dirty="0">
                <a:solidFill>
                  <a:schemeClr val="lt1"/>
                </a:solidFill>
                <a:latin typeface="PT Sans"/>
              </a:rPr>
              <a:t>Chooses shortest job</a:t>
            </a:r>
          </a:p>
        </p:txBody>
      </p:sp>
      <p:sp>
        <p:nvSpPr>
          <p:cNvPr id="93" name="TextBox 92">
            <a:extLst>
              <a:ext uri="{FF2B5EF4-FFF2-40B4-BE49-F238E27FC236}">
                <a16:creationId xmlns:a16="http://schemas.microsoft.com/office/drawing/2014/main" id="{E3BC513B-36D6-8466-F1D8-DDC42B43E264}"/>
              </a:ext>
            </a:extLst>
          </p:cNvPr>
          <p:cNvSpPr txBox="1"/>
          <p:nvPr/>
        </p:nvSpPr>
        <p:spPr>
          <a:xfrm>
            <a:off x="4829159" y="2625042"/>
            <a:ext cx="1549933" cy="800219"/>
          </a:xfrm>
          <a:prstGeom prst="rect">
            <a:avLst/>
          </a:prstGeom>
          <a:noFill/>
        </p:spPr>
        <p:txBody>
          <a:bodyPr wrap="square">
            <a:spAutoFit/>
          </a:bodyPr>
          <a:lstStyle/>
          <a:p>
            <a:r>
              <a:rPr lang="en-US" sz="1800" b="1" dirty="0">
                <a:solidFill>
                  <a:schemeClr val="lt1"/>
                </a:solidFill>
                <a:latin typeface="Exo"/>
              </a:rPr>
              <a:t>Round Robin</a:t>
            </a:r>
          </a:p>
          <a:p>
            <a:r>
              <a:rPr lang="en-US" dirty="0">
                <a:solidFill>
                  <a:schemeClr val="lt1"/>
                </a:solidFill>
                <a:latin typeface="PT Sans"/>
              </a:rPr>
              <a:t>Equal time slices for all</a:t>
            </a:r>
          </a:p>
        </p:txBody>
      </p:sp>
      <p:sp>
        <p:nvSpPr>
          <p:cNvPr id="95" name="TextBox 94">
            <a:extLst>
              <a:ext uri="{FF2B5EF4-FFF2-40B4-BE49-F238E27FC236}">
                <a16:creationId xmlns:a16="http://schemas.microsoft.com/office/drawing/2014/main" id="{6558EBCD-18DB-3D51-07D3-43655C9D7693}"/>
              </a:ext>
            </a:extLst>
          </p:cNvPr>
          <p:cNvSpPr txBox="1"/>
          <p:nvPr/>
        </p:nvSpPr>
        <p:spPr>
          <a:xfrm>
            <a:off x="6887442" y="3425261"/>
            <a:ext cx="1542656" cy="1077218"/>
          </a:xfrm>
          <a:prstGeom prst="rect">
            <a:avLst/>
          </a:prstGeom>
          <a:noFill/>
        </p:spPr>
        <p:txBody>
          <a:bodyPr wrap="square">
            <a:spAutoFit/>
          </a:bodyPr>
          <a:lstStyle/>
          <a:p>
            <a:r>
              <a:rPr lang="en-US" sz="1800" b="1" dirty="0">
                <a:solidFill>
                  <a:schemeClr val="lt1"/>
                </a:solidFill>
                <a:latin typeface="Exo"/>
              </a:rPr>
              <a:t>Priority Scheduling</a:t>
            </a:r>
          </a:p>
          <a:p>
            <a:r>
              <a:rPr lang="en-US" dirty="0">
                <a:solidFill>
                  <a:schemeClr val="lt1"/>
                </a:solidFill>
                <a:latin typeface="PT Sans"/>
              </a:rPr>
              <a:t>Higher priority processes go first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4"/>
        <p:cNvGrpSpPr/>
        <p:nvPr/>
      </p:nvGrpSpPr>
      <p:grpSpPr>
        <a:xfrm>
          <a:off x="0" y="0"/>
          <a:ext cx="0" cy="0"/>
          <a:chOff x="0" y="0"/>
          <a:chExt cx="0" cy="0"/>
        </a:xfrm>
      </p:grpSpPr>
      <p:sp>
        <p:nvSpPr>
          <p:cNvPr id="4145" name="Google Shape;4145;p62"/>
          <p:cNvSpPr txBox="1">
            <a:spLocks noGrp="1"/>
          </p:cNvSpPr>
          <p:nvPr>
            <p:ph type="title"/>
          </p:nvPr>
        </p:nvSpPr>
        <p:spPr>
          <a:xfrm>
            <a:off x="713100" y="2310138"/>
            <a:ext cx="7583400" cy="841800"/>
          </a:xfrm>
          <a:prstGeom prst="rect">
            <a:avLst/>
          </a:prstGeom>
        </p:spPr>
        <p:txBody>
          <a:bodyPr spcFirstLastPara="1" wrap="square" lIns="91425" tIns="91425" rIns="91425" bIns="91425" anchor="ctr" anchorCtr="0">
            <a:noAutofit/>
          </a:bodyPr>
          <a:lstStyle/>
          <a:p>
            <a:r>
              <a:rPr lang="en-US" dirty="0">
                <a:solidFill>
                  <a:schemeClr val="accent2"/>
                </a:solidFill>
              </a:rPr>
              <a:t>AI Model </a:t>
            </a:r>
            <a:r>
              <a:rPr lang="en-US" dirty="0"/>
              <a:t>Logic</a:t>
            </a:r>
            <a:endParaRPr dirty="0"/>
          </a:p>
        </p:txBody>
      </p:sp>
      <p:sp>
        <p:nvSpPr>
          <p:cNvPr id="4146" name="Google Shape;4146;p62"/>
          <p:cNvSpPr txBox="1">
            <a:spLocks noGrp="1"/>
          </p:cNvSpPr>
          <p:nvPr>
            <p:ph type="title" idx="2"/>
          </p:nvPr>
        </p:nvSpPr>
        <p:spPr>
          <a:xfrm>
            <a:off x="5961000" y="13325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grpSp>
        <p:nvGrpSpPr>
          <p:cNvPr id="4148" name="Google Shape;4148;p62"/>
          <p:cNvGrpSpPr/>
          <p:nvPr/>
        </p:nvGrpSpPr>
        <p:grpSpPr>
          <a:xfrm flipH="1">
            <a:off x="5624514" y="4219003"/>
            <a:ext cx="883262" cy="242091"/>
            <a:chOff x="2300350" y="2601250"/>
            <a:chExt cx="2275275" cy="623625"/>
          </a:xfrm>
        </p:grpSpPr>
        <p:sp>
          <p:nvSpPr>
            <p:cNvPr id="4149" name="Google Shape;4149;p6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6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6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5" name="Google Shape;4155;p62"/>
          <p:cNvGrpSpPr/>
          <p:nvPr/>
        </p:nvGrpSpPr>
        <p:grpSpPr>
          <a:xfrm rot="5400000">
            <a:off x="2406975" y="1552975"/>
            <a:ext cx="98902" cy="553090"/>
            <a:chOff x="4898850" y="4820550"/>
            <a:chExt cx="98902" cy="553090"/>
          </a:xfrm>
        </p:grpSpPr>
        <p:sp>
          <p:nvSpPr>
            <p:cNvPr id="4156" name="Google Shape;4156;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1" name="Google Shape;4161;p62"/>
          <p:cNvGrpSpPr/>
          <p:nvPr/>
        </p:nvGrpSpPr>
        <p:grpSpPr>
          <a:xfrm>
            <a:off x="1764792" y="3545691"/>
            <a:ext cx="1105976" cy="133969"/>
            <a:chOff x="8183182" y="663852"/>
            <a:chExt cx="1475028" cy="178673"/>
          </a:xfrm>
        </p:grpSpPr>
        <p:grpSp>
          <p:nvGrpSpPr>
            <p:cNvPr id="4162" name="Google Shape;4162;p62"/>
            <p:cNvGrpSpPr/>
            <p:nvPr/>
          </p:nvGrpSpPr>
          <p:grpSpPr>
            <a:xfrm>
              <a:off x="8183182" y="774425"/>
              <a:ext cx="1178025" cy="68100"/>
              <a:chOff x="2024450" y="204150"/>
              <a:chExt cx="1178025" cy="68100"/>
            </a:xfrm>
          </p:grpSpPr>
          <p:sp>
            <p:nvSpPr>
              <p:cNvPr id="4163" name="Google Shape;4163;p6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6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6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3" name="Google Shape;4173;p62"/>
            <p:cNvGrpSpPr/>
            <p:nvPr/>
          </p:nvGrpSpPr>
          <p:grpSpPr>
            <a:xfrm>
              <a:off x="8480185" y="663852"/>
              <a:ext cx="1178025" cy="68100"/>
              <a:chOff x="2024450" y="204150"/>
              <a:chExt cx="1178025" cy="68100"/>
            </a:xfrm>
          </p:grpSpPr>
          <p:sp>
            <p:nvSpPr>
              <p:cNvPr id="4174" name="Google Shape;4174;p6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6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84" name="Google Shape;4184;p62"/>
          <p:cNvGrpSpPr/>
          <p:nvPr/>
        </p:nvGrpSpPr>
        <p:grpSpPr>
          <a:xfrm rot="10800000">
            <a:off x="3861214" y="1283578"/>
            <a:ext cx="883262" cy="242091"/>
            <a:chOff x="2300350" y="2601250"/>
            <a:chExt cx="2275275" cy="623625"/>
          </a:xfrm>
        </p:grpSpPr>
        <p:sp>
          <p:nvSpPr>
            <p:cNvPr id="4185" name="Google Shape;4185;p6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6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1" name="Google Shape;4191;p62"/>
          <p:cNvGrpSpPr/>
          <p:nvPr/>
        </p:nvGrpSpPr>
        <p:grpSpPr>
          <a:xfrm rot="5400000">
            <a:off x="5527875" y="467850"/>
            <a:ext cx="98902" cy="553090"/>
            <a:chOff x="4898850" y="4820550"/>
            <a:chExt cx="98902" cy="553090"/>
          </a:xfrm>
        </p:grpSpPr>
        <p:sp>
          <p:nvSpPr>
            <p:cNvPr id="4192" name="Google Shape;4192;p6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6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42"/>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dirty="0"/>
              <a:t>MAIN </a:t>
            </a:r>
            <a:r>
              <a:rPr lang="en" dirty="0">
                <a:solidFill>
                  <a:schemeClr val="accent2"/>
                </a:solidFill>
              </a:rPr>
              <a:t>LOGIC </a:t>
            </a:r>
            <a:endParaRPr dirty="0">
              <a:solidFill>
                <a:schemeClr val="accent2"/>
              </a:solidFill>
            </a:endParaRPr>
          </a:p>
        </p:txBody>
      </p:sp>
      <p:sp>
        <p:nvSpPr>
          <p:cNvPr id="3040" name="Google Shape;3040;p42"/>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Input Features</a:t>
            </a:r>
            <a:endParaRPr dirty="0"/>
          </a:p>
        </p:txBody>
      </p:sp>
      <p:sp>
        <p:nvSpPr>
          <p:cNvPr id="3042" name="Google Shape;3042;p42"/>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Model Type</a:t>
            </a:r>
            <a:endParaRPr dirty="0"/>
          </a:p>
        </p:txBody>
      </p:sp>
      <p:sp>
        <p:nvSpPr>
          <p:cNvPr id="3044" name="Google Shape;3044;p42"/>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Output</a:t>
            </a:r>
            <a:endParaRPr dirty="0"/>
          </a:p>
        </p:txBody>
      </p:sp>
      <p:sp>
        <p:nvSpPr>
          <p:cNvPr id="3045" name="Google Shape;3045;p42"/>
          <p:cNvSpPr txBox="1">
            <a:spLocks noGrp="1"/>
          </p:cNvSpPr>
          <p:nvPr>
            <p:ph type="subTitle" idx="6"/>
          </p:nvPr>
        </p:nvSpPr>
        <p:spPr>
          <a:xfrm>
            <a:off x="6125013" y="3192879"/>
            <a:ext cx="2265600" cy="7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Scheduler choice (e.g., Round Robin or SJF)</a:t>
            </a:r>
            <a:endParaRPr dirty="0"/>
          </a:p>
        </p:txBody>
      </p:sp>
      <p:grpSp>
        <p:nvGrpSpPr>
          <p:cNvPr id="3046" name="Google Shape;3046;p42"/>
          <p:cNvGrpSpPr/>
          <p:nvPr/>
        </p:nvGrpSpPr>
        <p:grpSpPr>
          <a:xfrm>
            <a:off x="5419567" y="4501791"/>
            <a:ext cx="1105976" cy="133969"/>
            <a:chOff x="8183182" y="663852"/>
            <a:chExt cx="1475028" cy="178673"/>
          </a:xfrm>
        </p:grpSpPr>
        <p:grpSp>
          <p:nvGrpSpPr>
            <p:cNvPr id="3047" name="Google Shape;3047;p42"/>
            <p:cNvGrpSpPr/>
            <p:nvPr/>
          </p:nvGrpSpPr>
          <p:grpSpPr>
            <a:xfrm>
              <a:off x="8183182" y="774425"/>
              <a:ext cx="1178025" cy="68100"/>
              <a:chOff x="2024450" y="204150"/>
              <a:chExt cx="1178025" cy="68100"/>
            </a:xfrm>
          </p:grpSpPr>
          <p:sp>
            <p:nvSpPr>
              <p:cNvPr id="3048" name="Google Shape;3048;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8" name="Google Shape;3058;p42"/>
            <p:cNvGrpSpPr/>
            <p:nvPr/>
          </p:nvGrpSpPr>
          <p:grpSpPr>
            <a:xfrm>
              <a:off x="8480185" y="663852"/>
              <a:ext cx="1178025" cy="68100"/>
              <a:chOff x="2024450" y="204150"/>
              <a:chExt cx="1178025" cy="68100"/>
            </a:xfrm>
          </p:grpSpPr>
          <p:sp>
            <p:nvSpPr>
              <p:cNvPr id="3059" name="Google Shape;3059;p4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9" name="Google Shape;3069;p42"/>
          <p:cNvGrpSpPr/>
          <p:nvPr/>
        </p:nvGrpSpPr>
        <p:grpSpPr>
          <a:xfrm>
            <a:off x="4148914" y="1744484"/>
            <a:ext cx="854980" cy="750308"/>
            <a:chOff x="7547949" y="2761477"/>
            <a:chExt cx="417348" cy="366254"/>
          </a:xfrm>
        </p:grpSpPr>
        <p:sp>
          <p:nvSpPr>
            <p:cNvPr id="3070" name="Google Shape;3070;p42"/>
            <p:cNvSpPr/>
            <p:nvPr/>
          </p:nvSpPr>
          <p:spPr>
            <a:xfrm>
              <a:off x="7744686" y="2908824"/>
              <a:ext cx="23889" cy="23889"/>
            </a:xfrm>
            <a:custGeom>
              <a:avLst/>
              <a:gdLst/>
              <a:ahLst/>
              <a:cxnLst/>
              <a:rect l="l" t="t" r="r" b="b"/>
              <a:pathLst>
                <a:path w="668" h="668" extrusionOk="0">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7669761" y="3070654"/>
              <a:ext cx="173770" cy="57077"/>
            </a:xfrm>
            <a:custGeom>
              <a:avLst/>
              <a:gdLst/>
              <a:ahLst/>
              <a:cxnLst/>
              <a:rect l="l" t="t" r="r" b="b"/>
              <a:pathLst>
                <a:path w="4859" h="1596" extrusionOk="0">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7547949" y="2761477"/>
              <a:ext cx="417348" cy="284491"/>
            </a:xfrm>
            <a:custGeom>
              <a:avLst/>
              <a:gdLst/>
              <a:ahLst/>
              <a:cxnLst/>
              <a:rect l="l" t="t" r="r" b="b"/>
              <a:pathLst>
                <a:path w="11670" h="7955" extrusionOk="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3" name="Google Shape;3073;p42"/>
          <p:cNvGrpSpPr/>
          <p:nvPr/>
        </p:nvGrpSpPr>
        <p:grpSpPr>
          <a:xfrm>
            <a:off x="6891103" y="1746089"/>
            <a:ext cx="748683" cy="747098"/>
            <a:chOff x="6856386" y="1437970"/>
            <a:chExt cx="416490" cy="415632"/>
          </a:xfrm>
        </p:grpSpPr>
        <p:sp>
          <p:nvSpPr>
            <p:cNvPr id="3074" name="Google Shape;3074;p42"/>
            <p:cNvSpPr/>
            <p:nvPr/>
          </p:nvSpPr>
          <p:spPr>
            <a:xfrm>
              <a:off x="6856386" y="1437970"/>
              <a:ext cx="416490" cy="415632"/>
            </a:xfrm>
            <a:custGeom>
              <a:avLst/>
              <a:gdLst/>
              <a:ahLst/>
              <a:cxnLst/>
              <a:rect l="l" t="t" r="r" b="b"/>
              <a:pathLst>
                <a:path w="11646" h="11622" extrusionOk="0">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7027551" y="1566576"/>
              <a:ext cx="74136" cy="52821"/>
            </a:xfrm>
            <a:custGeom>
              <a:avLst/>
              <a:gdLst/>
              <a:ahLst/>
              <a:cxnLst/>
              <a:rect l="l" t="t" r="r" b="b"/>
              <a:pathLst>
                <a:path w="2073" h="1477" extrusionOk="0">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7012244" y="1644076"/>
              <a:ext cx="104784" cy="80931"/>
            </a:xfrm>
            <a:custGeom>
              <a:avLst/>
              <a:gdLst/>
              <a:ahLst/>
              <a:cxnLst/>
              <a:rect l="l" t="t" r="r" b="b"/>
              <a:pathLst>
                <a:path w="2930" h="2263" extrusionOk="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42"/>
          <p:cNvGrpSpPr/>
          <p:nvPr/>
        </p:nvGrpSpPr>
        <p:grpSpPr>
          <a:xfrm>
            <a:off x="1514059" y="1744494"/>
            <a:ext cx="748683" cy="750289"/>
            <a:chOff x="4722040" y="1437111"/>
            <a:chExt cx="416490" cy="417360"/>
          </a:xfrm>
        </p:grpSpPr>
        <p:sp>
          <p:nvSpPr>
            <p:cNvPr id="3078" name="Google Shape;3078;p42"/>
            <p:cNvSpPr/>
            <p:nvPr/>
          </p:nvSpPr>
          <p:spPr>
            <a:xfrm>
              <a:off x="4785056" y="1586997"/>
              <a:ext cx="298975" cy="179742"/>
            </a:xfrm>
            <a:custGeom>
              <a:avLst/>
              <a:gdLst/>
              <a:ahLst/>
              <a:cxnLst/>
              <a:rect l="l" t="t" r="r" b="b"/>
              <a:pathLst>
                <a:path w="8360" h="5026" extrusionOk="0">
                  <a:moveTo>
                    <a:pt x="4192" y="810"/>
                  </a:moveTo>
                  <a:cubicBezTo>
                    <a:pt x="5002" y="810"/>
                    <a:pt x="5787" y="1120"/>
                    <a:pt x="6359" y="1692"/>
                  </a:cubicBezTo>
                  <a:cubicBezTo>
                    <a:pt x="6478" y="1834"/>
                    <a:pt x="6478" y="2049"/>
                    <a:pt x="6359" y="2192"/>
                  </a:cubicBezTo>
                  <a:cubicBezTo>
                    <a:pt x="6287" y="2251"/>
                    <a:pt x="6198" y="2281"/>
                    <a:pt x="6112" y="2281"/>
                  </a:cubicBezTo>
                  <a:cubicBezTo>
                    <a:pt x="6026" y="2281"/>
                    <a:pt x="5942" y="2251"/>
                    <a:pt x="5883" y="2192"/>
                  </a:cubicBezTo>
                  <a:cubicBezTo>
                    <a:pt x="5430" y="1739"/>
                    <a:pt x="4811" y="1477"/>
                    <a:pt x="4192" y="1477"/>
                  </a:cubicBezTo>
                  <a:cubicBezTo>
                    <a:pt x="3549" y="1477"/>
                    <a:pt x="2953" y="1739"/>
                    <a:pt x="2501" y="2192"/>
                  </a:cubicBezTo>
                  <a:cubicBezTo>
                    <a:pt x="2430" y="2251"/>
                    <a:pt x="2340" y="2281"/>
                    <a:pt x="2254" y="2281"/>
                  </a:cubicBezTo>
                  <a:cubicBezTo>
                    <a:pt x="2168" y="2281"/>
                    <a:pt x="2084" y="2251"/>
                    <a:pt x="2025" y="2192"/>
                  </a:cubicBezTo>
                  <a:cubicBezTo>
                    <a:pt x="1882" y="2049"/>
                    <a:pt x="1882" y="1834"/>
                    <a:pt x="2025" y="1692"/>
                  </a:cubicBezTo>
                  <a:cubicBezTo>
                    <a:pt x="2596" y="1120"/>
                    <a:pt x="3358" y="810"/>
                    <a:pt x="4192" y="810"/>
                  </a:cubicBezTo>
                  <a:close/>
                  <a:moveTo>
                    <a:pt x="4192" y="2168"/>
                  </a:moveTo>
                  <a:cubicBezTo>
                    <a:pt x="4644" y="2168"/>
                    <a:pt x="5073" y="2335"/>
                    <a:pt x="5383" y="2668"/>
                  </a:cubicBezTo>
                  <a:cubicBezTo>
                    <a:pt x="5525" y="2811"/>
                    <a:pt x="5525" y="3025"/>
                    <a:pt x="5383" y="3144"/>
                  </a:cubicBezTo>
                  <a:cubicBezTo>
                    <a:pt x="5323" y="3216"/>
                    <a:pt x="5240" y="3251"/>
                    <a:pt x="5153" y="3251"/>
                  </a:cubicBezTo>
                  <a:cubicBezTo>
                    <a:pt x="5067" y="3251"/>
                    <a:pt x="4978" y="3216"/>
                    <a:pt x="4906" y="3144"/>
                  </a:cubicBezTo>
                  <a:cubicBezTo>
                    <a:pt x="4716" y="2954"/>
                    <a:pt x="4454" y="2858"/>
                    <a:pt x="4192" y="2858"/>
                  </a:cubicBezTo>
                  <a:cubicBezTo>
                    <a:pt x="3906" y="2858"/>
                    <a:pt x="3644" y="2954"/>
                    <a:pt x="3454" y="3144"/>
                  </a:cubicBezTo>
                  <a:cubicBezTo>
                    <a:pt x="3394" y="3216"/>
                    <a:pt x="3311" y="3251"/>
                    <a:pt x="3224" y="3251"/>
                  </a:cubicBezTo>
                  <a:cubicBezTo>
                    <a:pt x="3138" y="3251"/>
                    <a:pt x="3049" y="3216"/>
                    <a:pt x="2977" y="3144"/>
                  </a:cubicBezTo>
                  <a:cubicBezTo>
                    <a:pt x="2834" y="3025"/>
                    <a:pt x="2834" y="2811"/>
                    <a:pt x="2977" y="2668"/>
                  </a:cubicBezTo>
                  <a:cubicBezTo>
                    <a:pt x="3311" y="2335"/>
                    <a:pt x="3739" y="2168"/>
                    <a:pt x="4192" y="2168"/>
                  </a:cubicBezTo>
                  <a:close/>
                  <a:moveTo>
                    <a:pt x="4192" y="3525"/>
                  </a:moveTo>
                  <a:cubicBezTo>
                    <a:pt x="4382" y="3525"/>
                    <a:pt x="4525" y="3692"/>
                    <a:pt x="4525" y="3882"/>
                  </a:cubicBezTo>
                  <a:cubicBezTo>
                    <a:pt x="4525" y="4049"/>
                    <a:pt x="4382" y="4216"/>
                    <a:pt x="4192" y="4216"/>
                  </a:cubicBezTo>
                  <a:cubicBezTo>
                    <a:pt x="4001" y="4216"/>
                    <a:pt x="3835" y="4049"/>
                    <a:pt x="3835" y="3882"/>
                  </a:cubicBezTo>
                  <a:cubicBezTo>
                    <a:pt x="3835" y="3692"/>
                    <a:pt x="4001" y="3525"/>
                    <a:pt x="4192" y="3525"/>
                  </a:cubicBezTo>
                  <a:close/>
                  <a:moveTo>
                    <a:pt x="334" y="1"/>
                  </a:moveTo>
                  <a:cubicBezTo>
                    <a:pt x="143" y="1"/>
                    <a:pt x="0" y="144"/>
                    <a:pt x="0" y="310"/>
                  </a:cubicBezTo>
                  <a:lnTo>
                    <a:pt x="0" y="5026"/>
                  </a:lnTo>
                  <a:lnTo>
                    <a:pt x="8359" y="5026"/>
                  </a:lnTo>
                  <a:lnTo>
                    <a:pt x="8359" y="310"/>
                  </a:lnTo>
                  <a:cubicBezTo>
                    <a:pt x="8359" y="144"/>
                    <a:pt x="8216" y="1"/>
                    <a:pt x="8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4756946" y="1791422"/>
              <a:ext cx="356051" cy="63049"/>
            </a:xfrm>
            <a:custGeom>
              <a:avLst/>
              <a:gdLst/>
              <a:ahLst/>
              <a:cxnLst/>
              <a:rect l="l" t="t" r="r" b="b"/>
              <a:pathLst>
                <a:path w="9956" h="1763" extrusionOk="0">
                  <a:moveTo>
                    <a:pt x="334" y="0"/>
                  </a:moveTo>
                  <a:cubicBezTo>
                    <a:pt x="143" y="0"/>
                    <a:pt x="1" y="143"/>
                    <a:pt x="1" y="310"/>
                  </a:cubicBezTo>
                  <a:lnTo>
                    <a:pt x="1" y="476"/>
                  </a:lnTo>
                  <a:cubicBezTo>
                    <a:pt x="1" y="1191"/>
                    <a:pt x="572" y="1762"/>
                    <a:pt x="1263" y="1762"/>
                  </a:cubicBezTo>
                  <a:lnTo>
                    <a:pt x="8669" y="1762"/>
                  </a:lnTo>
                  <a:cubicBezTo>
                    <a:pt x="9383" y="1762"/>
                    <a:pt x="9955" y="1191"/>
                    <a:pt x="9955" y="476"/>
                  </a:cubicBezTo>
                  <a:lnTo>
                    <a:pt x="9955" y="310"/>
                  </a:lnTo>
                  <a:cubicBezTo>
                    <a:pt x="9955" y="143"/>
                    <a:pt x="9788" y="0"/>
                    <a:pt x="9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4722040" y="1437111"/>
              <a:ext cx="416490" cy="235103"/>
            </a:xfrm>
            <a:custGeom>
              <a:avLst/>
              <a:gdLst/>
              <a:ahLst/>
              <a:cxnLst/>
              <a:rect l="l" t="t" r="r" b="b"/>
              <a:pathLst>
                <a:path w="11646" h="6574" extrusionOk="0">
                  <a:moveTo>
                    <a:pt x="5811" y="0"/>
                  </a:moveTo>
                  <a:cubicBezTo>
                    <a:pt x="5525" y="0"/>
                    <a:pt x="5239" y="72"/>
                    <a:pt x="4977" y="167"/>
                  </a:cubicBezTo>
                  <a:cubicBezTo>
                    <a:pt x="4358" y="405"/>
                    <a:pt x="3858" y="858"/>
                    <a:pt x="3596" y="1453"/>
                  </a:cubicBezTo>
                  <a:cubicBezTo>
                    <a:pt x="3382" y="1358"/>
                    <a:pt x="3144" y="1310"/>
                    <a:pt x="2906" y="1310"/>
                  </a:cubicBezTo>
                  <a:cubicBezTo>
                    <a:pt x="2501" y="1310"/>
                    <a:pt x="2120" y="1453"/>
                    <a:pt x="1834" y="1691"/>
                  </a:cubicBezTo>
                  <a:cubicBezTo>
                    <a:pt x="1691" y="1834"/>
                    <a:pt x="1572" y="1977"/>
                    <a:pt x="1477" y="2144"/>
                  </a:cubicBezTo>
                  <a:cubicBezTo>
                    <a:pt x="1334" y="2406"/>
                    <a:pt x="1262" y="2715"/>
                    <a:pt x="1286" y="3025"/>
                  </a:cubicBezTo>
                  <a:cubicBezTo>
                    <a:pt x="596" y="3263"/>
                    <a:pt x="95" y="3882"/>
                    <a:pt x="0" y="4620"/>
                  </a:cubicBezTo>
                  <a:cubicBezTo>
                    <a:pt x="0" y="4692"/>
                    <a:pt x="0" y="4763"/>
                    <a:pt x="0" y="4859"/>
                  </a:cubicBezTo>
                  <a:cubicBezTo>
                    <a:pt x="0" y="5454"/>
                    <a:pt x="286" y="6002"/>
                    <a:pt x="715" y="6359"/>
                  </a:cubicBezTo>
                  <a:cubicBezTo>
                    <a:pt x="834" y="6430"/>
                    <a:pt x="953" y="6526"/>
                    <a:pt x="1072" y="6573"/>
                  </a:cubicBezTo>
                  <a:lnTo>
                    <a:pt x="1072" y="4501"/>
                  </a:lnTo>
                  <a:cubicBezTo>
                    <a:pt x="1072" y="3954"/>
                    <a:pt x="1524" y="3501"/>
                    <a:pt x="2096" y="3501"/>
                  </a:cubicBezTo>
                  <a:lnTo>
                    <a:pt x="9788" y="3501"/>
                  </a:lnTo>
                  <a:cubicBezTo>
                    <a:pt x="10359" y="3501"/>
                    <a:pt x="10788" y="3954"/>
                    <a:pt x="10788" y="4501"/>
                  </a:cubicBezTo>
                  <a:lnTo>
                    <a:pt x="10788" y="6430"/>
                  </a:lnTo>
                  <a:cubicBezTo>
                    <a:pt x="10883" y="6383"/>
                    <a:pt x="10955" y="6335"/>
                    <a:pt x="11026" y="6264"/>
                  </a:cubicBezTo>
                  <a:cubicBezTo>
                    <a:pt x="11407" y="5906"/>
                    <a:pt x="11645" y="5406"/>
                    <a:pt x="11645" y="4859"/>
                  </a:cubicBezTo>
                  <a:cubicBezTo>
                    <a:pt x="11645" y="4763"/>
                    <a:pt x="11645" y="4692"/>
                    <a:pt x="11622" y="4620"/>
                  </a:cubicBezTo>
                  <a:cubicBezTo>
                    <a:pt x="11550" y="3882"/>
                    <a:pt x="11026" y="3263"/>
                    <a:pt x="10359" y="3025"/>
                  </a:cubicBezTo>
                  <a:cubicBezTo>
                    <a:pt x="10383" y="2715"/>
                    <a:pt x="10288" y="2406"/>
                    <a:pt x="10169" y="2144"/>
                  </a:cubicBezTo>
                  <a:cubicBezTo>
                    <a:pt x="9883" y="1644"/>
                    <a:pt x="9359" y="1310"/>
                    <a:pt x="8740" y="1310"/>
                  </a:cubicBezTo>
                  <a:cubicBezTo>
                    <a:pt x="8597" y="1310"/>
                    <a:pt x="8478" y="1310"/>
                    <a:pt x="8359" y="1358"/>
                  </a:cubicBezTo>
                  <a:cubicBezTo>
                    <a:pt x="8240" y="1382"/>
                    <a:pt x="8145" y="1405"/>
                    <a:pt x="8026" y="1453"/>
                  </a:cubicBezTo>
                  <a:cubicBezTo>
                    <a:pt x="7954" y="1263"/>
                    <a:pt x="7835" y="1072"/>
                    <a:pt x="7692" y="905"/>
                  </a:cubicBezTo>
                  <a:cubicBezTo>
                    <a:pt x="7264" y="358"/>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a:extLst>
              <a:ext uri="{FF2B5EF4-FFF2-40B4-BE49-F238E27FC236}">
                <a16:creationId xmlns:a16="http://schemas.microsoft.com/office/drawing/2014/main" id="{8631FBDE-C078-5158-05A0-7626382E6CAA}"/>
              </a:ext>
            </a:extLst>
          </p:cNvPr>
          <p:cNvSpPr>
            <a:spLocks noGrp="1" noChangeArrowheads="1"/>
          </p:cNvSpPr>
          <p:nvPr>
            <p:ph type="subTitle" idx="1"/>
          </p:nvPr>
        </p:nvSpPr>
        <p:spPr bwMode="auto">
          <a:xfrm>
            <a:off x="763281" y="3192879"/>
            <a:ext cx="226555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lang="en-US" altLang="en-US" dirty="0"/>
              <a:t>Burst time</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lang="en-US" altLang="en-US" dirty="0"/>
              <a:t>Number of processes</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lang="en-US" altLang="en-US" dirty="0"/>
              <a:t>CPU load</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lang="en-US" altLang="en-US" dirty="0"/>
              <a:t>Process types (I/O or CPU-bound)</a:t>
            </a:r>
          </a:p>
        </p:txBody>
      </p:sp>
      <p:sp>
        <p:nvSpPr>
          <p:cNvPr id="3" name="Subtitle 2">
            <a:extLst>
              <a:ext uri="{FF2B5EF4-FFF2-40B4-BE49-F238E27FC236}">
                <a16:creationId xmlns:a16="http://schemas.microsoft.com/office/drawing/2014/main" id="{DB9E800F-3C83-CC0B-5776-BA97FE7BB498}"/>
              </a:ext>
            </a:extLst>
          </p:cNvPr>
          <p:cNvSpPr>
            <a:spLocks noGrp="1" noChangeArrowheads="1"/>
          </p:cNvSpPr>
          <p:nvPr>
            <p:ph type="subTitle" idx="4"/>
          </p:nvPr>
        </p:nvSpPr>
        <p:spPr bwMode="auto">
          <a:xfrm>
            <a:off x="3328264" y="3174763"/>
            <a:ext cx="248968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lang="en-US" altLang="en-US" b="1" dirty="0"/>
              <a:t>Decision Tree: </a:t>
            </a:r>
            <a:r>
              <a:rPr lang="en-US" altLang="en-US" dirty="0"/>
              <a:t>Simple and explainable</a:t>
            </a:r>
          </a:p>
          <a:p>
            <a:pPr marL="400050" marR="0" lvl="0" indent="-400050" algn="l" defTabSz="914400" rtl="0" eaLnBrk="0" fontAlgn="base" latinLnBrk="0" hangingPunct="0">
              <a:lnSpc>
                <a:spcPct val="100000"/>
              </a:lnSpc>
              <a:spcBef>
                <a:spcPct val="0"/>
              </a:spcBef>
              <a:spcAft>
                <a:spcPct val="0"/>
              </a:spcAft>
              <a:buClrTx/>
              <a:buSzTx/>
              <a:buFont typeface="+mj-lt"/>
              <a:buAutoNum type="romanLcPeriod"/>
              <a:tabLst/>
            </a:pPr>
            <a:r>
              <a:rPr lang="en-US" altLang="en-US" b="1" dirty="0"/>
              <a:t>Reinforcement Learning: </a:t>
            </a:r>
            <a:r>
              <a:rPr lang="en-US" altLang="en-US" dirty="0"/>
              <a:t>More adaptive, complex</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0"/>
        <p:cNvGrpSpPr/>
        <p:nvPr/>
      </p:nvGrpSpPr>
      <p:grpSpPr>
        <a:xfrm>
          <a:off x="0" y="0"/>
          <a:ext cx="0" cy="0"/>
          <a:chOff x="0" y="0"/>
          <a:chExt cx="0" cy="0"/>
        </a:xfrm>
      </p:grpSpPr>
      <p:sp>
        <p:nvSpPr>
          <p:cNvPr id="4291" name="Google Shape;4291;p64"/>
          <p:cNvSpPr txBox="1">
            <a:spLocks noGrp="1"/>
          </p:cNvSpPr>
          <p:nvPr>
            <p:ph type="title"/>
          </p:nvPr>
        </p:nvSpPr>
        <p:spPr>
          <a:xfrm>
            <a:off x="864525" y="2215425"/>
            <a:ext cx="6772200" cy="813600"/>
          </a:xfrm>
          <a:prstGeom prst="rect">
            <a:avLst/>
          </a:prstGeom>
        </p:spPr>
        <p:txBody>
          <a:bodyPr spcFirstLastPara="1" wrap="square" lIns="91425" tIns="91425" rIns="91425" bIns="91425" anchor="b" anchorCtr="0">
            <a:noAutofit/>
          </a:bodyPr>
          <a:lstStyle/>
          <a:p>
            <a:r>
              <a:rPr lang="en-US" dirty="0">
                <a:solidFill>
                  <a:schemeClr val="accent2"/>
                </a:solidFill>
              </a:rPr>
              <a:t>Results /</a:t>
            </a:r>
            <a:r>
              <a:rPr lang="en-US" dirty="0"/>
              <a:t> Expected Outcomes</a:t>
            </a:r>
            <a:endParaRPr dirty="0"/>
          </a:p>
        </p:txBody>
      </p:sp>
      <p:sp>
        <p:nvSpPr>
          <p:cNvPr id="4293" name="Google Shape;4293;p64"/>
          <p:cNvSpPr txBox="1">
            <a:spLocks noGrp="1"/>
          </p:cNvSpPr>
          <p:nvPr>
            <p:ph type="title" idx="2"/>
          </p:nvPr>
        </p:nvSpPr>
        <p:spPr>
          <a:xfrm>
            <a:off x="864525" y="910725"/>
            <a:ext cx="2130300" cy="130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4294" name="Google Shape;4294;p64"/>
          <p:cNvGrpSpPr/>
          <p:nvPr/>
        </p:nvGrpSpPr>
        <p:grpSpPr>
          <a:xfrm rot="-5400000" flipH="1">
            <a:off x="7383127" y="3012828"/>
            <a:ext cx="883262" cy="242091"/>
            <a:chOff x="2300350" y="2601250"/>
            <a:chExt cx="2275275" cy="623625"/>
          </a:xfrm>
        </p:grpSpPr>
        <p:sp>
          <p:nvSpPr>
            <p:cNvPr id="4295" name="Google Shape;4295;p6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1" name="Google Shape;4301;p64"/>
          <p:cNvGrpSpPr/>
          <p:nvPr/>
        </p:nvGrpSpPr>
        <p:grpSpPr>
          <a:xfrm rot="5400000">
            <a:off x="2935200" y="4005125"/>
            <a:ext cx="98902" cy="553090"/>
            <a:chOff x="4898850" y="4820550"/>
            <a:chExt cx="98902" cy="553090"/>
          </a:xfrm>
        </p:grpSpPr>
        <p:sp>
          <p:nvSpPr>
            <p:cNvPr id="4302" name="Google Shape;4302;p6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64"/>
          <p:cNvGrpSpPr/>
          <p:nvPr/>
        </p:nvGrpSpPr>
        <p:grpSpPr>
          <a:xfrm>
            <a:off x="2502517" y="715516"/>
            <a:ext cx="1105976" cy="133969"/>
            <a:chOff x="8183182" y="663852"/>
            <a:chExt cx="1475028" cy="178673"/>
          </a:xfrm>
        </p:grpSpPr>
        <p:grpSp>
          <p:nvGrpSpPr>
            <p:cNvPr id="4308" name="Google Shape;4308;p64"/>
            <p:cNvGrpSpPr/>
            <p:nvPr/>
          </p:nvGrpSpPr>
          <p:grpSpPr>
            <a:xfrm>
              <a:off x="8183182" y="774425"/>
              <a:ext cx="1178025" cy="68100"/>
              <a:chOff x="2024450" y="204150"/>
              <a:chExt cx="1178025" cy="68100"/>
            </a:xfrm>
          </p:grpSpPr>
          <p:sp>
            <p:nvSpPr>
              <p:cNvPr id="4309" name="Google Shape;4309;p6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9" name="Google Shape;4319;p64"/>
            <p:cNvGrpSpPr/>
            <p:nvPr/>
          </p:nvGrpSpPr>
          <p:grpSpPr>
            <a:xfrm>
              <a:off x="8480185" y="663852"/>
              <a:ext cx="1178025" cy="68100"/>
              <a:chOff x="2024450" y="204150"/>
              <a:chExt cx="1178025" cy="68100"/>
            </a:xfrm>
          </p:grpSpPr>
          <p:sp>
            <p:nvSpPr>
              <p:cNvPr id="4320" name="Google Shape;4320;p6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6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0" name="Google Shape;4330;p64"/>
          <p:cNvGrpSpPr/>
          <p:nvPr/>
        </p:nvGrpSpPr>
        <p:grpSpPr>
          <a:xfrm>
            <a:off x="5835364" y="1296428"/>
            <a:ext cx="883262" cy="242091"/>
            <a:chOff x="2300350" y="2601250"/>
            <a:chExt cx="2275275" cy="623625"/>
          </a:xfrm>
        </p:grpSpPr>
        <p:sp>
          <p:nvSpPr>
            <p:cNvPr id="4331" name="Google Shape;4331;p6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7" name="Google Shape;4337;p64"/>
          <p:cNvGrpSpPr/>
          <p:nvPr/>
        </p:nvGrpSpPr>
        <p:grpSpPr>
          <a:xfrm>
            <a:off x="7672192" y="1903729"/>
            <a:ext cx="1823016" cy="296643"/>
            <a:chOff x="7857346" y="3902355"/>
            <a:chExt cx="1823016" cy="296643"/>
          </a:xfrm>
        </p:grpSpPr>
        <p:sp>
          <p:nvSpPr>
            <p:cNvPr id="4338" name="Google Shape;4338;p6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6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4" name="Google Shape;4344;p64"/>
          <p:cNvGrpSpPr/>
          <p:nvPr/>
        </p:nvGrpSpPr>
        <p:grpSpPr>
          <a:xfrm rot="5400000">
            <a:off x="4397925" y="1382925"/>
            <a:ext cx="98902" cy="553090"/>
            <a:chOff x="4898850" y="4820550"/>
            <a:chExt cx="98902" cy="553090"/>
          </a:xfrm>
        </p:grpSpPr>
        <p:sp>
          <p:nvSpPr>
            <p:cNvPr id="4345" name="Google Shape;4345;p6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0" name="Google Shape;4350;p64"/>
          <p:cNvGrpSpPr/>
          <p:nvPr/>
        </p:nvGrpSpPr>
        <p:grpSpPr>
          <a:xfrm>
            <a:off x="5564542" y="4282016"/>
            <a:ext cx="1105976" cy="133969"/>
            <a:chOff x="8183182" y="663852"/>
            <a:chExt cx="1475028" cy="178673"/>
          </a:xfrm>
        </p:grpSpPr>
        <p:grpSp>
          <p:nvGrpSpPr>
            <p:cNvPr id="4351" name="Google Shape;4351;p64"/>
            <p:cNvGrpSpPr/>
            <p:nvPr/>
          </p:nvGrpSpPr>
          <p:grpSpPr>
            <a:xfrm>
              <a:off x="8183182" y="774425"/>
              <a:ext cx="1178025" cy="68100"/>
              <a:chOff x="2024450" y="204150"/>
              <a:chExt cx="1178025" cy="68100"/>
            </a:xfrm>
          </p:grpSpPr>
          <p:sp>
            <p:nvSpPr>
              <p:cNvPr id="4352" name="Google Shape;4352;p6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6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6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2" name="Google Shape;4362;p64"/>
            <p:cNvGrpSpPr/>
            <p:nvPr/>
          </p:nvGrpSpPr>
          <p:grpSpPr>
            <a:xfrm>
              <a:off x="8480185" y="663852"/>
              <a:ext cx="1178025" cy="68100"/>
              <a:chOff x="2024450" y="204150"/>
              <a:chExt cx="1178025" cy="68100"/>
            </a:xfrm>
          </p:grpSpPr>
          <p:sp>
            <p:nvSpPr>
              <p:cNvPr id="4363" name="Google Shape;4363;p6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6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76"/>
        <p:cNvGrpSpPr/>
        <p:nvPr/>
      </p:nvGrpSpPr>
      <p:grpSpPr>
        <a:xfrm>
          <a:off x="0" y="0"/>
          <a:ext cx="0" cy="0"/>
          <a:chOff x="0" y="0"/>
          <a:chExt cx="0" cy="0"/>
        </a:xfrm>
      </p:grpSpPr>
      <p:sp>
        <p:nvSpPr>
          <p:cNvPr id="4377" name="Google Shape;4377;p65"/>
          <p:cNvSpPr txBox="1">
            <a:spLocks noGrp="1"/>
          </p:cNvSpPr>
          <p:nvPr>
            <p:ph type="title"/>
          </p:nvPr>
        </p:nvSpPr>
        <p:spPr>
          <a:xfrm>
            <a:off x="193566" y="551990"/>
            <a:ext cx="8440071" cy="93852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lt1"/>
                </a:solidFill>
                <a:latin typeface="Exo"/>
              </a:rPr>
              <a:t>Simulation Results </a:t>
            </a:r>
            <a:r>
              <a:rPr lang="en-US" dirty="0">
                <a:solidFill>
                  <a:schemeClr val="accent2"/>
                </a:solidFill>
              </a:rPr>
              <a:t>(AI vs. Static Scheduling)</a:t>
            </a:r>
            <a:endParaRPr dirty="0">
              <a:solidFill>
                <a:schemeClr val="accent2"/>
              </a:solidFill>
            </a:endParaRPr>
          </a:p>
        </p:txBody>
      </p:sp>
      <p:grpSp>
        <p:nvGrpSpPr>
          <p:cNvPr id="4385" name="Google Shape;4385;p65"/>
          <p:cNvGrpSpPr/>
          <p:nvPr/>
        </p:nvGrpSpPr>
        <p:grpSpPr>
          <a:xfrm>
            <a:off x="7585498" y="1021253"/>
            <a:ext cx="883262" cy="242091"/>
            <a:chOff x="2300350" y="2601250"/>
            <a:chExt cx="2275275" cy="623625"/>
          </a:xfrm>
        </p:grpSpPr>
        <p:sp>
          <p:nvSpPr>
            <p:cNvPr id="4386" name="Google Shape;4386;p6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2">
            <a:extLst>
              <a:ext uri="{FF2B5EF4-FFF2-40B4-BE49-F238E27FC236}">
                <a16:creationId xmlns:a16="http://schemas.microsoft.com/office/drawing/2014/main" id="{D3390DB7-B0A0-ECAB-2D1E-CA67F6568DD7}"/>
              </a:ext>
            </a:extLst>
          </p:cNvPr>
          <p:cNvGraphicFramePr>
            <a:graphicFrameLocks noGrp="1"/>
          </p:cNvGraphicFramePr>
          <p:nvPr>
            <p:extLst>
              <p:ext uri="{D42A27DB-BD31-4B8C-83A1-F6EECF244321}">
                <p14:modId xmlns:p14="http://schemas.microsoft.com/office/powerpoint/2010/main" val="2620214230"/>
              </p:ext>
            </p:extLst>
          </p:nvPr>
        </p:nvGraphicFramePr>
        <p:xfrm>
          <a:off x="712788" y="1922990"/>
          <a:ext cx="7718424" cy="1828800"/>
        </p:xfrm>
        <a:graphic>
          <a:graphicData uri="http://schemas.openxmlformats.org/drawingml/2006/table">
            <a:tbl>
              <a:tblPr>
                <a:tableStyleId>{731137FF-F5E3-4C1B-8BA1-AFC5A49A7E6A}</a:tableStyleId>
              </a:tblPr>
              <a:tblGrid>
                <a:gridCol w="2572808">
                  <a:extLst>
                    <a:ext uri="{9D8B030D-6E8A-4147-A177-3AD203B41FA5}">
                      <a16:colId xmlns:a16="http://schemas.microsoft.com/office/drawing/2014/main" val="2614302673"/>
                    </a:ext>
                  </a:extLst>
                </a:gridCol>
                <a:gridCol w="2572808">
                  <a:extLst>
                    <a:ext uri="{9D8B030D-6E8A-4147-A177-3AD203B41FA5}">
                      <a16:colId xmlns:a16="http://schemas.microsoft.com/office/drawing/2014/main" val="726945261"/>
                    </a:ext>
                  </a:extLst>
                </a:gridCol>
                <a:gridCol w="2572808">
                  <a:extLst>
                    <a:ext uri="{9D8B030D-6E8A-4147-A177-3AD203B41FA5}">
                      <a16:colId xmlns:a16="http://schemas.microsoft.com/office/drawing/2014/main" val="42022743"/>
                    </a:ext>
                  </a:extLst>
                </a:gridCol>
              </a:tblGrid>
              <a:tr h="0">
                <a:tc>
                  <a:txBody>
                    <a:bodyPr/>
                    <a:lstStyle/>
                    <a:p>
                      <a:r>
                        <a:rPr lang="en-US" b="1">
                          <a:solidFill>
                            <a:schemeClr val="bg1"/>
                          </a:solidFill>
                        </a:rPr>
                        <a:t>Metric</a:t>
                      </a:r>
                      <a:endParaRPr lang="en-US">
                        <a:solidFill>
                          <a:schemeClr val="bg1"/>
                        </a:solidFill>
                      </a:endParaRPr>
                    </a:p>
                  </a:txBody>
                  <a:tcPr anchor="ctr"/>
                </a:tc>
                <a:tc>
                  <a:txBody>
                    <a:bodyPr/>
                    <a:lstStyle/>
                    <a:p>
                      <a:r>
                        <a:rPr lang="en-US" b="1">
                          <a:solidFill>
                            <a:schemeClr val="bg1"/>
                          </a:solidFill>
                        </a:rPr>
                        <a:t>Traditional Scheduler</a:t>
                      </a:r>
                      <a:endParaRPr lang="en-US">
                        <a:solidFill>
                          <a:schemeClr val="bg1"/>
                        </a:solidFill>
                      </a:endParaRPr>
                    </a:p>
                  </a:txBody>
                  <a:tcPr anchor="ctr"/>
                </a:tc>
                <a:tc>
                  <a:txBody>
                    <a:bodyPr/>
                    <a:lstStyle/>
                    <a:p>
                      <a:r>
                        <a:rPr lang="en-US" b="1">
                          <a:solidFill>
                            <a:schemeClr val="bg1"/>
                          </a:solidFill>
                        </a:rPr>
                        <a:t>AI-Based Scheduler</a:t>
                      </a:r>
                      <a:endParaRPr lang="en-US">
                        <a:solidFill>
                          <a:schemeClr val="bg1"/>
                        </a:solidFill>
                      </a:endParaRPr>
                    </a:p>
                  </a:txBody>
                  <a:tcPr anchor="ctr"/>
                </a:tc>
                <a:extLst>
                  <a:ext uri="{0D108BD9-81ED-4DB2-BD59-A6C34878D82A}">
                    <a16:rowId xmlns:a16="http://schemas.microsoft.com/office/drawing/2014/main" val="3395073274"/>
                  </a:ext>
                </a:extLst>
              </a:tr>
              <a:tr h="0">
                <a:tc>
                  <a:txBody>
                    <a:bodyPr/>
                    <a:lstStyle/>
                    <a:p>
                      <a:r>
                        <a:rPr lang="en-US">
                          <a:solidFill>
                            <a:schemeClr val="bg1"/>
                          </a:solidFill>
                        </a:rPr>
                        <a:t>Average Waiting Time</a:t>
                      </a:r>
                    </a:p>
                  </a:txBody>
                  <a:tcPr anchor="ctr"/>
                </a:tc>
                <a:tc>
                  <a:txBody>
                    <a:bodyPr/>
                    <a:lstStyle/>
                    <a:p>
                      <a:r>
                        <a:rPr lang="en-US" dirty="0">
                          <a:solidFill>
                            <a:schemeClr val="bg1"/>
                          </a:solidFill>
                        </a:rPr>
                        <a:t>Higher</a:t>
                      </a:r>
                    </a:p>
                  </a:txBody>
                  <a:tcPr anchor="ctr"/>
                </a:tc>
                <a:tc>
                  <a:txBody>
                    <a:bodyPr/>
                    <a:lstStyle/>
                    <a:p>
                      <a:r>
                        <a:rPr lang="en-US">
                          <a:solidFill>
                            <a:schemeClr val="bg1"/>
                          </a:solidFill>
                        </a:rPr>
                        <a:t>Lower</a:t>
                      </a:r>
                    </a:p>
                  </a:txBody>
                  <a:tcPr anchor="ctr"/>
                </a:tc>
                <a:extLst>
                  <a:ext uri="{0D108BD9-81ED-4DB2-BD59-A6C34878D82A}">
                    <a16:rowId xmlns:a16="http://schemas.microsoft.com/office/drawing/2014/main" val="603502112"/>
                  </a:ext>
                </a:extLst>
              </a:tr>
              <a:tr h="0">
                <a:tc>
                  <a:txBody>
                    <a:bodyPr/>
                    <a:lstStyle/>
                    <a:p>
                      <a:r>
                        <a:rPr lang="en-US" dirty="0">
                          <a:solidFill>
                            <a:schemeClr val="bg1"/>
                          </a:solidFill>
                        </a:rPr>
                        <a:t>Turnaround Time</a:t>
                      </a:r>
                    </a:p>
                  </a:txBody>
                  <a:tcPr anchor="ctr"/>
                </a:tc>
                <a:tc>
                  <a:txBody>
                    <a:bodyPr/>
                    <a:lstStyle/>
                    <a:p>
                      <a:r>
                        <a:rPr lang="en-US">
                          <a:solidFill>
                            <a:schemeClr val="bg1"/>
                          </a:solidFill>
                        </a:rPr>
                        <a:t>Moderate</a:t>
                      </a:r>
                    </a:p>
                  </a:txBody>
                  <a:tcPr anchor="ctr"/>
                </a:tc>
                <a:tc>
                  <a:txBody>
                    <a:bodyPr/>
                    <a:lstStyle/>
                    <a:p>
                      <a:r>
                        <a:rPr lang="en-US">
                          <a:solidFill>
                            <a:schemeClr val="bg1"/>
                          </a:solidFill>
                        </a:rPr>
                        <a:t>Improved</a:t>
                      </a:r>
                    </a:p>
                  </a:txBody>
                  <a:tcPr anchor="ctr"/>
                </a:tc>
                <a:extLst>
                  <a:ext uri="{0D108BD9-81ED-4DB2-BD59-A6C34878D82A}">
                    <a16:rowId xmlns:a16="http://schemas.microsoft.com/office/drawing/2014/main" val="2484966286"/>
                  </a:ext>
                </a:extLst>
              </a:tr>
              <a:tr h="0">
                <a:tc>
                  <a:txBody>
                    <a:bodyPr/>
                    <a:lstStyle/>
                    <a:p>
                      <a:r>
                        <a:rPr lang="en-US">
                          <a:solidFill>
                            <a:schemeClr val="bg1"/>
                          </a:solidFill>
                        </a:rPr>
                        <a:t>CPU Utilization</a:t>
                      </a:r>
                    </a:p>
                  </a:txBody>
                  <a:tcPr anchor="ctr"/>
                </a:tc>
                <a:tc>
                  <a:txBody>
                    <a:bodyPr/>
                    <a:lstStyle/>
                    <a:p>
                      <a:r>
                        <a:rPr lang="en-US">
                          <a:solidFill>
                            <a:schemeClr val="bg1"/>
                          </a:solidFill>
                        </a:rPr>
                        <a:t>Less Efficient</a:t>
                      </a:r>
                    </a:p>
                  </a:txBody>
                  <a:tcPr anchor="ctr"/>
                </a:tc>
                <a:tc>
                  <a:txBody>
                    <a:bodyPr/>
                    <a:lstStyle/>
                    <a:p>
                      <a:r>
                        <a:rPr lang="en-US">
                          <a:solidFill>
                            <a:schemeClr val="bg1"/>
                          </a:solidFill>
                        </a:rPr>
                        <a:t>More Efficient</a:t>
                      </a:r>
                    </a:p>
                  </a:txBody>
                  <a:tcPr anchor="ctr"/>
                </a:tc>
                <a:extLst>
                  <a:ext uri="{0D108BD9-81ED-4DB2-BD59-A6C34878D82A}">
                    <a16:rowId xmlns:a16="http://schemas.microsoft.com/office/drawing/2014/main" val="4186454668"/>
                  </a:ext>
                </a:extLst>
              </a:tr>
              <a:tr h="0">
                <a:tc>
                  <a:txBody>
                    <a:bodyPr/>
                    <a:lstStyle/>
                    <a:p>
                      <a:r>
                        <a:rPr lang="en-US">
                          <a:solidFill>
                            <a:schemeClr val="bg1"/>
                          </a:solidFill>
                        </a:rPr>
                        <a:t>Response to Workload</a:t>
                      </a:r>
                    </a:p>
                  </a:txBody>
                  <a:tcPr anchor="ctr"/>
                </a:tc>
                <a:tc>
                  <a:txBody>
                    <a:bodyPr/>
                    <a:lstStyle/>
                    <a:p>
                      <a:r>
                        <a:rPr lang="en-US">
                          <a:solidFill>
                            <a:schemeClr val="bg1"/>
                          </a:solidFill>
                        </a:rPr>
                        <a:t>Static</a:t>
                      </a:r>
                    </a:p>
                  </a:txBody>
                  <a:tcPr anchor="ctr"/>
                </a:tc>
                <a:tc>
                  <a:txBody>
                    <a:bodyPr/>
                    <a:lstStyle/>
                    <a:p>
                      <a:r>
                        <a:rPr lang="en-US">
                          <a:solidFill>
                            <a:schemeClr val="bg1"/>
                          </a:solidFill>
                        </a:rPr>
                        <a:t>Adaptive</a:t>
                      </a:r>
                    </a:p>
                  </a:txBody>
                  <a:tcPr anchor="ctr"/>
                </a:tc>
                <a:extLst>
                  <a:ext uri="{0D108BD9-81ED-4DB2-BD59-A6C34878D82A}">
                    <a16:rowId xmlns:a16="http://schemas.microsoft.com/office/drawing/2014/main" val="2104565428"/>
                  </a:ext>
                </a:extLst>
              </a:tr>
              <a:tr h="0">
                <a:tc>
                  <a:txBody>
                    <a:bodyPr/>
                    <a:lstStyle/>
                    <a:p>
                      <a:r>
                        <a:rPr lang="en-US">
                          <a:solidFill>
                            <a:schemeClr val="bg1"/>
                          </a:solidFill>
                        </a:rPr>
                        <a:t>Context Switching</a:t>
                      </a:r>
                    </a:p>
                  </a:txBody>
                  <a:tcPr anchor="ctr"/>
                </a:tc>
                <a:tc>
                  <a:txBody>
                    <a:bodyPr/>
                    <a:lstStyle/>
                    <a:p>
                      <a:r>
                        <a:rPr lang="en-US">
                          <a:solidFill>
                            <a:schemeClr val="bg1"/>
                          </a:solidFill>
                        </a:rPr>
                        <a:t>More Frequent</a:t>
                      </a:r>
                    </a:p>
                  </a:txBody>
                  <a:tcPr anchor="ctr"/>
                </a:tc>
                <a:tc>
                  <a:txBody>
                    <a:bodyPr/>
                    <a:lstStyle/>
                    <a:p>
                      <a:r>
                        <a:rPr lang="en-US" dirty="0">
                          <a:solidFill>
                            <a:schemeClr val="bg1"/>
                          </a:solidFill>
                        </a:rPr>
                        <a:t>Optimized</a:t>
                      </a:r>
                    </a:p>
                  </a:txBody>
                  <a:tcPr anchor="ctr"/>
                </a:tc>
                <a:extLst>
                  <a:ext uri="{0D108BD9-81ED-4DB2-BD59-A6C34878D82A}">
                    <a16:rowId xmlns:a16="http://schemas.microsoft.com/office/drawing/2014/main" val="2767699834"/>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4"/>
        <p:cNvGrpSpPr/>
        <p:nvPr/>
      </p:nvGrpSpPr>
      <p:grpSpPr>
        <a:xfrm>
          <a:off x="0" y="0"/>
          <a:ext cx="0" cy="0"/>
          <a:chOff x="0" y="0"/>
          <a:chExt cx="0" cy="0"/>
        </a:xfrm>
      </p:grpSpPr>
      <p:sp>
        <p:nvSpPr>
          <p:cNvPr id="3085" name="Google Shape;3085;p43"/>
          <p:cNvSpPr txBox="1">
            <a:spLocks noGrp="1"/>
          </p:cNvSpPr>
          <p:nvPr>
            <p:ph type="title" idx="4"/>
          </p:nvPr>
        </p:nvSpPr>
        <p:spPr>
          <a:xfrm>
            <a:off x="798667" y="701791"/>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Traditional </a:t>
            </a:r>
            <a:r>
              <a:rPr lang="en" dirty="0">
                <a:solidFill>
                  <a:schemeClr val="accent2"/>
                </a:solidFill>
              </a:rPr>
              <a:t>VS. </a:t>
            </a:r>
            <a:r>
              <a:rPr lang="en-US" dirty="0"/>
              <a:t>AI-Based </a:t>
            </a:r>
            <a:br>
              <a:rPr lang="en-US" dirty="0"/>
            </a:br>
            <a:r>
              <a:rPr lang="en-US" dirty="0"/>
              <a:t>Scheduling</a:t>
            </a:r>
            <a:r>
              <a:rPr lang="en" dirty="0"/>
              <a:t> </a:t>
            </a:r>
            <a:endParaRPr dirty="0"/>
          </a:p>
        </p:txBody>
      </p:sp>
      <p:sp>
        <p:nvSpPr>
          <p:cNvPr id="3086" name="Google Shape;3086;p43"/>
          <p:cNvSpPr txBox="1">
            <a:spLocks noGrp="1"/>
          </p:cNvSpPr>
          <p:nvPr>
            <p:ph type="title"/>
          </p:nvPr>
        </p:nvSpPr>
        <p:spPr>
          <a:xfrm>
            <a:off x="1173396" y="2597100"/>
            <a:ext cx="30852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Traditional Scheduling</a:t>
            </a:r>
            <a:endParaRPr dirty="0"/>
          </a:p>
        </p:txBody>
      </p:sp>
      <p:sp>
        <p:nvSpPr>
          <p:cNvPr id="3087" name="Google Shape;3087;p43"/>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Can’t respond to workload changes. Limited performance </a:t>
            </a:r>
            <a:endParaRPr dirty="0"/>
          </a:p>
        </p:txBody>
      </p:sp>
      <p:sp>
        <p:nvSpPr>
          <p:cNvPr id="3088" name="Google Shape;3088;p43"/>
          <p:cNvSpPr txBox="1">
            <a:spLocks noGrp="1"/>
          </p:cNvSpPr>
          <p:nvPr>
            <p:ph type="title" idx="2"/>
          </p:nvPr>
        </p:nvSpPr>
        <p:spPr>
          <a:xfrm>
            <a:off x="4880260" y="3013625"/>
            <a:ext cx="3096461"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AI-Based Scheduling</a:t>
            </a:r>
            <a:endParaRPr dirty="0"/>
          </a:p>
        </p:txBody>
      </p:sp>
      <p:sp>
        <p:nvSpPr>
          <p:cNvPr id="3089" name="Google Shape;3089;p43"/>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Smarter, adaptive, and optimized for performance</a:t>
            </a:r>
            <a:endParaRPr dirty="0"/>
          </a:p>
        </p:txBody>
      </p:sp>
      <p:pic>
        <p:nvPicPr>
          <p:cNvPr id="3090" name="Google Shape;3090;p43"/>
          <p:cNvPicPr preferRelativeResize="0"/>
          <p:nvPr/>
        </p:nvPicPr>
        <p:blipFill rotWithShape="1">
          <a:blip r:embed="rId3">
            <a:alphaModFix/>
          </a:blip>
          <a:srcRect t="17293" b="17300"/>
          <a:stretch/>
        </p:blipFill>
        <p:spPr>
          <a:xfrm>
            <a:off x="5002225" y="1515747"/>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pic>
        <p:nvPicPr>
          <p:cNvPr id="3091" name="Google Shape;3091;p43"/>
          <p:cNvPicPr preferRelativeResize="0"/>
          <p:nvPr/>
        </p:nvPicPr>
        <p:blipFill rotWithShape="1">
          <a:blip r:embed="rId4">
            <a:alphaModFix/>
          </a:blip>
          <a:srcRect t="17997" b="17997"/>
          <a:stretch/>
        </p:blipFill>
        <p:spPr>
          <a:xfrm>
            <a:off x="1284096" y="3188061"/>
            <a:ext cx="2863800" cy="1206300"/>
          </a:xfrm>
          <a:prstGeom prst="roundRect">
            <a:avLst>
              <a:gd name="adj" fmla="val 16667"/>
            </a:avLst>
          </a:prstGeom>
          <a:noFill/>
          <a:ln w="9525" cap="flat" cmpd="sng">
            <a:solidFill>
              <a:schemeClr val="accent2"/>
            </a:solidFill>
            <a:prstDash val="solid"/>
            <a:round/>
            <a:headEnd type="none" w="sm" len="sm"/>
            <a:tailEnd type="none" w="sm" len="sm"/>
          </a:ln>
          <a:effectLst>
            <a:outerShdw blurRad="442913" algn="bl" rotWithShape="0">
              <a:schemeClr val="accent2">
                <a:alpha val="40000"/>
              </a:schemeClr>
            </a:outerShdw>
          </a:effectLst>
        </p:spPr>
      </p:pic>
      <p:grpSp>
        <p:nvGrpSpPr>
          <p:cNvPr id="3092" name="Google Shape;3092;p43"/>
          <p:cNvGrpSpPr/>
          <p:nvPr/>
        </p:nvGrpSpPr>
        <p:grpSpPr>
          <a:xfrm>
            <a:off x="7812807" y="883512"/>
            <a:ext cx="1520982" cy="302065"/>
            <a:chOff x="5642557" y="-150670"/>
            <a:chExt cx="1520982" cy="302065"/>
          </a:xfrm>
        </p:grpSpPr>
        <p:sp>
          <p:nvSpPr>
            <p:cNvPr id="3093" name="Google Shape;3093;p4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8" name="Google Shape;3098;p43"/>
          <p:cNvGrpSpPr/>
          <p:nvPr/>
        </p:nvGrpSpPr>
        <p:grpSpPr>
          <a:xfrm flipH="1">
            <a:off x="4657567" y="4577991"/>
            <a:ext cx="1105976" cy="133969"/>
            <a:chOff x="8183182" y="663852"/>
            <a:chExt cx="1475028" cy="178673"/>
          </a:xfrm>
        </p:grpSpPr>
        <p:grpSp>
          <p:nvGrpSpPr>
            <p:cNvPr id="3099" name="Google Shape;3099;p43"/>
            <p:cNvGrpSpPr/>
            <p:nvPr/>
          </p:nvGrpSpPr>
          <p:grpSpPr>
            <a:xfrm>
              <a:off x="8183182" y="774425"/>
              <a:ext cx="1178025" cy="68100"/>
              <a:chOff x="2024450" y="204150"/>
              <a:chExt cx="1178025" cy="68100"/>
            </a:xfrm>
          </p:grpSpPr>
          <p:sp>
            <p:nvSpPr>
              <p:cNvPr id="3100" name="Google Shape;3100;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0" name="Google Shape;3110;p43"/>
            <p:cNvGrpSpPr/>
            <p:nvPr/>
          </p:nvGrpSpPr>
          <p:grpSpPr>
            <a:xfrm>
              <a:off x="8480185" y="663852"/>
              <a:ext cx="1178025" cy="68100"/>
              <a:chOff x="2024450" y="204150"/>
              <a:chExt cx="1178025" cy="68100"/>
            </a:xfrm>
          </p:grpSpPr>
          <p:sp>
            <p:nvSpPr>
              <p:cNvPr id="3111" name="Google Shape;3111;p4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21" name="Google Shape;3121;p43"/>
          <p:cNvGrpSpPr/>
          <p:nvPr/>
        </p:nvGrpSpPr>
        <p:grpSpPr>
          <a:xfrm rot="5400000">
            <a:off x="1851650" y="690750"/>
            <a:ext cx="98902" cy="553090"/>
            <a:chOff x="4898850" y="4820550"/>
            <a:chExt cx="98902" cy="553090"/>
          </a:xfrm>
        </p:grpSpPr>
        <p:sp>
          <p:nvSpPr>
            <p:cNvPr id="3122" name="Google Shape;3122;p4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96"/>
        <p:cNvGrpSpPr/>
        <p:nvPr/>
      </p:nvGrpSpPr>
      <p:grpSpPr>
        <a:xfrm>
          <a:off x="0" y="0"/>
          <a:ext cx="0" cy="0"/>
          <a:chOff x="0" y="0"/>
          <a:chExt cx="0" cy="0"/>
        </a:xfrm>
      </p:grpSpPr>
      <p:sp>
        <p:nvSpPr>
          <p:cNvPr id="4397" name="Google Shape;4397;p66"/>
          <p:cNvSpPr/>
          <p:nvPr/>
        </p:nvSpPr>
        <p:spPr>
          <a:xfrm>
            <a:off x="1714650" y="3024975"/>
            <a:ext cx="5714700" cy="4380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00" name="Google Shape;4400;p66"/>
          <p:cNvGrpSpPr/>
          <p:nvPr/>
        </p:nvGrpSpPr>
        <p:grpSpPr>
          <a:xfrm rot="10800000">
            <a:off x="2282077" y="3981653"/>
            <a:ext cx="883262" cy="242091"/>
            <a:chOff x="2300350" y="2601250"/>
            <a:chExt cx="2275275" cy="623625"/>
          </a:xfrm>
        </p:grpSpPr>
        <p:sp>
          <p:nvSpPr>
            <p:cNvPr id="4401" name="Google Shape;4401;p6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9365FDB-4371-3FBE-DA92-A0F3E3495A51}"/>
              </a:ext>
            </a:extLst>
          </p:cNvPr>
          <p:cNvSpPr txBox="1"/>
          <p:nvPr/>
        </p:nvSpPr>
        <p:spPr>
          <a:xfrm>
            <a:off x="1714650" y="1318437"/>
            <a:ext cx="5252483" cy="584775"/>
          </a:xfrm>
          <a:prstGeom prst="rect">
            <a:avLst/>
          </a:prstGeom>
          <a:noFill/>
        </p:spPr>
        <p:txBody>
          <a:bodyPr wrap="square" rtlCol="0">
            <a:spAutoFit/>
          </a:bodyPr>
          <a:lstStyle/>
          <a:p>
            <a:pPr algn="ctr"/>
            <a:r>
              <a:rPr lang="en-US" sz="3200" b="1" dirty="0">
                <a:solidFill>
                  <a:schemeClr val="accent2"/>
                </a:solidFill>
                <a:latin typeface="Exo"/>
                <a:sym typeface="Exo"/>
              </a:rPr>
              <a:t>Challenges Faced</a:t>
            </a:r>
          </a:p>
        </p:txBody>
      </p:sp>
      <p:sp>
        <p:nvSpPr>
          <p:cNvPr id="4" name="Rectangle 2">
            <a:extLst>
              <a:ext uri="{FF2B5EF4-FFF2-40B4-BE49-F238E27FC236}">
                <a16:creationId xmlns:a16="http://schemas.microsoft.com/office/drawing/2014/main" id="{623DDD67-7B47-8C44-FA39-7B549CCBFEB3}"/>
              </a:ext>
            </a:extLst>
          </p:cNvPr>
          <p:cNvSpPr>
            <a:spLocks noGrp="1" noChangeArrowheads="1"/>
          </p:cNvSpPr>
          <p:nvPr>
            <p:ph type="subTitle" idx="1"/>
          </p:nvPr>
        </p:nvSpPr>
        <p:spPr bwMode="auto">
          <a:xfrm>
            <a:off x="2058029" y="2056970"/>
            <a:ext cx="518763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t>Generating realistic training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t>Ensuring fast real-time AI decisions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t>Managing trade-off between accuracy and complexity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lang="en-US" altLang="en-US" sz="1600" dirty="0"/>
              <a:t>Testing under various load conditions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5"/>
        <p:cNvGrpSpPr/>
        <p:nvPr/>
      </p:nvGrpSpPr>
      <p:grpSpPr>
        <a:xfrm>
          <a:off x="0" y="0"/>
          <a:ext cx="0" cy="0"/>
          <a:chOff x="0" y="0"/>
          <a:chExt cx="0" cy="0"/>
        </a:xfrm>
      </p:grpSpPr>
      <p:sp>
        <p:nvSpPr>
          <p:cNvPr id="2776" name="Google Shape;2776;p3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77" name="Google Shape;2777;p36"/>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Project Objective</a:t>
            </a:r>
          </a:p>
        </p:txBody>
      </p:sp>
      <p:sp>
        <p:nvSpPr>
          <p:cNvPr id="2779" name="Google Shape;2779;p36"/>
          <p:cNvSpPr txBox="1">
            <a:spLocks noGrp="1"/>
          </p:cNvSpPr>
          <p:nvPr>
            <p:ph type="title" idx="3"/>
          </p:nvPr>
        </p:nvSpPr>
        <p:spPr>
          <a:xfrm>
            <a:off x="776550"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80" name="Google Shape;2780;p36"/>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How It Works (System Design)</a:t>
            </a:r>
          </a:p>
        </p:txBody>
      </p:sp>
      <p:sp>
        <p:nvSpPr>
          <p:cNvPr id="2782" name="Google Shape;2782;p36"/>
          <p:cNvSpPr txBox="1">
            <a:spLocks noGrp="1"/>
          </p:cNvSpPr>
          <p:nvPr>
            <p:ph type="title" idx="6"/>
          </p:nvPr>
        </p:nvSpPr>
        <p:spPr>
          <a:xfrm>
            <a:off x="34711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783" name="Google Shape;2783;p36"/>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Tools and Technologies</a:t>
            </a:r>
          </a:p>
        </p:txBody>
      </p:sp>
      <p:sp>
        <p:nvSpPr>
          <p:cNvPr id="2785" name="Google Shape;2785;p36"/>
          <p:cNvSpPr txBox="1">
            <a:spLocks noGrp="1"/>
          </p:cNvSpPr>
          <p:nvPr>
            <p:ph type="title" idx="9"/>
          </p:nvPr>
        </p:nvSpPr>
        <p:spPr>
          <a:xfrm>
            <a:off x="6149850" y="1345282"/>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786" name="Google Shape;2786;p36"/>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Scheduling Algorithms Used</a:t>
            </a:r>
          </a:p>
        </p:txBody>
      </p:sp>
      <p:sp>
        <p:nvSpPr>
          <p:cNvPr id="2788" name="Google Shape;2788;p36"/>
          <p:cNvSpPr txBox="1">
            <a:spLocks noGrp="1"/>
          </p:cNvSpPr>
          <p:nvPr>
            <p:ph type="title" idx="15"/>
          </p:nvPr>
        </p:nvSpPr>
        <p:spPr>
          <a:xfrm>
            <a:off x="776550" y="2980641"/>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789" name="Google Shape;2789;p36"/>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AI Model Logic</a:t>
            </a:r>
            <a:endParaRPr dirty="0"/>
          </a:p>
        </p:txBody>
      </p:sp>
      <p:sp>
        <p:nvSpPr>
          <p:cNvPr id="2791" name="Google Shape;2791;p36"/>
          <p:cNvSpPr txBox="1">
            <a:spLocks noGrp="1"/>
          </p:cNvSpPr>
          <p:nvPr>
            <p:ph type="title" idx="18"/>
          </p:nvPr>
        </p:nvSpPr>
        <p:spPr>
          <a:xfrm>
            <a:off x="34711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792" name="Google Shape;2792;p36"/>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 Expected Outcomes</a:t>
            </a:r>
            <a:endParaRPr dirty="0"/>
          </a:p>
        </p:txBody>
      </p:sp>
      <p:sp>
        <p:nvSpPr>
          <p:cNvPr id="2794" name="Google Shape;2794;p36"/>
          <p:cNvSpPr txBox="1">
            <a:spLocks noGrp="1"/>
          </p:cNvSpPr>
          <p:nvPr>
            <p:ph type="title" idx="21"/>
          </p:nvPr>
        </p:nvSpPr>
        <p:spPr>
          <a:xfrm>
            <a:off x="6149850" y="298064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795" name="Google Shape;2795;p36"/>
          <p:cNvGrpSpPr/>
          <p:nvPr/>
        </p:nvGrpSpPr>
        <p:grpSpPr>
          <a:xfrm>
            <a:off x="7812807" y="997962"/>
            <a:ext cx="1520982" cy="302065"/>
            <a:chOff x="5642557" y="-150670"/>
            <a:chExt cx="1520982" cy="302065"/>
          </a:xfrm>
        </p:grpSpPr>
        <p:sp>
          <p:nvSpPr>
            <p:cNvPr id="2796" name="Google Shape;2796;p3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0"/>
        <p:cNvGrpSpPr/>
        <p:nvPr/>
      </p:nvGrpSpPr>
      <p:grpSpPr>
        <a:xfrm>
          <a:off x="0" y="0"/>
          <a:ext cx="0" cy="0"/>
          <a:chOff x="0" y="0"/>
          <a:chExt cx="0" cy="0"/>
        </a:xfrm>
      </p:grpSpPr>
      <p:sp>
        <p:nvSpPr>
          <p:cNvPr id="4462" name="Google Shape;4462;p68"/>
          <p:cNvSpPr txBox="1">
            <a:spLocks noGrp="1"/>
          </p:cNvSpPr>
          <p:nvPr>
            <p:ph type="subTitle" idx="1"/>
          </p:nvPr>
        </p:nvSpPr>
        <p:spPr>
          <a:xfrm>
            <a:off x="4421992" y="2350484"/>
            <a:ext cx="3997800" cy="1231099"/>
          </a:xfrm>
          <a:prstGeom prst="rect">
            <a:avLst/>
          </a:prstGeom>
        </p:spPr>
        <p:txBody>
          <a:bodyPr spcFirstLastPara="1" wrap="square" lIns="91425" tIns="91425" rIns="91425" bIns="91425" anchor="ctr" anchorCtr="0">
            <a:no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chemeClr val="lt1"/>
                </a:solidFill>
                <a:latin typeface="PT Sans"/>
                <a:sym typeface="PT Sans"/>
              </a:rPr>
              <a:t>Real-world kernel-level implementation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chemeClr val="lt1"/>
                </a:solidFill>
                <a:latin typeface="PT Sans"/>
                <a:sym typeface="PT Sans"/>
              </a:rPr>
              <a:t>Use of neural networks for better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chemeClr val="lt1"/>
                </a:solidFill>
                <a:latin typeface="PT Sans"/>
                <a:sym typeface="PT Sans"/>
              </a:rPr>
              <a:t>Cloud-based workload prediction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400" dirty="0">
                <a:solidFill>
                  <a:schemeClr val="lt1"/>
                </a:solidFill>
                <a:latin typeface="PT Sans"/>
                <a:sym typeface="PT Sans"/>
              </a:rPr>
              <a:t>Integration in smart operating systems and edge devices</a:t>
            </a:r>
          </a:p>
          <a:p>
            <a:pPr marL="0" lvl="0" indent="0" algn="just" rtl="0">
              <a:spcBef>
                <a:spcPts val="0"/>
              </a:spcBef>
              <a:spcAft>
                <a:spcPts val="0"/>
              </a:spcAft>
              <a:buNone/>
            </a:pPr>
            <a:endParaRPr dirty="0"/>
          </a:p>
        </p:txBody>
      </p:sp>
      <p:grpSp>
        <p:nvGrpSpPr>
          <p:cNvPr id="4463" name="Google Shape;4463;p68"/>
          <p:cNvGrpSpPr/>
          <p:nvPr/>
        </p:nvGrpSpPr>
        <p:grpSpPr>
          <a:xfrm>
            <a:off x="1130523" y="1463672"/>
            <a:ext cx="2911863" cy="2399034"/>
            <a:chOff x="1197023" y="1520687"/>
            <a:chExt cx="3150344" cy="2595515"/>
          </a:xfrm>
        </p:grpSpPr>
        <p:sp>
          <p:nvSpPr>
            <p:cNvPr id="4464" name="Google Shape;4464;p68"/>
            <p:cNvSpPr/>
            <p:nvPr/>
          </p:nvSpPr>
          <p:spPr>
            <a:xfrm>
              <a:off x="2395534" y="3572052"/>
              <a:ext cx="753939" cy="429086"/>
            </a:xfrm>
            <a:custGeom>
              <a:avLst/>
              <a:gdLst/>
              <a:ahLst/>
              <a:cxnLst/>
              <a:rect l="l" t="t" r="r" b="b"/>
              <a:pathLst>
                <a:path w="29834" h="17416" extrusionOk="0">
                  <a:moveTo>
                    <a:pt x="2511" y="0"/>
                  </a:moveTo>
                  <a:lnTo>
                    <a:pt x="0" y="17416"/>
                  </a:lnTo>
                  <a:lnTo>
                    <a:pt x="29833" y="17416"/>
                  </a:lnTo>
                  <a:lnTo>
                    <a:pt x="270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68"/>
            <p:cNvSpPr/>
            <p:nvPr/>
          </p:nvSpPr>
          <p:spPr>
            <a:xfrm>
              <a:off x="2133633" y="4054309"/>
              <a:ext cx="1277103" cy="61893"/>
            </a:xfrm>
            <a:custGeom>
              <a:avLst/>
              <a:gdLst/>
              <a:ahLst/>
              <a:cxnLst/>
              <a:rect l="l" t="t" r="r" b="b"/>
              <a:pathLst>
                <a:path w="50536" h="1256" extrusionOk="0">
                  <a:moveTo>
                    <a:pt x="1" y="1"/>
                  </a:moveTo>
                  <a:lnTo>
                    <a:pt x="1" y="1256"/>
                  </a:lnTo>
                  <a:lnTo>
                    <a:pt x="50536" y="1256"/>
                  </a:lnTo>
                  <a:lnTo>
                    <a:pt x="505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8"/>
            <p:cNvSpPr/>
            <p:nvPr/>
          </p:nvSpPr>
          <p:spPr>
            <a:xfrm>
              <a:off x="2133641" y="3992441"/>
              <a:ext cx="1277103" cy="61889"/>
            </a:xfrm>
            <a:custGeom>
              <a:avLst/>
              <a:gdLst/>
              <a:ahLst/>
              <a:cxnLst/>
              <a:rect l="l" t="t" r="r" b="b"/>
              <a:pathLst>
                <a:path w="50536" h="2512" extrusionOk="0">
                  <a:moveTo>
                    <a:pt x="10363" y="1"/>
                  </a:moveTo>
                  <a:lnTo>
                    <a:pt x="1" y="2512"/>
                  </a:lnTo>
                  <a:lnTo>
                    <a:pt x="50536" y="2512"/>
                  </a:lnTo>
                  <a:lnTo>
                    <a:pt x="401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68"/>
            <p:cNvSpPr/>
            <p:nvPr/>
          </p:nvSpPr>
          <p:spPr>
            <a:xfrm>
              <a:off x="1197023" y="3342369"/>
              <a:ext cx="3150344" cy="275028"/>
            </a:xfrm>
            <a:custGeom>
              <a:avLst/>
              <a:gdLst/>
              <a:ahLst/>
              <a:cxnLst/>
              <a:rect l="l" t="t" r="r" b="b"/>
              <a:pathLst>
                <a:path w="116524" h="11163" extrusionOk="0">
                  <a:moveTo>
                    <a:pt x="0" y="1"/>
                  </a:moveTo>
                  <a:lnTo>
                    <a:pt x="0" y="6369"/>
                  </a:lnTo>
                  <a:cubicBezTo>
                    <a:pt x="0" y="9017"/>
                    <a:pt x="2169" y="11162"/>
                    <a:pt x="4816" y="11162"/>
                  </a:cubicBezTo>
                  <a:lnTo>
                    <a:pt x="111707" y="11162"/>
                  </a:lnTo>
                  <a:cubicBezTo>
                    <a:pt x="114355" y="11162"/>
                    <a:pt x="116523" y="9017"/>
                    <a:pt x="116523" y="6369"/>
                  </a:cubicBezTo>
                  <a:lnTo>
                    <a:pt x="116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68"/>
            <p:cNvSpPr/>
            <p:nvPr/>
          </p:nvSpPr>
          <p:spPr>
            <a:xfrm>
              <a:off x="1197023" y="1520687"/>
              <a:ext cx="3150344" cy="1830275"/>
            </a:xfrm>
            <a:custGeom>
              <a:avLst/>
              <a:gdLst/>
              <a:ahLst/>
              <a:cxnLst/>
              <a:rect l="l" t="t" r="r" b="b"/>
              <a:pathLst>
                <a:path w="116524" h="65258" extrusionOk="0">
                  <a:moveTo>
                    <a:pt x="112209" y="3766"/>
                  </a:moveTo>
                  <a:lnTo>
                    <a:pt x="112209" y="61218"/>
                  </a:lnTo>
                  <a:lnTo>
                    <a:pt x="4314" y="61218"/>
                  </a:lnTo>
                  <a:lnTo>
                    <a:pt x="4314" y="3766"/>
                  </a:lnTo>
                  <a:close/>
                  <a:moveTo>
                    <a:pt x="4839" y="0"/>
                  </a:moveTo>
                  <a:cubicBezTo>
                    <a:pt x="2169" y="0"/>
                    <a:pt x="0" y="2169"/>
                    <a:pt x="0" y="4839"/>
                  </a:cubicBezTo>
                  <a:lnTo>
                    <a:pt x="0" y="65258"/>
                  </a:lnTo>
                  <a:lnTo>
                    <a:pt x="116523" y="65258"/>
                  </a:lnTo>
                  <a:lnTo>
                    <a:pt x="116523" y="4839"/>
                  </a:lnTo>
                  <a:cubicBezTo>
                    <a:pt x="116523" y="2169"/>
                    <a:pt x="114355" y="0"/>
                    <a:pt x="111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68"/>
            <p:cNvSpPr/>
            <p:nvPr/>
          </p:nvSpPr>
          <p:spPr>
            <a:xfrm>
              <a:off x="2715111" y="3421323"/>
              <a:ext cx="114807" cy="112495"/>
            </a:xfrm>
            <a:custGeom>
              <a:avLst/>
              <a:gdLst/>
              <a:ahLst/>
              <a:cxnLst/>
              <a:rect l="l" t="t" r="r" b="b"/>
              <a:pathLst>
                <a:path w="4543" h="4566" extrusionOk="0">
                  <a:moveTo>
                    <a:pt x="2260" y="1"/>
                  </a:moveTo>
                  <a:cubicBezTo>
                    <a:pt x="1005" y="1"/>
                    <a:pt x="1" y="1028"/>
                    <a:pt x="1" y="2283"/>
                  </a:cubicBezTo>
                  <a:cubicBezTo>
                    <a:pt x="1" y="3539"/>
                    <a:pt x="1005" y="4566"/>
                    <a:pt x="2260" y="4566"/>
                  </a:cubicBezTo>
                  <a:cubicBezTo>
                    <a:pt x="3516" y="4566"/>
                    <a:pt x="4543" y="3539"/>
                    <a:pt x="4543" y="2283"/>
                  </a:cubicBezTo>
                  <a:cubicBezTo>
                    <a:pt x="4543" y="1028"/>
                    <a:pt x="3516" y="1"/>
                    <a:pt x="2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1" name="Google Shape;4471;p68"/>
          <p:cNvGrpSpPr/>
          <p:nvPr/>
        </p:nvGrpSpPr>
        <p:grpSpPr>
          <a:xfrm>
            <a:off x="1812692" y="4302083"/>
            <a:ext cx="1105976" cy="133969"/>
            <a:chOff x="8183182" y="663852"/>
            <a:chExt cx="1475028" cy="178673"/>
          </a:xfrm>
        </p:grpSpPr>
        <p:grpSp>
          <p:nvGrpSpPr>
            <p:cNvPr id="4472" name="Google Shape;4472;p68"/>
            <p:cNvGrpSpPr/>
            <p:nvPr/>
          </p:nvGrpSpPr>
          <p:grpSpPr>
            <a:xfrm>
              <a:off x="8183182" y="774425"/>
              <a:ext cx="1178025" cy="68100"/>
              <a:chOff x="2024450" y="204150"/>
              <a:chExt cx="1178025" cy="68100"/>
            </a:xfrm>
          </p:grpSpPr>
          <p:sp>
            <p:nvSpPr>
              <p:cNvPr id="4473" name="Google Shape;4473;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3" name="Google Shape;4483;p68"/>
            <p:cNvGrpSpPr/>
            <p:nvPr/>
          </p:nvGrpSpPr>
          <p:grpSpPr>
            <a:xfrm>
              <a:off x="8480185" y="663852"/>
              <a:ext cx="1178025" cy="68100"/>
              <a:chOff x="2024450" y="204150"/>
              <a:chExt cx="1178025" cy="68100"/>
            </a:xfrm>
          </p:grpSpPr>
          <p:sp>
            <p:nvSpPr>
              <p:cNvPr id="4484" name="Google Shape;4484;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4" name="Google Shape;4494;p68"/>
          <p:cNvGrpSpPr/>
          <p:nvPr/>
        </p:nvGrpSpPr>
        <p:grpSpPr>
          <a:xfrm>
            <a:off x="6359589" y="3754153"/>
            <a:ext cx="883262" cy="242091"/>
            <a:chOff x="2300350" y="2601250"/>
            <a:chExt cx="2275275" cy="623625"/>
          </a:xfrm>
        </p:grpSpPr>
        <p:sp>
          <p:nvSpPr>
            <p:cNvPr id="4495" name="Google Shape;4495;p6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1" name="Google Shape;4501;p68"/>
          <p:cNvGrpSpPr/>
          <p:nvPr/>
        </p:nvGrpSpPr>
        <p:grpSpPr>
          <a:xfrm>
            <a:off x="8419792" y="3307266"/>
            <a:ext cx="1105976" cy="133969"/>
            <a:chOff x="8183182" y="663852"/>
            <a:chExt cx="1475028" cy="178673"/>
          </a:xfrm>
        </p:grpSpPr>
        <p:grpSp>
          <p:nvGrpSpPr>
            <p:cNvPr id="4502" name="Google Shape;4502;p68"/>
            <p:cNvGrpSpPr/>
            <p:nvPr/>
          </p:nvGrpSpPr>
          <p:grpSpPr>
            <a:xfrm>
              <a:off x="8183182" y="774425"/>
              <a:ext cx="1178025" cy="68100"/>
              <a:chOff x="2024450" y="204150"/>
              <a:chExt cx="1178025" cy="68100"/>
            </a:xfrm>
          </p:grpSpPr>
          <p:sp>
            <p:nvSpPr>
              <p:cNvPr id="4503" name="Google Shape;4503;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3" name="Google Shape;4513;p68"/>
            <p:cNvGrpSpPr/>
            <p:nvPr/>
          </p:nvGrpSpPr>
          <p:grpSpPr>
            <a:xfrm>
              <a:off x="8480185" y="663852"/>
              <a:ext cx="1178025" cy="68100"/>
              <a:chOff x="2024450" y="204150"/>
              <a:chExt cx="1178025" cy="68100"/>
            </a:xfrm>
          </p:grpSpPr>
          <p:sp>
            <p:nvSpPr>
              <p:cNvPr id="4514" name="Google Shape;4514;p6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5" name="Picture 64">
            <a:extLst>
              <a:ext uri="{FF2B5EF4-FFF2-40B4-BE49-F238E27FC236}">
                <a16:creationId xmlns:a16="http://schemas.microsoft.com/office/drawing/2014/main" id="{F66083AE-8D14-1CC1-82B4-859F437AED02}"/>
              </a:ext>
            </a:extLst>
          </p:cNvPr>
          <p:cNvPicPr>
            <a:picLocks noChangeAspect="1"/>
          </p:cNvPicPr>
          <p:nvPr/>
        </p:nvPicPr>
        <p:blipFill>
          <a:blip r:embed="rId3"/>
          <a:stretch>
            <a:fillRect/>
          </a:stretch>
        </p:blipFill>
        <p:spPr>
          <a:xfrm>
            <a:off x="1228815" y="1552569"/>
            <a:ext cx="2715260" cy="1529715"/>
          </a:xfrm>
          <a:prstGeom prst="rect">
            <a:avLst/>
          </a:prstGeom>
        </p:spPr>
      </p:pic>
      <p:sp>
        <p:nvSpPr>
          <p:cNvPr id="66" name="TextBox 65">
            <a:extLst>
              <a:ext uri="{FF2B5EF4-FFF2-40B4-BE49-F238E27FC236}">
                <a16:creationId xmlns:a16="http://schemas.microsoft.com/office/drawing/2014/main" id="{3237BFEB-2E7C-2D99-1CFE-6284DE38816B}"/>
              </a:ext>
            </a:extLst>
          </p:cNvPr>
          <p:cNvSpPr txBox="1"/>
          <p:nvPr/>
        </p:nvSpPr>
        <p:spPr>
          <a:xfrm>
            <a:off x="4433201" y="1753326"/>
            <a:ext cx="3986592" cy="584775"/>
          </a:xfrm>
          <a:prstGeom prst="rect">
            <a:avLst/>
          </a:prstGeom>
          <a:noFill/>
        </p:spPr>
        <p:txBody>
          <a:bodyPr wrap="square" rtlCol="0">
            <a:spAutoFit/>
          </a:bodyPr>
          <a:lstStyle/>
          <a:p>
            <a:pPr algn="ctr"/>
            <a:r>
              <a:rPr lang="en-US" sz="3200" b="1" dirty="0">
                <a:solidFill>
                  <a:schemeClr val="accent2"/>
                </a:solidFill>
                <a:latin typeface="Exo"/>
              </a:rPr>
              <a:t>Future Scope</a:t>
            </a:r>
            <a:endParaRPr lang="en-US" sz="3200" b="1" dirty="0">
              <a:solidFill>
                <a:schemeClr val="accent2"/>
              </a:solidFill>
              <a:latin typeface="Exo"/>
              <a:sym typeface="Exo"/>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27"/>
        <p:cNvGrpSpPr/>
        <p:nvPr/>
      </p:nvGrpSpPr>
      <p:grpSpPr>
        <a:xfrm>
          <a:off x="0" y="0"/>
          <a:ext cx="0" cy="0"/>
          <a:chOff x="0" y="0"/>
          <a:chExt cx="0" cy="0"/>
        </a:xfrm>
      </p:grpSpPr>
      <p:pic>
        <p:nvPicPr>
          <p:cNvPr id="4528" name="Google Shape;4528;p69"/>
          <p:cNvPicPr preferRelativeResize="0"/>
          <p:nvPr/>
        </p:nvPicPr>
        <p:blipFill rotWithShape="1">
          <a:blip r:embed="rId3">
            <a:alphaModFix/>
          </a:blip>
          <a:srcRect l="17128" r="17121"/>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4529" name="Google Shape;4529;p69"/>
          <p:cNvSpPr txBox="1">
            <a:spLocks noGrp="1"/>
          </p:cNvSpPr>
          <p:nvPr>
            <p:ph type="title"/>
          </p:nvPr>
        </p:nvSpPr>
        <p:spPr>
          <a:xfrm>
            <a:off x="865500" y="753525"/>
            <a:ext cx="4466700" cy="11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a:t>
            </a:r>
            <a:endParaRPr dirty="0"/>
          </a:p>
        </p:txBody>
      </p:sp>
      <p:sp>
        <p:nvSpPr>
          <p:cNvPr id="4530" name="Google Shape;4530;p69"/>
          <p:cNvSpPr txBox="1">
            <a:spLocks noGrp="1"/>
          </p:cNvSpPr>
          <p:nvPr>
            <p:ph type="subTitle" idx="1"/>
          </p:nvPr>
        </p:nvSpPr>
        <p:spPr>
          <a:xfrm>
            <a:off x="865500" y="1964775"/>
            <a:ext cx="3998721" cy="242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AI brings </a:t>
            </a:r>
            <a:r>
              <a:rPr lang="en-US" b="1" dirty="0"/>
              <a:t>adaptability and intelligence</a:t>
            </a:r>
            <a:r>
              <a:rPr lang="en-US" dirty="0"/>
              <a:t> to CPU scheduling.</a:t>
            </a:r>
          </a:p>
          <a:p>
            <a:pPr marL="0" lvl="0" indent="0" algn="just" rtl="0">
              <a:spcBef>
                <a:spcPts val="0"/>
              </a:spcBef>
              <a:spcAft>
                <a:spcPts val="0"/>
              </a:spcAft>
              <a:buClr>
                <a:schemeClr val="dk1"/>
              </a:buClr>
              <a:buSzPts val="1100"/>
              <a:buFont typeface="Arial"/>
              <a:buNone/>
            </a:pPr>
            <a:r>
              <a:rPr lang="en-US" dirty="0"/>
              <a:t>With real-time learning, an AI scheduler can boost performance and efficiency better than traditional static methods.</a:t>
            </a:r>
          </a:p>
          <a:p>
            <a:pPr marL="0" lvl="0" indent="0" algn="just" rtl="0">
              <a:spcBef>
                <a:spcPts val="0"/>
              </a:spcBef>
              <a:spcAft>
                <a:spcPts val="0"/>
              </a:spcAft>
              <a:buClr>
                <a:schemeClr val="dk1"/>
              </a:buClr>
              <a:buSzPts val="1100"/>
              <a:buFont typeface="Arial"/>
              <a:buNone/>
            </a:pPr>
            <a:r>
              <a:rPr lang="en-US" dirty="0"/>
              <a:t>This project is a step toward </a:t>
            </a:r>
            <a:r>
              <a:rPr lang="en-US" b="1" dirty="0"/>
              <a:t>next-generation smart operating systems.</a:t>
            </a:r>
            <a:endParaRPr lang="en" dirty="0"/>
          </a:p>
        </p:txBody>
      </p:sp>
      <p:sp>
        <p:nvSpPr>
          <p:cNvPr id="4531" name="Google Shape;4531;p69"/>
          <p:cNvSpPr/>
          <p:nvPr/>
        </p:nvSpPr>
        <p:spPr>
          <a:xfrm>
            <a:off x="3246095" y="439155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2" name="Google Shape;4532;p69"/>
          <p:cNvGrpSpPr/>
          <p:nvPr/>
        </p:nvGrpSpPr>
        <p:grpSpPr>
          <a:xfrm rot="-5400000">
            <a:off x="7445689" y="3626907"/>
            <a:ext cx="883262" cy="242091"/>
            <a:chOff x="2300350" y="2601250"/>
            <a:chExt cx="2275275" cy="623625"/>
          </a:xfrm>
        </p:grpSpPr>
        <p:sp>
          <p:nvSpPr>
            <p:cNvPr id="4533" name="Google Shape;4533;p6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6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9" name="Google Shape;4539;p69"/>
          <p:cNvGrpSpPr/>
          <p:nvPr/>
        </p:nvGrpSpPr>
        <p:grpSpPr>
          <a:xfrm>
            <a:off x="4789594" y="914919"/>
            <a:ext cx="1105976" cy="133969"/>
            <a:chOff x="8183182" y="663852"/>
            <a:chExt cx="1475028" cy="178673"/>
          </a:xfrm>
        </p:grpSpPr>
        <p:grpSp>
          <p:nvGrpSpPr>
            <p:cNvPr id="4540" name="Google Shape;4540;p69"/>
            <p:cNvGrpSpPr/>
            <p:nvPr/>
          </p:nvGrpSpPr>
          <p:grpSpPr>
            <a:xfrm>
              <a:off x="8183182" y="774425"/>
              <a:ext cx="1178025" cy="68100"/>
              <a:chOff x="2024450" y="204150"/>
              <a:chExt cx="1178025" cy="68100"/>
            </a:xfrm>
          </p:grpSpPr>
          <p:sp>
            <p:nvSpPr>
              <p:cNvPr id="4541" name="Google Shape;4541;p6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1" name="Google Shape;4551;p69"/>
            <p:cNvGrpSpPr/>
            <p:nvPr/>
          </p:nvGrpSpPr>
          <p:grpSpPr>
            <a:xfrm>
              <a:off x="8480185" y="663852"/>
              <a:ext cx="1178025" cy="68100"/>
              <a:chOff x="2024450" y="204150"/>
              <a:chExt cx="1178025" cy="68100"/>
            </a:xfrm>
          </p:grpSpPr>
          <p:sp>
            <p:nvSpPr>
              <p:cNvPr id="4552" name="Google Shape;4552;p6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2" name="Google Shape;4562;p69"/>
          <p:cNvGrpSpPr/>
          <p:nvPr/>
        </p:nvGrpSpPr>
        <p:grpSpPr>
          <a:xfrm rot="5400000">
            <a:off x="5285275" y="3708175"/>
            <a:ext cx="98902" cy="553090"/>
            <a:chOff x="4898850" y="4820550"/>
            <a:chExt cx="98902" cy="553090"/>
          </a:xfrm>
        </p:grpSpPr>
        <p:sp>
          <p:nvSpPr>
            <p:cNvPr id="4563" name="Google Shape;4563;p6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E1E6-69EF-A54B-42FA-A0223C4D5C1C}"/>
              </a:ext>
            </a:extLst>
          </p:cNvPr>
          <p:cNvSpPr>
            <a:spLocks noGrp="1"/>
          </p:cNvSpPr>
          <p:nvPr>
            <p:ph type="title"/>
          </p:nvPr>
        </p:nvSpPr>
        <p:spPr>
          <a:xfrm>
            <a:off x="1857600" y="2356374"/>
            <a:ext cx="5428800" cy="434400"/>
          </a:xfrm>
        </p:spPr>
        <p:txBody>
          <a:bodyPr/>
          <a:lstStyle/>
          <a:p>
            <a:r>
              <a:rPr lang="en-US" sz="1800" dirty="0">
                <a:solidFill>
                  <a:schemeClr val="lt1"/>
                </a:solidFill>
              </a:rPr>
              <a:t>Do you have any questions?</a:t>
            </a:r>
            <a:endParaRPr lang="en-US" sz="1800" dirty="0">
              <a:solidFill>
                <a:schemeClr val="lt1"/>
              </a:solidFill>
              <a:sym typeface="PT Sans"/>
            </a:endParaRPr>
          </a:p>
        </p:txBody>
      </p:sp>
      <p:sp>
        <p:nvSpPr>
          <p:cNvPr id="3" name="Subtitle 2">
            <a:extLst>
              <a:ext uri="{FF2B5EF4-FFF2-40B4-BE49-F238E27FC236}">
                <a16:creationId xmlns:a16="http://schemas.microsoft.com/office/drawing/2014/main" id="{75F2837E-710E-6130-6927-1E1176A5EB18}"/>
              </a:ext>
            </a:extLst>
          </p:cNvPr>
          <p:cNvSpPr>
            <a:spLocks noGrp="1"/>
          </p:cNvSpPr>
          <p:nvPr>
            <p:ph type="subTitle" idx="1"/>
          </p:nvPr>
        </p:nvSpPr>
        <p:spPr>
          <a:xfrm>
            <a:off x="2262900" y="894150"/>
            <a:ext cx="4618200" cy="1677600"/>
          </a:xfrm>
        </p:spPr>
        <p:txBody>
          <a:bodyPr/>
          <a:lstStyle/>
          <a:p>
            <a:r>
              <a:rPr lang="en" sz="7000" b="1" dirty="0">
                <a:solidFill>
                  <a:schemeClr val="accent2"/>
                </a:solidFill>
                <a:latin typeface="Exo"/>
                <a:sym typeface="Exo"/>
              </a:rPr>
              <a:t>Thanks!</a:t>
            </a:r>
            <a:endParaRPr lang="en-US" sz="7000" b="1" dirty="0">
              <a:solidFill>
                <a:schemeClr val="accent2"/>
              </a:solidFill>
              <a:latin typeface="Exo"/>
              <a:sym typeface="Exo"/>
            </a:endParaRPr>
          </a:p>
        </p:txBody>
      </p:sp>
      <p:sp>
        <p:nvSpPr>
          <p:cNvPr id="4" name="Google Shape;3389;p49">
            <a:extLst>
              <a:ext uri="{FF2B5EF4-FFF2-40B4-BE49-F238E27FC236}">
                <a16:creationId xmlns:a16="http://schemas.microsoft.com/office/drawing/2014/main" id="{07E90720-2F6F-23C4-7A9B-474F6AECD5ED}"/>
              </a:ext>
            </a:extLst>
          </p:cNvPr>
          <p:cNvSpPr txBox="1">
            <a:spLocks/>
          </p:cNvSpPr>
          <p:nvPr/>
        </p:nvSpPr>
        <p:spPr>
          <a:xfrm>
            <a:off x="1109550" y="3093325"/>
            <a:ext cx="6924900" cy="44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9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2600"/>
              <a:buFont typeface="PT Sans"/>
              <a:buNone/>
              <a:defRPr sz="2600" b="0" i="0" u="none" strike="noStrike" cap="none">
                <a:solidFill>
                  <a:schemeClr val="lt1"/>
                </a:solidFill>
                <a:latin typeface="PT Sans"/>
                <a:ea typeface="PT Sans"/>
                <a:cs typeface="PT Sans"/>
                <a:sym typeface="PT Sans"/>
              </a:defRPr>
            </a:lvl9pPr>
          </a:lstStyle>
          <a:p>
            <a:pPr marL="0" indent="0"/>
            <a:r>
              <a:rPr lang="en-US" dirty="0"/>
              <a:t>A PICTURE IS WORTH A THOUSAND WORDS</a:t>
            </a:r>
          </a:p>
        </p:txBody>
      </p:sp>
    </p:spTree>
    <p:extLst>
      <p:ext uri="{BB962C8B-B14F-4D97-AF65-F5344CB8AC3E}">
        <p14:creationId xmlns:p14="http://schemas.microsoft.com/office/powerpoint/2010/main" val="1301259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4"/>
        <p:cNvGrpSpPr/>
        <p:nvPr/>
      </p:nvGrpSpPr>
      <p:grpSpPr>
        <a:xfrm>
          <a:off x="0" y="0"/>
          <a:ext cx="0" cy="0"/>
          <a:chOff x="0" y="0"/>
          <a:chExt cx="0" cy="0"/>
        </a:xfrm>
      </p:grpSpPr>
      <p:sp>
        <p:nvSpPr>
          <p:cNvPr id="2805" name="Google Shape;2805;p37"/>
          <p:cNvSpPr txBox="1">
            <a:spLocks noGrp="1"/>
          </p:cNvSpPr>
          <p:nvPr>
            <p:ph type="title"/>
          </p:nvPr>
        </p:nvSpPr>
        <p:spPr>
          <a:xfrm>
            <a:off x="781529" y="869552"/>
            <a:ext cx="4401600" cy="119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a:t>
            </a:r>
          </a:p>
        </p:txBody>
      </p:sp>
      <p:pic>
        <p:nvPicPr>
          <p:cNvPr id="2807" name="Google Shape;2807;p37"/>
          <p:cNvPicPr preferRelativeResize="0"/>
          <p:nvPr/>
        </p:nvPicPr>
        <p:blipFill rotWithShape="1">
          <a:blip r:embed="rId3">
            <a:alphaModFix/>
          </a:blip>
          <a:srcRect l="15592" r="15598"/>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808" name="Google Shape;2808;p37"/>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7"/>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0" name="Google Shape;2810;p37"/>
          <p:cNvGrpSpPr/>
          <p:nvPr/>
        </p:nvGrpSpPr>
        <p:grpSpPr>
          <a:xfrm rot="10800000">
            <a:off x="7471439" y="3616978"/>
            <a:ext cx="883262" cy="242091"/>
            <a:chOff x="2300350" y="2601250"/>
            <a:chExt cx="2275275" cy="623625"/>
          </a:xfrm>
        </p:grpSpPr>
        <p:sp>
          <p:nvSpPr>
            <p:cNvPr id="2811" name="Google Shape;2811;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7" name="Google Shape;2817;p37"/>
          <p:cNvGrpSpPr/>
          <p:nvPr/>
        </p:nvGrpSpPr>
        <p:grpSpPr>
          <a:xfrm rot="5400000">
            <a:off x="2345200" y="185400"/>
            <a:ext cx="98902" cy="553090"/>
            <a:chOff x="4898850" y="4820550"/>
            <a:chExt cx="98902" cy="553090"/>
          </a:xfrm>
        </p:grpSpPr>
        <p:sp>
          <p:nvSpPr>
            <p:cNvPr id="2818" name="Google Shape;2818;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7"/>
          <p:cNvGrpSpPr/>
          <p:nvPr/>
        </p:nvGrpSpPr>
        <p:grpSpPr>
          <a:xfrm>
            <a:off x="2596239" y="4297878"/>
            <a:ext cx="883262" cy="242091"/>
            <a:chOff x="2300350" y="2601250"/>
            <a:chExt cx="2275275" cy="623625"/>
          </a:xfrm>
        </p:grpSpPr>
        <p:sp>
          <p:nvSpPr>
            <p:cNvPr id="2824" name="Google Shape;2824;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37"/>
          <p:cNvGrpSpPr/>
          <p:nvPr/>
        </p:nvGrpSpPr>
        <p:grpSpPr>
          <a:xfrm>
            <a:off x="4762192" y="4297866"/>
            <a:ext cx="1105976" cy="133969"/>
            <a:chOff x="8183182" y="663852"/>
            <a:chExt cx="1475028" cy="178673"/>
          </a:xfrm>
        </p:grpSpPr>
        <p:grpSp>
          <p:nvGrpSpPr>
            <p:cNvPr id="2831" name="Google Shape;2831;p37"/>
            <p:cNvGrpSpPr/>
            <p:nvPr/>
          </p:nvGrpSpPr>
          <p:grpSpPr>
            <a:xfrm>
              <a:off x="8183182" y="774425"/>
              <a:ext cx="1178025" cy="68100"/>
              <a:chOff x="2024450" y="204150"/>
              <a:chExt cx="1178025" cy="68100"/>
            </a:xfrm>
          </p:grpSpPr>
          <p:sp>
            <p:nvSpPr>
              <p:cNvPr id="2832" name="Google Shape;2832;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2" name="Google Shape;2842;p37"/>
            <p:cNvGrpSpPr/>
            <p:nvPr/>
          </p:nvGrpSpPr>
          <p:grpSpPr>
            <a:xfrm>
              <a:off x="8480185" y="663852"/>
              <a:ext cx="1178025" cy="68100"/>
              <a:chOff x="2024450" y="204150"/>
              <a:chExt cx="1178025" cy="68100"/>
            </a:xfrm>
          </p:grpSpPr>
          <p:sp>
            <p:nvSpPr>
              <p:cNvPr id="2843" name="Google Shape;2843;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C09D242D-41AE-81C2-F207-EEF79F30EC42}"/>
              </a:ext>
            </a:extLst>
          </p:cNvPr>
          <p:cNvSpPr>
            <a:spLocks noChangeArrowheads="1"/>
          </p:cNvSpPr>
          <p:nvPr/>
        </p:nvSpPr>
        <p:spPr bwMode="auto">
          <a:xfrm>
            <a:off x="883245" y="2043187"/>
            <a:ext cx="46053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dirty="0">
                <a:solidFill>
                  <a:schemeClr val="lt1"/>
                </a:solidFill>
                <a:latin typeface="PT Sans"/>
                <a:sym typeface="PT Sans"/>
              </a:rPr>
              <a:t>Process scheduling is the way an operating system decides which </a:t>
            </a:r>
            <a:r>
              <a:rPr lang="en-US" dirty="0">
                <a:solidFill>
                  <a:schemeClr val="lt1"/>
                </a:solidFill>
                <a:latin typeface="PT Sans"/>
              </a:rPr>
              <a:t>process gets to use the CPU and in what order. It’s important because it helps maximize CPU usage, improves system performance, ensures fairness among processes, and reduces waiting time. Common scheduling methods include FCFS (First Come First Serve), SJF (Shortest Job First), Round Robin, and Priority Scheduling.</a:t>
            </a:r>
            <a:endParaRPr lang="en-US" altLang="en-US" dirty="0">
              <a:solidFill>
                <a:schemeClr val="lt1"/>
              </a:solidFill>
              <a:latin typeface="PT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6"/>
        <p:cNvGrpSpPr/>
        <p:nvPr/>
      </p:nvGrpSpPr>
      <p:grpSpPr>
        <a:xfrm>
          <a:off x="0" y="0"/>
          <a:ext cx="0" cy="0"/>
          <a:chOff x="0" y="0"/>
          <a:chExt cx="0" cy="0"/>
        </a:xfrm>
      </p:grpSpPr>
      <p:sp>
        <p:nvSpPr>
          <p:cNvPr id="2857" name="Google Shape;2857;p38"/>
          <p:cNvSpPr txBox="1">
            <a:spLocks noGrp="1"/>
          </p:cNvSpPr>
          <p:nvPr>
            <p:ph type="title"/>
          </p:nvPr>
        </p:nvSpPr>
        <p:spPr>
          <a:xfrm>
            <a:off x="1656875" y="1241200"/>
            <a:ext cx="5830200" cy="116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Problem Statement</a:t>
            </a:r>
          </a:p>
        </p:txBody>
      </p:sp>
      <p:sp>
        <p:nvSpPr>
          <p:cNvPr id="2858" name="Google Shape;2858;p38"/>
          <p:cNvSpPr txBox="1">
            <a:spLocks noGrp="1"/>
          </p:cNvSpPr>
          <p:nvPr>
            <p:ph type="subTitle" idx="1"/>
          </p:nvPr>
        </p:nvSpPr>
        <p:spPr>
          <a:xfrm>
            <a:off x="1960471" y="2410600"/>
            <a:ext cx="5479976" cy="1421400"/>
          </a:xfrm>
          <a:prstGeom prst="rect">
            <a:avLst/>
          </a:prstGeom>
        </p:spPr>
        <p:txBody>
          <a:bodyPr spcFirstLastPara="1" wrap="square" lIns="91425" tIns="91425" rIns="91425" bIns="91425" anchor="t" anchorCtr="0">
            <a:noAutofit/>
          </a:bodyPr>
          <a:lstStyle/>
          <a:p>
            <a:pPr algn="just"/>
            <a:r>
              <a:rPr lang="en-US" dirty="0"/>
              <a:t>Traditional schedulers are static and rule-based. They:</a:t>
            </a:r>
          </a:p>
          <a:p>
            <a:pPr algn="just">
              <a:buFont typeface="Wingdings" panose="05000000000000000000" pitchFamily="2" charset="2"/>
              <a:buChar char="Ø"/>
            </a:pPr>
            <a:r>
              <a:rPr lang="en-US" dirty="0"/>
              <a:t>Cannot adapt to changing workloads</a:t>
            </a:r>
          </a:p>
          <a:p>
            <a:pPr algn="just">
              <a:buFont typeface="Wingdings" panose="05000000000000000000" pitchFamily="2" charset="2"/>
              <a:buChar char="Ø"/>
            </a:pPr>
            <a:r>
              <a:rPr lang="en-US" dirty="0"/>
              <a:t>Use the same scheduling policy regardless of system state</a:t>
            </a:r>
          </a:p>
          <a:p>
            <a:pPr algn="just">
              <a:buFont typeface="Wingdings" panose="05000000000000000000" pitchFamily="2" charset="2"/>
              <a:buChar char="Ø"/>
            </a:pPr>
            <a:r>
              <a:rPr lang="en-US" dirty="0"/>
              <a:t>Often fail to optimize performance under different conditions</a:t>
            </a:r>
          </a:p>
        </p:txBody>
      </p:sp>
      <p:grpSp>
        <p:nvGrpSpPr>
          <p:cNvPr id="2859" name="Google Shape;2859;p38"/>
          <p:cNvGrpSpPr/>
          <p:nvPr/>
        </p:nvGrpSpPr>
        <p:grpSpPr>
          <a:xfrm flipH="1">
            <a:off x="4130364" y="4335404"/>
            <a:ext cx="883262" cy="242091"/>
            <a:chOff x="2300350" y="2601250"/>
            <a:chExt cx="2275275" cy="623625"/>
          </a:xfrm>
        </p:grpSpPr>
        <p:sp>
          <p:nvSpPr>
            <p:cNvPr id="2860" name="Google Shape;2860;p3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6" name="Google Shape;2866;p38"/>
          <p:cNvGrpSpPr/>
          <p:nvPr/>
        </p:nvGrpSpPr>
        <p:grpSpPr>
          <a:xfrm>
            <a:off x="6397851" y="1075319"/>
            <a:ext cx="1252897" cy="51000"/>
            <a:chOff x="2915381" y="4104819"/>
            <a:chExt cx="1252897" cy="51000"/>
          </a:xfrm>
        </p:grpSpPr>
        <p:sp>
          <p:nvSpPr>
            <p:cNvPr id="2867" name="Google Shape;2867;p38"/>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8"/>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8"/>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8"/>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8"/>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8"/>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8"/>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8"/>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8"/>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8"/>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8"/>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8"/>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8"/>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8"/>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1" name="Google Shape;2881;p38"/>
          <p:cNvGrpSpPr/>
          <p:nvPr/>
        </p:nvGrpSpPr>
        <p:grpSpPr>
          <a:xfrm rot="5400000">
            <a:off x="7822000" y="3988625"/>
            <a:ext cx="98902" cy="553090"/>
            <a:chOff x="4898850" y="4820550"/>
            <a:chExt cx="98902" cy="553090"/>
          </a:xfrm>
        </p:grpSpPr>
        <p:sp>
          <p:nvSpPr>
            <p:cNvPr id="2882" name="Google Shape;2882;p3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7" name="Google Shape;2887;p38"/>
          <p:cNvGrpSpPr/>
          <p:nvPr/>
        </p:nvGrpSpPr>
        <p:grpSpPr>
          <a:xfrm>
            <a:off x="1632103" y="4389467"/>
            <a:ext cx="1105976" cy="133969"/>
            <a:chOff x="8183182" y="663852"/>
            <a:chExt cx="1475028" cy="178673"/>
          </a:xfrm>
        </p:grpSpPr>
        <p:grpSp>
          <p:nvGrpSpPr>
            <p:cNvPr id="2888" name="Google Shape;2888;p38"/>
            <p:cNvGrpSpPr/>
            <p:nvPr/>
          </p:nvGrpSpPr>
          <p:grpSpPr>
            <a:xfrm>
              <a:off x="8183182" y="774425"/>
              <a:ext cx="1178025" cy="68100"/>
              <a:chOff x="2024450" y="204150"/>
              <a:chExt cx="1178025" cy="68100"/>
            </a:xfrm>
          </p:grpSpPr>
          <p:sp>
            <p:nvSpPr>
              <p:cNvPr id="2889" name="Google Shape;2889;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9" name="Google Shape;2899;p38"/>
            <p:cNvGrpSpPr/>
            <p:nvPr/>
          </p:nvGrpSpPr>
          <p:grpSpPr>
            <a:xfrm>
              <a:off x="8480185" y="663852"/>
              <a:ext cx="1178025" cy="68100"/>
              <a:chOff x="2024450" y="204150"/>
              <a:chExt cx="1178025" cy="68100"/>
            </a:xfrm>
          </p:grpSpPr>
          <p:sp>
            <p:nvSpPr>
              <p:cNvPr id="2900" name="Google Shape;2900;p3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4"/>
        <p:cNvGrpSpPr/>
        <p:nvPr/>
      </p:nvGrpSpPr>
      <p:grpSpPr>
        <a:xfrm>
          <a:off x="0" y="0"/>
          <a:ext cx="0" cy="0"/>
          <a:chOff x="0" y="0"/>
          <a:chExt cx="0" cy="0"/>
        </a:xfrm>
      </p:grpSpPr>
      <p:sp>
        <p:nvSpPr>
          <p:cNvPr id="3015" name="Google Shape;3015;p41"/>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PROBLEM </a:t>
            </a:r>
            <a:r>
              <a:rPr lang="en">
                <a:solidFill>
                  <a:schemeClr val="accent2"/>
                </a:solidFill>
              </a:rPr>
              <a:t>VS.</a:t>
            </a:r>
            <a:r>
              <a:rPr lang="en"/>
              <a:t> SOLUTION</a:t>
            </a:r>
            <a:endParaRPr/>
          </a:p>
        </p:txBody>
      </p:sp>
      <p:sp>
        <p:nvSpPr>
          <p:cNvPr id="3016" name="Google Shape;3016;p41"/>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a:t>
            </a:r>
            <a:endParaRPr/>
          </a:p>
        </p:txBody>
      </p:sp>
      <p:sp>
        <p:nvSpPr>
          <p:cNvPr id="3018" name="Google Shape;3018;p41"/>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a:t>
            </a:r>
            <a:endParaRPr/>
          </a:p>
        </p:txBody>
      </p:sp>
      <p:grpSp>
        <p:nvGrpSpPr>
          <p:cNvPr id="3020" name="Google Shape;3020;p41"/>
          <p:cNvGrpSpPr/>
          <p:nvPr/>
        </p:nvGrpSpPr>
        <p:grpSpPr>
          <a:xfrm>
            <a:off x="5973373" y="1845838"/>
            <a:ext cx="649405" cy="649405"/>
            <a:chOff x="2292475" y="1241300"/>
            <a:chExt cx="3605800" cy="3605800"/>
          </a:xfrm>
        </p:grpSpPr>
        <p:sp>
          <p:nvSpPr>
            <p:cNvPr id="3021" name="Google Shape;3021;p41"/>
            <p:cNvSpPr/>
            <p:nvPr/>
          </p:nvSpPr>
          <p:spPr>
            <a:xfrm>
              <a:off x="2644500" y="2377775"/>
              <a:ext cx="2900725" cy="1623850"/>
            </a:xfrm>
            <a:custGeom>
              <a:avLst/>
              <a:gdLst/>
              <a:ahLst/>
              <a:cxnLst/>
              <a:rect l="l" t="t" r="r" b="b"/>
              <a:pathLst>
                <a:path w="116029" h="64954" extrusionOk="0">
                  <a:moveTo>
                    <a:pt x="8466" y="56244"/>
                  </a:moveTo>
                  <a:lnTo>
                    <a:pt x="53803" y="56244"/>
                  </a:lnTo>
                  <a:lnTo>
                    <a:pt x="53803" y="64953"/>
                  </a:lnTo>
                  <a:lnTo>
                    <a:pt x="62227" y="64953"/>
                  </a:lnTo>
                  <a:lnTo>
                    <a:pt x="62227" y="56244"/>
                  </a:lnTo>
                  <a:lnTo>
                    <a:pt x="107604" y="56244"/>
                  </a:lnTo>
                  <a:lnTo>
                    <a:pt x="107604" y="64953"/>
                  </a:lnTo>
                  <a:lnTo>
                    <a:pt x="116029" y="64953"/>
                  </a:lnTo>
                  <a:lnTo>
                    <a:pt x="116029" y="52011"/>
                  </a:lnTo>
                  <a:cubicBezTo>
                    <a:pt x="116029" y="49692"/>
                    <a:pt x="114157" y="47779"/>
                    <a:pt x="111837" y="47779"/>
                  </a:cubicBezTo>
                  <a:lnTo>
                    <a:pt x="62227" y="47779"/>
                  </a:lnTo>
                  <a:lnTo>
                    <a:pt x="62227" y="33413"/>
                  </a:lnTo>
                  <a:lnTo>
                    <a:pt x="96006" y="33413"/>
                  </a:lnTo>
                  <a:cubicBezTo>
                    <a:pt x="101540" y="33413"/>
                    <a:pt x="106058" y="28895"/>
                    <a:pt x="106058" y="23360"/>
                  </a:cubicBezTo>
                  <a:lnTo>
                    <a:pt x="106058" y="4029"/>
                  </a:lnTo>
                  <a:cubicBezTo>
                    <a:pt x="106058" y="2605"/>
                    <a:pt x="105732" y="1221"/>
                    <a:pt x="105203" y="0"/>
                  </a:cubicBezTo>
                  <a:cubicBezTo>
                    <a:pt x="102476" y="1547"/>
                    <a:pt x="99343" y="2442"/>
                    <a:pt x="96006" y="2442"/>
                  </a:cubicBezTo>
                  <a:lnTo>
                    <a:pt x="20024" y="2442"/>
                  </a:lnTo>
                  <a:cubicBezTo>
                    <a:pt x="16687" y="2442"/>
                    <a:pt x="13553" y="1547"/>
                    <a:pt x="10826" y="0"/>
                  </a:cubicBezTo>
                  <a:cubicBezTo>
                    <a:pt x="10297" y="1221"/>
                    <a:pt x="9972" y="2605"/>
                    <a:pt x="9972" y="4029"/>
                  </a:cubicBezTo>
                  <a:lnTo>
                    <a:pt x="9972" y="23360"/>
                  </a:lnTo>
                  <a:cubicBezTo>
                    <a:pt x="9972" y="28895"/>
                    <a:pt x="14489" y="33413"/>
                    <a:pt x="20024" y="33413"/>
                  </a:cubicBezTo>
                  <a:lnTo>
                    <a:pt x="53803" y="33413"/>
                  </a:lnTo>
                  <a:lnTo>
                    <a:pt x="53803" y="47779"/>
                  </a:lnTo>
                  <a:lnTo>
                    <a:pt x="4233" y="47779"/>
                  </a:lnTo>
                  <a:cubicBezTo>
                    <a:pt x="1873" y="47779"/>
                    <a:pt x="1" y="49692"/>
                    <a:pt x="1" y="52011"/>
                  </a:cubicBezTo>
                  <a:lnTo>
                    <a:pt x="1" y="64953"/>
                  </a:lnTo>
                  <a:lnTo>
                    <a:pt x="8466" y="64953"/>
                  </a:lnTo>
                  <a:lnTo>
                    <a:pt x="8466" y="56244"/>
                  </a:lnTo>
                  <a:close/>
                  <a:moveTo>
                    <a:pt x="84936" y="12047"/>
                  </a:moveTo>
                  <a:cubicBezTo>
                    <a:pt x="87378" y="12047"/>
                    <a:pt x="89372" y="14041"/>
                    <a:pt x="89372" y="16523"/>
                  </a:cubicBezTo>
                  <a:cubicBezTo>
                    <a:pt x="89372" y="18965"/>
                    <a:pt x="87378" y="20959"/>
                    <a:pt x="84936" y="20959"/>
                  </a:cubicBezTo>
                  <a:cubicBezTo>
                    <a:pt x="82453" y="20959"/>
                    <a:pt x="80459" y="18965"/>
                    <a:pt x="80459" y="16523"/>
                  </a:cubicBezTo>
                  <a:cubicBezTo>
                    <a:pt x="80459" y="14041"/>
                    <a:pt x="82453" y="12047"/>
                    <a:pt x="84936" y="12047"/>
                  </a:cubicBezTo>
                  <a:close/>
                  <a:moveTo>
                    <a:pt x="47820" y="20756"/>
                  </a:moveTo>
                  <a:lnTo>
                    <a:pt x="28285" y="20756"/>
                  </a:lnTo>
                  <a:cubicBezTo>
                    <a:pt x="25966" y="20756"/>
                    <a:pt x="24094" y="18843"/>
                    <a:pt x="24094" y="16523"/>
                  </a:cubicBezTo>
                  <a:cubicBezTo>
                    <a:pt x="24094" y="14204"/>
                    <a:pt x="25966" y="12291"/>
                    <a:pt x="28285" y="12291"/>
                  </a:cubicBezTo>
                  <a:lnTo>
                    <a:pt x="47820" y="12291"/>
                  </a:lnTo>
                  <a:cubicBezTo>
                    <a:pt x="50181" y="12291"/>
                    <a:pt x="52053" y="14204"/>
                    <a:pt x="52053" y="16523"/>
                  </a:cubicBezTo>
                  <a:cubicBezTo>
                    <a:pt x="52053" y="18843"/>
                    <a:pt x="50181" y="20756"/>
                    <a:pt x="47820" y="2075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1"/>
            <p:cNvSpPr/>
            <p:nvPr/>
          </p:nvSpPr>
          <p:spPr>
            <a:xfrm>
              <a:off x="2292475" y="4213225"/>
              <a:ext cx="915725" cy="633875"/>
            </a:xfrm>
            <a:custGeom>
              <a:avLst/>
              <a:gdLst/>
              <a:ahLst/>
              <a:cxnLst/>
              <a:rect l="l" t="t" r="r" b="b"/>
              <a:pathLst>
                <a:path w="36629" h="25355" extrusionOk="0">
                  <a:moveTo>
                    <a:pt x="32396" y="0"/>
                  </a:moveTo>
                  <a:lnTo>
                    <a:pt x="4192" y="0"/>
                  </a:lnTo>
                  <a:cubicBezTo>
                    <a:pt x="1873" y="0"/>
                    <a:pt x="1" y="1913"/>
                    <a:pt x="1" y="4233"/>
                  </a:cubicBezTo>
                  <a:lnTo>
                    <a:pt x="1" y="21122"/>
                  </a:lnTo>
                  <a:cubicBezTo>
                    <a:pt x="1" y="23482"/>
                    <a:pt x="1873" y="25354"/>
                    <a:pt x="4192" y="25354"/>
                  </a:cubicBezTo>
                  <a:lnTo>
                    <a:pt x="32396" y="25354"/>
                  </a:lnTo>
                  <a:cubicBezTo>
                    <a:pt x="34715" y="25354"/>
                    <a:pt x="36628" y="23482"/>
                    <a:pt x="36628" y="21122"/>
                  </a:cubicBezTo>
                  <a:lnTo>
                    <a:pt x="36628" y="4233"/>
                  </a:lnTo>
                  <a:cubicBezTo>
                    <a:pt x="36628" y="1913"/>
                    <a:pt x="34715" y="0"/>
                    <a:pt x="32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p:cNvSpPr/>
            <p:nvPr/>
          </p:nvSpPr>
          <p:spPr>
            <a:xfrm>
              <a:off x="4981550" y="4213225"/>
              <a:ext cx="916725" cy="633875"/>
            </a:xfrm>
            <a:custGeom>
              <a:avLst/>
              <a:gdLst/>
              <a:ahLst/>
              <a:cxnLst/>
              <a:rect l="l" t="t" r="r" b="b"/>
              <a:pathLst>
                <a:path w="36669" h="25355" extrusionOk="0">
                  <a:moveTo>
                    <a:pt x="32436" y="0"/>
                  </a:moveTo>
                  <a:lnTo>
                    <a:pt x="4233" y="0"/>
                  </a:lnTo>
                  <a:cubicBezTo>
                    <a:pt x="1913" y="0"/>
                    <a:pt x="0" y="1913"/>
                    <a:pt x="0" y="4233"/>
                  </a:cubicBezTo>
                  <a:lnTo>
                    <a:pt x="0" y="21122"/>
                  </a:lnTo>
                  <a:cubicBezTo>
                    <a:pt x="0" y="23482"/>
                    <a:pt x="1913" y="25354"/>
                    <a:pt x="4233" y="25354"/>
                  </a:cubicBezTo>
                  <a:lnTo>
                    <a:pt x="32436" y="25354"/>
                  </a:lnTo>
                  <a:cubicBezTo>
                    <a:pt x="34756" y="25354"/>
                    <a:pt x="36669" y="23482"/>
                    <a:pt x="36669" y="21122"/>
                  </a:cubicBezTo>
                  <a:lnTo>
                    <a:pt x="36669" y="4233"/>
                  </a:lnTo>
                  <a:cubicBezTo>
                    <a:pt x="36669" y="1913"/>
                    <a:pt x="34756" y="0"/>
                    <a:pt x="32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p:cNvSpPr/>
            <p:nvPr/>
          </p:nvSpPr>
          <p:spPr>
            <a:xfrm>
              <a:off x="3637525" y="4213225"/>
              <a:ext cx="915700" cy="633875"/>
            </a:xfrm>
            <a:custGeom>
              <a:avLst/>
              <a:gdLst/>
              <a:ahLst/>
              <a:cxnLst/>
              <a:rect l="l" t="t" r="r" b="b"/>
              <a:pathLst>
                <a:path w="36628" h="25355" extrusionOk="0">
                  <a:moveTo>
                    <a:pt x="32395" y="0"/>
                  </a:moveTo>
                  <a:lnTo>
                    <a:pt x="4192" y="0"/>
                  </a:lnTo>
                  <a:cubicBezTo>
                    <a:pt x="1872" y="0"/>
                    <a:pt x="0" y="1913"/>
                    <a:pt x="0" y="4233"/>
                  </a:cubicBezTo>
                  <a:lnTo>
                    <a:pt x="0" y="21122"/>
                  </a:lnTo>
                  <a:cubicBezTo>
                    <a:pt x="0" y="23482"/>
                    <a:pt x="1872" y="25354"/>
                    <a:pt x="4192" y="25354"/>
                  </a:cubicBezTo>
                  <a:lnTo>
                    <a:pt x="32395" y="25354"/>
                  </a:lnTo>
                  <a:cubicBezTo>
                    <a:pt x="34715" y="25354"/>
                    <a:pt x="36628" y="23482"/>
                    <a:pt x="36628" y="21122"/>
                  </a:cubicBezTo>
                  <a:lnTo>
                    <a:pt x="36628" y="4233"/>
                  </a:lnTo>
                  <a:cubicBezTo>
                    <a:pt x="36628" y="1913"/>
                    <a:pt x="34715" y="0"/>
                    <a:pt x="32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p:cNvSpPr/>
            <p:nvPr/>
          </p:nvSpPr>
          <p:spPr>
            <a:xfrm>
              <a:off x="2893775" y="1241300"/>
              <a:ext cx="2402175" cy="985925"/>
            </a:xfrm>
            <a:custGeom>
              <a:avLst/>
              <a:gdLst/>
              <a:ahLst/>
              <a:cxnLst/>
              <a:rect l="l" t="t" r="r" b="b"/>
              <a:pathLst>
                <a:path w="96087" h="39437" extrusionOk="0">
                  <a:moveTo>
                    <a:pt x="10053" y="39436"/>
                  </a:moveTo>
                  <a:lnTo>
                    <a:pt x="86035" y="39436"/>
                  </a:lnTo>
                  <a:cubicBezTo>
                    <a:pt x="91569" y="39436"/>
                    <a:pt x="96087" y="34919"/>
                    <a:pt x="96087" y="29384"/>
                  </a:cubicBezTo>
                  <a:lnTo>
                    <a:pt x="96087" y="10053"/>
                  </a:lnTo>
                  <a:cubicBezTo>
                    <a:pt x="96087" y="4518"/>
                    <a:pt x="91569" y="0"/>
                    <a:pt x="86035" y="0"/>
                  </a:cubicBezTo>
                  <a:lnTo>
                    <a:pt x="10053" y="0"/>
                  </a:lnTo>
                  <a:cubicBezTo>
                    <a:pt x="4518" y="0"/>
                    <a:pt x="1" y="4518"/>
                    <a:pt x="1" y="10053"/>
                  </a:cubicBezTo>
                  <a:lnTo>
                    <a:pt x="1" y="29384"/>
                  </a:lnTo>
                  <a:cubicBezTo>
                    <a:pt x="1" y="34919"/>
                    <a:pt x="4518" y="39436"/>
                    <a:pt x="10053" y="39436"/>
                  </a:cubicBezTo>
                  <a:close/>
                  <a:moveTo>
                    <a:pt x="74965" y="15262"/>
                  </a:moveTo>
                  <a:cubicBezTo>
                    <a:pt x="77407" y="15262"/>
                    <a:pt x="79401" y="17256"/>
                    <a:pt x="79401" y="19739"/>
                  </a:cubicBezTo>
                  <a:cubicBezTo>
                    <a:pt x="79401" y="22180"/>
                    <a:pt x="77407" y="24175"/>
                    <a:pt x="74965" y="24175"/>
                  </a:cubicBezTo>
                  <a:cubicBezTo>
                    <a:pt x="72482" y="24175"/>
                    <a:pt x="70488" y="22180"/>
                    <a:pt x="70488" y="19739"/>
                  </a:cubicBezTo>
                  <a:cubicBezTo>
                    <a:pt x="70488" y="17256"/>
                    <a:pt x="72482" y="15262"/>
                    <a:pt x="74965" y="15262"/>
                  </a:cubicBezTo>
                  <a:close/>
                  <a:moveTo>
                    <a:pt x="18314" y="15506"/>
                  </a:moveTo>
                  <a:lnTo>
                    <a:pt x="37849" y="15506"/>
                  </a:lnTo>
                  <a:cubicBezTo>
                    <a:pt x="40210" y="15506"/>
                    <a:pt x="42082" y="17378"/>
                    <a:pt x="42082" y="19739"/>
                  </a:cubicBezTo>
                  <a:cubicBezTo>
                    <a:pt x="42082" y="22058"/>
                    <a:pt x="40210" y="23930"/>
                    <a:pt x="37849" y="23930"/>
                  </a:cubicBezTo>
                  <a:lnTo>
                    <a:pt x="18314" y="23930"/>
                  </a:lnTo>
                  <a:cubicBezTo>
                    <a:pt x="15995" y="23930"/>
                    <a:pt x="14123" y="22058"/>
                    <a:pt x="14123" y="19739"/>
                  </a:cubicBezTo>
                  <a:cubicBezTo>
                    <a:pt x="14123" y="17378"/>
                    <a:pt x="15995" y="15506"/>
                    <a:pt x="18314" y="155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41"/>
          <p:cNvGrpSpPr/>
          <p:nvPr/>
        </p:nvGrpSpPr>
        <p:grpSpPr>
          <a:xfrm>
            <a:off x="2462861" y="1845764"/>
            <a:ext cx="777278" cy="649553"/>
            <a:chOff x="1026975" y="1090575"/>
            <a:chExt cx="4572225" cy="3820900"/>
          </a:xfrm>
        </p:grpSpPr>
        <p:sp>
          <p:nvSpPr>
            <p:cNvPr id="3027" name="Google Shape;3027;p41"/>
            <p:cNvSpPr/>
            <p:nvPr/>
          </p:nvSpPr>
          <p:spPr>
            <a:xfrm>
              <a:off x="1026975" y="1552700"/>
              <a:ext cx="4572225" cy="3358775"/>
            </a:xfrm>
            <a:custGeom>
              <a:avLst/>
              <a:gdLst/>
              <a:ahLst/>
              <a:cxnLst/>
              <a:rect l="l" t="t" r="r" b="b"/>
              <a:pathLst>
                <a:path w="182889" h="134351" extrusionOk="0">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p:cNvSpPr/>
            <p:nvPr/>
          </p:nvSpPr>
          <p:spPr>
            <a:xfrm>
              <a:off x="3447375" y="1090575"/>
              <a:ext cx="1615775" cy="2946700"/>
            </a:xfrm>
            <a:custGeom>
              <a:avLst/>
              <a:gdLst/>
              <a:ahLst/>
              <a:cxnLst/>
              <a:rect l="l" t="t" r="r" b="b"/>
              <a:pathLst>
                <a:path w="64631" h="117868" extrusionOk="0">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p:cNvSpPr/>
            <p:nvPr/>
          </p:nvSpPr>
          <p:spPr>
            <a:xfrm>
              <a:off x="4114975" y="1894125"/>
              <a:ext cx="277300" cy="267500"/>
            </a:xfrm>
            <a:custGeom>
              <a:avLst/>
              <a:gdLst/>
              <a:ahLst/>
              <a:cxnLst/>
              <a:rect l="l" t="t" r="r" b="b"/>
              <a:pathLst>
                <a:path w="11092" h="10700" extrusionOk="0">
                  <a:moveTo>
                    <a:pt x="1" y="0"/>
                  </a:moveTo>
                  <a:lnTo>
                    <a:pt x="1" y="10699"/>
                  </a:lnTo>
                  <a:lnTo>
                    <a:pt x="11091" y="10699"/>
                  </a:lnTo>
                  <a:lnTo>
                    <a:pt x="110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p:cNvSpPr/>
            <p:nvPr/>
          </p:nvSpPr>
          <p:spPr>
            <a:xfrm>
              <a:off x="1563025" y="1090575"/>
              <a:ext cx="1615800" cy="2946700"/>
            </a:xfrm>
            <a:custGeom>
              <a:avLst/>
              <a:gdLst/>
              <a:ahLst/>
              <a:cxnLst/>
              <a:rect l="l" t="t" r="r" b="b"/>
              <a:pathLst>
                <a:path w="64632" h="117868" extrusionOk="0">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1" name="Google Shape;3031;p41"/>
          <p:cNvGrpSpPr/>
          <p:nvPr/>
        </p:nvGrpSpPr>
        <p:grpSpPr>
          <a:xfrm>
            <a:off x="7809182" y="1730029"/>
            <a:ext cx="2250993" cy="228146"/>
            <a:chOff x="7809182" y="1151604"/>
            <a:chExt cx="2250993" cy="228146"/>
          </a:xfrm>
        </p:grpSpPr>
        <p:sp>
          <p:nvSpPr>
            <p:cNvPr id="3032" name="Google Shape;3032;p41"/>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1"/>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34" name="Google Shape;3034;p41"/>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9A29AE6F-02A9-63B8-2089-8C699CDA874A}"/>
              </a:ext>
            </a:extLst>
          </p:cNvPr>
          <p:cNvSpPr>
            <a:spLocks noGrp="1" noChangeArrowheads="1"/>
          </p:cNvSpPr>
          <p:nvPr>
            <p:ph type="subTitle" idx="1"/>
          </p:nvPr>
        </p:nvSpPr>
        <p:spPr bwMode="auto">
          <a:xfrm>
            <a:off x="1028857" y="3400502"/>
            <a:ext cx="332494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Traditional schedulers are static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Don’t adapt to workload changes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Can reduce performance and fairness</a:t>
            </a:r>
          </a:p>
        </p:txBody>
      </p:sp>
      <p:sp>
        <p:nvSpPr>
          <p:cNvPr id="3" name="Subtitle 2">
            <a:extLst>
              <a:ext uri="{FF2B5EF4-FFF2-40B4-BE49-F238E27FC236}">
                <a16:creationId xmlns:a16="http://schemas.microsoft.com/office/drawing/2014/main" id="{4FDEF322-4EB5-C96F-1B2E-A6DE6ECC49C3}"/>
              </a:ext>
            </a:extLst>
          </p:cNvPr>
          <p:cNvSpPr>
            <a:spLocks noGrp="1" noChangeArrowheads="1"/>
          </p:cNvSpPr>
          <p:nvPr>
            <p:ph type="subTitle" idx="4"/>
          </p:nvPr>
        </p:nvSpPr>
        <p:spPr bwMode="auto">
          <a:xfrm>
            <a:off x="4572000" y="3400502"/>
            <a:ext cx="402225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AI-based scheduler learns and adapts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Chooses best algorithm based on system state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dirty="0"/>
              <a:t>Improves CPU efficiency and response time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3"/>
        <p:cNvGrpSpPr/>
        <p:nvPr/>
      </p:nvGrpSpPr>
      <p:grpSpPr>
        <a:xfrm>
          <a:off x="0" y="0"/>
          <a:ext cx="0" cy="0"/>
          <a:chOff x="0" y="0"/>
          <a:chExt cx="0" cy="0"/>
        </a:xfrm>
      </p:grpSpPr>
      <p:sp>
        <p:nvSpPr>
          <p:cNvPr id="2914" name="Google Shape;2914;p39"/>
          <p:cNvSpPr txBox="1">
            <a:spLocks noGrp="1"/>
          </p:cNvSpPr>
          <p:nvPr>
            <p:ph type="title"/>
          </p:nvPr>
        </p:nvSpPr>
        <p:spPr>
          <a:xfrm>
            <a:off x="1208500" y="2089070"/>
            <a:ext cx="6726900" cy="841800"/>
          </a:xfrm>
          <a:prstGeom prst="rect">
            <a:avLst/>
          </a:prstGeom>
        </p:spPr>
        <p:txBody>
          <a:bodyPr spcFirstLastPara="1" wrap="square" lIns="91425" tIns="91425" rIns="91425" bIns="91425" anchor="b" anchorCtr="0">
            <a:noAutofit/>
          </a:bodyPr>
          <a:lstStyle/>
          <a:p>
            <a:r>
              <a:rPr lang="en-US" dirty="0"/>
              <a:t>Project </a:t>
            </a:r>
            <a:r>
              <a:rPr lang="en-US" dirty="0">
                <a:solidFill>
                  <a:schemeClr val="accent2"/>
                </a:solidFill>
              </a:rPr>
              <a:t>Objective</a:t>
            </a:r>
            <a:endParaRPr dirty="0">
              <a:solidFill>
                <a:schemeClr val="accent2"/>
              </a:solidFill>
            </a:endParaRPr>
          </a:p>
        </p:txBody>
      </p:sp>
      <p:sp>
        <p:nvSpPr>
          <p:cNvPr id="2916" name="Google Shape;2916;p39"/>
          <p:cNvSpPr txBox="1">
            <a:spLocks noGrp="1"/>
          </p:cNvSpPr>
          <p:nvPr>
            <p:ph type="title" idx="2"/>
          </p:nvPr>
        </p:nvSpPr>
        <p:spPr>
          <a:xfrm>
            <a:off x="3132450" y="1168380"/>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917" name="Google Shape;2917;p39"/>
          <p:cNvGrpSpPr/>
          <p:nvPr/>
        </p:nvGrpSpPr>
        <p:grpSpPr>
          <a:xfrm rot="-5400000">
            <a:off x="2746096" y="-164363"/>
            <a:ext cx="1823016" cy="296643"/>
            <a:chOff x="7857346" y="3902355"/>
            <a:chExt cx="1823016" cy="296643"/>
          </a:xfrm>
        </p:grpSpPr>
        <p:sp>
          <p:nvSpPr>
            <p:cNvPr id="2918" name="Google Shape;2918;p3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4" name="Google Shape;2924;p39"/>
          <p:cNvGrpSpPr/>
          <p:nvPr/>
        </p:nvGrpSpPr>
        <p:grpSpPr>
          <a:xfrm rot="5400000">
            <a:off x="1639375" y="1028400"/>
            <a:ext cx="98902" cy="553090"/>
            <a:chOff x="4898850" y="4820550"/>
            <a:chExt cx="98902" cy="553090"/>
          </a:xfrm>
        </p:grpSpPr>
        <p:sp>
          <p:nvSpPr>
            <p:cNvPr id="2925" name="Google Shape;2925;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0" name="Google Shape;2930;p39"/>
          <p:cNvGrpSpPr/>
          <p:nvPr/>
        </p:nvGrpSpPr>
        <p:grpSpPr>
          <a:xfrm>
            <a:off x="1609176" y="4434219"/>
            <a:ext cx="1252897" cy="51000"/>
            <a:chOff x="2915381" y="4104819"/>
            <a:chExt cx="1252897" cy="51000"/>
          </a:xfrm>
        </p:grpSpPr>
        <p:sp>
          <p:nvSpPr>
            <p:cNvPr id="2931" name="Google Shape;2931;p39"/>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9"/>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9"/>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9"/>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9"/>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9"/>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9"/>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9"/>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9"/>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9"/>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9"/>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9"/>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9"/>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9"/>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39"/>
          <p:cNvGrpSpPr/>
          <p:nvPr/>
        </p:nvGrpSpPr>
        <p:grpSpPr>
          <a:xfrm>
            <a:off x="5495767" y="691791"/>
            <a:ext cx="1105976" cy="133969"/>
            <a:chOff x="8183182" y="663852"/>
            <a:chExt cx="1475028" cy="178673"/>
          </a:xfrm>
        </p:grpSpPr>
        <p:grpSp>
          <p:nvGrpSpPr>
            <p:cNvPr id="2946" name="Google Shape;2946;p39"/>
            <p:cNvGrpSpPr/>
            <p:nvPr/>
          </p:nvGrpSpPr>
          <p:grpSpPr>
            <a:xfrm>
              <a:off x="8183182" y="774425"/>
              <a:ext cx="1178025" cy="68100"/>
              <a:chOff x="2024450" y="204150"/>
              <a:chExt cx="1178025" cy="68100"/>
            </a:xfrm>
          </p:grpSpPr>
          <p:sp>
            <p:nvSpPr>
              <p:cNvPr id="2947" name="Google Shape;2947;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7" name="Google Shape;2957;p39"/>
            <p:cNvGrpSpPr/>
            <p:nvPr/>
          </p:nvGrpSpPr>
          <p:grpSpPr>
            <a:xfrm>
              <a:off x="8480185" y="663852"/>
              <a:ext cx="1178025" cy="68100"/>
              <a:chOff x="2024450" y="204150"/>
              <a:chExt cx="1178025" cy="68100"/>
            </a:xfrm>
          </p:grpSpPr>
          <p:sp>
            <p:nvSpPr>
              <p:cNvPr id="2958" name="Google Shape;2958;p3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68" name="Google Shape;2968;p39"/>
          <p:cNvGrpSpPr/>
          <p:nvPr/>
        </p:nvGrpSpPr>
        <p:grpSpPr>
          <a:xfrm rot="5400000">
            <a:off x="5968600" y="4273462"/>
            <a:ext cx="98902" cy="553090"/>
            <a:chOff x="4898850" y="4820550"/>
            <a:chExt cx="98902" cy="553090"/>
          </a:xfrm>
        </p:grpSpPr>
        <p:sp>
          <p:nvSpPr>
            <p:cNvPr id="2969" name="Google Shape;2969;p3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7"/>
        <p:cNvGrpSpPr/>
        <p:nvPr/>
      </p:nvGrpSpPr>
      <p:grpSpPr>
        <a:xfrm>
          <a:off x="0" y="0"/>
          <a:ext cx="0" cy="0"/>
          <a:chOff x="0" y="0"/>
          <a:chExt cx="0" cy="0"/>
        </a:xfrm>
      </p:grpSpPr>
      <p:pic>
        <p:nvPicPr>
          <p:cNvPr id="2978" name="Google Shape;2978;p40" title="Gráfico">
            <a:hlinkClick r:id="rId3"/>
          </p:cNvPr>
          <p:cNvPicPr preferRelativeResize="0"/>
          <p:nvPr/>
        </p:nvPicPr>
        <p:blipFill>
          <a:blip r:embed="rId4">
            <a:alphaModFix/>
          </a:blip>
          <a:stretch>
            <a:fillRect/>
          </a:stretch>
        </p:blipFill>
        <p:spPr>
          <a:xfrm>
            <a:off x="3154894" y="1582410"/>
            <a:ext cx="2834211" cy="2422801"/>
          </a:xfrm>
          <a:prstGeom prst="rect">
            <a:avLst/>
          </a:prstGeom>
          <a:noFill/>
          <a:ln>
            <a:noFill/>
          </a:ln>
        </p:spPr>
      </p:pic>
      <p:sp>
        <p:nvSpPr>
          <p:cNvPr id="2979" name="Google Shape;2979;p40"/>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Goal is to design an </a:t>
            </a:r>
            <a:r>
              <a:rPr lang="en-US" dirty="0">
                <a:solidFill>
                  <a:schemeClr val="accent2"/>
                </a:solidFill>
              </a:rPr>
              <a:t>AI-powered scheduler</a:t>
            </a:r>
            <a:endParaRPr dirty="0">
              <a:solidFill>
                <a:schemeClr val="accent2"/>
              </a:solidFill>
            </a:endParaRPr>
          </a:p>
        </p:txBody>
      </p:sp>
      <p:sp>
        <p:nvSpPr>
          <p:cNvPr id="2993" name="Google Shape;2993;p40"/>
          <p:cNvSpPr/>
          <p:nvPr/>
        </p:nvSpPr>
        <p:spPr>
          <a:xfrm>
            <a:off x="40798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0"/>
          <p:cNvSpPr/>
          <p:nvPr/>
        </p:nvSpPr>
        <p:spPr>
          <a:xfrm>
            <a:off x="4912698" y="215301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0"/>
          <p:cNvSpPr/>
          <p:nvPr/>
        </p:nvSpPr>
        <p:spPr>
          <a:xfrm>
            <a:off x="40798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0"/>
          <p:cNvSpPr/>
          <p:nvPr/>
        </p:nvSpPr>
        <p:spPr>
          <a:xfrm>
            <a:off x="4912698" y="3379561"/>
            <a:ext cx="151500" cy="151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7" name="Google Shape;2997;p40"/>
          <p:cNvCxnSpPr>
            <a:cxnSpLocks/>
            <a:endCxn id="2993" idx="2"/>
          </p:cNvCxnSpPr>
          <p:nvPr/>
        </p:nvCxnSpPr>
        <p:spPr>
          <a:xfrm>
            <a:off x="2843209" y="1785665"/>
            <a:ext cx="1236600" cy="443100"/>
          </a:xfrm>
          <a:prstGeom prst="bentConnector3">
            <a:avLst>
              <a:gd name="adj1" fmla="val 50004"/>
            </a:avLst>
          </a:prstGeom>
          <a:noFill/>
          <a:ln w="19050" cap="flat" cmpd="sng">
            <a:solidFill>
              <a:schemeClr val="accent2"/>
            </a:solidFill>
            <a:prstDash val="solid"/>
            <a:round/>
            <a:headEnd type="none" w="med" len="med"/>
            <a:tailEnd type="oval" w="med" len="med"/>
          </a:ln>
        </p:spPr>
      </p:cxnSp>
      <p:cxnSp>
        <p:nvCxnSpPr>
          <p:cNvPr id="2998" name="Google Shape;2998;p40"/>
          <p:cNvCxnSpPr>
            <a:cxnSpLocks/>
            <a:endCxn id="2996" idx="6"/>
          </p:cNvCxnSpPr>
          <p:nvPr/>
        </p:nvCxnSpPr>
        <p:spPr>
          <a:xfrm rot="10800000" flipV="1">
            <a:off x="5064199" y="3212913"/>
            <a:ext cx="1236427" cy="242398"/>
          </a:xfrm>
          <a:prstGeom prst="bentConnector3">
            <a:avLst>
              <a:gd name="adj1" fmla="val 50000"/>
            </a:avLst>
          </a:prstGeom>
          <a:noFill/>
          <a:ln w="19050" cap="flat" cmpd="sng">
            <a:solidFill>
              <a:schemeClr val="accent2"/>
            </a:solidFill>
            <a:prstDash val="solid"/>
            <a:round/>
            <a:headEnd type="none" w="med" len="med"/>
            <a:tailEnd type="oval" w="med" len="med"/>
          </a:ln>
        </p:spPr>
      </p:cxnSp>
      <p:cxnSp>
        <p:nvCxnSpPr>
          <p:cNvPr id="2999" name="Google Shape;2999;p40"/>
          <p:cNvCxnSpPr>
            <a:cxnSpLocks/>
            <a:endCxn id="2994" idx="6"/>
          </p:cNvCxnSpPr>
          <p:nvPr/>
        </p:nvCxnSpPr>
        <p:spPr>
          <a:xfrm flipH="1">
            <a:off x="5064325" y="1785665"/>
            <a:ext cx="1236300" cy="443100"/>
          </a:xfrm>
          <a:prstGeom prst="bentConnector3">
            <a:avLst>
              <a:gd name="adj1" fmla="val 50005"/>
            </a:avLst>
          </a:prstGeom>
          <a:noFill/>
          <a:ln w="19050" cap="flat" cmpd="sng">
            <a:solidFill>
              <a:schemeClr val="lt1"/>
            </a:solidFill>
            <a:prstDash val="solid"/>
            <a:round/>
            <a:headEnd type="none" w="med" len="med"/>
            <a:tailEnd type="oval" w="med" len="med"/>
          </a:ln>
        </p:spPr>
      </p:cxnSp>
      <p:cxnSp>
        <p:nvCxnSpPr>
          <p:cNvPr id="3000" name="Google Shape;3000;p40"/>
          <p:cNvCxnSpPr>
            <a:cxnSpLocks/>
            <a:endCxn id="2995" idx="2"/>
          </p:cNvCxnSpPr>
          <p:nvPr/>
        </p:nvCxnSpPr>
        <p:spPr>
          <a:xfrm>
            <a:off x="2843209" y="3215737"/>
            <a:ext cx="1236600" cy="239700"/>
          </a:xfrm>
          <a:prstGeom prst="bentConnector3">
            <a:avLst>
              <a:gd name="adj1" fmla="val 50004"/>
            </a:avLst>
          </a:prstGeom>
          <a:noFill/>
          <a:ln w="19050" cap="flat" cmpd="sng">
            <a:solidFill>
              <a:schemeClr val="lt1"/>
            </a:solidFill>
            <a:prstDash val="solid"/>
            <a:round/>
            <a:headEnd type="none" w="med" len="med"/>
            <a:tailEnd type="oval" w="med" len="med"/>
          </a:ln>
        </p:spPr>
      </p:cxnSp>
      <p:grpSp>
        <p:nvGrpSpPr>
          <p:cNvPr id="3001" name="Google Shape;3001;p40"/>
          <p:cNvGrpSpPr/>
          <p:nvPr/>
        </p:nvGrpSpPr>
        <p:grpSpPr>
          <a:xfrm>
            <a:off x="7809182" y="1196629"/>
            <a:ext cx="2250993" cy="228146"/>
            <a:chOff x="7809182" y="1151604"/>
            <a:chExt cx="2250993" cy="228146"/>
          </a:xfrm>
        </p:grpSpPr>
        <p:sp>
          <p:nvSpPr>
            <p:cNvPr id="3002" name="Google Shape;3002;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4" name="Google Shape;3004;p40"/>
          <p:cNvGrpSpPr/>
          <p:nvPr/>
        </p:nvGrpSpPr>
        <p:grpSpPr>
          <a:xfrm rot="5400000">
            <a:off x="1486975" y="799800"/>
            <a:ext cx="98902" cy="553090"/>
            <a:chOff x="4898850" y="4820550"/>
            <a:chExt cx="98902" cy="553090"/>
          </a:xfrm>
        </p:grpSpPr>
        <p:sp>
          <p:nvSpPr>
            <p:cNvPr id="3005" name="Google Shape;3005;p4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0" name="Google Shape;3010;p40"/>
          <p:cNvSpPr/>
          <p:nvPr/>
        </p:nvSpPr>
        <p:spPr>
          <a:xfrm>
            <a:off x="7602750" y="897150"/>
            <a:ext cx="448500" cy="517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A171787D-F671-D389-965C-EE095167113F}"/>
              </a:ext>
            </a:extLst>
          </p:cNvPr>
          <p:cNvSpPr txBox="1"/>
          <p:nvPr/>
        </p:nvSpPr>
        <p:spPr>
          <a:xfrm>
            <a:off x="1430580" y="1582410"/>
            <a:ext cx="1484898" cy="523220"/>
          </a:xfrm>
          <a:prstGeom prst="rect">
            <a:avLst/>
          </a:prstGeom>
          <a:noFill/>
        </p:spPr>
        <p:txBody>
          <a:bodyPr wrap="square" rtlCol="0">
            <a:spAutoFit/>
          </a:bodyPr>
          <a:lstStyle/>
          <a:p>
            <a:r>
              <a:rPr lang="en-US" dirty="0">
                <a:solidFill>
                  <a:schemeClr val="lt1"/>
                </a:solidFill>
                <a:latin typeface="PT Sans"/>
                <a:sym typeface="PT Sans"/>
              </a:rPr>
              <a:t>Learns from system behavior</a:t>
            </a:r>
          </a:p>
        </p:txBody>
      </p:sp>
      <p:sp>
        <p:nvSpPr>
          <p:cNvPr id="36" name="TextBox 35">
            <a:extLst>
              <a:ext uri="{FF2B5EF4-FFF2-40B4-BE49-F238E27FC236}">
                <a16:creationId xmlns:a16="http://schemas.microsoft.com/office/drawing/2014/main" id="{CE575C08-39FF-FD3F-BFC7-CE5A1A2B3286}"/>
              </a:ext>
            </a:extLst>
          </p:cNvPr>
          <p:cNvSpPr txBox="1"/>
          <p:nvPr/>
        </p:nvSpPr>
        <p:spPr>
          <a:xfrm>
            <a:off x="6300625" y="1490689"/>
            <a:ext cx="1750625" cy="954107"/>
          </a:xfrm>
          <a:prstGeom prst="rect">
            <a:avLst/>
          </a:prstGeom>
          <a:noFill/>
        </p:spPr>
        <p:txBody>
          <a:bodyPr wrap="square" rtlCol="0">
            <a:spAutoFit/>
          </a:bodyPr>
          <a:lstStyle/>
          <a:p>
            <a:r>
              <a:rPr lang="en-US" dirty="0">
                <a:solidFill>
                  <a:schemeClr val="lt1"/>
                </a:solidFill>
                <a:latin typeface="PT Sans"/>
              </a:rPr>
              <a:t>Adapts scheduling decisions in real time for dynamic workloads</a:t>
            </a:r>
            <a:endParaRPr lang="en-US" dirty="0">
              <a:solidFill>
                <a:schemeClr val="lt1"/>
              </a:solidFill>
              <a:latin typeface="PT Sans"/>
              <a:sym typeface="PT Sans"/>
            </a:endParaRPr>
          </a:p>
        </p:txBody>
      </p:sp>
      <p:sp>
        <p:nvSpPr>
          <p:cNvPr id="37" name="TextBox 36">
            <a:extLst>
              <a:ext uri="{FF2B5EF4-FFF2-40B4-BE49-F238E27FC236}">
                <a16:creationId xmlns:a16="http://schemas.microsoft.com/office/drawing/2014/main" id="{911ED0B7-351E-BAC3-02AA-170AFA99BD35}"/>
              </a:ext>
            </a:extLst>
          </p:cNvPr>
          <p:cNvSpPr txBox="1"/>
          <p:nvPr/>
        </p:nvSpPr>
        <p:spPr>
          <a:xfrm>
            <a:off x="1029121" y="2902330"/>
            <a:ext cx="1812971" cy="738664"/>
          </a:xfrm>
          <a:prstGeom prst="rect">
            <a:avLst/>
          </a:prstGeom>
          <a:noFill/>
        </p:spPr>
        <p:txBody>
          <a:bodyPr wrap="square" rtlCol="0">
            <a:spAutoFit/>
          </a:bodyPr>
          <a:lstStyle/>
          <a:p>
            <a:pPr algn="just"/>
            <a:r>
              <a:rPr lang="en-US" dirty="0">
                <a:solidFill>
                  <a:schemeClr val="lt1"/>
                </a:solidFill>
                <a:latin typeface="PT Sans"/>
              </a:rPr>
              <a:t>Automatically selects the most suitable scheduling algorithm</a:t>
            </a:r>
            <a:endParaRPr lang="en-US" dirty="0">
              <a:solidFill>
                <a:schemeClr val="lt1"/>
              </a:solidFill>
              <a:latin typeface="PT Sans"/>
              <a:sym typeface="PT Sans"/>
            </a:endParaRPr>
          </a:p>
        </p:txBody>
      </p:sp>
      <p:sp>
        <p:nvSpPr>
          <p:cNvPr id="38" name="TextBox 37">
            <a:extLst>
              <a:ext uri="{FF2B5EF4-FFF2-40B4-BE49-F238E27FC236}">
                <a16:creationId xmlns:a16="http://schemas.microsoft.com/office/drawing/2014/main" id="{15F50DBA-6441-0595-DD18-C819B7CF6DC6}"/>
              </a:ext>
            </a:extLst>
          </p:cNvPr>
          <p:cNvSpPr txBox="1"/>
          <p:nvPr/>
        </p:nvSpPr>
        <p:spPr>
          <a:xfrm>
            <a:off x="6302858" y="2764618"/>
            <a:ext cx="1812021" cy="954107"/>
          </a:xfrm>
          <a:prstGeom prst="rect">
            <a:avLst/>
          </a:prstGeom>
          <a:noFill/>
        </p:spPr>
        <p:txBody>
          <a:bodyPr wrap="square" rtlCol="0">
            <a:spAutoFit/>
          </a:bodyPr>
          <a:lstStyle/>
          <a:p>
            <a:r>
              <a:rPr lang="en-US" dirty="0">
                <a:solidFill>
                  <a:schemeClr val="lt1"/>
                </a:solidFill>
                <a:latin typeface="PT Sans"/>
              </a:rPr>
              <a:t>Improves CPU utilization, waiting time, and turnaround time</a:t>
            </a:r>
            <a:endParaRPr lang="en-US" dirty="0">
              <a:solidFill>
                <a:schemeClr val="lt1"/>
              </a:solidFill>
              <a:latin typeface="PT Sans"/>
              <a:sym typeface="PT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1"/>
        <p:cNvGrpSpPr/>
        <p:nvPr/>
      </p:nvGrpSpPr>
      <p:grpSpPr>
        <a:xfrm>
          <a:off x="0" y="0"/>
          <a:ext cx="0" cy="0"/>
          <a:chOff x="0" y="0"/>
          <a:chExt cx="0" cy="0"/>
        </a:xfrm>
      </p:grpSpPr>
      <p:sp>
        <p:nvSpPr>
          <p:cNvPr id="3182" name="Google Shape;3182;p45"/>
          <p:cNvSpPr txBox="1">
            <a:spLocks noGrp="1"/>
          </p:cNvSpPr>
          <p:nvPr>
            <p:ph type="title"/>
          </p:nvPr>
        </p:nvSpPr>
        <p:spPr>
          <a:xfrm>
            <a:off x="864525" y="2215425"/>
            <a:ext cx="6772200" cy="813600"/>
          </a:xfrm>
          <a:prstGeom prst="rect">
            <a:avLst/>
          </a:prstGeom>
        </p:spPr>
        <p:txBody>
          <a:bodyPr spcFirstLastPara="1" wrap="square" lIns="91425" tIns="91425" rIns="91425" bIns="91425" anchor="b" anchorCtr="0">
            <a:noAutofit/>
          </a:bodyPr>
          <a:lstStyle/>
          <a:p>
            <a:r>
              <a:rPr lang="en-US" dirty="0"/>
              <a:t>How It Works </a:t>
            </a:r>
            <a:r>
              <a:rPr lang="en-US" dirty="0">
                <a:solidFill>
                  <a:schemeClr val="accent2"/>
                </a:solidFill>
              </a:rPr>
              <a:t>(System Design)</a:t>
            </a:r>
            <a:endParaRPr dirty="0">
              <a:solidFill>
                <a:schemeClr val="accent2"/>
              </a:solidFill>
            </a:endParaRPr>
          </a:p>
        </p:txBody>
      </p:sp>
      <p:sp>
        <p:nvSpPr>
          <p:cNvPr id="3184" name="Google Shape;3184;p45"/>
          <p:cNvSpPr txBox="1">
            <a:spLocks noGrp="1"/>
          </p:cNvSpPr>
          <p:nvPr>
            <p:ph type="title" idx="2"/>
          </p:nvPr>
        </p:nvSpPr>
        <p:spPr>
          <a:xfrm>
            <a:off x="864525" y="910725"/>
            <a:ext cx="2130300" cy="130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3185" name="Google Shape;3185;p45"/>
          <p:cNvGrpSpPr/>
          <p:nvPr/>
        </p:nvGrpSpPr>
        <p:grpSpPr>
          <a:xfrm flipH="1">
            <a:off x="7672202" y="3605178"/>
            <a:ext cx="883262" cy="242091"/>
            <a:chOff x="2300350" y="2601250"/>
            <a:chExt cx="2275275" cy="623625"/>
          </a:xfrm>
        </p:grpSpPr>
        <p:sp>
          <p:nvSpPr>
            <p:cNvPr id="3186" name="Google Shape;3186;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2" name="Google Shape;3192;p45"/>
          <p:cNvGrpSpPr/>
          <p:nvPr/>
        </p:nvGrpSpPr>
        <p:grpSpPr>
          <a:xfrm rot="5400000">
            <a:off x="2935200" y="4005125"/>
            <a:ext cx="98902" cy="553090"/>
            <a:chOff x="4898850" y="4820550"/>
            <a:chExt cx="98902" cy="553090"/>
          </a:xfrm>
        </p:grpSpPr>
        <p:sp>
          <p:nvSpPr>
            <p:cNvPr id="3193" name="Google Shape;3193;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8" name="Google Shape;3198;p45"/>
          <p:cNvGrpSpPr/>
          <p:nvPr/>
        </p:nvGrpSpPr>
        <p:grpSpPr>
          <a:xfrm>
            <a:off x="5776817" y="1332566"/>
            <a:ext cx="1105976" cy="133969"/>
            <a:chOff x="8183182" y="663852"/>
            <a:chExt cx="1475028" cy="178673"/>
          </a:xfrm>
        </p:grpSpPr>
        <p:grpSp>
          <p:nvGrpSpPr>
            <p:cNvPr id="3199" name="Google Shape;3199;p45"/>
            <p:cNvGrpSpPr/>
            <p:nvPr/>
          </p:nvGrpSpPr>
          <p:grpSpPr>
            <a:xfrm>
              <a:off x="8183182" y="774425"/>
              <a:ext cx="1178025" cy="68100"/>
              <a:chOff x="2024450" y="204150"/>
              <a:chExt cx="1178025" cy="68100"/>
            </a:xfrm>
          </p:grpSpPr>
          <p:sp>
            <p:nvSpPr>
              <p:cNvPr id="3200" name="Google Shape;3200;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0" name="Google Shape;3210;p45"/>
            <p:cNvGrpSpPr/>
            <p:nvPr/>
          </p:nvGrpSpPr>
          <p:grpSpPr>
            <a:xfrm>
              <a:off x="8480185" y="663852"/>
              <a:ext cx="1178025" cy="68100"/>
              <a:chOff x="2024450" y="204150"/>
              <a:chExt cx="1178025" cy="68100"/>
            </a:xfrm>
          </p:grpSpPr>
          <p:sp>
            <p:nvSpPr>
              <p:cNvPr id="3211" name="Google Shape;3211;p4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1" name="Google Shape;3221;p45"/>
          <p:cNvGrpSpPr/>
          <p:nvPr/>
        </p:nvGrpSpPr>
        <p:grpSpPr>
          <a:xfrm>
            <a:off x="5294901" y="4383719"/>
            <a:ext cx="1252897" cy="51000"/>
            <a:chOff x="2915381" y="4104819"/>
            <a:chExt cx="1252897" cy="51000"/>
          </a:xfrm>
        </p:grpSpPr>
        <p:sp>
          <p:nvSpPr>
            <p:cNvPr id="3222" name="Google Shape;3222;p4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6" name="Google Shape;3236;p45"/>
          <p:cNvGrpSpPr/>
          <p:nvPr/>
        </p:nvGrpSpPr>
        <p:grpSpPr>
          <a:xfrm>
            <a:off x="2621939" y="336253"/>
            <a:ext cx="883262" cy="242091"/>
            <a:chOff x="2300350" y="2601250"/>
            <a:chExt cx="2275275" cy="623625"/>
          </a:xfrm>
        </p:grpSpPr>
        <p:sp>
          <p:nvSpPr>
            <p:cNvPr id="3237" name="Google Shape;3237;p4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3" name="Google Shape;3243;p45"/>
          <p:cNvGrpSpPr/>
          <p:nvPr/>
        </p:nvGrpSpPr>
        <p:grpSpPr>
          <a:xfrm>
            <a:off x="7672192" y="1903729"/>
            <a:ext cx="1823016" cy="296643"/>
            <a:chOff x="7857346" y="3902355"/>
            <a:chExt cx="1823016" cy="296643"/>
          </a:xfrm>
        </p:grpSpPr>
        <p:sp>
          <p:nvSpPr>
            <p:cNvPr id="3244" name="Google Shape;3244;p4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0" name="Google Shape;3250;p45"/>
          <p:cNvGrpSpPr/>
          <p:nvPr/>
        </p:nvGrpSpPr>
        <p:grpSpPr>
          <a:xfrm rot="5400000">
            <a:off x="3809575" y="584725"/>
            <a:ext cx="98902" cy="553090"/>
            <a:chOff x="4898850" y="4820550"/>
            <a:chExt cx="98902" cy="553090"/>
          </a:xfrm>
        </p:grpSpPr>
        <p:sp>
          <p:nvSpPr>
            <p:cNvPr id="3251" name="Google Shape;3251;p4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9"/>
        <p:cNvGrpSpPr/>
        <p:nvPr/>
      </p:nvGrpSpPr>
      <p:grpSpPr>
        <a:xfrm>
          <a:off x="0" y="0"/>
          <a:ext cx="0" cy="0"/>
          <a:chOff x="0" y="0"/>
          <a:chExt cx="0" cy="0"/>
        </a:xfrm>
      </p:grpSpPr>
      <p:sp>
        <p:nvSpPr>
          <p:cNvPr id="3260" name="Google Shape;3260;p4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TARGET</a:t>
            </a:r>
            <a:endParaRPr dirty="0"/>
          </a:p>
        </p:txBody>
      </p:sp>
      <p:sp>
        <p:nvSpPr>
          <p:cNvPr id="3261" name="Google Shape;3261;p46"/>
          <p:cNvSpPr/>
          <p:nvPr/>
        </p:nvSpPr>
        <p:spPr>
          <a:xfrm>
            <a:off x="1564176" y="1241500"/>
            <a:ext cx="2171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800" b="1" dirty="0">
              <a:solidFill>
                <a:schemeClr val="lt1"/>
              </a:solidFill>
              <a:latin typeface="Exo"/>
              <a:ea typeface="Exo"/>
              <a:cs typeface="Exo"/>
              <a:sym typeface="Exo"/>
            </a:endParaRPr>
          </a:p>
        </p:txBody>
      </p:sp>
      <p:sp>
        <p:nvSpPr>
          <p:cNvPr id="3262" name="Google Shape;3262;p46"/>
          <p:cNvSpPr txBox="1"/>
          <p:nvPr/>
        </p:nvSpPr>
        <p:spPr>
          <a:xfrm>
            <a:off x="1359930" y="2471521"/>
            <a:ext cx="1101600" cy="4293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accent2"/>
              </a:solidFill>
              <a:latin typeface="Exo"/>
              <a:ea typeface="Exo"/>
              <a:cs typeface="Exo"/>
              <a:sym typeface="Exo"/>
            </a:endParaRPr>
          </a:p>
        </p:txBody>
      </p:sp>
      <p:sp>
        <p:nvSpPr>
          <p:cNvPr id="3263" name="Google Shape;3263;p46"/>
          <p:cNvSpPr txBox="1"/>
          <p:nvPr/>
        </p:nvSpPr>
        <p:spPr>
          <a:xfrm>
            <a:off x="2837501" y="2471521"/>
            <a:ext cx="1101600" cy="4293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2500" b="1" dirty="0">
              <a:solidFill>
                <a:schemeClr val="accent2"/>
              </a:solidFill>
              <a:latin typeface="Exo"/>
              <a:ea typeface="Exo"/>
              <a:cs typeface="Exo"/>
              <a:sym typeface="Exo"/>
            </a:endParaRPr>
          </a:p>
        </p:txBody>
      </p:sp>
      <p:sp>
        <p:nvSpPr>
          <p:cNvPr id="3278" name="Google Shape;3278;p46"/>
          <p:cNvSpPr/>
          <p:nvPr/>
        </p:nvSpPr>
        <p:spPr>
          <a:xfrm>
            <a:off x="5416450" y="1241500"/>
            <a:ext cx="2171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800" b="1" dirty="0">
              <a:solidFill>
                <a:schemeClr val="lt1"/>
              </a:solidFill>
              <a:latin typeface="Exo"/>
              <a:ea typeface="Exo"/>
              <a:cs typeface="Exo"/>
              <a:sym typeface="Exo"/>
            </a:endParaRPr>
          </a:p>
        </p:txBody>
      </p:sp>
      <p:sp>
        <p:nvSpPr>
          <p:cNvPr id="3279" name="Google Shape;3279;p46"/>
          <p:cNvSpPr/>
          <p:nvPr/>
        </p:nvSpPr>
        <p:spPr>
          <a:xfrm>
            <a:off x="1563685" y="3093347"/>
            <a:ext cx="2171700" cy="399900"/>
          </a:xfrm>
          <a:prstGeom prst="roundRect">
            <a:avLst>
              <a:gd name="adj" fmla="val 50000"/>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sp>
        <p:nvSpPr>
          <p:cNvPr id="3280" name="Google Shape;3280;p46"/>
          <p:cNvSpPr/>
          <p:nvPr/>
        </p:nvSpPr>
        <p:spPr>
          <a:xfrm>
            <a:off x="4790350" y="3630200"/>
            <a:ext cx="3423900" cy="938700"/>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6"/>
          <p:cNvSpPr txBox="1"/>
          <p:nvPr/>
        </p:nvSpPr>
        <p:spPr>
          <a:xfrm>
            <a:off x="4809189" y="1857489"/>
            <a:ext cx="935100" cy="3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sp>
        <p:nvSpPr>
          <p:cNvPr id="3313" name="Google Shape;3313;p46"/>
          <p:cNvSpPr txBox="1"/>
          <p:nvPr/>
        </p:nvSpPr>
        <p:spPr>
          <a:xfrm>
            <a:off x="5063048" y="3813210"/>
            <a:ext cx="2981852" cy="5727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algn="ctr"/>
            <a:r>
              <a:rPr lang="en-US" sz="1800" b="1" dirty="0">
                <a:solidFill>
                  <a:schemeClr val="accent2"/>
                </a:solidFill>
                <a:latin typeface="Exo"/>
                <a:sym typeface="Exo"/>
              </a:rPr>
              <a:t>Output</a:t>
            </a:r>
          </a:p>
          <a:p>
            <a:r>
              <a:rPr lang="en-US" sz="1600" dirty="0">
                <a:solidFill>
                  <a:schemeClr val="lt1"/>
                </a:solidFill>
                <a:latin typeface="PT Sans"/>
              </a:rPr>
              <a:t>Optimal scheduler decision in real-time</a:t>
            </a:r>
          </a:p>
        </p:txBody>
      </p:sp>
      <p:grpSp>
        <p:nvGrpSpPr>
          <p:cNvPr id="3" name="Group 2">
            <a:extLst>
              <a:ext uri="{FF2B5EF4-FFF2-40B4-BE49-F238E27FC236}">
                <a16:creationId xmlns:a16="http://schemas.microsoft.com/office/drawing/2014/main" id="{A58C9473-09F3-530E-E566-C56178061C74}"/>
              </a:ext>
            </a:extLst>
          </p:cNvPr>
          <p:cNvGrpSpPr/>
          <p:nvPr/>
        </p:nvGrpSpPr>
        <p:grpSpPr>
          <a:xfrm>
            <a:off x="6077725" y="1978604"/>
            <a:ext cx="1510425" cy="273900"/>
            <a:chOff x="5747079" y="1915989"/>
            <a:chExt cx="1510425" cy="273900"/>
          </a:xfrm>
        </p:grpSpPr>
        <p:sp>
          <p:nvSpPr>
            <p:cNvPr id="3315" name="Google Shape;3315;p46"/>
            <p:cNvSpPr/>
            <p:nvPr/>
          </p:nvSpPr>
          <p:spPr>
            <a:xfrm>
              <a:off x="5747079" y="1915989"/>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6"/>
            <p:cNvSpPr/>
            <p:nvPr/>
          </p:nvSpPr>
          <p:spPr>
            <a:xfrm>
              <a:off x="6159254" y="1915989"/>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6"/>
            <p:cNvSpPr/>
            <p:nvPr/>
          </p:nvSpPr>
          <p:spPr>
            <a:xfrm>
              <a:off x="6571429" y="1915989"/>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6"/>
            <p:cNvSpPr/>
            <p:nvPr/>
          </p:nvSpPr>
          <p:spPr>
            <a:xfrm>
              <a:off x="6983604" y="1915989"/>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9" name="Google Shape;3319;p46"/>
          <p:cNvSpPr txBox="1"/>
          <p:nvPr/>
        </p:nvSpPr>
        <p:spPr>
          <a:xfrm>
            <a:off x="7257489" y="1857489"/>
            <a:ext cx="1101600" cy="3999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500" b="1" dirty="0">
              <a:solidFill>
                <a:schemeClr val="accent2"/>
              </a:solidFill>
              <a:latin typeface="Exo"/>
              <a:ea typeface="Exo"/>
              <a:cs typeface="Exo"/>
              <a:sym typeface="Exo"/>
            </a:endParaRPr>
          </a:p>
        </p:txBody>
      </p:sp>
      <p:sp>
        <p:nvSpPr>
          <p:cNvPr id="3320" name="Google Shape;3320;p46"/>
          <p:cNvSpPr txBox="1"/>
          <p:nvPr/>
        </p:nvSpPr>
        <p:spPr>
          <a:xfrm>
            <a:off x="4809189" y="2461838"/>
            <a:ext cx="935100" cy="39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lt1"/>
              </a:solidFill>
              <a:latin typeface="Exo"/>
              <a:ea typeface="Exo"/>
              <a:cs typeface="Exo"/>
              <a:sym typeface="Exo"/>
            </a:endParaRPr>
          </a:p>
        </p:txBody>
      </p:sp>
      <p:grpSp>
        <p:nvGrpSpPr>
          <p:cNvPr id="4" name="Group 3">
            <a:extLst>
              <a:ext uri="{FF2B5EF4-FFF2-40B4-BE49-F238E27FC236}">
                <a16:creationId xmlns:a16="http://schemas.microsoft.com/office/drawing/2014/main" id="{7A4D74FA-E57C-F5BD-1DCC-39A3F223CF8B}"/>
              </a:ext>
            </a:extLst>
          </p:cNvPr>
          <p:cNvGrpSpPr/>
          <p:nvPr/>
        </p:nvGrpSpPr>
        <p:grpSpPr>
          <a:xfrm>
            <a:off x="2402643" y="1979915"/>
            <a:ext cx="1510425" cy="273900"/>
            <a:chOff x="5747079" y="2520338"/>
            <a:chExt cx="1510425" cy="273900"/>
          </a:xfrm>
        </p:grpSpPr>
        <p:sp>
          <p:nvSpPr>
            <p:cNvPr id="3321" name="Google Shape;3321;p46"/>
            <p:cNvSpPr/>
            <p:nvPr/>
          </p:nvSpPr>
          <p:spPr>
            <a:xfrm>
              <a:off x="5747079" y="2520338"/>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6"/>
            <p:cNvSpPr/>
            <p:nvPr/>
          </p:nvSpPr>
          <p:spPr>
            <a:xfrm>
              <a:off x="6159254" y="2520338"/>
              <a:ext cx="273900" cy="27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6"/>
            <p:cNvSpPr/>
            <p:nvPr/>
          </p:nvSpPr>
          <p:spPr>
            <a:xfrm>
              <a:off x="6571429" y="2520338"/>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6"/>
            <p:cNvSpPr/>
            <p:nvPr/>
          </p:nvSpPr>
          <p:spPr>
            <a:xfrm>
              <a:off x="6983604" y="2520338"/>
              <a:ext cx="273900" cy="2739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5" name="Google Shape;3325;p46"/>
          <p:cNvSpPr txBox="1"/>
          <p:nvPr/>
        </p:nvSpPr>
        <p:spPr>
          <a:xfrm>
            <a:off x="7257489" y="2461838"/>
            <a:ext cx="1101600" cy="3999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500" b="1" dirty="0">
              <a:solidFill>
                <a:schemeClr val="accent2"/>
              </a:solidFill>
              <a:latin typeface="Exo"/>
              <a:ea typeface="Exo"/>
              <a:cs typeface="Exo"/>
              <a:sym typeface="Exo"/>
            </a:endParaRPr>
          </a:p>
        </p:txBody>
      </p:sp>
      <p:grpSp>
        <p:nvGrpSpPr>
          <p:cNvPr id="3326" name="Google Shape;3326;p46"/>
          <p:cNvGrpSpPr/>
          <p:nvPr/>
        </p:nvGrpSpPr>
        <p:grpSpPr>
          <a:xfrm>
            <a:off x="8186645" y="925129"/>
            <a:ext cx="2297800" cy="347400"/>
            <a:chOff x="7805645" y="2296729"/>
            <a:chExt cx="2297800" cy="347400"/>
          </a:xfrm>
        </p:grpSpPr>
        <p:sp>
          <p:nvSpPr>
            <p:cNvPr id="3327" name="Google Shape;3327;p46"/>
            <p:cNvSpPr/>
            <p:nvPr/>
          </p:nvSpPr>
          <p:spPr>
            <a:xfrm flipH="1">
              <a:off x="8108745" y="257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6"/>
            <p:cNvSpPr/>
            <p:nvPr/>
          </p:nvSpPr>
          <p:spPr>
            <a:xfrm flipH="1">
              <a:off x="7805645" y="2296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9" name="Google Shape;3329;p46"/>
          <p:cNvGrpSpPr/>
          <p:nvPr/>
        </p:nvGrpSpPr>
        <p:grpSpPr>
          <a:xfrm rot="5400000" flipH="1">
            <a:off x="185402" y="2892328"/>
            <a:ext cx="883262" cy="242091"/>
            <a:chOff x="2300350" y="2601250"/>
            <a:chExt cx="2275275" cy="623625"/>
          </a:xfrm>
        </p:grpSpPr>
        <p:sp>
          <p:nvSpPr>
            <p:cNvPr id="3330" name="Google Shape;3330;p4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6" name="Google Shape;3336;p46"/>
          <p:cNvSpPr txBox="1"/>
          <p:nvPr/>
        </p:nvSpPr>
        <p:spPr>
          <a:xfrm>
            <a:off x="702738" y="4312088"/>
            <a:ext cx="885600" cy="20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sp>
        <p:nvSpPr>
          <p:cNvPr id="3337" name="Google Shape;3337;p46"/>
          <p:cNvSpPr txBox="1"/>
          <p:nvPr/>
        </p:nvSpPr>
        <p:spPr>
          <a:xfrm>
            <a:off x="4959700" y="2949958"/>
            <a:ext cx="3085200" cy="45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sp>
        <p:nvSpPr>
          <p:cNvPr id="3338" name="Google Shape;3338;p46"/>
          <p:cNvSpPr txBox="1"/>
          <p:nvPr/>
        </p:nvSpPr>
        <p:spPr>
          <a:xfrm>
            <a:off x="2719938" y="4312088"/>
            <a:ext cx="887100" cy="20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sp>
        <p:nvSpPr>
          <p:cNvPr id="3339" name="Google Shape;3339;p46"/>
          <p:cNvSpPr txBox="1"/>
          <p:nvPr/>
        </p:nvSpPr>
        <p:spPr>
          <a:xfrm>
            <a:off x="1711134" y="4312088"/>
            <a:ext cx="887100" cy="20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PT Sans"/>
              <a:ea typeface="PT Sans"/>
              <a:cs typeface="PT Sans"/>
              <a:sym typeface="PT Sans"/>
            </a:endParaRPr>
          </a:p>
        </p:txBody>
      </p:sp>
      <p:sp>
        <p:nvSpPr>
          <p:cNvPr id="2" name="TextBox 1">
            <a:extLst>
              <a:ext uri="{FF2B5EF4-FFF2-40B4-BE49-F238E27FC236}">
                <a16:creationId xmlns:a16="http://schemas.microsoft.com/office/drawing/2014/main" id="{2ABF9CC0-376E-077C-1AC8-4B462F3ABCA4}"/>
              </a:ext>
            </a:extLst>
          </p:cNvPr>
          <p:cNvSpPr txBox="1"/>
          <p:nvPr/>
        </p:nvSpPr>
        <p:spPr>
          <a:xfrm>
            <a:off x="1179887" y="1997387"/>
            <a:ext cx="3154925" cy="1231106"/>
          </a:xfrm>
          <a:prstGeom prst="rect">
            <a:avLst/>
          </a:prstGeom>
          <a:noFill/>
        </p:spPr>
        <p:txBody>
          <a:bodyPr wrap="square" rtlCol="0">
            <a:spAutoFit/>
          </a:bodyPr>
          <a:lstStyle/>
          <a:p>
            <a:r>
              <a:rPr lang="en-US" sz="1600" b="1" dirty="0">
                <a:solidFill>
                  <a:schemeClr val="lt1"/>
                </a:solidFill>
                <a:latin typeface="PT Sans"/>
              </a:rPr>
              <a:t>Inputs</a:t>
            </a:r>
          </a:p>
          <a:p>
            <a:endParaRPr lang="en-US" sz="1600" b="1" dirty="0">
              <a:solidFill>
                <a:schemeClr val="lt1"/>
              </a:solidFill>
              <a:latin typeface="PT Sans"/>
            </a:endParaRPr>
          </a:p>
          <a:p>
            <a:r>
              <a:rPr lang="en-US" b="1" dirty="0">
                <a:solidFill>
                  <a:schemeClr val="lt1"/>
                </a:solidFill>
                <a:latin typeface="PT Sans"/>
              </a:rPr>
              <a:t>Process info: </a:t>
            </a:r>
            <a:r>
              <a:rPr lang="en-US" dirty="0">
                <a:solidFill>
                  <a:schemeClr val="lt1"/>
                </a:solidFill>
                <a:latin typeface="PT Sans"/>
              </a:rPr>
              <a:t>Burst time, priority, I/O-CPU ratio</a:t>
            </a:r>
          </a:p>
          <a:p>
            <a:r>
              <a:rPr lang="en-US" b="1" dirty="0">
                <a:solidFill>
                  <a:schemeClr val="lt1"/>
                </a:solidFill>
                <a:latin typeface="PT Sans"/>
              </a:rPr>
              <a:t>System state: </a:t>
            </a:r>
            <a:r>
              <a:rPr lang="en-US" dirty="0">
                <a:solidFill>
                  <a:schemeClr val="lt1"/>
                </a:solidFill>
                <a:latin typeface="PT Sans"/>
              </a:rPr>
              <a:t>CPU load, queue length</a:t>
            </a:r>
          </a:p>
        </p:txBody>
      </p:sp>
      <p:sp>
        <p:nvSpPr>
          <p:cNvPr id="5" name="TextBox 4">
            <a:extLst>
              <a:ext uri="{FF2B5EF4-FFF2-40B4-BE49-F238E27FC236}">
                <a16:creationId xmlns:a16="http://schemas.microsoft.com/office/drawing/2014/main" id="{2D8F109D-69D1-3355-63F4-EF85AA188289}"/>
              </a:ext>
            </a:extLst>
          </p:cNvPr>
          <p:cNvSpPr txBox="1"/>
          <p:nvPr/>
        </p:nvSpPr>
        <p:spPr>
          <a:xfrm>
            <a:off x="4855719" y="1993221"/>
            <a:ext cx="3154925" cy="1231106"/>
          </a:xfrm>
          <a:prstGeom prst="rect">
            <a:avLst/>
          </a:prstGeom>
          <a:noFill/>
        </p:spPr>
        <p:txBody>
          <a:bodyPr wrap="square" rtlCol="0">
            <a:spAutoFit/>
          </a:bodyPr>
          <a:lstStyle/>
          <a:p>
            <a:r>
              <a:rPr lang="en-US" sz="1600" b="1" dirty="0">
                <a:solidFill>
                  <a:schemeClr val="lt1"/>
                </a:solidFill>
                <a:latin typeface="PT Sans"/>
              </a:rPr>
              <a:t>AI Model</a:t>
            </a:r>
          </a:p>
          <a:p>
            <a:endParaRPr lang="en-US" sz="1600" b="1" dirty="0">
              <a:solidFill>
                <a:schemeClr val="lt1"/>
              </a:solidFill>
              <a:latin typeface="PT Sans"/>
            </a:endParaRPr>
          </a:p>
          <a:p>
            <a:r>
              <a:rPr lang="en-US" dirty="0">
                <a:solidFill>
                  <a:schemeClr val="lt1"/>
                </a:solidFill>
                <a:latin typeface="PT Sans"/>
              </a:rPr>
              <a:t>Uses logic (e.g., Decision Tree or Reinforcement Learning)</a:t>
            </a:r>
          </a:p>
          <a:p>
            <a:r>
              <a:rPr lang="en-US" dirty="0">
                <a:solidFill>
                  <a:schemeClr val="lt1"/>
                </a:solidFill>
                <a:latin typeface="PT Sans"/>
              </a:rPr>
              <a:t>Chooses the best scheduling method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588</Words>
  <Application>Microsoft Office PowerPoint</Application>
  <PresentationFormat>On-screen Show (16:9)</PresentationFormat>
  <Paragraphs>129</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Exo</vt:lpstr>
      <vt:lpstr>Wingdings</vt:lpstr>
      <vt:lpstr>Arial</vt:lpstr>
      <vt:lpstr>PT Sans</vt:lpstr>
      <vt:lpstr>Data Center Business Plan by Slidesgo</vt:lpstr>
      <vt:lpstr>AI-Driven Process Scheduler</vt:lpstr>
      <vt:lpstr>TABLE OF CONTENTS</vt:lpstr>
      <vt:lpstr>Introduction</vt:lpstr>
      <vt:lpstr>Problem Statement</vt:lpstr>
      <vt:lpstr>PROBLEM VS. SOLUTION</vt:lpstr>
      <vt:lpstr>Project Objective</vt:lpstr>
      <vt:lpstr>Goal is to design an AI-powered scheduler</vt:lpstr>
      <vt:lpstr>How It Works (System Design)</vt:lpstr>
      <vt:lpstr>TARGET</vt:lpstr>
      <vt:lpstr>Tools and Technologies</vt:lpstr>
      <vt:lpstr>Equipment and Systems</vt:lpstr>
      <vt:lpstr>Scheduling Algorithms Used</vt:lpstr>
      <vt:lpstr>AI decides the best one to use based on system context</vt:lpstr>
      <vt:lpstr>AI Model Logic</vt:lpstr>
      <vt:lpstr>MAIN LOGIC </vt:lpstr>
      <vt:lpstr>Results / Expected Outcomes</vt:lpstr>
      <vt:lpstr>Simulation Results (AI vs. Static Scheduling)</vt:lpstr>
      <vt:lpstr>Traditional VS. AI-Based  Scheduling </vt:lpstr>
      <vt:lpstr>PowerPoint Presentation</vt:lpstr>
      <vt:lpstr>PowerPoint Presentation</vt:lpstr>
      <vt:lpstr>CONCLUSIONS</vt:lpstr>
      <vt:lpstr>Do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Process Scheduler</dc:title>
  <dc:creator>Muhammad Adnan</dc:creator>
  <cp:lastModifiedBy>Muhammad Adnan</cp:lastModifiedBy>
  <cp:revision>8</cp:revision>
  <dcterms:modified xsi:type="dcterms:W3CDTF">2025-06-05T17:03:05Z</dcterms:modified>
</cp:coreProperties>
</file>