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313" r:id="rId3"/>
    <p:sldId id="257" r:id="rId4"/>
    <p:sldId id="259" r:id="rId5"/>
    <p:sldId id="314" r:id="rId6"/>
    <p:sldId id="315" r:id="rId7"/>
    <p:sldId id="281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</p:embeddedFont>
    <p:embeddedFont>
      <p:font typeface="Barlow" panose="00000500000000000000" pitchFamily="2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Overpass Mono" panose="020B0604020202020204" charset="0"/>
      <p:regular r:id="rId21"/>
      <p:bold r:id="rId22"/>
    </p:embeddedFont>
    <p:embeddedFont>
      <p:font typeface="Raleway SemiBold" pitchFamily="2" charset="0"/>
      <p:bold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469B04-87DE-47F6-9067-6AA0433BBA90}">
  <a:tblStyle styleId="{C3469B04-87DE-47F6-9067-6AA0433BBA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96C513-4BD4-45A3-84E9-4EAB5E67904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75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3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272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810693"/>
            <a:ext cx="6786748" cy="950614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Online Car Parking Management System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18575" y="3512213"/>
            <a:ext cx="8853714" cy="55178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onsolas" panose="020B0609020204030204" pitchFamily="49" charset="0"/>
              </a:rPr>
              <a:t>{Sheeraz Ali </a:t>
            </a:r>
            <a:r>
              <a:rPr lang="en" sz="1800" dirty="0">
                <a:solidFill>
                  <a:srgbClr val="FF0000"/>
                </a:solidFill>
                <a:latin typeface="Consolas" panose="020B0609020204030204" pitchFamily="49" charset="0"/>
              </a:rPr>
              <a:t>˚</a:t>
            </a:r>
            <a:r>
              <a:rPr lang="en" sz="1800" dirty="0">
                <a:solidFill>
                  <a:schemeClr val="dk2"/>
                </a:solidFill>
                <a:latin typeface="Consolas" panose="020B0609020204030204" pitchFamily="49" charset="0"/>
              </a:rPr>
              <a:t>Qaswar Sarfarz </a:t>
            </a:r>
            <a:r>
              <a:rPr lang="en" sz="1800" dirty="0">
                <a:solidFill>
                  <a:srgbClr val="FF0000"/>
                </a:solidFill>
                <a:latin typeface="Consolas" panose="020B0609020204030204" pitchFamily="49" charset="0"/>
              </a:rPr>
              <a:t>˚</a:t>
            </a:r>
            <a:r>
              <a:rPr lang="en" sz="1800" dirty="0">
                <a:solidFill>
                  <a:schemeClr val="dk2"/>
                </a:solidFill>
                <a:latin typeface="Consolas" panose="020B0609020204030204" pitchFamily="49" charset="0"/>
              </a:rPr>
              <a:t>HooriaSajid </a:t>
            </a:r>
            <a:r>
              <a:rPr lang="en" sz="1800" dirty="0">
                <a:solidFill>
                  <a:srgbClr val="FF0000"/>
                </a:solidFill>
                <a:latin typeface="Consolas" panose="020B0609020204030204" pitchFamily="49" charset="0"/>
              </a:rPr>
              <a:t>˚</a:t>
            </a:r>
            <a:r>
              <a:rPr lang="en-US" sz="1800" dirty="0">
                <a:solidFill>
                  <a:schemeClr val="dk2"/>
                </a:solidFill>
                <a:latin typeface="Consolas" panose="020B0609020204030204" pitchFamily="49" charset="0"/>
              </a:rPr>
              <a:t>Musa Mumtaz</a:t>
            </a:r>
            <a:r>
              <a:rPr lang="en" sz="1800" dirty="0">
                <a:solidFill>
                  <a:schemeClr val="dk2"/>
                </a:solidFill>
                <a:latin typeface="Consolas" panose="020B0609020204030204" pitchFamily="49" charset="0"/>
              </a:rPr>
              <a:t> </a:t>
            </a:r>
            <a:r>
              <a:rPr lang="en" sz="1800" dirty="0">
                <a:solidFill>
                  <a:srgbClr val="FF0000"/>
                </a:solidFill>
                <a:latin typeface="Consolas" panose="020B0609020204030204" pitchFamily="49" charset="0"/>
              </a:rPr>
              <a:t>˚</a:t>
            </a:r>
            <a:r>
              <a:rPr lang="en-US" sz="1800" dirty="0">
                <a:solidFill>
                  <a:schemeClr val="dk2"/>
                </a:solidFill>
                <a:latin typeface="Consolas" panose="020B0609020204030204" pitchFamily="49" charset="0"/>
              </a:rPr>
              <a:t>Sadia}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  <p:bldP spid="3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181070" y="1973025"/>
            <a:ext cx="459916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car parking management system is a comprehensive software solution that helps efficiently manage and optimize parking facilities. It provides a user-friendly interface to streamline parking operations, improve customer experience, and enhance overall parking efficiency.</a:t>
            </a:r>
            <a:endParaRPr lang="en-GB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90535" y="1186004"/>
            <a:ext cx="9053465" cy="524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Online Car Parking Management System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D51BA-1969-C2A0-9BE8-454F19D1B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230" y="1973025"/>
            <a:ext cx="4182700" cy="2544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5324AA-7D9D-395E-870D-F257F2A26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992" y="1973025"/>
            <a:ext cx="2190937" cy="254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763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9;p29">
            <a:extLst>
              <a:ext uri="{FF2B5EF4-FFF2-40B4-BE49-F238E27FC236}">
                <a16:creationId xmlns:a16="http://schemas.microsoft.com/office/drawing/2014/main" id="{F2D9987B-12AB-C7F4-06B4-02C9FA1B914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254000" y="1559983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Overpass Mono"/>
                <a:ea typeface="Overpass Mono"/>
                <a:cs typeface="Overpass Mono"/>
                <a:sym typeface="Overpass Mono"/>
              </a:rPr>
              <a:t>Flow OF The Program</a:t>
            </a:r>
            <a:endParaRPr sz="36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95891-1D46-18B5-B442-2B32FEFBF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900" y="316870"/>
            <a:ext cx="6472101" cy="44814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43A77BC9-DE8A-C754-F1E7-C751F2473A3F}"/>
              </a:ext>
            </a:extLst>
          </p:cNvPr>
          <p:cNvSpPr/>
          <p:nvPr/>
        </p:nvSpPr>
        <p:spPr>
          <a:xfrm>
            <a:off x="262551" y="1167896"/>
            <a:ext cx="6653568" cy="4617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417"/>
              </a:lnSpc>
            </a:pPr>
            <a:r>
              <a:rPr lang="en-US" sz="2734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Key  Features  and   Functionalities</a:t>
            </a:r>
            <a:endParaRPr lang="en-US" sz="2734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hape 2">
            <a:extLst>
              <a:ext uri="{FF2B5EF4-FFF2-40B4-BE49-F238E27FC236}">
                <a16:creationId xmlns:a16="http://schemas.microsoft.com/office/drawing/2014/main" id="{1016225C-17AF-A820-B7B8-369922E00030}"/>
              </a:ext>
            </a:extLst>
          </p:cNvPr>
          <p:cNvSpPr/>
          <p:nvPr/>
        </p:nvSpPr>
        <p:spPr>
          <a:xfrm>
            <a:off x="310467" y="1873698"/>
            <a:ext cx="312464" cy="312464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C205D65-4654-B118-3086-AFD063730789}"/>
              </a:ext>
            </a:extLst>
          </p:cNvPr>
          <p:cNvSpPr/>
          <p:nvPr/>
        </p:nvSpPr>
        <p:spPr>
          <a:xfrm>
            <a:off x="262551" y="1838453"/>
            <a:ext cx="352847" cy="3571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1</a:t>
            </a:r>
            <a:endParaRPr lang="en-US" sz="1640" dirty="0"/>
          </a:p>
        </p:txBody>
      </p:sp>
      <p:sp>
        <p:nvSpPr>
          <p:cNvPr id="10" name="Shape 10">
            <a:extLst>
              <a:ext uri="{FF2B5EF4-FFF2-40B4-BE49-F238E27FC236}">
                <a16:creationId xmlns:a16="http://schemas.microsoft.com/office/drawing/2014/main" id="{5EBC0BF1-705D-E896-58D8-02D302685C07}"/>
              </a:ext>
            </a:extLst>
          </p:cNvPr>
          <p:cNvSpPr/>
          <p:nvPr/>
        </p:nvSpPr>
        <p:spPr>
          <a:xfrm>
            <a:off x="310467" y="3497746"/>
            <a:ext cx="312464" cy="312464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1" name="Shape 10">
            <a:extLst>
              <a:ext uri="{FF2B5EF4-FFF2-40B4-BE49-F238E27FC236}">
                <a16:creationId xmlns:a16="http://schemas.microsoft.com/office/drawing/2014/main" id="{78C9637E-CA26-9147-CBAF-613FB1756297}"/>
              </a:ext>
            </a:extLst>
          </p:cNvPr>
          <p:cNvSpPr/>
          <p:nvPr/>
        </p:nvSpPr>
        <p:spPr>
          <a:xfrm>
            <a:off x="2835525" y="1864310"/>
            <a:ext cx="312464" cy="312464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561B1105-4A53-E019-23B5-B57EAAE880BD}"/>
              </a:ext>
            </a:extLst>
          </p:cNvPr>
          <p:cNvSpPr/>
          <p:nvPr/>
        </p:nvSpPr>
        <p:spPr>
          <a:xfrm>
            <a:off x="2905128" y="3510674"/>
            <a:ext cx="312463" cy="312464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3D59755A-9D2D-FFB3-32E7-EB0A6FA5DCD2}"/>
              </a:ext>
            </a:extLst>
          </p:cNvPr>
          <p:cNvSpPr/>
          <p:nvPr/>
        </p:nvSpPr>
        <p:spPr>
          <a:xfrm>
            <a:off x="2827992" y="1864310"/>
            <a:ext cx="312464" cy="312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2</a:t>
            </a:r>
            <a:endParaRPr lang="en-US" sz="164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9FE10E2D-D3B2-9641-5AD4-2D77CA0AB757}"/>
              </a:ext>
            </a:extLst>
          </p:cNvPr>
          <p:cNvSpPr/>
          <p:nvPr/>
        </p:nvSpPr>
        <p:spPr>
          <a:xfrm>
            <a:off x="310466" y="3483069"/>
            <a:ext cx="304932" cy="327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3</a:t>
            </a:r>
            <a:endParaRPr lang="en-US" sz="1640" dirty="0"/>
          </a:p>
        </p:txBody>
      </p:sp>
      <p:sp>
        <p:nvSpPr>
          <p:cNvPr id="15" name="Text 15">
            <a:extLst>
              <a:ext uri="{FF2B5EF4-FFF2-40B4-BE49-F238E27FC236}">
                <a16:creationId xmlns:a16="http://schemas.microsoft.com/office/drawing/2014/main" id="{AA6F1F95-55F6-3EED-0438-A80EB7905DAA}"/>
              </a:ext>
            </a:extLst>
          </p:cNvPr>
          <p:cNvSpPr/>
          <p:nvPr/>
        </p:nvSpPr>
        <p:spPr>
          <a:xfrm>
            <a:off x="2897595" y="3510674"/>
            <a:ext cx="319996" cy="327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b="1" dirty="0">
                <a:solidFill>
                  <a:srgbClr val="5372D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4</a:t>
            </a:r>
            <a:endParaRPr lang="en-US" sz="1640" dirty="0"/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1AC8F4A9-645A-56EB-8DCA-3C358046B7C9}"/>
              </a:ext>
            </a:extLst>
          </p:cNvPr>
          <p:cNvSpPr/>
          <p:nvPr/>
        </p:nvSpPr>
        <p:spPr>
          <a:xfrm>
            <a:off x="262551" y="2240235"/>
            <a:ext cx="1928388" cy="3124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367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Intuitive User Interface</a:t>
            </a:r>
            <a:endParaRPr lang="en-US" sz="1367" dirty="0"/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6A42FB86-8819-96B3-F3F9-8DB72218A8FE}"/>
              </a:ext>
            </a:extLst>
          </p:cNvPr>
          <p:cNvSpPr/>
          <p:nvPr/>
        </p:nvSpPr>
        <p:spPr>
          <a:xfrm>
            <a:off x="262551" y="2473105"/>
            <a:ext cx="2342199" cy="6465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system provides a user-friendly and easy-to-navigate interface for both customers and administrators.</a:t>
            </a:r>
            <a:endParaRPr lang="en-US" sz="1094" dirty="0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523C493C-75DE-ACCF-8EB7-38E56C4C6948}"/>
              </a:ext>
            </a:extLst>
          </p:cNvPr>
          <p:cNvSpPr/>
          <p:nvPr/>
        </p:nvSpPr>
        <p:spPr>
          <a:xfrm>
            <a:off x="2827993" y="2195577"/>
            <a:ext cx="2138370" cy="2775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367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Reporting and Analytics</a:t>
            </a:r>
            <a:endParaRPr lang="en-US" sz="1367" dirty="0"/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F7116817-2E84-6129-0484-4194B5B3413A}"/>
              </a:ext>
            </a:extLst>
          </p:cNvPr>
          <p:cNvSpPr/>
          <p:nvPr/>
        </p:nvSpPr>
        <p:spPr>
          <a:xfrm>
            <a:off x="2827992" y="2473105"/>
            <a:ext cx="2232896" cy="715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Comprehensive reporting and analytics tools help managers make data-driven decisions.</a:t>
            </a:r>
            <a:endParaRPr lang="en-US" sz="1094" dirty="0"/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6F849F55-FC0D-F1E5-2212-5004B24CF051}"/>
              </a:ext>
            </a:extLst>
          </p:cNvPr>
          <p:cNvSpPr/>
          <p:nvPr/>
        </p:nvSpPr>
        <p:spPr>
          <a:xfrm>
            <a:off x="310466" y="3824887"/>
            <a:ext cx="1880474" cy="327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367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Access Control Integration</a:t>
            </a:r>
            <a:endParaRPr lang="en-US" sz="1367" dirty="0"/>
          </a:p>
        </p:txBody>
      </p:sp>
      <p:sp>
        <p:nvSpPr>
          <p:cNvPr id="21" name="Text 13">
            <a:extLst>
              <a:ext uri="{FF2B5EF4-FFF2-40B4-BE49-F238E27FC236}">
                <a16:creationId xmlns:a16="http://schemas.microsoft.com/office/drawing/2014/main" id="{07E7B8AF-23DE-71FA-E389-475DDC259BB8}"/>
              </a:ext>
            </a:extLst>
          </p:cNvPr>
          <p:cNvSpPr/>
          <p:nvPr/>
        </p:nvSpPr>
        <p:spPr>
          <a:xfrm>
            <a:off x="310466" y="4055952"/>
            <a:ext cx="2342199" cy="8012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system seamlessly integrates with access control systems for secure and automated parking access.</a:t>
            </a:r>
            <a:endParaRPr lang="en-US" sz="1094" dirty="0"/>
          </a:p>
        </p:txBody>
      </p:sp>
      <p:sp>
        <p:nvSpPr>
          <p:cNvPr id="22" name="Text 16">
            <a:extLst>
              <a:ext uri="{FF2B5EF4-FFF2-40B4-BE49-F238E27FC236}">
                <a16:creationId xmlns:a16="http://schemas.microsoft.com/office/drawing/2014/main" id="{74549390-993B-02F1-7F87-CD520D9C65DD}"/>
              </a:ext>
            </a:extLst>
          </p:cNvPr>
          <p:cNvSpPr/>
          <p:nvPr/>
        </p:nvSpPr>
        <p:spPr>
          <a:xfrm>
            <a:off x="2975171" y="3810210"/>
            <a:ext cx="1863031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367" b="1" dirty="0">
                <a:solidFill>
                  <a:srgbClr val="5372D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Mobile App Integration</a:t>
            </a:r>
            <a:endParaRPr lang="en-US" sz="1367" dirty="0"/>
          </a:p>
        </p:txBody>
      </p:sp>
      <p:sp>
        <p:nvSpPr>
          <p:cNvPr id="23" name="Text 17">
            <a:extLst>
              <a:ext uri="{FF2B5EF4-FFF2-40B4-BE49-F238E27FC236}">
                <a16:creationId xmlns:a16="http://schemas.microsoft.com/office/drawing/2014/main" id="{B9FBC3AF-3313-B21F-F8B1-BB52BB115314}"/>
              </a:ext>
            </a:extLst>
          </p:cNvPr>
          <p:cNvSpPr/>
          <p:nvPr/>
        </p:nvSpPr>
        <p:spPr>
          <a:xfrm>
            <a:off x="2998332" y="4055952"/>
            <a:ext cx="2411016" cy="6663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Customers can use a mobile app to reserve, pay, and manage their parking experiences.</a:t>
            </a:r>
            <a:endParaRPr lang="en-US" sz="1094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44856" y="1168325"/>
            <a:ext cx="8799968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3417"/>
              </a:lnSpc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File Handling and Database Management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hape 2">
            <a:extLst>
              <a:ext uri="{FF2B5EF4-FFF2-40B4-BE49-F238E27FC236}">
                <a16:creationId xmlns:a16="http://schemas.microsoft.com/office/drawing/2014/main" id="{7634A274-0355-2CDA-D451-F0BE068E7CDB}"/>
              </a:ext>
            </a:extLst>
          </p:cNvPr>
          <p:cNvSpPr/>
          <p:nvPr/>
        </p:nvSpPr>
        <p:spPr>
          <a:xfrm>
            <a:off x="571925" y="1982244"/>
            <a:ext cx="2862337" cy="1272927"/>
          </a:xfrm>
          <a:prstGeom prst="roundRect">
            <a:avLst>
              <a:gd name="adj" fmla="val 19638"/>
            </a:avLst>
          </a:prstGeom>
          <a:solidFill>
            <a:schemeClr val="tx1">
              <a:lumMod val="75000"/>
            </a:schemeClr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endParaRPr lang="en-GB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BCF0B653-2C36-AD4E-89E8-762F3663C8A3}"/>
              </a:ext>
            </a:extLst>
          </p:cNvPr>
          <p:cNvSpPr/>
          <p:nvPr/>
        </p:nvSpPr>
        <p:spPr>
          <a:xfrm>
            <a:off x="666974" y="2046084"/>
            <a:ext cx="1179934" cy="271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367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File Storage</a:t>
            </a:r>
            <a:endParaRPr lang="en-US" sz="1367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38FFC521-DAE8-93EA-77CD-B7595C566F7E}"/>
              </a:ext>
            </a:extLst>
          </p:cNvPr>
          <p:cNvSpPr/>
          <p:nvPr/>
        </p:nvSpPr>
        <p:spPr>
          <a:xfrm>
            <a:off x="666975" y="2317687"/>
            <a:ext cx="2537952" cy="7090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system utilizes file handling to store and manage customer records, parking transactions, and other relevant data.</a:t>
            </a:r>
            <a:endParaRPr lang="en-US" sz="1094" dirty="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B1AFD9E2-FEFF-C33C-22C1-9490F0261A45}"/>
              </a:ext>
            </a:extLst>
          </p:cNvPr>
          <p:cNvSpPr/>
          <p:nvPr/>
        </p:nvSpPr>
        <p:spPr>
          <a:xfrm>
            <a:off x="4572000" y="1982244"/>
            <a:ext cx="2862337" cy="1272927"/>
          </a:xfrm>
          <a:prstGeom prst="roundRect">
            <a:avLst>
              <a:gd name="adj" fmla="val 19638"/>
            </a:avLst>
          </a:prstGeom>
          <a:solidFill>
            <a:schemeClr val="tx1">
              <a:lumMod val="75000"/>
            </a:schemeClr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endParaRPr lang="en-GB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CC2B5E39-2101-C6B6-387F-1132576DBDFE}"/>
              </a:ext>
            </a:extLst>
          </p:cNvPr>
          <p:cNvSpPr/>
          <p:nvPr/>
        </p:nvSpPr>
        <p:spPr>
          <a:xfrm>
            <a:off x="571924" y="3590614"/>
            <a:ext cx="2862337" cy="1272927"/>
          </a:xfrm>
          <a:prstGeom prst="roundRect">
            <a:avLst>
              <a:gd name="adj" fmla="val 19638"/>
            </a:avLst>
          </a:prstGeom>
          <a:solidFill>
            <a:schemeClr val="tx1">
              <a:lumMod val="75000"/>
            </a:schemeClr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9" name="Shape 5">
            <a:extLst>
              <a:ext uri="{FF2B5EF4-FFF2-40B4-BE49-F238E27FC236}">
                <a16:creationId xmlns:a16="http://schemas.microsoft.com/office/drawing/2014/main" id="{A33BC9BC-3286-7878-74E1-AF8119208BCF}"/>
              </a:ext>
            </a:extLst>
          </p:cNvPr>
          <p:cNvSpPr/>
          <p:nvPr/>
        </p:nvSpPr>
        <p:spPr>
          <a:xfrm>
            <a:off x="4662414" y="3590614"/>
            <a:ext cx="2862337" cy="1272927"/>
          </a:xfrm>
          <a:prstGeom prst="roundRect">
            <a:avLst>
              <a:gd name="adj" fmla="val 19638"/>
            </a:avLst>
          </a:prstGeom>
          <a:solidFill>
            <a:schemeClr val="tx1">
              <a:lumMod val="75000"/>
            </a:schemeClr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C0C9D074-0F0C-7BEC-0607-8D323E9CEB2D}"/>
              </a:ext>
            </a:extLst>
          </p:cNvPr>
          <p:cNvSpPr/>
          <p:nvPr/>
        </p:nvSpPr>
        <p:spPr>
          <a:xfrm>
            <a:off x="4794573" y="2046084"/>
            <a:ext cx="1735931" cy="362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367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Database Integration</a:t>
            </a:r>
            <a:endParaRPr lang="en-US" sz="1367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8826F1B-D130-1208-2B6C-D5921431AB38}"/>
              </a:ext>
            </a:extLst>
          </p:cNvPr>
          <p:cNvSpPr/>
          <p:nvPr/>
        </p:nvSpPr>
        <p:spPr>
          <a:xfrm>
            <a:off x="4794572" y="2317687"/>
            <a:ext cx="2556049" cy="8238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robust database management system is integrated to provide secure and reliable data storage and retrieval.</a:t>
            </a:r>
            <a:endParaRPr lang="en-US" sz="1094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272BD44-DC2B-A5E3-FA80-A66B7D25F449}"/>
              </a:ext>
            </a:extLst>
          </p:cNvPr>
          <p:cNvSpPr/>
          <p:nvPr/>
        </p:nvSpPr>
        <p:spPr>
          <a:xfrm>
            <a:off x="571925" y="3703822"/>
            <a:ext cx="2471204" cy="2713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367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Data Backup and Recovery</a:t>
            </a:r>
            <a:endParaRPr lang="en-US" sz="1367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BCBEFF6E-4D40-DAEA-13B6-9DFA642AB824}"/>
              </a:ext>
            </a:extLst>
          </p:cNvPr>
          <p:cNvSpPr/>
          <p:nvPr/>
        </p:nvSpPr>
        <p:spPr>
          <a:xfrm>
            <a:off x="571924" y="3975176"/>
            <a:ext cx="2795966" cy="8048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Automated backup and disaster recovery mechanisms ensure the safety and integrity of all stored data.</a:t>
            </a:r>
            <a:endParaRPr lang="en-US" sz="1094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EC8EED33-4BBA-FDAB-77B5-844F24E5EB30}"/>
              </a:ext>
            </a:extLst>
          </p:cNvPr>
          <p:cNvSpPr/>
          <p:nvPr/>
        </p:nvSpPr>
        <p:spPr>
          <a:xfrm>
            <a:off x="4794573" y="3703821"/>
            <a:ext cx="1735931" cy="2713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1367" b="1" dirty="0">
                <a:solidFill>
                  <a:srgbClr val="5372D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Data Analytics</a:t>
            </a:r>
            <a:endParaRPr lang="en-US" sz="1367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6DD2D8EF-91C0-B5ED-2A2E-C1D17D947772}"/>
              </a:ext>
            </a:extLst>
          </p:cNvPr>
          <p:cNvSpPr/>
          <p:nvPr/>
        </p:nvSpPr>
        <p:spPr>
          <a:xfrm>
            <a:off x="4794572" y="3887550"/>
            <a:ext cx="2556049" cy="8924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database supports advanced analytics and reporting capabilities to generate insights and support decision-making.</a:t>
            </a:r>
            <a:endParaRPr lang="en-US" sz="1094" dirty="0"/>
          </a:p>
        </p:txBody>
      </p:sp>
    </p:spTree>
    <p:extLst>
      <p:ext uri="{BB962C8B-B14F-4D97-AF65-F5344CB8AC3E}">
        <p14:creationId xmlns:p14="http://schemas.microsoft.com/office/powerpoint/2010/main" val="389261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77318405-8EC8-FEEA-9C03-859FFD1BEACE}"/>
              </a:ext>
            </a:extLst>
          </p:cNvPr>
          <p:cNvSpPr/>
          <p:nvPr/>
        </p:nvSpPr>
        <p:spPr>
          <a:xfrm>
            <a:off x="1406970" y="2354759"/>
            <a:ext cx="1735931" cy="3231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200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Conclusion</a:t>
            </a:r>
            <a:endParaRPr lang="en-US" sz="2000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B9A89E94-1CC3-5002-3996-287FA3428F54}"/>
              </a:ext>
            </a:extLst>
          </p:cNvPr>
          <p:cNvSpPr/>
          <p:nvPr/>
        </p:nvSpPr>
        <p:spPr>
          <a:xfrm>
            <a:off x="1406970" y="2534235"/>
            <a:ext cx="2762399" cy="1315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car parking management system provides a comprehensive solution to streamline parking operations, enhance customer satisfaction, and optimize resource utilization.</a:t>
            </a:r>
            <a:endParaRPr lang="en-US" sz="1094" dirty="0"/>
          </a:p>
        </p:txBody>
      </p:sp>
      <p:sp>
        <p:nvSpPr>
          <p:cNvPr id="21" name="Text 4">
            <a:extLst>
              <a:ext uri="{FF2B5EF4-FFF2-40B4-BE49-F238E27FC236}">
                <a16:creationId xmlns:a16="http://schemas.microsoft.com/office/drawing/2014/main" id="{94D01943-D01C-695D-726C-5CF3E5B70914}"/>
              </a:ext>
            </a:extLst>
          </p:cNvPr>
          <p:cNvSpPr/>
          <p:nvPr/>
        </p:nvSpPr>
        <p:spPr>
          <a:xfrm>
            <a:off x="4755460" y="2312106"/>
            <a:ext cx="1782514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200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Future Enhancements</a:t>
            </a:r>
            <a:endParaRPr lang="en-US" sz="2000" dirty="0"/>
          </a:p>
        </p:txBody>
      </p:sp>
      <p:sp>
        <p:nvSpPr>
          <p:cNvPr id="22" name="Text 5">
            <a:extLst>
              <a:ext uri="{FF2B5EF4-FFF2-40B4-BE49-F238E27FC236}">
                <a16:creationId xmlns:a16="http://schemas.microsoft.com/office/drawing/2014/main" id="{93AEDF5D-77F9-EB36-E6A6-3AF169BECDEB}"/>
              </a:ext>
            </a:extLst>
          </p:cNvPr>
          <p:cNvSpPr/>
          <p:nvPr/>
        </p:nvSpPr>
        <p:spPr>
          <a:xfrm>
            <a:off x="4746129" y="2614404"/>
            <a:ext cx="2762399" cy="12356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09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Potential future enhancements include integrating smart parking sensors, implementing dynamic pricing, and incorporating AI-powered analytics for predictive parking management.</a:t>
            </a:r>
            <a:endParaRPr lang="en-US" sz="1094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86FEA-C459-4CB3-56BB-3BB4B5C81B61}"/>
              </a:ext>
            </a:extLst>
          </p:cNvPr>
          <p:cNvSpPr txBox="1"/>
          <p:nvPr/>
        </p:nvSpPr>
        <p:spPr>
          <a:xfrm>
            <a:off x="510399" y="1262611"/>
            <a:ext cx="6027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Conclusion and Future Enhancement</a:t>
            </a:r>
          </a:p>
        </p:txBody>
      </p:sp>
    </p:spTree>
    <p:extLst>
      <p:ext uri="{BB962C8B-B14F-4D97-AF65-F5344CB8AC3E}">
        <p14:creationId xmlns:p14="http://schemas.microsoft.com/office/powerpoint/2010/main" val="100227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4" name="Google Shape;914;p52"/>
          <p:cNvSpPr txBox="1"/>
          <p:nvPr/>
        </p:nvSpPr>
        <p:spPr>
          <a:xfrm>
            <a:off x="2788650" y="43288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Please, keep this slide for attribution.</a:t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820E99-F1DC-088F-2031-3F226A7A0D2E}"/>
              </a:ext>
            </a:extLst>
          </p:cNvPr>
          <p:cNvSpPr/>
          <p:nvPr/>
        </p:nvSpPr>
        <p:spPr>
          <a:xfrm>
            <a:off x="2600960" y="3373120"/>
            <a:ext cx="3931920" cy="66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FAFF7E-7F6E-294F-DFC6-E9AF3CC96F4C}"/>
              </a:ext>
            </a:extLst>
          </p:cNvPr>
          <p:cNvSpPr/>
          <p:nvPr/>
        </p:nvSpPr>
        <p:spPr>
          <a:xfrm>
            <a:off x="3068320" y="4379675"/>
            <a:ext cx="3297190" cy="399270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FB06E-AFDA-F5D6-4AE8-A78F2A6BBA7F}"/>
              </a:ext>
            </a:extLst>
          </p:cNvPr>
          <p:cNvSpPr txBox="1"/>
          <p:nvPr/>
        </p:nvSpPr>
        <p:spPr>
          <a:xfrm>
            <a:off x="6635020" y="2992749"/>
            <a:ext cx="23464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Consolas" panose="020B0609020204030204" pitchFamily="49" charset="0"/>
              </a:rPr>
              <a:t>collaborators</a:t>
            </a:r>
            <a:r>
              <a:rPr lang="en" sz="1800" dirty="0">
                <a:solidFill>
                  <a:schemeClr val="dk2"/>
                </a:solidFill>
                <a:latin typeface="Consolas" panose="020B0609020204030204" pitchFamily="49" charset="0"/>
              </a:rPr>
              <a:t>[5]=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onsolas" panose="020B0609020204030204" pitchFamily="49" charset="0"/>
              </a:rPr>
              <a:t>{Sheeraz Ali,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onsolas" panose="020B0609020204030204" pitchFamily="49" charset="0"/>
              </a:rPr>
              <a:t>Qaswar Sarfarz,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onsolas" panose="020B0609020204030204" pitchFamily="49" charset="0"/>
              </a:rPr>
              <a:t>Hooria Sajid,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Consolas" panose="020B0609020204030204" pitchFamily="49" charset="0"/>
              </a:rPr>
              <a:t>Musa Mumtaz</a:t>
            </a:r>
            <a:endParaRPr lang="en" sz="1800" dirty="0">
              <a:solidFill>
                <a:schemeClr val="dk2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Consolas" panose="020B0609020204030204" pitchFamily="49" charset="0"/>
              </a:rPr>
              <a:t>Sadia};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518B3-93E4-9D7F-8AE8-D84D451BECEC}"/>
              </a:ext>
            </a:extLst>
          </p:cNvPr>
          <p:cNvSpPr txBox="1"/>
          <p:nvPr/>
        </p:nvSpPr>
        <p:spPr>
          <a:xfrm>
            <a:off x="5801630" y="2992749"/>
            <a:ext cx="1127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onsolas" panose="020B0609020204030204" pitchFamily="49" charset="0"/>
              </a:rPr>
              <a:t>string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" grpId="0"/>
      <p:bldP spid="899" grpId="0" build="p"/>
    </p:bld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314</Words>
  <Application>Microsoft Office PowerPoint</Application>
  <PresentationFormat>On-screen Show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Raleway SemiBold</vt:lpstr>
      <vt:lpstr>Arial</vt:lpstr>
      <vt:lpstr>Roboto Condensed Light</vt:lpstr>
      <vt:lpstr>Overpass Mono</vt:lpstr>
      <vt:lpstr>Anaheim</vt:lpstr>
      <vt:lpstr>Spline Sans</vt:lpstr>
      <vt:lpstr>Barlow</vt:lpstr>
      <vt:lpstr>Consolas</vt:lpstr>
      <vt:lpstr>Nunito Light</vt:lpstr>
      <vt:lpstr>Roboto</vt:lpstr>
      <vt:lpstr>Programming Lesson by Slidesgo</vt:lpstr>
      <vt:lpstr>Online Car Parking Management System</vt:lpstr>
      <vt:lpstr>Online Car Parking Management System </vt:lpstr>
      <vt:lpstr>PowerPoint Presentation</vt:lpstr>
      <vt:lpstr>PowerPoint Presentation</vt:lpstr>
      <vt:lpstr>File Handling and Database Management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 Management System</dc:title>
  <dc:creator>user</dc:creator>
  <cp:lastModifiedBy>hooria sajid</cp:lastModifiedBy>
  <cp:revision>6</cp:revision>
  <dcterms:modified xsi:type="dcterms:W3CDTF">2024-05-26T10:14:37Z</dcterms:modified>
</cp:coreProperties>
</file>