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67" r:id="rId1"/>
  </p:sldMasterIdLst>
  <p:sldIdLst>
    <p:sldId id="256" r:id="rId2"/>
    <p:sldId id="257" r:id="rId3"/>
    <p:sldId id="268" r:id="rId4"/>
    <p:sldId id="258" r:id="rId5"/>
    <p:sldId id="269" r:id="rId6"/>
    <p:sldId id="270" r:id="rId7"/>
    <p:sldId id="271" r:id="rId8"/>
    <p:sldId id="282" r:id="rId9"/>
    <p:sldId id="260" r:id="rId10"/>
    <p:sldId id="261" r:id="rId11"/>
    <p:sldId id="262" r:id="rId12"/>
    <p:sldId id="263" r:id="rId13"/>
    <p:sldId id="264" r:id="rId14"/>
    <p:sldId id="266" r:id="rId15"/>
    <p:sldId id="267" r:id="rId16"/>
    <p:sldId id="273" r:id="rId17"/>
    <p:sldId id="274" r:id="rId18"/>
    <p:sldId id="275" r:id="rId19"/>
    <p:sldId id="277" r:id="rId20"/>
    <p:sldId id="278" r:id="rId21"/>
    <p:sldId id="279" r:id="rId22"/>
    <p:sldId id="280" r:id="rId23"/>
    <p:sldId id="281" r:id="rId24"/>
    <p:sldId id="259" r:id="rId25"/>
    <p:sldId id="283" r:id="rId26"/>
    <p:sldId id="284" r:id="rId27"/>
    <p:sldId id="285" r:id="rId28"/>
    <p:sldId id="286"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00AD"/>
    <a:srgbClr val="A50021"/>
    <a:srgbClr val="31C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2" autoAdjust="0"/>
    <p:restoredTop sz="94660"/>
  </p:normalViewPr>
  <p:slideViewPr>
    <p:cSldViewPr snapToGrid="0">
      <p:cViewPr varScale="1">
        <p:scale>
          <a:sx n="70" d="100"/>
          <a:sy n="70"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1CBCD88-784D-4C0F-A611-D5370852B737}" type="datetimeFigureOut">
              <a:rPr lang="en-US" smtClean="0"/>
              <a:t>12/20/2023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141235879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CBCD88-784D-4C0F-A611-D5370852B737}"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218574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1CBCD88-784D-4C0F-A611-D5370852B737}" type="datetimeFigureOut">
              <a:rPr lang="en-US" smtClean="0"/>
              <a:t>12/20/2023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2711724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1CBCD88-784D-4C0F-A611-D5370852B737}" type="datetimeFigureOut">
              <a:rPr lang="en-US" smtClean="0"/>
              <a:t>12/20/2023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FC3E1-FDCB-4C2B-9E7B-C80817F6A8F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804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1CBCD88-784D-4C0F-A611-D5370852B737}" type="datetimeFigureOut">
              <a:rPr lang="en-US" smtClean="0"/>
              <a:t>12/20/2023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4029420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1CBCD88-784D-4C0F-A611-D5370852B737}"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242090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1CBCD88-784D-4C0F-A611-D5370852B737}"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412590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BCD88-784D-4C0F-A611-D5370852B737}"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40062111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1CBCD88-784D-4C0F-A611-D5370852B737}" type="datetimeFigureOut">
              <a:rPr lang="en-US" smtClean="0"/>
              <a:t>12/20/2023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114025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CBCD88-784D-4C0F-A611-D5370852B737}"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3826447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1CBCD88-784D-4C0F-A611-D5370852B737}" type="datetimeFigureOut">
              <a:rPr lang="en-US" smtClean="0"/>
              <a:t>12/20/2023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3852663990"/>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CBCD88-784D-4C0F-A611-D5370852B737}"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129616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CBCD88-784D-4C0F-A611-D5370852B737}"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3110142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CBCD88-784D-4C0F-A611-D5370852B737}"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396418420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CBCD88-784D-4C0F-A611-D5370852B737}"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701047903"/>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CBCD88-784D-4C0F-A611-D5370852B737}"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92872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CBCD88-784D-4C0F-A611-D5370852B737}"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4FC3E1-FDCB-4C2B-9E7B-C80817F6A8F2}" type="slidenum">
              <a:rPr lang="en-US" smtClean="0"/>
              <a:t>‹#›</a:t>
            </a:fld>
            <a:endParaRPr lang="en-US"/>
          </a:p>
        </p:txBody>
      </p:sp>
    </p:spTree>
    <p:extLst>
      <p:ext uri="{BB962C8B-B14F-4D97-AF65-F5344CB8AC3E}">
        <p14:creationId xmlns:p14="http://schemas.microsoft.com/office/powerpoint/2010/main" val="3206604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1CBCD88-784D-4C0F-A611-D5370852B737}" type="datetimeFigureOut">
              <a:rPr lang="en-US" smtClean="0"/>
              <a:t>12/20/2023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4FC3E1-FDCB-4C2B-9E7B-C80817F6A8F2}" type="slidenum">
              <a:rPr lang="en-US" smtClean="0"/>
              <a:t>‹#›</a:t>
            </a:fld>
            <a:endParaRPr lang="en-US"/>
          </a:p>
        </p:txBody>
      </p:sp>
    </p:spTree>
    <p:extLst>
      <p:ext uri="{BB962C8B-B14F-4D97-AF65-F5344CB8AC3E}">
        <p14:creationId xmlns:p14="http://schemas.microsoft.com/office/powerpoint/2010/main" val="1246461370"/>
      </p:ext>
    </p:extLst>
  </p:cSld>
  <p:clrMap bg1="lt1" tx1="dk1" bg2="lt2" tx2="dk2" accent1="accent1" accent2="accent2" accent3="accent3" accent4="accent4" accent5="accent5" accent6="accent6" hlink="hlink" folHlink="folHlink"/>
  <p:sldLayoutIdLst>
    <p:sldLayoutId id="2147484668" r:id="rId1"/>
    <p:sldLayoutId id="2147484669" r:id="rId2"/>
    <p:sldLayoutId id="2147484670" r:id="rId3"/>
    <p:sldLayoutId id="2147484671" r:id="rId4"/>
    <p:sldLayoutId id="2147484672" r:id="rId5"/>
    <p:sldLayoutId id="2147484673" r:id="rId6"/>
    <p:sldLayoutId id="2147484674" r:id="rId7"/>
    <p:sldLayoutId id="2147484675" r:id="rId8"/>
    <p:sldLayoutId id="2147484676" r:id="rId9"/>
    <p:sldLayoutId id="2147484677" r:id="rId10"/>
    <p:sldLayoutId id="2147484678" r:id="rId11"/>
    <p:sldLayoutId id="2147484679" r:id="rId12"/>
    <p:sldLayoutId id="2147484680" r:id="rId13"/>
    <p:sldLayoutId id="2147484681" r:id="rId14"/>
    <p:sldLayoutId id="2147484682" r:id="rId15"/>
    <p:sldLayoutId id="2147484683" r:id="rId16"/>
    <p:sldLayoutId id="2147484684" r:id="rId17"/>
  </p:sldLayoutIdLst>
  <p:transition spd="slow">
    <p:wipe/>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B5D66-10BB-4D0B-992A-AFAA82F4FBE9}"/>
              </a:ext>
            </a:extLst>
          </p:cNvPr>
          <p:cNvSpPr>
            <a:spLocks noGrp="1"/>
          </p:cNvSpPr>
          <p:nvPr>
            <p:ph type="ctrTitle"/>
          </p:nvPr>
        </p:nvSpPr>
        <p:spPr/>
        <p:txBody>
          <a:bodyPr>
            <a:noAutofit/>
          </a:bodyPr>
          <a:lstStyle/>
          <a:p>
            <a:r>
              <a:rPr lang="en-US" dirty="0">
                <a:solidFill>
                  <a:schemeClr val="accent1"/>
                </a:solidFill>
              </a:rPr>
              <a:t>Punctuation</a:t>
            </a:r>
          </a:p>
        </p:txBody>
      </p:sp>
      <p:sp>
        <p:nvSpPr>
          <p:cNvPr id="3" name="Subtitle 2">
            <a:extLst>
              <a:ext uri="{FF2B5EF4-FFF2-40B4-BE49-F238E27FC236}">
                <a16:creationId xmlns:a16="http://schemas.microsoft.com/office/drawing/2014/main" id="{05802B96-1134-425A-A01E-CE486E10582C}"/>
              </a:ext>
            </a:extLst>
          </p:cNvPr>
          <p:cNvSpPr>
            <a:spLocks noGrp="1"/>
          </p:cNvSpPr>
          <p:nvPr>
            <p:ph type="subTitle" idx="1"/>
          </p:nvPr>
        </p:nvSpPr>
        <p:spPr/>
        <p:txBody>
          <a:bodyPr/>
          <a:lstStyle/>
          <a:p>
            <a:r>
              <a:rPr lang="en-US" dirty="0"/>
              <a:t>And their types</a:t>
            </a:r>
          </a:p>
        </p:txBody>
      </p:sp>
    </p:spTree>
    <p:extLst>
      <p:ext uri="{BB962C8B-B14F-4D97-AF65-F5344CB8AC3E}">
        <p14:creationId xmlns:p14="http://schemas.microsoft.com/office/powerpoint/2010/main" val="352943520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9763-63EA-4533-9918-1BC6D1B031FF}"/>
              </a:ext>
            </a:extLst>
          </p:cNvPr>
          <p:cNvSpPr>
            <a:spLocks noGrp="1"/>
          </p:cNvSpPr>
          <p:nvPr>
            <p:ph type="title"/>
          </p:nvPr>
        </p:nvSpPr>
        <p:spPr>
          <a:xfrm>
            <a:off x="1261871" y="294197"/>
            <a:ext cx="5828041" cy="1600047"/>
          </a:xfrm>
        </p:spPr>
        <p:txBody>
          <a:bodyPr/>
          <a:lstStyle/>
          <a:p>
            <a:r>
              <a:rPr lang="en-US" sz="6600" b="1" dirty="0">
                <a:solidFill>
                  <a:schemeClr val="accent1"/>
                </a:solidFill>
              </a:rPr>
              <a:t>PERIOD</a:t>
            </a:r>
            <a:r>
              <a:rPr lang="en-US" sz="6600" dirty="0"/>
              <a:t> </a:t>
            </a:r>
            <a:r>
              <a:rPr lang="en-US" sz="5400" dirty="0"/>
              <a:t> </a:t>
            </a:r>
            <a:r>
              <a:rPr lang="en-US" dirty="0"/>
              <a:t>                                   </a:t>
            </a:r>
            <a:endParaRPr lang="en-US" sz="9600" dirty="0">
              <a:highlight>
                <a:srgbClr val="FFFF00"/>
              </a:highlight>
            </a:endParaRPr>
          </a:p>
        </p:txBody>
      </p:sp>
      <p:pic>
        <p:nvPicPr>
          <p:cNvPr id="3076" name="Picture 4" descr="KNOW YOUR PUNCTUATION! [THE FULL STOP (.)] | by Immanuel Taiyewo Fawole |  Medium">
            <a:extLst>
              <a:ext uri="{FF2B5EF4-FFF2-40B4-BE49-F238E27FC236}">
                <a16:creationId xmlns:a16="http://schemas.microsoft.com/office/drawing/2014/main" id="{E85D22BE-8F72-461E-B0C9-59AA978D64F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2539" r="25311"/>
          <a:stretch/>
        </p:blipFill>
        <p:spPr bwMode="auto">
          <a:xfrm>
            <a:off x="9258233" y="335499"/>
            <a:ext cx="1126435" cy="11534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EEAEA5-E8A5-40B8-9CB2-9B54B58D5D16}"/>
              </a:ext>
            </a:extLst>
          </p:cNvPr>
          <p:cNvSpPr txBox="1"/>
          <p:nvPr/>
        </p:nvSpPr>
        <p:spPr>
          <a:xfrm>
            <a:off x="993912" y="2160104"/>
            <a:ext cx="9960599" cy="3785652"/>
          </a:xfrm>
          <a:prstGeom prst="rect">
            <a:avLst/>
          </a:prstGeom>
          <a:noFill/>
        </p:spPr>
        <p:txBody>
          <a:bodyPr wrap="square" rtlCol="0">
            <a:spAutoFit/>
          </a:bodyPr>
          <a:lstStyle/>
          <a:p>
            <a:pPr algn="l"/>
            <a:r>
              <a:rPr lang="en-US" b="0" i="0" dirty="0">
                <a:solidFill>
                  <a:srgbClr val="121212"/>
                </a:solidFill>
                <a:effectLst/>
                <a:latin typeface="vista-sans"/>
              </a:rPr>
              <a:t> </a:t>
            </a:r>
            <a:r>
              <a:rPr lang="en-US" sz="2400" dirty="0">
                <a:solidFill>
                  <a:srgbClr val="121212"/>
                </a:solidFill>
                <a:latin typeface="vista-sans"/>
              </a:rPr>
              <a:t>It is a</a:t>
            </a:r>
            <a:r>
              <a:rPr lang="en-US" sz="2400" b="0" i="0" dirty="0">
                <a:solidFill>
                  <a:srgbClr val="121212"/>
                </a:solidFill>
                <a:effectLst/>
                <a:latin typeface="vista-sans"/>
              </a:rPr>
              <a:t>lso referred to as a full stop, the period denotes the end of a sentence. A full sentence is considered as one that is complete and declarative.</a:t>
            </a:r>
          </a:p>
          <a:p>
            <a:pPr algn="l"/>
            <a:endParaRPr lang="en-US" sz="2400" b="0" i="0" dirty="0">
              <a:solidFill>
                <a:srgbClr val="121212"/>
              </a:solidFill>
              <a:effectLst/>
              <a:latin typeface="vista-sans"/>
            </a:endParaRPr>
          </a:p>
          <a:p>
            <a:pPr algn="l"/>
            <a:r>
              <a:rPr lang="en-US" sz="2400" b="1" i="0" dirty="0">
                <a:solidFill>
                  <a:srgbClr val="121212"/>
                </a:solidFill>
                <a:effectLst/>
                <a:latin typeface="vista-sans"/>
              </a:rPr>
              <a:t>Here’s an example of a period at the end of a sentence:</a:t>
            </a:r>
          </a:p>
          <a:p>
            <a:pPr algn="l">
              <a:buFont typeface="Arial" panose="020B0604020202020204" pitchFamily="34" charset="0"/>
              <a:buChar char="•"/>
            </a:pPr>
            <a:r>
              <a:rPr lang="en-US" sz="2400" b="0" i="0" dirty="0">
                <a:solidFill>
                  <a:srgbClr val="121212"/>
                </a:solidFill>
                <a:effectLst/>
                <a:latin typeface="vista-sans"/>
              </a:rPr>
              <a:t> I like dogs.</a:t>
            </a:r>
          </a:p>
          <a:p>
            <a:pPr algn="l">
              <a:buFont typeface="Arial" panose="020B0604020202020204" pitchFamily="34" charset="0"/>
              <a:buChar char="•"/>
            </a:pPr>
            <a:r>
              <a:rPr lang="en-US" sz="2400" dirty="0">
                <a:solidFill>
                  <a:srgbClr val="121212"/>
                </a:solidFill>
                <a:latin typeface="vista-sans"/>
              </a:rPr>
              <a:t>He drinks coffee.</a:t>
            </a:r>
            <a:endParaRPr lang="en-US" sz="2400" b="0" i="0" dirty="0">
              <a:solidFill>
                <a:srgbClr val="121212"/>
              </a:solidFill>
              <a:effectLst/>
              <a:latin typeface="vista-sans"/>
            </a:endParaRPr>
          </a:p>
          <a:p>
            <a:pPr algn="l"/>
            <a:r>
              <a:rPr lang="en-US" sz="2400" b="1" i="0" dirty="0">
                <a:solidFill>
                  <a:srgbClr val="121212"/>
                </a:solidFill>
                <a:effectLst/>
                <a:latin typeface="vista-sans"/>
              </a:rPr>
              <a:t>Periods are also used in abbreviations, such as in names or titles.</a:t>
            </a:r>
          </a:p>
          <a:p>
            <a:pPr algn="l"/>
            <a:r>
              <a:rPr lang="en-US" sz="2400" b="0" i="0" dirty="0">
                <a:solidFill>
                  <a:srgbClr val="121212"/>
                </a:solidFill>
                <a:effectLst/>
                <a:latin typeface="vista-sans"/>
              </a:rPr>
              <a:t>Here are examples of how to use a period in abbreviations:</a:t>
            </a:r>
          </a:p>
          <a:p>
            <a:pPr algn="l">
              <a:buFont typeface="Arial" panose="020B0604020202020204" pitchFamily="34" charset="0"/>
              <a:buChar char="•"/>
            </a:pPr>
            <a:r>
              <a:rPr lang="en-US" sz="2400" b="0" i="0" dirty="0">
                <a:solidFill>
                  <a:srgbClr val="121212"/>
                </a:solidFill>
                <a:effectLst/>
                <a:latin typeface="vista-sans"/>
              </a:rPr>
              <a:t>Dr. Smith read his patient’s chart.</a:t>
            </a:r>
          </a:p>
          <a:p>
            <a:pPr algn="l">
              <a:buFont typeface="Arial" panose="020B0604020202020204" pitchFamily="34" charset="0"/>
              <a:buChar char="•"/>
            </a:pPr>
            <a:r>
              <a:rPr lang="en-US" sz="2400" b="0" i="0" dirty="0">
                <a:solidFill>
                  <a:srgbClr val="121212"/>
                </a:solidFill>
                <a:effectLst/>
                <a:latin typeface="vista-sans"/>
              </a:rPr>
              <a:t>Mr. H. Potter opened his front door.</a:t>
            </a:r>
          </a:p>
        </p:txBody>
      </p:sp>
    </p:spTree>
    <p:extLst>
      <p:ext uri="{BB962C8B-B14F-4D97-AF65-F5344CB8AC3E}">
        <p14:creationId xmlns:p14="http://schemas.microsoft.com/office/powerpoint/2010/main" val="66073526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1630-C6DF-45F3-8DCA-D96F72AC3353}"/>
              </a:ext>
            </a:extLst>
          </p:cNvPr>
          <p:cNvSpPr>
            <a:spLocks noGrp="1"/>
          </p:cNvSpPr>
          <p:nvPr>
            <p:ph type="title"/>
          </p:nvPr>
        </p:nvSpPr>
        <p:spPr>
          <a:xfrm>
            <a:off x="1073426" y="764373"/>
            <a:ext cx="5936974" cy="1293028"/>
          </a:xfrm>
        </p:spPr>
        <p:txBody>
          <a:bodyPr/>
          <a:lstStyle/>
          <a:p>
            <a:r>
              <a:rPr lang="en-US" b="1" dirty="0">
                <a:solidFill>
                  <a:schemeClr val="accent1"/>
                </a:solidFill>
              </a:rPr>
              <a:t>QUESTION MARKS</a:t>
            </a:r>
          </a:p>
        </p:txBody>
      </p:sp>
      <p:pic>
        <p:nvPicPr>
          <p:cNvPr id="4098" name="Picture 2" descr="question mark - Wiktionary, the free dictionary">
            <a:extLst>
              <a:ext uri="{FF2B5EF4-FFF2-40B4-BE49-F238E27FC236}">
                <a16:creationId xmlns:a16="http://schemas.microsoft.com/office/drawing/2014/main" id="{344F516B-825F-48FE-B880-467F608AA5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13886" y="0"/>
            <a:ext cx="1836000" cy="183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D78BBB-F9C9-4279-B86D-86E1727B0DD7}"/>
              </a:ext>
            </a:extLst>
          </p:cNvPr>
          <p:cNvSpPr txBox="1"/>
          <p:nvPr/>
        </p:nvSpPr>
        <p:spPr>
          <a:xfrm>
            <a:off x="1073426" y="2272099"/>
            <a:ext cx="9576460" cy="4148315"/>
          </a:xfrm>
          <a:prstGeom prst="rect">
            <a:avLst/>
          </a:prstGeom>
          <a:noFill/>
        </p:spPr>
        <p:txBody>
          <a:bodyPr wrap="square" rtlCol="0">
            <a:spAutoFit/>
          </a:bodyPr>
          <a:lstStyle/>
          <a:p>
            <a:pPr algn="l">
              <a:lnSpc>
                <a:spcPct val="150000"/>
              </a:lnSpc>
            </a:pPr>
            <a:r>
              <a:rPr lang="en-US" sz="2000" spc="10" dirty="0">
                <a:solidFill>
                  <a:schemeClr val="accent3"/>
                </a:solidFill>
              </a:rPr>
              <a:t>A question mark also ends a sentence, however it ends a sentence that is a direct question. Typically, sentences that are questions begin with what, how, when, where, why, or who.</a:t>
            </a:r>
          </a:p>
          <a:p>
            <a:pPr algn="l">
              <a:lnSpc>
                <a:spcPct val="150000"/>
              </a:lnSpc>
            </a:pPr>
            <a:r>
              <a:rPr lang="en-US" sz="2000" b="1" i="0" dirty="0">
                <a:effectLst/>
                <a:latin typeface="vista-sans"/>
              </a:rPr>
              <a:t>Here’s how to use a question mark in a sentence:</a:t>
            </a:r>
          </a:p>
          <a:p>
            <a:pPr marL="182880" indent="-182880" defTabSz="914400">
              <a:lnSpc>
                <a:spcPct val="150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How do you like your eggs?</a:t>
            </a:r>
          </a:p>
          <a:p>
            <a:pPr marL="182880" indent="-182880" defTabSz="914400">
              <a:lnSpc>
                <a:spcPct val="150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Where were you going last night?</a:t>
            </a:r>
          </a:p>
          <a:p>
            <a:pPr algn="l">
              <a:lnSpc>
                <a:spcPct val="150000"/>
              </a:lnSpc>
            </a:pPr>
            <a:r>
              <a:rPr lang="en-US" sz="2000" b="0" i="0" dirty="0">
                <a:solidFill>
                  <a:schemeClr val="accent3"/>
                </a:solidFill>
                <a:effectLst/>
                <a:latin typeface="vista-sans"/>
              </a:rPr>
              <a:t>Generally, a question mark also denotes a shift in tone in a sentence if it’s being read out loud, so this is something to take note of.</a:t>
            </a:r>
          </a:p>
        </p:txBody>
      </p:sp>
    </p:spTree>
    <p:extLst>
      <p:ext uri="{BB962C8B-B14F-4D97-AF65-F5344CB8AC3E}">
        <p14:creationId xmlns:p14="http://schemas.microsoft.com/office/powerpoint/2010/main" val="306254733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4DE3-A956-48C7-870B-333152CB5354}"/>
              </a:ext>
            </a:extLst>
          </p:cNvPr>
          <p:cNvSpPr>
            <a:spLocks noGrp="1"/>
          </p:cNvSpPr>
          <p:nvPr>
            <p:ph type="title"/>
          </p:nvPr>
        </p:nvSpPr>
        <p:spPr>
          <a:xfrm>
            <a:off x="2895600" y="318052"/>
            <a:ext cx="5559287" cy="1577009"/>
          </a:xfrm>
        </p:spPr>
        <p:txBody>
          <a:bodyPr>
            <a:normAutofit/>
          </a:bodyPr>
          <a:lstStyle/>
          <a:p>
            <a:br>
              <a:rPr lang="en-US" b="0" i="0" dirty="0">
                <a:solidFill>
                  <a:srgbClr val="4B345D"/>
                </a:solidFill>
                <a:effectLst/>
                <a:latin typeface="Bebas Neue" panose="020B0604020202020204" pitchFamily="34" charset="0"/>
              </a:rPr>
            </a:br>
            <a:r>
              <a:rPr lang="en-US" b="1" dirty="0">
                <a:solidFill>
                  <a:schemeClr val="accent1"/>
                </a:solidFill>
              </a:rPr>
              <a:t>EXCLAMOTRY MARKS</a:t>
            </a:r>
          </a:p>
        </p:txBody>
      </p:sp>
      <p:pic>
        <p:nvPicPr>
          <p:cNvPr id="5124" name="Picture 4" descr="When to Use Exclamation Marks – Vappingo">
            <a:extLst>
              <a:ext uri="{FF2B5EF4-FFF2-40B4-BE49-F238E27FC236}">
                <a16:creationId xmlns:a16="http://schemas.microsoft.com/office/drawing/2014/main" id="{50A777C3-EF05-45AE-907B-CB4589835D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5380" y="-455549"/>
            <a:ext cx="2520000" cy="33600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7DEB266-9DB3-40AC-858E-E52A3C2E2C19}"/>
              </a:ext>
            </a:extLst>
          </p:cNvPr>
          <p:cNvSpPr txBox="1"/>
          <p:nvPr/>
        </p:nvSpPr>
        <p:spPr>
          <a:xfrm>
            <a:off x="745589" y="2110154"/>
            <a:ext cx="9167038" cy="4111831"/>
          </a:xfrm>
          <a:prstGeom prst="rect">
            <a:avLst/>
          </a:prstGeom>
          <a:noFill/>
        </p:spPr>
        <p:txBody>
          <a:bodyPr wrap="square">
            <a:spAutoFit/>
          </a:bodyPr>
          <a:lstStyle/>
          <a:p>
            <a:pPr>
              <a:lnSpc>
                <a:spcPct val="150000"/>
              </a:lnSpc>
            </a:pPr>
            <a:r>
              <a:rPr lang="en-US" sz="2000" spc="10" dirty="0">
                <a:solidFill>
                  <a:schemeClr val="accent3"/>
                </a:solidFill>
              </a:rPr>
              <a:t>An exclamation mark is also used at the end of a sentence when that sentence expresses an intense emotion. The expression can be a variety of things, from excitement, disgust, anger, joy, or anything else. Exclamation points are meant to add emphasis to a sentence.</a:t>
            </a:r>
          </a:p>
          <a:p>
            <a:pPr>
              <a:lnSpc>
                <a:spcPct val="150000"/>
              </a:lnSpc>
            </a:pPr>
            <a:endParaRPr lang="en-US" sz="2000" spc="10" dirty="0">
              <a:solidFill>
                <a:schemeClr val="tx1">
                  <a:lumMod val="65000"/>
                  <a:lumOff val="35000"/>
                </a:schemeClr>
              </a:solidFill>
            </a:endParaRPr>
          </a:p>
          <a:p>
            <a:pPr>
              <a:lnSpc>
                <a:spcPct val="150000"/>
              </a:lnSpc>
            </a:pPr>
            <a:r>
              <a:rPr lang="en-US" sz="2000" b="1" spc="10" dirty="0"/>
              <a:t>Here’s how to use one in a </a:t>
            </a:r>
            <a:r>
              <a:rPr lang="en-US" b="1" dirty="0">
                <a:latin typeface="vista-sans"/>
              </a:rPr>
              <a:t>sentence:</a:t>
            </a:r>
          </a:p>
          <a:p>
            <a:pPr marL="182880" indent="-182880" defTabSz="914400">
              <a:lnSpc>
                <a:spcPct val="150000"/>
              </a:lnSpc>
              <a:spcBef>
                <a:spcPts val="1400"/>
              </a:spcBef>
              <a:spcAft>
                <a:spcPts val="200"/>
              </a:spcAft>
              <a:buClr>
                <a:schemeClr val="accent1"/>
              </a:buClr>
              <a:buSzPct val="80000"/>
              <a:buFont typeface="Arial" pitchFamily="34" charset="0"/>
              <a:buChar char="•"/>
            </a:pPr>
            <a:r>
              <a:rPr lang="en-US" dirty="0">
                <a:solidFill>
                  <a:srgbClr val="121212"/>
                </a:solidFill>
                <a:latin typeface="vista-sans"/>
              </a:rPr>
              <a:t>“</a:t>
            </a:r>
            <a:r>
              <a:rPr lang="en-US" sz="2000" spc="10" dirty="0">
                <a:solidFill>
                  <a:schemeClr val="tx1">
                    <a:lumMod val="65000"/>
                    <a:lumOff val="35000"/>
                  </a:schemeClr>
                </a:solidFill>
              </a:rPr>
              <a:t>Look out behind you!” she yelled.</a:t>
            </a:r>
          </a:p>
          <a:p>
            <a:pPr marL="182880" indent="-182880" defTabSz="914400">
              <a:lnSpc>
                <a:spcPct val="150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I’m so excited to go to the park tomorrow!</a:t>
            </a:r>
          </a:p>
        </p:txBody>
      </p:sp>
    </p:spTree>
    <p:extLst>
      <p:ext uri="{BB962C8B-B14F-4D97-AF65-F5344CB8AC3E}">
        <p14:creationId xmlns:p14="http://schemas.microsoft.com/office/powerpoint/2010/main" val="348172592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7185-6910-47B4-9166-247DADC21F95}"/>
              </a:ext>
            </a:extLst>
          </p:cNvPr>
          <p:cNvSpPr>
            <a:spLocks noGrp="1"/>
          </p:cNvSpPr>
          <p:nvPr>
            <p:ph type="title"/>
          </p:nvPr>
        </p:nvSpPr>
        <p:spPr>
          <a:xfrm>
            <a:off x="1179443" y="251791"/>
            <a:ext cx="5671931" cy="558301"/>
          </a:xfrm>
        </p:spPr>
        <p:txBody>
          <a:bodyPr>
            <a:normAutofit fontScale="90000"/>
          </a:bodyPr>
          <a:lstStyle/>
          <a:p>
            <a:br>
              <a:rPr lang="en-US" b="0" i="0" dirty="0">
                <a:solidFill>
                  <a:srgbClr val="4B345D"/>
                </a:solidFill>
                <a:effectLst/>
                <a:latin typeface="Bebas Neue" panose="020B0606020202050201" pitchFamily="34" charset="0"/>
              </a:rPr>
            </a:br>
            <a:br>
              <a:rPr lang="en-US" b="0" i="0" dirty="0">
                <a:solidFill>
                  <a:srgbClr val="4B345D"/>
                </a:solidFill>
                <a:effectLst/>
                <a:latin typeface="Bebas Neue" panose="020B0606020202050201" pitchFamily="34" charset="0"/>
              </a:rPr>
            </a:br>
            <a:r>
              <a:rPr lang="en-US" sz="4400" b="1" dirty="0">
                <a:solidFill>
                  <a:schemeClr val="accent1"/>
                </a:solidFill>
              </a:rPr>
              <a:t>COMMA</a:t>
            </a:r>
          </a:p>
        </p:txBody>
      </p:sp>
      <p:pic>
        <p:nvPicPr>
          <p:cNvPr id="6146" name="Picture 2" descr="Correct punctuation - Academic writing - LibGuides at University of Reading">
            <a:extLst>
              <a:ext uri="{FF2B5EF4-FFF2-40B4-BE49-F238E27FC236}">
                <a16:creationId xmlns:a16="http://schemas.microsoft.com/office/drawing/2014/main" id="{BE53B304-6502-49E3-8C14-3D53CF3548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9894" y="258022"/>
            <a:ext cx="828000" cy="11041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04AD5B-DB3E-448F-B033-2ACDAFEE01EE}"/>
              </a:ext>
            </a:extLst>
          </p:cNvPr>
          <p:cNvSpPr txBox="1"/>
          <p:nvPr/>
        </p:nvSpPr>
        <p:spPr>
          <a:xfrm>
            <a:off x="675250" y="1691322"/>
            <a:ext cx="10218037" cy="4985980"/>
          </a:xfrm>
          <a:prstGeom prst="rect">
            <a:avLst/>
          </a:prstGeom>
          <a:noFill/>
        </p:spPr>
        <p:txBody>
          <a:bodyPr wrap="square" rtlCol="0">
            <a:spAutoFit/>
          </a:bodyPr>
          <a:lstStyle/>
          <a:p>
            <a:r>
              <a:rPr lang="en-US" sz="2000" spc="10" dirty="0">
                <a:solidFill>
                  <a:schemeClr val="accent3"/>
                </a:solidFill>
              </a:rPr>
              <a:t>Commas are used to insert a pause into a sentence. The purpose of the pause can be for different reasons, such as to separate ideas, phrases, or even alter the structure of a sentence.</a:t>
            </a:r>
          </a:p>
          <a:p>
            <a:r>
              <a:rPr lang="en-US" sz="2000" b="1" spc="10" dirty="0">
                <a:solidFill>
                  <a:schemeClr val="accent3">
                    <a:lumMod val="75000"/>
                  </a:schemeClr>
                </a:solidFill>
              </a:rPr>
              <a:t>Commas have a few different uses. Commas are used for a direct address, such as:</a:t>
            </a:r>
          </a:p>
          <a:p>
            <a:pPr marL="182880" indent="-182880" defTabSz="914400">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Joe</a:t>
            </a:r>
            <a:r>
              <a:rPr lang="en-US" b="0" i="0" dirty="0">
                <a:solidFill>
                  <a:srgbClr val="121212"/>
                </a:solidFill>
                <a:effectLst/>
                <a:latin typeface="vista-sans"/>
              </a:rPr>
              <a:t>, it </a:t>
            </a:r>
            <a:r>
              <a:rPr lang="en-US" sz="2000" spc="10" dirty="0">
                <a:solidFill>
                  <a:schemeClr val="tx1">
                    <a:lumMod val="65000"/>
                    <a:lumOff val="35000"/>
                  </a:schemeClr>
                </a:solidFill>
              </a:rPr>
              <a:t>was nice to see you again.</a:t>
            </a:r>
          </a:p>
          <a:p>
            <a:pPr marL="182880" indent="-182880" defTabSz="914400">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We saw Marry and Peter at the park.</a:t>
            </a:r>
          </a:p>
          <a:p>
            <a:pPr>
              <a:spcBef>
                <a:spcPts val="1400"/>
              </a:spcBef>
              <a:spcAft>
                <a:spcPts val="200"/>
              </a:spcAft>
              <a:buClr>
                <a:schemeClr val="accent1"/>
              </a:buClr>
              <a:buSzPct val="80000"/>
            </a:pPr>
            <a:r>
              <a:rPr lang="en-US" sz="2000" b="1" spc="10" dirty="0">
                <a:solidFill>
                  <a:schemeClr val="accent3">
                    <a:lumMod val="75000"/>
                  </a:schemeClr>
                </a:solidFill>
              </a:rPr>
              <a:t>They’re also used to separate two complete sentences:</a:t>
            </a:r>
          </a:p>
          <a:p>
            <a:pPr marL="182880" indent="-182880" defTabSz="914400">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He went to the library, and then he went out for lunch.</a:t>
            </a:r>
          </a:p>
          <a:p>
            <a:pPr>
              <a:spcBef>
                <a:spcPts val="1400"/>
              </a:spcBef>
              <a:spcAft>
                <a:spcPts val="200"/>
              </a:spcAft>
              <a:buClr>
                <a:schemeClr val="accent1"/>
              </a:buClr>
              <a:buSzPct val="80000"/>
            </a:pPr>
            <a:r>
              <a:rPr lang="en-US" sz="2000" b="1" spc="10" dirty="0">
                <a:solidFill>
                  <a:schemeClr val="accent3">
                    <a:lumMod val="75000"/>
                  </a:schemeClr>
                </a:solidFill>
              </a:rPr>
              <a:t>Commas can also be used to list items in a sentence:</a:t>
            </a:r>
          </a:p>
          <a:p>
            <a:pPr marL="182880" indent="-182880" defTabSz="914400">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She went shopping and bought shoes, a dress, two shirts, and a pair of pants.</a:t>
            </a:r>
          </a:p>
          <a:p>
            <a:pPr algn="l">
              <a:buFont typeface="Arial" panose="020B0604020202020204" pitchFamily="34" charset="0"/>
              <a:buChar char="•"/>
            </a:pPr>
            <a:endParaRPr lang="en-US" b="0" i="0" dirty="0">
              <a:solidFill>
                <a:srgbClr val="121212"/>
              </a:solidFill>
              <a:effectLst/>
              <a:latin typeface="vista-sans"/>
            </a:endParaRPr>
          </a:p>
        </p:txBody>
      </p:sp>
    </p:spTree>
    <p:extLst>
      <p:ext uri="{BB962C8B-B14F-4D97-AF65-F5344CB8AC3E}">
        <p14:creationId xmlns:p14="http://schemas.microsoft.com/office/powerpoint/2010/main" val="422591682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B2BA21-03FD-4682-B831-F8244535138A}"/>
              </a:ext>
            </a:extLst>
          </p:cNvPr>
          <p:cNvSpPr>
            <a:spLocks noGrp="1"/>
          </p:cNvSpPr>
          <p:nvPr>
            <p:ph type="title"/>
          </p:nvPr>
        </p:nvSpPr>
        <p:spPr>
          <a:xfrm>
            <a:off x="-834887" y="198783"/>
            <a:ext cx="7593495" cy="1688009"/>
          </a:xfrm>
        </p:spPr>
        <p:txBody>
          <a:bodyPr>
            <a:normAutofit/>
          </a:bodyPr>
          <a:lstStyle/>
          <a:p>
            <a:r>
              <a:rPr lang="en-US" sz="4400" b="1" dirty="0">
                <a:solidFill>
                  <a:schemeClr val="accent1"/>
                </a:solidFill>
              </a:rPr>
              <a:t>COLON</a:t>
            </a:r>
          </a:p>
        </p:txBody>
      </p:sp>
      <p:sp>
        <p:nvSpPr>
          <p:cNvPr id="3" name="Content Placeholder 2">
            <a:extLst>
              <a:ext uri="{FF2B5EF4-FFF2-40B4-BE49-F238E27FC236}">
                <a16:creationId xmlns:a16="http://schemas.microsoft.com/office/drawing/2014/main" id="{F96ED548-DAB4-4946-A982-BBF03DC54FE6}"/>
              </a:ext>
            </a:extLst>
          </p:cNvPr>
          <p:cNvSpPr>
            <a:spLocks noGrp="1"/>
          </p:cNvSpPr>
          <p:nvPr>
            <p:ph idx="1"/>
          </p:nvPr>
        </p:nvSpPr>
        <p:spPr>
          <a:xfrm>
            <a:off x="1261872" y="1780774"/>
            <a:ext cx="8595360" cy="4351337"/>
          </a:xfrm>
        </p:spPr>
        <p:txBody>
          <a:bodyPr>
            <a:normAutofit/>
          </a:bodyPr>
          <a:lstStyle/>
          <a:p>
            <a:pPr marL="0" indent="0" algn="l">
              <a:buNone/>
            </a:pPr>
            <a:r>
              <a:rPr lang="en-US" sz="2000" dirty="0">
                <a:solidFill>
                  <a:srgbClr val="7030A0"/>
                </a:solidFill>
              </a:rPr>
              <a:t>A colon has three primary uses. One way to use it is when introducing something, such as a quote, an example, a series, or an explanation.</a:t>
            </a:r>
          </a:p>
          <a:p>
            <a:pPr algn="l"/>
            <a:r>
              <a:rPr lang="en-US" b="0" i="0" dirty="0">
                <a:solidFill>
                  <a:srgbClr val="121212"/>
                </a:solidFill>
                <a:effectLst/>
                <a:latin typeface="vista-sans"/>
              </a:rPr>
              <a:t>She took four classes last semester: history, biology, arts, and economics.</a:t>
            </a:r>
          </a:p>
          <a:p>
            <a:pPr marL="0" indent="0" algn="l">
              <a:buNone/>
            </a:pPr>
            <a:r>
              <a:rPr lang="en-US" sz="2000" dirty="0">
                <a:solidFill>
                  <a:srgbClr val="7030A0"/>
                </a:solidFill>
              </a:rPr>
              <a:t>A colon can also be used to link two independent clauses if the second clause clarifies or completes the first one</a:t>
            </a:r>
            <a:r>
              <a:rPr lang="en-US" b="0" i="0" dirty="0">
                <a:solidFill>
                  <a:srgbClr val="7030A0"/>
                </a:solidFill>
                <a:effectLst/>
                <a:latin typeface="vista-sans"/>
              </a:rPr>
              <a:t>.</a:t>
            </a:r>
          </a:p>
          <a:p>
            <a:pPr marL="0" indent="0" algn="l">
              <a:buNone/>
            </a:pPr>
            <a:r>
              <a:rPr lang="en-US" b="0" i="0" dirty="0">
                <a:solidFill>
                  <a:srgbClr val="121212"/>
                </a:solidFill>
                <a:effectLst/>
                <a:latin typeface="vista-sans"/>
              </a:rPr>
              <a:t> For example:</a:t>
            </a:r>
          </a:p>
          <a:p>
            <a:r>
              <a:rPr lang="en-US" sz="2000" dirty="0"/>
              <a:t>They didn’t have time to waste: it was already late.</a:t>
            </a:r>
          </a:p>
          <a:p>
            <a:pPr marL="0" indent="0" algn="l">
              <a:buNone/>
            </a:pPr>
            <a:r>
              <a:rPr lang="en-US" b="0" i="0" dirty="0">
                <a:solidFill>
                  <a:srgbClr val="7030A0"/>
                </a:solidFill>
                <a:effectLst/>
                <a:latin typeface="vista-sans"/>
              </a:rPr>
              <a:t>Finally, a colon can also emphasize a subject in a sentence:</a:t>
            </a:r>
          </a:p>
          <a:p>
            <a:pPr algn="l">
              <a:buFont typeface="Arial" panose="020B0604020202020204" pitchFamily="34" charset="0"/>
              <a:buChar char="•"/>
            </a:pPr>
            <a:r>
              <a:rPr lang="en-US" sz="2000" dirty="0"/>
              <a:t>I only hate one vegetable: Radish</a:t>
            </a:r>
            <a:endParaRPr lang="en-US" dirty="0"/>
          </a:p>
        </p:txBody>
      </p:sp>
      <p:pic>
        <p:nvPicPr>
          <p:cNvPr id="7172" name="Picture 4" descr="When to Use a Colon: 9 Simple Rules – Vappingo">
            <a:extLst>
              <a:ext uri="{FF2B5EF4-FFF2-40B4-BE49-F238E27FC236}">
                <a16:creationId xmlns:a16="http://schemas.microsoft.com/office/drawing/2014/main" id="{0B6598D5-065E-43B4-BB61-EC9805F34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232" y="198783"/>
            <a:ext cx="1836000" cy="132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88829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2F64-6CE9-4DAF-8F27-974C9584687F}"/>
              </a:ext>
            </a:extLst>
          </p:cNvPr>
          <p:cNvSpPr>
            <a:spLocks noGrp="1"/>
          </p:cNvSpPr>
          <p:nvPr>
            <p:ph type="title"/>
          </p:nvPr>
        </p:nvSpPr>
        <p:spPr>
          <a:xfrm>
            <a:off x="2407897" y="302421"/>
            <a:ext cx="4456043" cy="1901759"/>
          </a:xfrm>
        </p:spPr>
        <p:txBody>
          <a:bodyPr/>
          <a:lstStyle/>
          <a:p>
            <a:r>
              <a:rPr lang="en-US" b="1" dirty="0">
                <a:solidFill>
                  <a:schemeClr val="accent1"/>
                </a:solidFill>
              </a:rPr>
              <a:t>SEMI COLON   </a:t>
            </a:r>
          </a:p>
        </p:txBody>
      </p:sp>
      <p:pic>
        <p:nvPicPr>
          <p:cNvPr id="8198" name="Picture 6" descr="When to Use a Semi-Colon – Vappingo">
            <a:extLst>
              <a:ext uri="{FF2B5EF4-FFF2-40B4-BE49-F238E27FC236}">
                <a16:creationId xmlns:a16="http://schemas.microsoft.com/office/drawing/2014/main" id="{875FEA8F-E340-4C86-9056-893443EC43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72916" y="302421"/>
            <a:ext cx="2621588" cy="17459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598A7CF-B88F-45A1-B6F1-5EF1C93909B2}"/>
              </a:ext>
            </a:extLst>
          </p:cNvPr>
          <p:cNvSpPr txBox="1"/>
          <p:nvPr/>
        </p:nvSpPr>
        <p:spPr>
          <a:xfrm>
            <a:off x="715617" y="1908313"/>
            <a:ext cx="10548731" cy="4334520"/>
          </a:xfrm>
          <a:prstGeom prst="rect">
            <a:avLst/>
          </a:prstGeom>
          <a:noFill/>
        </p:spPr>
        <p:txBody>
          <a:bodyPr wrap="square" rtlCol="0">
            <a:spAutoFit/>
          </a:bodyPr>
          <a:lstStyle/>
          <a:p>
            <a:pPr defTabSz="914400">
              <a:lnSpc>
                <a:spcPct val="95000"/>
              </a:lnSpc>
              <a:spcBef>
                <a:spcPts val="1400"/>
              </a:spcBef>
              <a:spcAft>
                <a:spcPts val="200"/>
              </a:spcAft>
              <a:buClr>
                <a:schemeClr val="accent1"/>
              </a:buClr>
              <a:buSzPct val="80000"/>
              <a:buFont typeface="Arial" pitchFamily="34" charset="0"/>
            </a:pPr>
            <a:r>
              <a:rPr lang="en-US" sz="2000" spc="10" dirty="0">
                <a:solidFill>
                  <a:schemeClr val="accent2"/>
                </a:solidFill>
              </a:rPr>
              <a:t>Similar to a colon, a semicolon links two independent clauses. However, in this case, the clauses are more closely related than when you would use a colon.</a:t>
            </a:r>
          </a:p>
          <a:p>
            <a:pPr defTabSz="914400">
              <a:lnSpc>
                <a:spcPct val="95000"/>
              </a:lnSpc>
              <a:spcBef>
                <a:spcPts val="1400"/>
              </a:spcBef>
              <a:spcAft>
                <a:spcPts val="200"/>
              </a:spcAft>
              <a:buClr>
                <a:schemeClr val="accent1"/>
              </a:buClr>
              <a:buSzPct val="80000"/>
              <a:buFont typeface="Arial" pitchFamily="34" charset="0"/>
            </a:pPr>
            <a:r>
              <a:rPr lang="en-US" sz="2000" spc="10" dirty="0"/>
              <a:t>For example:</a:t>
            </a:r>
          </a:p>
          <a:p>
            <a:pPr marL="342900" indent="-342900" defTabSz="914400">
              <a:lnSpc>
                <a:spcPct val="95000"/>
              </a:lnSpc>
              <a:spcBef>
                <a:spcPts val="1400"/>
              </a:spcBef>
              <a:spcAft>
                <a:spcPts val="200"/>
              </a:spcAft>
              <a:buClr>
                <a:schemeClr val="accent1"/>
              </a:buClr>
              <a:buSzPct val="80000"/>
              <a:buFont typeface="Arial" panose="020B0604020202020204" pitchFamily="34" charset="0"/>
              <a:buChar char="•"/>
            </a:pPr>
            <a:r>
              <a:rPr lang="en-US" sz="2000" spc="10" dirty="0">
                <a:solidFill>
                  <a:schemeClr val="tx1">
                    <a:lumMod val="65000"/>
                    <a:lumOff val="35000"/>
                  </a:schemeClr>
                </a:solidFill>
              </a:rPr>
              <a:t>I have a meeting tomorrow morning; I can’t go out tonight.</a:t>
            </a:r>
          </a:p>
          <a:p>
            <a:pPr defTabSz="914400">
              <a:lnSpc>
                <a:spcPct val="95000"/>
              </a:lnSpc>
              <a:spcBef>
                <a:spcPts val="1400"/>
              </a:spcBef>
              <a:spcAft>
                <a:spcPts val="200"/>
              </a:spcAft>
              <a:buClr>
                <a:schemeClr val="accent1"/>
              </a:buClr>
              <a:buSzPct val="80000"/>
              <a:buFont typeface="Arial" pitchFamily="34" charset="0"/>
            </a:pPr>
            <a:r>
              <a:rPr lang="en-US" sz="2000" spc="10" dirty="0">
                <a:solidFill>
                  <a:srgbClr val="7030A0"/>
                </a:solidFill>
              </a:rPr>
              <a:t>Both clauses are independent enough to be their own sentences, but instead of using a period, it’s possible to use a semicolon to show both clauses are connected.</a:t>
            </a:r>
          </a:p>
          <a:p>
            <a:pPr defTabSz="914400">
              <a:lnSpc>
                <a:spcPct val="95000"/>
              </a:lnSpc>
              <a:spcBef>
                <a:spcPts val="1400"/>
              </a:spcBef>
              <a:spcAft>
                <a:spcPts val="200"/>
              </a:spcAft>
              <a:buClr>
                <a:schemeClr val="accent1"/>
              </a:buClr>
              <a:buSzPct val="80000"/>
              <a:buFont typeface="Arial" pitchFamily="34" charset="0"/>
            </a:pPr>
            <a:r>
              <a:rPr lang="en-US" sz="2000" spc="10" dirty="0"/>
              <a:t>Another less common use for semicolons is within a list that uses commas. Have a look:</a:t>
            </a:r>
          </a:p>
          <a:p>
            <a:pPr defTabSz="914400">
              <a:lnSpc>
                <a:spcPct val="95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 Last summer we traveled to London, England; Paris, France; Rome, Italy; and Athens, Greece</a:t>
            </a:r>
          </a:p>
        </p:txBody>
      </p:sp>
    </p:spTree>
    <p:extLst>
      <p:ext uri="{BB962C8B-B14F-4D97-AF65-F5344CB8AC3E}">
        <p14:creationId xmlns:p14="http://schemas.microsoft.com/office/powerpoint/2010/main" val="64576993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CD25-1D5A-43DA-995C-DDCEBFA89B9D}"/>
              </a:ext>
            </a:extLst>
          </p:cNvPr>
          <p:cNvSpPr>
            <a:spLocks noGrp="1"/>
          </p:cNvSpPr>
          <p:nvPr>
            <p:ph type="title"/>
          </p:nvPr>
        </p:nvSpPr>
        <p:spPr>
          <a:xfrm>
            <a:off x="4412974" y="439011"/>
            <a:ext cx="1683026" cy="1293028"/>
          </a:xfrm>
        </p:spPr>
        <p:txBody>
          <a:bodyPr>
            <a:normAutofit/>
          </a:bodyPr>
          <a:lstStyle/>
          <a:p>
            <a:r>
              <a:rPr lang="en-US" sz="4400" b="1" dirty="0">
                <a:solidFill>
                  <a:schemeClr val="accent1"/>
                </a:solidFill>
              </a:rPr>
              <a:t>DASH</a:t>
            </a:r>
          </a:p>
        </p:txBody>
      </p:sp>
      <p:pic>
        <p:nvPicPr>
          <p:cNvPr id="9218" name="Picture 2" descr="How to easily access the elusive em-dash — on Windows and Mac">
            <a:extLst>
              <a:ext uri="{FF2B5EF4-FFF2-40B4-BE49-F238E27FC236}">
                <a16:creationId xmlns:a16="http://schemas.microsoft.com/office/drawing/2014/main" id="{B1F79762-F01F-47C8-A1E9-CE3F2611D5E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727" t="-2307" r="47156" b="2307"/>
          <a:stretch/>
        </p:blipFill>
        <p:spPr bwMode="auto">
          <a:xfrm>
            <a:off x="7103165" y="185530"/>
            <a:ext cx="3221335" cy="22544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AE0CDDA-846F-4CC5-88D6-309E098BD841}"/>
              </a:ext>
            </a:extLst>
          </p:cNvPr>
          <p:cNvSpPr txBox="1"/>
          <p:nvPr/>
        </p:nvSpPr>
        <p:spPr>
          <a:xfrm>
            <a:off x="781878" y="1985520"/>
            <a:ext cx="8984974" cy="4379148"/>
          </a:xfrm>
          <a:prstGeom prst="rect">
            <a:avLst/>
          </a:prstGeom>
          <a:noFill/>
        </p:spPr>
        <p:txBody>
          <a:bodyPr wrap="square">
            <a:spAutoFit/>
          </a:bodyPr>
          <a:lstStyle/>
          <a:p>
            <a:pPr defTabSz="914400">
              <a:lnSpc>
                <a:spcPct val="95000"/>
              </a:lnSpc>
              <a:spcBef>
                <a:spcPts val="1400"/>
              </a:spcBef>
              <a:spcAft>
                <a:spcPts val="200"/>
              </a:spcAft>
              <a:buClr>
                <a:schemeClr val="accent1"/>
              </a:buClr>
              <a:buSzPct val="80000"/>
            </a:pPr>
            <a:r>
              <a:rPr lang="en-US" sz="2400" b="1" spc="10" dirty="0">
                <a:solidFill>
                  <a:schemeClr val="accent2"/>
                </a:solidFill>
                <a:latin typeface="vista-sans"/>
              </a:rPr>
              <a:t>There are two types of dashes that vary in size and use.</a:t>
            </a:r>
          </a:p>
          <a:p>
            <a:pPr marL="182880" indent="-182880" defTabSz="914400">
              <a:lnSpc>
                <a:spcPct val="95000"/>
              </a:lnSpc>
              <a:spcBef>
                <a:spcPts val="1400"/>
              </a:spcBef>
              <a:spcAft>
                <a:spcPts val="200"/>
              </a:spcAft>
              <a:buClr>
                <a:schemeClr val="accent1"/>
              </a:buClr>
              <a:buSzPct val="80000"/>
              <a:buFont typeface="Arial" pitchFamily="34" charset="0"/>
              <a:buChar char="•"/>
            </a:pPr>
            <a:r>
              <a:rPr lang="en-US" sz="2400" b="1" spc="10" dirty="0" err="1">
                <a:solidFill>
                  <a:srgbClr val="121212"/>
                </a:solidFill>
                <a:latin typeface="vista-sans"/>
              </a:rPr>
              <a:t>En</a:t>
            </a:r>
            <a:r>
              <a:rPr lang="en-US" sz="2400" b="1" spc="10" dirty="0">
                <a:solidFill>
                  <a:srgbClr val="121212"/>
                </a:solidFill>
                <a:latin typeface="vista-sans"/>
              </a:rPr>
              <a:t> dash: </a:t>
            </a:r>
            <a:r>
              <a:rPr lang="en-US" sz="2400" b="1" spc="10" dirty="0">
                <a:solidFill>
                  <a:srgbClr val="7030A0"/>
                </a:solidFill>
                <a:latin typeface="vista-sans"/>
              </a:rPr>
              <a:t>Typically shorter in length, the </a:t>
            </a:r>
            <a:r>
              <a:rPr lang="en-US" sz="2400" b="1" spc="10" dirty="0" err="1">
                <a:solidFill>
                  <a:srgbClr val="7030A0"/>
                </a:solidFill>
                <a:latin typeface="vista-sans"/>
              </a:rPr>
              <a:t>en</a:t>
            </a:r>
            <a:r>
              <a:rPr lang="en-US" sz="2400" b="1" spc="10" dirty="0">
                <a:solidFill>
                  <a:srgbClr val="7030A0"/>
                </a:solidFill>
                <a:latin typeface="vista-sans"/>
              </a:rPr>
              <a:t> dash is used to denote a range, such as between numbers or dates.</a:t>
            </a:r>
          </a:p>
          <a:p>
            <a:pPr marL="0" indent="0" algn="l">
              <a:buNone/>
            </a:pPr>
            <a:r>
              <a:rPr lang="en-US" b="1" i="0" dirty="0">
                <a:solidFill>
                  <a:srgbClr val="121212"/>
                </a:solidFill>
                <a:effectLst/>
                <a:latin typeface="vista-sans"/>
              </a:rPr>
              <a:t> For example:</a:t>
            </a:r>
          </a:p>
          <a:p>
            <a:pPr marL="182880" indent="-182880" defTabSz="914400">
              <a:lnSpc>
                <a:spcPct val="105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The company was operational from 1990-2000.</a:t>
            </a:r>
          </a:p>
          <a:p>
            <a:pPr marL="182880" indent="-182880" defTabSz="914400">
              <a:lnSpc>
                <a:spcPct val="105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He took the Chicago-New York train last night.</a:t>
            </a:r>
          </a:p>
          <a:p>
            <a:pPr marL="182880" indent="-182880" defTabSz="914400">
              <a:lnSpc>
                <a:spcPct val="95000"/>
              </a:lnSpc>
              <a:spcBef>
                <a:spcPts val="1400"/>
              </a:spcBef>
              <a:spcAft>
                <a:spcPts val="200"/>
              </a:spcAft>
              <a:buClr>
                <a:schemeClr val="accent1"/>
              </a:buClr>
              <a:buSzPct val="80000"/>
              <a:buFont typeface="Arial" pitchFamily="34" charset="0"/>
              <a:buChar char="•"/>
            </a:pPr>
            <a:r>
              <a:rPr lang="en-US" sz="2400" b="1" spc="10" dirty="0" err="1">
                <a:solidFill>
                  <a:schemeClr val="accent2"/>
                </a:solidFill>
                <a:latin typeface="vista-sans"/>
              </a:rPr>
              <a:t>Em</a:t>
            </a:r>
            <a:r>
              <a:rPr lang="en-US" sz="2400" b="1" spc="10" dirty="0">
                <a:solidFill>
                  <a:schemeClr val="accent2"/>
                </a:solidFill>
                <a:latin typeface="vista-sans"/>
              </a:rPr>
              <a:t> dash: </a:t>
            </a:r>
            <a:r>
              <a:rPr lang="en-US" sz="2400" b="1" spc="10" dirty="0">
                <a:solidFill>
                  <a:srgbClr val="7030A0"/>
                </a:solidFill>
                <a:latin typeface="vista-sans"/>
              </a:rPr>
              <a:t>this dash is longer, and is sometimes used instead of other punctuation marks, like commas, colons, or parentheses</a:t>
            </a:r>
            <a:r>
              <a:rPr lang="en-US" sz="2400" b="1" spc="10" dirty="0">
                <a:solidFill>
                  <a:srgbClr val="121212"/>
                </a:solidFill>
                <a:latin typeface="vista-sans"/>
              </a:rPr>
              <a:t>. </a:t>
            </a:r>
          </a:p>
          <a:p>
            <a:pPr marL="0" indent="0">
              <a:lnSpc>
                <a:spcPct val="105000"/>
              </a:lnSpc>
              <a:buNone/>
            </a:pPr>
            <a:r>
              <a:rPr lang="en-US" b="1" dirty="0">
                <a:solidFill>
                  <a:srgbClr val="121212"/>
                </a:solidFill>
                <a:latin typeface="vista-sans"/>
              </a:rPr>
              <a:t>For example:</a:t>
            </a:r>
          </a:p>
          <a:p>
            <a:pPr marL="182880" indent="-182880" defTabSz="914400">
              <a:lnSpc>
                <a:spcPct val="95000"/>
              </a:lnSpc>
              <a:spcBef>
                <a:spcPts val="1400"/>
              </a:spcBef>
              <a:spcAft>
                <a:spcPts val="200"/>
              </a:spcAft>
              <a:buClr>
                <a:schemeClr val="accent1"/>
              </a:buClr>
              <a:buSzPct val="80000"/>
              <a:buFont typeface="Arial" pitchFamily="34" charset="0"/>
              <a:buChar char="•"/>
            </a:pPr>
            <a:r>
              <a:rPr lang="en-US" sz="2000" spc="10" dirty="0">
                <a:solidFill>
                  <a:srgbClr val="121212"/>
                </a:solidFill>
                <a:latin typeface="vista-sans"/>
              </a:rPr>
              <a:t>Her answer was clear — Yes!</a:t>
            </a:r>
          </a:p>
        </p:txBody>
      </p:sp>
    </p:spTree>
    <p:extLst>
      <p:ext uri="{BB962C8B-B14F-4D97-AF65-F5344CB8AC3E}">
        <p14:creationId xmlns:p14="http://schemas.microsoft.com/office/powerpoint/2010/main" val="330856637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1016-E857-4AC8-9588-C279CEDBB8E1}"/>
              </a:ext>
            </a:extLst>
          </p:cNvPr>
          <p:cNvSpPr>
            <a:spLocks noGrp="1"/>
          </p:cNvSpPr>
          <p:nvPr>
            <p:ph type="title"/>
          </p:nvPr>
        </p:nvSpPr>
        <p:spPr>
          <a:xfrm>
            <a:off x="3763616" y="513829"/>
            <a:ext cx="2985052" cy="1293028"/>
          </a:xfrm>
        </p:spPr>
        <p:txBody>
          <a:bodyPr>
            <a:normAutofit/>
          </a:bodyPr>
          <a:lstStyle/>
          <a:p>
            <a:r>
              <a:rPr lang="en-US" sz="4400" b="1" dirty="0">
                <a:solidFill>
                  <a:schemeClr val="accent1"/>
                </a:solidFill>
              </a:rPr>
              <a:t>HYPHEN</a:t>
            </a:r>
          </a:p>
        </p:txBody>
      </p:sp>
      <p:pic>
        <p:nvPicPr>
          <p:cNvPr id="11266" name="Picture 2" descr="How to easily access the elusive em-dash — on Windows and Mac">
            <a:extLst>
              <a:ext uri="{FF2B5EF4-FFF2-40B4-BE49-F238E27FC236}">
                <a16:creationId xmlns:a16="http://schemas.microsoft.com/office/drawing/2014/main" id="{53A3CC93-77F0-46D5-B837-23FA283C07B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1626" t="32283" b="26298"/>
          <a:stretch/>
        </p:blipFill>
        <p:spPr bwMode="auto">
          <a:xfrm>
            <a:off x="8478081" y="380222"/>
            <a:ext cx="2411895" cy="18022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AE0FDE-D087-4EFB-BA51-FECE9F9DA9E3}"/>
              </a:ext>
            </a:extLst>
          </p:cNvPr>
          <p:cNvSpPr txBox="1"/>
          <p:nvPr/>
        </p:nvSpPr>
        <p:spPr>
          <a:xfrm>
            <a:off x="874644" y="1860950"/>
            <a:ext cx="9422296" cy="3622915"/>
          </a:xfrm>
          <a:prstGeom prst="rect">
            <a:avLst/>
          </a:prstGeom>
          <a:noFill/>
        </p:spPr>
        <p:txBody>
          <a:bodyPr wrap="square" rtlCol="0">
            <a:spAutoFit/>
          </a:bodyPr>
          <a:lstStyle/>
          <a:p>
            <a:pPr defTabSz="914400">
              <a:lnSpc>
                <a:spcPct val="150000"/>
              </a:lnSpc>
              <a:spcBef>
                <a:spcPts val="1400"/>
              </a:spcBef>
              <a:spcAft>
                <a:spcPts val="200"/>
              </a:spcAft>
              <a:buClr>
                <a:schemeClr val="accent1"/>
              </a:buClr>
              <a:buSzPct val="80000"/>
              <a:buFont typeface="Arial" pitchFamily="34" charset="0"/>
            </a:pPr>
            <a:r>
              <a:rPr lang="en-US" sz="2000" spc="10" dirty="0">
                <a:solidFill>
                  <a:schemeClr val="accent2"/>
                </a:solidFill>
              </a:rPr>
              <a:t>Not to be confused with a dash, a hyphen is used in compound words when two or more words are connected. </a:t>
            </a:r>
          </a:p>
          <a:p>
            <a:pPr defTabSz="914400">
              <a:lnSpc>
                <a:spcPct val="150000"/>
              </a:lnSpc>
              <a:spcBef>
                <a:spcPts val="1400"/>
              </a:spcBef>
              <a:spcAft>
                <a:spcPts val="200"/>
              </a:spcAft>
              <a:buClr>
                <a:schemeClr val="accent1"/>
              </a:buClr>
              <a:buSzPct val="80000"/>
              <a:buFont typeface="Arial" pitchFamily="34" charset="0"/>
            </a:pPr>
            <a:r>
              <a:rPr lang="en-US" sz="2000" spc="10" dirty="0"/>
              <a:t>Here are some examples of hyphenated words:</a:t>
            </a:r>
          </a:p>
          <a:p>
            <a:pPr defTabSz="914400">
              <a:lnSpc>
                <a:spcPct val="150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 Step-by-step</a:t>
            </a:r>
          </a:p>
          <a:p>
            <a:pPr defTabSz="914400">
              <a:lnSpc>
                <a:spcPct val="150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 Mother-in-law</a:t>
            </a:r>
          </a:p>
          <a:p>
            <a:pPr defTabSz="914400">
              <a:lnSpc>
                <a:spcPct val="150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 Ex-boyfriend</a:t>
            </a:r>
          </a:p>
        </p:txBody>
      </p:sp>
    </p:spTree>
    <p:extLst>
      <p:ext uri="{BB962C8B-B14F-4D97-AF65-F5344CB8AC3E}">
        <p14:creationId xmlns:p14="http://schemas.microsoft.com/office/powerpoint/2010/main" val="129656360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5566-421C-432E-A84F-3237BC5463F4}"/>
              </a:ext>
            </a:extLst>
          </p:cNvPr>
          <p:cNvSpPr>
            <a:spLocks noGrp="1"/>
          </p:cNvSpPr>
          <p:nvPr>
            <p:ph type="title"/>
          </p:nvPr>
        </p:nvSpPr>
        <p:spPr>
          <a:xfrm>
            <a:off x="48815" y="693670"/>
            <a:ext cx="5185794" cy="1293028"/>
          </a:xfrm>
        </p:spPr>
        <p:txBody>
          <a:bodyPr/>
          <a:lstStyle/>
          <a:p>
            <a:r>
              <a:rPr lang="en-US" b="1" dirty="0">
                <a:solidFill>
                  <a:schemeClr val="accent1"/>
                </a:solidFill>
              </a:rPr>
              <a:t>BRACKETS</a:t>
            </a:r>
            <a:r>
              <a:rPr lang="en-US" b="0" dirty="0">
                <a:solidFill>
                  <a:srgbClr val="4B345D"/>
                </a:solidFill>
                <a:latin typeface="Bebas Neue" panose="020B0606020202050201" pitchFamily="34" charset="0"/>
              </a:rPr>
              <a:t> </a:t>
            </a:r>
            <a:endParaRPr lang="en-US" dirty="0"/>
          </a:p>
        </p:txBody>
      </p:sp>
      <p:sp>
        <p:nvSpPr>
          <p:cNvPr id="4" name="Content Placeholder 3">
            <a:extLst>
              <a:ext uri="{FF2B5EF4-FFF2-40B4-BE49-F238E27FC236}">
                <a16:creationId xmlns:a16="http://schemas.microsoft.com/office/drawing/2014/main" id="{EC55DD20-E718-4E4E-93A0-547859715AA4}"/>
              </a:ext>
            </a:extLst>
          </p:cNvPr>
          <p:cNvSpPr>
            <a:spLocks noGrp="1"/>
          </p:cNvSpPr>
          <p:nvPr>
            <p:ph idx="1"/>
          </p:nvPr>
        </p:nvSpPr>
        <p:spPr/>
        <p:txBody>
          <a:bodyPr>
            <a:normAutofit/>
          </a:bodyPr>
          <a:lstStyle/>
          <a:p>
            <a:pPr marL="0" indent="0" algn="l">
              <a:lnSpc>
                <a:spcPct val="150000"/>
              </a:lnSpc>
              <a:buNone/>
            </a:pPr>
            <a:r>
              <a:rPr lang="en-US" b="0" i="0" dirty="0">
                <a:solidFill>
                  <a:srgbClr val="4B345D"/>
                </a:solidFill>
                <a:effectLst/>
                <a:latin typeface="Bebas Neue" panose="020B0606020202050201" pitchFamily="34" charset="0"/>
              </a:rPr>
              <a:t>Parentheses (( ))</a:t>
            </a:r>
          </a:p>
          <a:p>
            <a:pPr marL="0" indent="0">
              <a:lnSpc>
                <a:spcPct val="150000"/>
              </a:lnSpc>
              <a:buFont typeface="Arial" pitchFamily="34" charset="0"/>
              <a:buNone/>
            </a:pPr>
            <a:r>
              <a:rPr lang="en-US" b="1" dirty="0">
                <a:solidFill>
                  <a:srgbClr val="7030A0"/>
                </a:solidFill>
              </a:rPr>
              <a:t>Parentheses are used to supply further details or information or as an aside. Parentheses can often be replaced with commas and the sentence would retain its same meaning. </a:t>
            </a:r>
          </a:p>
          <a:p>
            <a:pPr marL="0" indent="0" algn="l">
              <a:lnSpc>
                <a:spcPct val="150000"/>
              </a:lnSpc>
              <a:buNone/>
            </a:pPr>
            <a:r>
              <a:rPr lang="en-US" b="1" i="0" dirty="0">
                <a:solidFill>
                  <a:srgbClr val="121212"/>
                </a:solidFill>
                <a:effectLst/>
                <a:latin typeface="vista-sans"/>
              </a:rPr>
              <a:t>Here’s an example:</a:t>
            </a:r>
          </a:p>
          <a:p>
            <a:pPr algn="l">
              <a:lnSpc>
                <a:spcPct val="150000"/>
              </a:lnSpc>
              <a:buFont typeface="Arial" panose="020B0604020202020204" pitchFamily="34" charset="0"/>
              <a:buChar char="•"/>
            </a:pPr>
            <a:r>
              <a:rPr lang="en-US" dirty="0"/>
              <a:t>Kate (who is Matt’s wife) likes to go for walks.</a:t>
            </a:r>
          </a:p>
          <a:p>
            <a:pPr algn="l">
              <a:buFont typeface="Arial" panose="020B0604020202020204" pitchFamily="34" charset="0"/>
              <a:buChar char="•"/>
            </a:pPr>
            <a:endParaRPr lang="en-US" b="0" i="0" dirty="0">
              <a:solidFill>
                <a:srgbClr val="121212"/>
              </a:solidFill>
              <a:effectLst/>
              <a:latin typeface="vista-sans"/>
            </a:endParaRPr>
          </a:p>
          <a:p>
            <a:endParaRPr lang="en-US" dirty="0"/>
          </a:p>
        </p:txBody>
      </p:sp>
      <p:pic>
        <p:nvPicPr>
          <p:cNvPr id="12294" name="Picture 6" descr="Parentheses">
            <a:extLst>
              <a:ext uri="{FF2B5EF4-FFF2-40B4-BE49-F238E27FC236}">
                <a16:creationId xmlns:a16="http://schemas.microsoft.com/office/drawing/2014/main" id="{1BAB16FA-8128-45A9-AC2C-6A54BFF9D5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730" y="501699"/>
            <a:ext cx="1656000" cy="1331424"/>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Simple, Black Programming Brackets Symbol Stock Vector - Illustration of  concept, style: 113446484">
            <a:extLst>
              <a:ext uri="{FF2B5EF4-FFF2-40B4-BE49-F238E27FC236}">
                <a16:creationId xmlns:a16="http://schemas.microsoft.com/office/drawing/2014/main" id="{3216B2E2-4DFE-45EC-8F0B-D404C3714F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755" t="4290" r="21860" b="10564"/>
          <a:stretch/>
        </p:blipFill>
        <p:spPr bwMode="auto">
          <a:xfrm>
            <a:off x="9912863" y="447411"/>
            <a:ext cx="114482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descr="Square bracket icon Royalty Free Vector Image - VectorStock">
            <a:extLst>
              <a:ext uri="{FF2B5EF4-FFF2-40B4-BE49-F238E27FC236}">
                <a16:creationId xmlns:a16="http://schemas.microsoft.com/office/drawing/2014/main" id="{9B0AC89C-1763-404B-9F83-DFD6AD87CD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151" t="7666" r="10640" b="15692"/>
          <a:stretch/>
        </p:blipFill>
        <p:spPr bwMode="auto">
          <a:xfrm>
            <a:off x="8249225" y="471423"/>
            <a:ext cx="1458393" cy="133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71832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A8945-7804-40E3-9205-E083C7195B94}"/>
              </a:ext>
            </a:extLst>
          </p:cNvPr>
          <p:cNvSpPr>
            <a:spLocks noGrp="1"/>
          </p:cNvSpPr>
          <p:nvPr>
            <p:ph type="title"/>
          </p:nvPr>
        </p:nvSpPr>
        <p:spPr>
          <a:xfrm>
            <a:off x="2716695" y="447411"/>
            <a:ext cx="3833191" cy="1293028"/>
          </a:xfrm>
        </p:spPr>
        <p:txBody>
          <a:bodyPr/>
          <a:lstStyle/>
          <a:p>
            <a:r>
              <a:rPr lang="en-US" b="1" dirty="0">
                <a:solidFill>
                  <a:schemeClr val="accent1"/>
                </a:solidFill>
              </a:rPr>
              <a:t>BRACKETS</a:t>
            </a:r>
          </a:p>
        </p:txBody>
      </p:sp>
      <p:sp>
        <p:nvSpPr>
          <p:cNvPr id="3" name="Content Placeholder 2">
            <a:extLst>
              <a:ext uri="{FF2B5EF4-FFF2-40B4-BE49-F238E27FC236}">
                <a16:creationId xmlns:a16="http://schemas.microsoft.com/office/drawing/2014/main" id="{83E25C1B-0545-4693-B5CF-3EF3D1F165D2}"/>
              </a:ext>
            </a:extLst>
          </p:cNvPr>
          <p:cNvSpPr>
            <a:spLocks noGrp="1"/>
          </p:cNvSpPr>
          <p:nvPr>
            <p:ph idx="1"/>
          </p:nvPr>
        </p:nvSpPr>
        <p:spPr/>
        <p:txBody>
          <a:bodyPr>
            <a:normAutofit/>
          </a:bodyPr>
          <a:lstStyle/>
          <a:p>
            <a:pPr marL="0" indent="0">
              <a:lnSpc>
                <a:spcPct val="150000"/>
              </a:lnSpc>
              <a:buNone/>
            </a:pPr>
            <a:r>
              <a:rPr lang="en-US" b="1" dirty="0">
                <a:solidFill>
                  <a:schemeClr val="accent1"/>
                </a:solidFill>
              </a:rPr>
              <a:t>Brackets are used to clarify something or for technical terms or explanations. It can also be used to clarify a subject when quoting another person or text</a:t>
            </a:r>
            <a:r>
              <a:rPr lang="en-US" dirty="0">
                <a:solidFill>
                  <a:schemeClr val="accent1"/>
                </a:solidFill>
              </a:rPr>
              <a:t>.</a:t>
            </a:r>
          </a:p>
          <a:p>
            <a:pPr marL="0" indent="0" algn="l">
              <a:lnSpc>
                <a:spcPct val="150000"/>
              </a:lnSpc>
              <a:buNone/>
            </a:pPr>
            <a:r>
              <a:rPr lang="en-US" b="1" i="0" dirty="0">
                <a:solidFill>
                  <a:srgbClr val="121212"/>
                </a:solidFill>
                <a:effectLst/>
                <a:latin typeface="vista-sans"/>
              </a:rPr>
              <a:t>For example:</a:t>
            </a:r>
          </a:p>
          <a:p>
            <a:pPr algn="l">
              <a:lnSpc>
                <a:spcPct val="150000"/>
              </a:lnSpc>
              <a:buFont typeface="Arial" panose="020B0604020202020204" pitchFamily="34" charset="0"/>
              <a:buChar char="•"/>
            </a:pPr>
            <a:r>
              <a:rPr lang="en-US" dirty="0"/>
              <a:t>She [Mrs. Smith] agrees that cats are better than dogs.</a:t>
            </a:r>
          </a:p>
          <a:p>
            <a:pPr algn="l">
              <a:lnSpc>
                <a:spcPct val="150000"/>
              </a:lnSpc>
              <a:buFont typeface="Arial" panose="020B0604020202020204" pitchFamily="34" charset="0"/>
              <a:buChar char="•"/>
            </a:pPr>
            <a:r>
              <a:rPr lang="en-US" dirty="0"/>
              <a:t>Adam said that “[summer] is my favorite time of year</a:t>
            </a:r>
          </a:p>
          <a:p>
            <a:endParaRPr lang="en-US" dirty="0"/>
          </a:p>
        </p:txBody>
      </p:sp>
      <p:pic>
        <p:nvPicPr>
          <p:cNvPr id="4" name="Picture 10" descr="Square bracket icon Royalty Free Vector Image - VectorStock">
            <a:extLst>
              <a:ext uri="{FF2B5EF4-FFF2-40B4-BE49-F238E27FC236}">
                <a16:creationId xmlns:a16="http://schemas.microsoft.com/office/drawing/2014/main" id="{55C56CFD-D752-41F7-9E3D-A45C474D35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51" t="7666" r="10640" b="15692"/>
          <a:stretch/>
        </p:blipFill>
        <p:spPr bwMode="auto">
          <a:xfrm>
            <a:off x="9017851" y="235377"/>
            <a:ext cx="1458393" cy="1331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87206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D9F1C7-5616-4441-AC88-4AEECC065A80}"/>
              </a:ext>
            </a:extLst>
          </p:cNvPr>
          <p:cNvSpPr>
            <a:spLocks noGrp="1"/>
          </p:cNvSpPr>
          <p:nvPr>
            <p:ph type="title"/>
          </p:nvPr>
        </p:nvSpPr>
        <p:spPr>
          <a:xfrm>
            <a:off x="2895600" y="764373"/>
            <a:ext cx="8501270" cy="1293028"/>
          </a:xfrm>
        </p:spPr>
        <p:txBody>
          <a:bodyPr/>
          <a:lstStyle/>
          <a:p>
            <a:r>
              <a:rPr lang="en-US" dirty="0">
                <a:solidFill>
                  <a:schemeClr val="accent1"/>
                </a:solidFill>
              </a:rPr>
              <a:t>GROUP MEMBERS </a:t>
            </a:r>
            <a:endParaRPr lang="en-US" dirty="0"/>
          </a:p>
        </p:txBody>
      </p:sp>
      <p:sp>
        <p:nvSpPr>
          <p:cNvPr id="7" name="Content Placeholder 6">
            <a:extLst>
              <a:ext uri="{FF2B5EF4-FFF2-40B4-BE49-F238E27FC236}">
                <a16:creationId xmlns:a16="http://schemas.microsoft.com/office/drawing/2014/main" id="{DFFD3238-65E2-4953-AA1D-5A842E193E5C}"/>
              </a:ext>
            </a:extLst>
          </p:cNvPr>
          <p:cNvSpPr>
            <a:spLocks noGrp="1"/>
          </p:cNvSpPr>
          <p:nvPr>
            <p:ph idx="1"/>
          </p:nvPr>
        </p:nvSpPr>
        <p:spPr/>
        <p:txBody>
          <a:bodyPr>
            <a:normAutofit/>
          </a:bodyPr>
          <a:lstStyle/>
          <a:p>
            <a:r>
              <a:rPr lang="en-US" dirty="0"/>
              <a:t>SYEDA ALISHAH</a:t>
            </a:r>
          </a:p>
          <a:p>
            <a:r>
              <a:rPr lang="en-US" dirty="0"/>
              <a:t>JANEES ASGHAR</a:t>
            </a:r>
          </a:p>
          <a:p>
            <a:r>
              <a:rPr lang="en-US" dirty="0"/>
              <a:t>SADIA</a:t>
            </a:r>
          </a:p>
          <a:p>
            <a:r>
              <a:rPr lang="en-US" dirty="0"/>
              <a:t>MAHNOOR KHALID</a:t>
            </a:r>
          </a:p>
          <a:p>
            <a:r>
              <a:rPr lang="en-US" dirty="0"/>
              <a:t>AREEBA INAYAT</a:t>
            </a:r>
          </a:p>
          <a:p>
            <a:r>
              <a:rPr lang="en-US" dirty="0"/>
              <a:t>MAHA ILYAS</a:t>
            </a:r>
          </a:p>
          <a:p>
            <a:r>
              <a:rPr lang="en-US" dirty="0"/>
              <a:t>M SANI</a:t>
            </a:r>
          </a:p>
        </p:txBody>
      </p:sp>
    </p:spTree>
    <p:extLst>
      <p:ext uri="{BB962C8B-B14F-4D97-AF65-F5344CB8AC3E}">
        <p14:creationId xmlns:p14="http://schemas.microsoft.com/office/powerpoint/2010/main" val="323309895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31A3-DB21-46BE-9F2F-6D9C94EF601E}"/>
              </a:ext>
            </a:extLst>
          </p:cNvPr>
          <p:cNvSpPr>
            <a:spLocks noGrp="1"/>
          </p:cNvSpPr>
          <p:nvPr>
            <p:ph type="title"/>
          </p:nvPr>
        </p:nvSpPr>
        <p:spPr>
          <a:xfrm>
            <a:off x="1456989" y="456789"/>
            <a:ext cx="4913331" cy="1379538"/>
          </a:xfrm>
        </p:spPr>
        <p:txBody>
          <a:bodyPr/>
          <a:lstStyle/>
          <a:p>
            <a:r>
              <a:rPr lang="en-US" b="1" dirty="0">
                <a:solidFill>
                  <a:schemeClr val="accent1"/>
                </a:solidFill>
              </a:rPr>
              <a:t>BRACES</a:t>
            </a:r>
            <a:r>
              <a:rPr lang="en-US" dirty="0"/>
              <a:t> </a:t>
            </a:r>
          </a:p>
        </p:txBody>
      </p:sp>
      <p:sp>
        <p:nvSpPr>
          <p:cNvPr id="3" name="Content Placeholder 2">
            <a:extLst>
              <a:ext uri="{FF2B5EF4-FFF2-40B4-BE49-F238E27FC236}">
                <a16:creationId xmlns:a16="http://schemas.microsoft.com/office/drawing/2014/main" id="{A0F05BEE-40DA-4D2A-A6C0-E15354E4804E}"/>
              </a:ext>
            </a:extLst>
          </p:cNvPr>
          <p:cNvSpPr>
            <a:spLocks noGrp="1"/>
          </p:cNvSpPr>
          <p:nvPr>
            <p:ph idx="1"/>
          </p:nvPr>
        </p:nvSpPr>
        <p:spPr>
          <a:xfrm>
            <a:off x="1261872" y="1991391"/>
            <a:ext cx="8595360" cy="4188746"/>
          </a:xfrm>
        </p:spPr>
        <p:txBody>
          <a:bodyPr>
            <a:normAutofit/>
          </a:bodyPr>
          <a:lstStyle/>
          <a:p>
            <a:pPr marL="0" indent="0" defTabSz="457200">
              <a:lnSpc>
                <a:spcPct val="150000"/>
              </a:lnSpc>
              <a:buNone/>
            </a:pPr>
            <a:r>
              <a:rPr lang="en-US" sz="2000" b="1" spc="10" dirty="0">
                <a:solidFill>
                  <a:schemeClr val="accent3">
                    <a:lumMod val="75000"/>
                  </a:schemeClr>
                </a:solidFill>
              </a:rPr>
              <a:t>It’s unlikely you’ll need to use braces very often unless you’re writing a mathematical or technical text. However, it’s still good to know so you don’t accidentally use them instead of brackets or parentheses. Braces are usually used in operations.</a:t>
            </a:r>
          </a:p>
          <a:p>
            <a:pPr marL="0" indent="0" algn="l">
              <a:lnSpc>
                <a:spcPct val="150000"/>
              </a:lnSpc>
              <a:buNone/>
            </a:pPr>
            <a:r>
              <a:rPr lang="en-US" b="1" i="0" dirty="0">
                <a:solidFill>
                  <a:srgbClr val="121212"/>
                </a:solidFill>
                <a:effectLst/>
                <a:latin typeface="vista-sans"/>
              </a:rPr>
              <a:t> for example:</a:t>
            </a:r>
          </a:p>
          <a:p>
            <a:pPr algn="l">
              <a:lnSpc>
                <a:spcPct val="150000"/>
              </a:lnSpc>
              <a:buFont typeface="Arial" panose="020B0604020202020204" pitchFamily="34" charset="0"/>
              <a:buChar char="•"/>
            </a:pPr>
            <a:r>
              <a:rPr lang="en-US" b="0" i="0" dirty="0">
                <a:solidFill>
                  <a:srgbClr val="121212"/>
                </a:solidFill>
                <a:effectLst/>
                <a:latin typeface="vista-sans"/>
              </a:rPr>
              <a:t>6{3x+[28+2]}=</a:t>
            </a:r>
            <a:r>
              <a:rPr lang="en-US" b="0" i="0" dirty="0" err="1">
                <a:solidFill>
                  <a:srgbClr val="121212"/>
                </a:solidFill>
                <a:effectLst/>
                <a:latin typeface="vista-sans"/>
              </a:rPr>
              <a:t>xy</a:t>
            </a:r>
            <a:endParaRPr lang="en-US" b="0" i="0" dirty="0">
              <a:solidFill>
                <a:srgbClr val="121212"/>
              </a:solidFill>
              <a:effectLst/>
              <a:latin typeface="vista-sans"/>
            </a:endParaRPr>
          </a:p>
          <a:p>
            <a:pPr algn="l">
              <a:lnSpc>
                <a:spcPct val="150000"/>
              </a:lnSpc>
              <a:buFont typeface="Arial" panose="020B0604020202020204" pitchFamily="34" charset="0"/>
              <a:buChar char="•"/>
            </a:pPr>
            <a:r>
              <a:rPr lang="en-US" b="0" i="0" dirty="0">
                <a:solidFill>
                  <a:srgbClr val="121212"/>
                </a:solidFill>
                <a:effectLst/>
                <a:latin typeface="vista-sans"/>
              </a:rPr>
              <a:t>3+(-5)=-2</a:t>
            </a:r>
          </a:p>
          <a:p>
            <a:endParaRPr lang="en-US" dirty="0"/>
          </a:p>
        </p:txBody>
      </p:sp>
      <p:pic>
        <p:nvPicPr>
          <p:cNvPr id="4" name="Picture 8" descr="Simple, Black Programming Brackets Symbol Stock Vector - Illustration of  concept, style: 113446484">
            <a:extLst>
              <a:ext uri="{FF2B5EF4-FFF2-40B4-BE49-F238E27FC236}">
                <a16:creationId xmlns:a16="http://schemas.microsoft.com/office/drawing/2014/main" id="{4F38934C-CDA2-4641-A9A1-5E19E5C32B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55" t="4290" r="21860" b="10564"/>
          <a:stretch/>
        </p:blipFill>
        <p:spPr bwMode="auto">
          <a:xfrm>
            <a:off x="8861423" y="456789"/>
            <a:ext cx="1219290" cy="1372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15733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95E83-B8C0-437C-BD0C-E38C25DB89AC}"/>
              </a:ext>
            </a:extLst>
          </p:cNvPr>
          <p:cNvSpPr>
            <a:spLocks noGrp="1"/>
          </p:cNvSpPr>
          <p:nvPr>
            <p:ph type="title"/>
          </p:nvPr>
        </p:nvSpPr>
        <p:spPr>
          <a:xfrm>
            <a:off x="540914" y="793687"/>
            <a:ext cx="6071921" cy="1293028"/>
          </a:xfrm>
        </p:spPr>
        <p:txBody>
          <a:bodyPr/>
          <a:lstStyle/>
          <a:p>
            <a:r>
              <a:rPr lang="en-US" b="1" dirty="0">
                <a:solidFill>
                  <a:schemeClr val="accent1"/>
                </a:solidFill>
              </a:rPr>
              <a:t>APOSTROPHE</a:t>
            </a:r>
          </a:p>
        </p:txBody>
      </p:sp>
      <p:sp>
        <p:nvSpPr>
          <p:cNvPr id="3" name="Content Placeholder 2">
            <a:extLst>
              <a:ext uri="{FF2B5EF4-FFF2-40B4-BE49-F238E27FC236}">
                <a16:creationId xmlns:a16="http://schemas.microsoft.com/office/drawing/2014/main" id="{DF38A022-FAD3-42F1-9F97-D846ADA3342C}"/>
              </a:ext>
            </a:extLst>
          </p:cNvPr>
          <p:cNvSpPr>
            <a:spLocks noGrp="1"/>
          </p:cNvSpPr>
          <p:nvPr>
            <p:ph idx="1"/>
          </p:nvPr>
        </p:nvSpPr>
        <p:spPr>
          <a:xfrm>
            <a:off x="1064925" y="2088989"/>
            <a:ext cx="8595360" cy="4611654"/>
          </a:xfrm>
        </p:spPr>
        <p:txBody>
          <a:bodyPr/>
          <a:lstStyle/>
          <a:p>
            <a:pPr marL="0" indent="0">
              <a:buNone/>
            </a:pPr>
            <a:endParaRPr lang="en-US" b="0" i="0" dirty="0">
              <a:solidFill>
                <a:srgbClr val="4B345D"/>
              </a:solidFill>
              <a:effectLst/>
              <a:latin typeface="Bebas Neue" panose="020B0606020202050201" pitchFamily="34" charset="0"/>
            </a:endParaRPr>
          </a:p>
          <a:p>
            <a:endParaRPr lang="en-US" dirty="0"/>
          </a:p>
        </p:txBody>
      </p:sp>
      <p:pic>
        <p:nvPicPr>
          <p:cNvPr id="13314" name="Picture 2" descr="Apostrophe">
            <a:extLst>
              <a:ext uri="{FF2B5EF4-FFF2-40B4-BE49-F238E27FC236}">
                <a16:creationId xmlns:a16="http://schemas.microsoft.com/office/drawing/2014/main" id="{7DB776BE-D0D4-4118-9396-8F62DB01A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1238" y="423501"/>
            <a:ext cx="2052000" cy="14547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B863567-7836-4C4E-B9B7-CF8EB785D346}"/>
              </a:ext>
            </a:extLst>
          </p:cNvPr>
          <p:cNvSpPr txBox="1"/>
          <p:nvPr/>
        </p:nvSpPr>
        <p:spPr>
          <a:xfrm>
            <a:off x="1261871" y="2093538"/>
            <a:ext cx="9584319" cy="3098284"/>
          </a:xfrm>
          <a:prstGeom prst="rect">
            <a:avLst/>
          </a:prstGeom>
          <a:noFill/>
        </p:spPr>
        <p:txBody>
          <a:bodyPr wrap="square">
            <a:spAutoFit/>
          </a:bodyPr>
          <a:lstStyle/>
          <a:p>
            <a:pPr algn="l"/>
            <a:r>
              <a:rPr lang="en-US" sz="2000" b="1" spc="10" dirty="0">
                <a:solidFill>
                  <a:srgbClr val="7030A0"/>
                </a:solidFill>
              </a:rPr>
              <a:t>Apostrophes are meant to show that a letter or letters have been omitted and also to indicate the possessive or contractions. It can also be used to pluralize lowercase letters.</a:t>
            </a:r>
          </a:p>
          <a:p>
            <a:pPr algn="l"/>
            <a:endParaRPr lang="en-US" sz="2000" b="1" spc="10" dirty="0">
              <a:solidFill>
                <a:schemeClr val="tx1">
                  <a:lumMod val="65000"/>
                  <a:lumOff val="35000"/>
                </a:schemeClr>
              </a:solidFill>
            </a:endParaRPr>
          </a:p>
          <a:p>
            <a:pPr algn="l"/>
            <a:r>
              <a:rPr lang="en-US" sz="2000" b="1" spc="10" dirty="0">
                <a:solidFill>
                  <a:schemeClr val="tx1">
                    <a:lumMod val="65000"/>
                    <a:lumOff val="35000"/>
                  </a:schemeClr>
                </a:solidFill>
              </a:rPr>
              <a:t> </a:t>
            </a:r>
            <a:r>
              <a:rPr lang="en-US" sz="2000" b="1" i="0" dirty="0">
                <a:solidFill>
                  <a:srgbClr val="121212"/>
                </a:solidFill>
                <a:effectLst/>
                <a:latin typeface="vista-sans"/>
              </a:rPr>
              <a:t>Here are some examples:</a:t>
            </a:r>
          </a:p>
          <a:p>
            <a:pPr marL="182880" indent="-182880" defTabSz="914400">
              <a:lnSpc>
                <a:spcPct val="95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I’ve been working from home for 6 months and it’s great.</a:t>
            </a:r>
          </a:p>
          <a:p>
            <a:pPr marL="182880" indent="-182880" defTabSz="914400">
              <a:lnSpc>
                <a:spcPct val="95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Rebecca’s dog had surgery yesterday.</a:t>
            </a:r>
          </a:p>
          <a:p>
            <a:pPr marL="182880" indent="-182880" defTabSz="914400">
              <a:lnSpc>
                <a:spcPct val="95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All that’s left to do is dot the i’s and cross the t’s.</a:t>
            </a:r>
          </a:p>
        </p:txBody>
      </p:sp>
    </p:spTree>
    <p:extLst>
      <p:ext uri="{BB962C8B-B14F-4D97-AF65-F5344CB8AC3E}">
        <p14:creationId xmlns:p14="http://schemas.microsoft.com/office/powerpoint/2010/main" val="198127902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ED40-5F62-4BED-992A-C3352B892730}"/>
              </a:ext>
            </a:extLst>
          </p:cNvPr>
          <p:cNvSpPr>
            <a:spLocks noGrp="1"/>
          </p:cNvSpPr>
          <p:nvPr>
            <p:ph type="title"/>
          </p:nvPr>
        </p:nvSpPr>
        <p:spPr>
          <a:xfrm>
            <a:off x="-1649896" y="936651"/>
            <a:ext cx="8610600" cy="1293028"/>
          </a:xfrm>
        </p:spPr>
        <p:txBody>
          <a:bodyPr/>
          <a:lstStyle/>
          <a:p>
            <a:r>
              <a:rPr lang="en-US" b="1" dirty="0">
                <a:solidFill>
                  <a:schemeClr val="accent1"/>
                </a:solidFill>
              </a:rPr>
              <a:t>QUOTATION MARKS</a:t>
            </a:r>
          </a:p>
        </p:txBody>
      </p:sp>
      <p:pic>
        <p:nvPicPr>
          <p:cNvPr id="16386" name="Picture 2" descr="45,999 Quotation Marks Images, Stock Photos, 3D objects, &amp; Vectors |  Shutterstock">
            <a:extLst>
              <a:ext uri="{FF2B5EF4-FFF2-40B4-BE49-F238E27FC236}">
                <a16:creationId xmlns:a16="http://schemas.microsoft.com/office/drawing/2014/main" id="{B4608F60-3D65-4B7F-B9E3-7B46FDF7872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9776"/>
          <a:stretch/>
        </p:blipFill>
        <p:spPr bwMode="auto">
          <a:xfrm>
            <a:off x="7826375" y="293861"/>
            <a:ext cx="2781300" cy="21395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4946587-3EE1-428E-B874-A8795ED74D58}"/>
              </a:ext>
            </a:extLst>
          </p:cNvPr>
          <p:cNvSpPr txBox="1"/>
          <p:nvPr/>
        </p:nvSpPr>
        <p:spPr>
          <a:xfrm>
            <a:off x="993913" y="2373248"/>
            <a:ext cx="9960599" cy="3693319"/>
          </a:xfrm>
          <a:prstGeom prst="rect">
            <a:avLst/>
          </a:prstGeom>
          <a:noFill/>
        </p:spPr>
        <p:txBody>
          <a:bodyPr wrap="square" rtlCol="0">
            <a:spAutoFit/>
          </a:bodyPr>
          <a:lstStyle/>
          <a:p>
            <a:r>
              <a:rPr lang="en-US" sz="2000" b="1" spc="10" dirty="0">
                <a:solidFill>
                  <a:schemeClr val="accent3"/>
                </a:solidFill>
              </a:rPr>
              <a:t>Quotation marks are used to denote text, speech, or words spoken by someone else. It is also used to indicate dialogue.  </a:t>
            </a:r>
          </a:p>
          <a:p>
            <a:r>
              <a:rPr lang="en-US" sz="2000" b="1" spc="10" dirty="0"/>
              <a:t>For example:</a:t>
            </a:r>
          </a:p>
          <a:p>
            <a:pPr marL="182880" indent="-182880" defTabSz="914400">
              <a:lnSpc>
                <a:spcPct val="95000"/>
              </a:lnSpc>
              <a:spcBef>
                <a:spcPts val="1400"/>
              </a:spcBef>
              <a:spcAft>
                <a:spcPts val="200"/>
              </a:spcAft>
              <a:buClr>
                <a:schemeClr val="accent1"/>
              </a:buClr>
              <a:buSzPct val="80000"/>
              <a:buFont typeface="Arial" pitchFamily="34" charset="0"/>
              <a:buChar char="•"/>
            </a:pPr>
            <a:r>
              <a:rPr lang="en-US" b="0" i="0" dirty="0">
                <a:solidFill>
                  <a:srgbClr val="121212"/>
                </a:solidFill>
                <a:effectLst/>
                <a:latin typeface="vista-sans"/>
              </a:rPr>
              <a:t>“</a:t>
            </a:r>
            <a:r>
              <a:rPr lang="en-US" sz="2000" spc="10" dirty="0">
                <a:solidFill>
                  <a:schemeClr val="tx1">
                    <a:lumMod val="65000"/>
                    <a:lumOff val="35000"/>
                  </a:schemeClr>
                </a:solidFill>
              </a:rPr>
              <a:t>I don’t like this,” said Mark.</a:t>
            </a:r>
          </a:p>
          <a:p>
            <a:pPr marL="182880" indent="-182880" defTabSz="914400">
              <a:lnSpc>
                <a:spcPct val="95000"/>
              </a:lnSpc>
              <a:spcBef>
                <a:spcPts val="1400"/>
              </a:spcBef>
              <a:spcAft>
                <a:spcPts val="200"/>
              </a:spcAft>
              <a:buClr>
                <a:schemeClr val="accent1"/>
              </a:buClr>
              <a:buSzPct val="80000"/>
              <a:buFont typeface="Arial" pitchFamily="34" charset="0"/>
              <a:buChar char="•"/>
            </a:pPr>
            <a:r>
              <a:rPr lang="en-US" sz="2000" spc="10" dirty="0" err="1">
                <a:solidFill>
                  <a:schemeClr val="tx1">
                    <a:lumMod val="65000"/>
                    <a:lumOff val="35000"/>
                  </a:schemeClr>
                </a:solidFill>
              </a:rPr>
              <a:t>Mr</a:t>
            </a:r>
            <a:r>
              <a:rPr lang="en-US" sz="2000" spc="10" dirty="0">
                <a:solidFill>
                  <a:schemeClr val="tx1">
                    <a:lumMod val="65000"/>
                    <a:lumOff val="35000"/>
                  </a:schemeClr>
                </a:solidFill>
              </a:rPr>
              <a:t> Ahmed </a:t>
            </a:r>
            <a:r>
              <a:rPr lang="en-US" sz="2000" spc="10" dirty="0" err="1">
                <a:solidFill>
                  <a:schemeClr val="tx1">
                    <a:lumMod val="65000"/>
                    <a:lumOff val="35000"/>
                  </a:schemeClr>
                </a:solidFill>
              </a:rPr>
              <a:t>said,"The</a:t>
            </a:r>
            <a:r>
              <a:rPr lang="en-US" sz="2000" spc="10" dirty="0">
                <a:solidFill>
                  <a:schemeClr val="tx1">
                    <a:lumMod val="65000"/>
                    <a:lumOff val="35000"/>
                  </a:schemeClr>
                </a:solidFill>
              </a:rPr>
              <a:t> shops are closed."</a:t>
            </a:r>
          </a:p>
          <a:p>
            <a:pPr algn="l"/>
            <a:r>
              <a:rPr lang="en-US" sz="2000" b="1" spc="10" dirty="0">
                <a:solidFill>
                  <a:schemeClr val="accent3"/>
                </a:solidFill>
              </a:rPr>
              <a:t>Single quotation marks (‘ ’), not to be confused with apostrophes, are often used for a quote within a quote.</a:t>
            </a:r>
          </a:p>
          <a:p>
            <a:pPr marL="182880" indent="-182880" defTabSz="914400">
              <a:lnSpc>
                <a:spcPct val="95000"/>
              </a:lnSpc>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Jill told her mother “Jack ran up the hill and he said he was going to ‘fetch a pail of water’ before he fell.”</a:t>
            </a:r>
          </a:p>
          <a:p>
            <a:endParaRPr lang="en-US" dirty="0"/>
          </a:p>
        </p:txBody>
      </p:sp>
    </p:spTree>
    <p:extLst>
      <p:ext uri="{BB962C8B-B14F-4D97-AF65-F5344CB8AC3E}">
        <p14:creationId xmlns:p14="http://schemas.microsoft.com/office/powerpoint/2010/main" val="113055656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71AD-E541-4975-92B6-A43FA9998B66}"/>
              </a:ext>
            </a:extLst>
          </p:cNvPr>
          <p:cNvSpPr>
            <a:spLocks noGrp="1"/>
          </p:cNvSpPr>
          <p:nvPr>
            <p:ph type="title"/>
          </p:nvPr>
        </p:nvSpPr>
        <p:spPr>
          <a:xfrm>
            <a:off x="818865" y="483234"/>
            <a:ext cx="7622769" cy="1293028"/>
          </a:xfrm>
        </p:spPr>
        <p:txBody>
          <a:bodyPr/>
          <a:lstStyle/>
          <a:p>
            <a:pPr algn="ctr"/>
            <a:r>
              <a:rPr lang="en-US" b="1" dirty="0">
                <a:solidFill>
                  <a:schemeClr val="accent1"/>
                </a:solidFill>
              </a:rPr>
              <a:t>ELLIPSIS</a:t>
            </a:r>
          </a:p>
        </p:txBody>
      </p:sp>
      <p:pic>
        <p:nvPicPr>
          <p:cNvPr id="17410" name="Picture 2" descr="Ellipsis - Free shapes and symbols icons">
            <a:extLst>
              <a:ext uri="{FF2B5EF4-FFF2-40B4-BE49-F238E27FC236}">
                <a16:creationId xmlns:a16="http://schemas.microsoft.com/office/drawing/2014/main" id="{D68D289D-6C19-4E51-8A85-E9DB1ACEF5B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0455" b="26907"/>
          <a:stretch/>
        </p:blipFill>
        <p:spPr bwMode="auto">
          <a:xfrm>
            <a:off x="6528377" y="202095"/>
            <a:ext cx="4351338" cy="18553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35BAC7-C780-468A-AF15-E9FA3D46613F}"/>
              </a:ext>
            </a:extLst>
          </p:cNvPr>
          <p:cNvSpPr txBox="1"/>
          <p:nvPr/>
        </p:nvSpPr>
        <p:spPr>
          <a:xfrm>
            <a:off x="967408" y="2120348"/>
            <a:ext cx="9479929" cy="3760004"/>
          </a:xfrm>
          <a:prstGeom prst="rect">
            <a:avLst/>
          </a:prstGeom>
          <a:noFill/>
        </p:spPr>
        <p:txBody>
          <a:bodyPr wrap="square">
            <a:spAutoFit/>
          </a:bodyPr>
          <a:lstStyle/>
          <a:p>
            <a:pPr algn="l"/>
            <a:r>
              <a:rPr lang="en-US" sz="2000" b="1" spc="10" dirty="0">
                <a:solidFill>
                  <a:schemeClr val="accent3"/>
                </a:solidFill>
              </a:rPr>
              <a:t>An ellipsis is three periods used together to represent an omission of words or letters. They are often used to jump from one sentence or phrase to another while omitting unnecessary or obvious words. It’s also used when quoting someone and unnecessary words are left out.</a:t>
            </a:r>
          </a:p>
          <a:p>
            <a:pPr algn="l"/>
            <a:endParaRPr lang="en-US" sz="2000" b="1" spc="10" dirty="0">
              <a:solidFill>
                <a:schemeClr val="tx1">
                  <a:lumMod val="65000"/>
                  <a:lumOff val="35000"/>
                </a:schemeClr>
              </a:solidFill>
            </a:endParaRPr>
          </a:p>
          <a:p>
            <a:pPr algn="l"/>
            <a:r>
              <a:rPr lang="en-US" sz="2000" b="1" i="0" dirty="0">
                <a:solidFill>
                  <a:srgbClr val="121212"/>
                </a:solidFill>
                <a:effectLst/>
                <a:latin typeface="vista-sans"/>
              </a:rPr>
              <a:t>Here are some examples:</a:t>
            </a:r>
          </a:p>
          <a:p>
            <a:pPr marL="182880" indent="-182880" defTabSz="914400">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At midnight, she began to count down: “ten, nine, eight…” and then the ball dropped.</a:t>
            </a:r>
          </a:p>
          <a:p>
            <a:pPr marL="182880" indent="-182880" defTabSz="914400">
              <a:spcBef>
                <a:spcPts val="1400"/>
              </a:spcBef>
              <a:spcAft>
                <a:spcPts val="200"/>
              </a:spcAft>
              <a:buClr>
                <a:schemeClr val="accent1"/>
              </a:buClr>
              <a:buSzPct val="80000"/>
              <a:buFont typeface="Arial" pitchFamily="34" charset="0"/>
              <a:buChar char="•"/>
            </a:pPr>
            <a:r>
              <a:rPr lang="en-US" sz="2000" spc="10" dirty="0">
                <a:solidFill>
                  <a:schemeClr val="tx1">
                    <a:lumMod val="65000"/>
                    <a:lumOff val="35000"/>
                  </a:schemeClr>
                </a:solidFill>
              </a:rPr>
              <a:t>Sam said to </a:t>
            </a:r>
            <a:r>
              <a:rPr lang="en-US" sz="2000" spc="10" dirty="0" err="1">
                <a:solidFill>
                  <a:schemeClr val="tx1">
                    <a:lumMod val="65000"/>
                    <a:lumOff val="35000"/>
                  </a:schemeClr>
                </a:solidFill>
              </a:rPr>
              <a:t>Tom,"I</a:t>
            </a:r>
            <a:r>
              <a:rPr lang="en-US" sz="2000" spc="10" dirty="0">
                <a:solidFill>
                  <a:schemeClr val="tx1">
                    <a:lumMod val="65000"/>
                    <a:lumOff val="35000"/>
                  </a:schemeClr>
                </a:solidFill>
              </a:rPr>
              <a:t> am very sorry...l hope you can forgive me."</a:t>
            </a:r>
          </a:p>
          <a:p>
            <a:pPr marL="182880" indent="-182880" defTabSz="914400">
              <a:spcBef>
                <a:spcPts val="1400"/>
              </a:spcBef>
              <a:spcAft>
                <a:spcPts val="200"/>
              </a:spcAft>
              <a:buClr>
                <a:schemeClr val="accent1"/>
              </a:buClr>
              <a:buSzPct val="80000"/>
              <a:buFont typeface="Arial" pitchFamily="34" charset="0"/>
              <a:buChar char="•"/>
            </a:pPr>
            <a:endParaRPr lang="en-US" sz="2000" spc="10" dirty="0">
              <a:solidFill>
                <a:schemeClr val="tx1">
                  <a:lumMod val="65000"/>
                  <a:lumOff val="35000"/>
                </a:schemeClr>
              </a:solidFill>
            </a:endParaRPr>
          </a:p>
        </p:txBody>
      </p:sp>
    </p:spTree>
    <p:extLst>
      <p:ext uri="{BB962C8B-B14F-4D97-AF65-F5344CB8AC3E}">
        <p14:creationId xmlns:p14="http://schemas.microsoft.com/office/powerpoint/2010/main" val="238217432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029A-7945-41BF-BDAA-D61C598FCB13}"/>
              </a:ext>
            </a:extLst>
          </p:cNvPr>
          <p:cNvSpPr>
            <a:spLocks noGrp="1"/>
          </p:cNvSpPr>
          <p:nvPr>
            <p:ph type="title"/>
          </p:nvPr>
        </p:nvSpPr>
        <p:spPr/>
        <p:txBody>
          <a:bodyPr>
            <a:normAutofit/>
          </a:bodyPr>
          <a:lstStyle/>
          <a:p>
            <a:pPr algn="ctr"/>
            <a:r>
              <a:rPr lang="en-US" b="1" dirty="0">
                <a:solidFill>
                  <a:schemeClr val="accent1"/>
                </a:solidFill>
              </a:rPr>
              <a:t>Why Are They Important?</a:t>
            </a:r>
          </a:p>
        </p:txBody>
      </p:sp>
      <p:sp>
        <p:nvSpPr>
          <p:cNvPr id="3" name="Content Placeholder 2">
            <a:extLst>
              <a:ext uri="{FF2B5EF4-FFF2-40B4-BE49-F238E27FC236}">
                <a16:creationId xmlns:a16="http://schemas.microsoft.com/office/drawing/2014/main" id="{43EB7A5E-7BCD-4414-B20E-D7B3E1F7847D}"/>
              </a:ext>
            </a:extLst>
          </p:cNvPr>
          <p:cNvSpPr>
            <a:spLocks noGrp="1"/>
          </p:cNvSpPr>
          <p:nvPr>
            <p:ph idx="1"/>
          </p:nvPr>
        </p:nvSpPr>
        <p:spPr/>
        <p:txBody>
          <a:bodyPr>
            <a:normAutofit fontScale="92500" lnSpcReduction="20000"/>
          </a:bodyPr>
          <a:lstStyle/>
          <a:p>
            <a:pPr>
              <a:lnSpc>
                <a:spcPct val="200000"/>
              </a:lnSpc>
            </a:pPr>
            <a:r>
              <a:rPr lang="en-US" sz="2400" b="0" i="0" dirty="0">
                <a:effectLst/>
                <a:latin typeface="+mj-lt"/>
              </a:rPr>
              <a:t>Punctuation helps </a:t>
            </a:r>
            <a:r>
              <a:rPr lang="en-US" sz="2400" b="1" i="0" dirty="0">
                <a:effectLst/>
                <a:latin typeface="+mj-lt"/>
              </a:rPr>
              <a:t>to clarify the meaning </a:t>
            </a:r>
            <a:r>
              <a:rPr lang="en-US" sz="2400" b="0" i="0" dirty="0">
                <a:effectLst/>
                <a:latin typeface="+mj-lt"/>
              </a:rPr>
              <a:t>of a sentence</a:t>
            </a:r>
          </a:p>
          <a:p>
            <a:pPr>
              <a:lnSpc>
                <a:spcPct val="200000"/>
              </a:lnSpc>
            </a:pPr>
            <a:r>
              <a:rPr lang="en-US" sz="2400" dirty="0">
                <a:solidFill>
                  <a:srgbClr val="7030A0"/>
                </a:solidFill>
                <a:latin typeface="+mj-lt"/>
              </a:rPr>
              <a:t>Punctuation contributes to the </a:t>
            </a:r>
            <a:r>
              <a:rPr lang="en-US" sz="2400" b="1" dirty="0">
                <a:solidFill>
                  <a:srgbClr val="7030A0"/>
                </a:solidFill>
                <a:latin typeface="+mj-lt"/>
              </a:rPr>
              <a:t>tone and emotion </a:t>
            </a:r>
            <a:r>
              <a:rPr lang="en-US" sz="2400" dirty="0">
                <a:solidFill>
                  <a:srgbClr val="7030A0"/>
                </a:solidFill>
                <a:latin typeface="+mj-lt"/>
              </a:rPr>
              <a:t>of a written piece. </a:t>
            </a:r>
            <a:r>
              <a:rPr lang="en-US" sz="2400" dirty="0">
                <a:latin typeface="+mj-lt"/>
              </a:rPr>
              <a:t>For example, the use of exclamation marks can convey excitement or emphasis, while a series of ellipses may suggest a trailing off or a sense of hesitation.</a:t>
            </a:r>
          </a:p>
          <a:p>
            <a:pPr>
              <a:lnSpc>
                <a:spcPct val="200000"/>
              </a:lnSpc>
            </a:pPr>
            <a:r>
              <a:rPr lang="en-US" sz="2400" dirty="0">
                <a:latin typeface="+mj-lt"/>
              </a:rPr>
              <a:t>Punctuation is essential for maintaining proper </a:t>
            </a:r>
            <a:r>
              <a:rPr lang="en-US" sz="2400" b="1" dirty="0">
                <a:latin typeface="+mj-lt"/>
              </a:rPr>
              <a:t>grammar and syntax</a:t>
            </a:r>
            <a:r>
              <a:rPr lang="en-US" sz="2400" dirty="0">
                <a:latin typeface="+mj-lt"/>
              </a:rPr>
              <a:t>.</a:t>
            </a:r>
          </a:p>
          <a:p>
            <a:pPr>
              <a:lnSpc>
                <a:spcPct val="200000"/>
              </a:lnSpc>
            </a:pPr>
            <a:endParaRPr lang="en-US" dirty="0">
              <a:latin typeface="Arial Rounded MT Bold" panose="020F0704030504030204" pitchFamily="34" charset="0"/>
            </a:endParaRPr>
          </a:p>
        </p:txBody>
      </p:sp>
    </p:spTree>
    <p:extLst>
      <p:ext uri="{BB962C8B-B14F-4D97-AF65-F5344CB8AC3E}">
        <p14:creationId xmlns:p14="http://schemas.microsoft.com/office/powerpoint/2010/main" val="2587891868"/>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B4EB60-DFB8-4914-815D-FDE6D3873F9B}"/>
              </a:ext>
            </a:extLst>
          </p:cNvPr>
          <p:cNvSpPr>
            <a:spLocks noGrp="1"/>
          </p:cNvSpPr>
          <p:nvPr>
            <p:ph type="title"/>
          </p:nvPr>
        </p:nvSpPr>
        <p:spPr/>
        <p:txBody>
          <a:bodyPr/>
          <a:lstStyle/>
          <a:p>
            <a:r>
              <a:rPr lang="en-US" dirty="0">
                <a:solidFill>
                  <a:schemeClr val="accent1"/>
                </a:solidFill>
              </a:rPr>
              <a:t>Why Are They Important?</a:t>
            </a:r>
          </a:p>
        </p:txBody>
      </p:sp>
      <p:sp>
        <p:nvSpPr>
          <p:cNvPr id="3" name="Content Placeholder 2">
            <a:extLst>
              <a:ext uri="{FF2B5EF4-FFF2-40B4-BE49-F238E27FC236}">
                <a16:creationId xmlns:a16="http://schemas.microsoft.com/office/drawing/2014/main" id="{A4C78E14-2DFA-4842-84C2-BA1CC66FC081}"/>
              </a:ext>
            </a:extLst>
          </p:cNvPr>
          <p:cNvSpPr>
            <a:spLocks noGrp="1"/>
          </p:cNvSpPr>
          <p:nvPr>
            <p:ph idx="4294967295"/>
          </p:nvPr>
        </p:nvSpPr>
        <p:spPr>
          <a:xfrm>
            <a:off x="0" y="2199861"/>
            <a:ext cx="11530013" cy="3829464"/>
          </a:xfrm>
        </p:spPr>
        <p:txBody>
          <a:bodyPr>
            <a:normAutofit lnSpcReduction="10000"/>
          </a:bodyPr>
          <a:lstStyle/>
          <a:p>
            <a:pPr>
              <a:lnSpc>
                <a:spcPct val="200000"/>
              </a:lnSpc>
            </a:pPr>
            <a:r>
              <a:rPr lang="en-US" sz="2400" dirty="0">
                <a:latin typeface="+mj-lt"/>
              </a:rPr>
              <a:t>Punctuation marks like commas, semicolons, and colons are used to separate different </a:t>
            </a:r>
            <a:r>
              <a:rPr lang="en-US" sz="2400" b="1" dirty="0">
                <a:latin typeface="+mj-lt"/>
              </a:rPr>
              <a:t>ideas, elements, or items </a:t>
            </a:r>
            <a:r>
              <a:rPr lang="en-US" sz="2400" dirty="0">
                <a:latin typeface="+mj-lt"/>
              </a:rPr>
              <a:t>in a sentence</a:t>
            </a:r>
          </a:p>
          <a:p>
            <a:pPr>
              <a:lnSpc>
                <a:spcPct val="200000"/>
              </a:lnSpc>
            </a:pPr>
            <a:r>
              <a:rPr lang="en-US" sz="2400" dirty="0">
                <a:latin typeface="+mj-lt"/>
              </a:rPr>
              <a:t>Punctuation is crucial </a:t>
            </a:r>
            <a:r>
              <a:rPr lang="en-US" sz="2400" b="1" dirty="0">
                <a:latin typeface="+mj-lt"/>
              </a:rPr>
              <a:t>when presenting direct speech or quotations</a:t>
            </a:r>
            <a:r>
              <a:rPr lang="en-US" sz="2400" dirty="0">
                <a:latin typeface="+mj-lt"/>
              </a:rPr>
              <a:t>. It helps to distinguish between the speaker's words and the rest of the text, guiding readers on when a new person is speaking.</a:t>
            </a:r>
          </a:p>
          <a:p>
            <a:endParaRPr lang="en-US" dirty="0"/>
          </a:p>
        </p:txBody>
      </p:sp>
    </p:spTree>
    <p:extLst>
      <p:ext uri="{BB962C8B-B14F-4D97-AF65-F5344CB8AC3E}">
        <p14:creationId xmlns:p14="http://schemas.microsoft.com/office/powerpoint/2010/main" val="95901635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7F0B-96A3-4358-BE2F-76842152D62C}"/>
              </a:ext>
            </a:extLst>
          </p:cNvPr>
          <p:cNvSpPr>
            <a:spLocks noGrp="1"/>
          </p:cNvSpPr>
          <p:nvPr>
            <p:ph type="title"/>
          </p:nvPr>
        </p:nvSpPr>
        <p:spPr/>
        <p:txBody>
          <a:bodyPr/>
          <a:lstStyle/>
          <a:p>
            <a:r>
              <a:rPr lang="en-US" b="1" dirty="0">
                <a:solidFill>
                  <a:schemeClr val="accent1"/>
                </a:solidFill>
              </a:rPr>
              <a:t>Power of punctuation</a:t>
            </a:r>
            <a:endParaRPr lang="en-US" dirty="0">
              <a:solidFill>
                <a:schemeClr val="accent1"/>
              </a:solidFill>
            </a:endParaRPr>
          </a:p>
        </p:txBody>
      </p:sp>
      <p:sp>
        <p:nvSpPr>
          <p:cNvPr id="3" name="Content Placeholder 2">
            <a:extLst>
              <a:ext uri="{FF2B5EF4-FFF2-40B4-BE49-F238E27FC236}">
                <a16:creationId xmlns:a16="http://schemas.microsoft.com/office/drawing/2014/main" id="{4B029503-3994-4201-B69D-9DECEA9F102E}"/>
              </a:ext>
            </a:extLst>
          </p:cNvPr>
          <p:cNvSpPr>
            <a:spLocks noGrp="1"/>
          </p:cNvSpPr>
          <p:nvPr>
            <p:ph idx="1"/>
          </p:nvPr>
        </p:nvSpPr>
        <p:spPr/>
        <p:txBody>
          <a:bodyPr>
            <a:normAutofit fontScale="92500" lnSpcReduction="20000"/>
          </a:bodyPr>
          <a:lstStyle/>
          <a:p>
            <a:r>
              <a:rPr lang="en-US" sz="2400" b="0" i="0" dirty="0">
                <a:solidFill>
                  <a:schemeClr val="accent3"/>
                </a:solidFill>
                <a:effectLst/>
                <a:latin typeface="Söhne"/>
              </a:rPr>
              <a:t>The power of punctuation lies in its ability to transform the meaning of a sentence and shape the way it is interpreted.</a:t>
            </a:r>
          </a:p>
          <a:p>
            <a:r>
              <a:rPr lang="en-US" sz="2400" b="0" i="0" dirty="0">
                <a:effectLst/>
                <a:latin typeface="Söhne"/>
              </a:rPr>
              <a:t>Lets Consider the difference in meaning between </a:t>
            </a:r>
          </a:p>
          <a:p>
            <a:pPr marL="0" indent="0">
              <a:buNone/>
            </a:pPr>
            <a:r>
              <a:rPr lang="en-US" sz="2400" b="1" i="0" dirty="0">
                <a:solidFill>
                  <a:srgbClr val="374151"/>
                </a:solidFill>
                <a:effectLst/>
                <a:latin typeface="Söhne"/>
              </a:rPr>
              <a:t>                 </a:t>
            </a:r>
            <a:r>
              <a:rPr lang="en-US" sz="3200" b="1" i="0" dirty="0">
                <a:solidFill>
                  <a:srgbClr val="374151"/>
                </a:solidFill>
                <a:effectLst/>
                <a:latin typeface="Söhne"/>
              </a:rPr>
              <a:t>            "</a:t>
            </a:r>
            <a:r>
              <a:rPr lang="en-US" sz="3200" b="1" i="0" dirty="0">
                <a:solidFill>
                  <a:srgbClr val="FFC000"/>
                </a:solidFill>
                <a:effectLst/>
                <a:latin typeface="Söhne"/>
              </a:rPr>
              <a:t>Let's eat, Grandma!" </a:t>
            </a:r>
            <a:r>
              <a:rPr lang="en-US" sz="3200" b="0" i="0" dirty="0">
                <a:solidFill>
                  <a:srgbClr val="374151"/>
                </a:solidFill>
                <a:effectLst/>
                <a:latin typeface="Söhne"/>
              </a:rPr>
              <a:t>and </a:t>
            </a:r>
            <a:r>
              <a:rPr lang="en-US" sz="3200" b="0" i="0" dirty="0">
                <a:solidFill>
                  <a:srgbClr val="FF0000"/>
                </a:solidFill>
                <a:effectLst/>
                <a:latin typeface="Söhne"/>
              </a:rPr>
              <a:t>"Let's eat Grandma!“</a:t>
            </a:r>
          </a:p>
          <a:p>
            <a:pPr marL="0" indent="0">
              <a:buNone/>
            </a:pPr>
            <a:r>
              <a:rPr lang="en-US" sz="2400" dirty="0">
                <a:solidFill>
                  <a:srgbClr val="FF0000"/>
                </a:solidFill>
              </a:rPr>
              <a:t> </a:t>
            </a:r>
            <a:r>
              <a:rPr lang="en-US" sz="2400" dirty="0">
                <a:solidFill>
                  <a:schemeClr val="accent3"/>
                </a:solidFill>
              </a:rPr>
              <a:t>The placement of the comma completely changes the message, illustrating how punctuation can be powerful in conveying nuances, preventing misunderstandings, and influencing the overall impact of written communication.</a:t>
            </a:r>
          </a:p>
          <a:p>
            <a:r>
              <a:rPr lang="en-US" sz="2400" dirty="0"/>
              <a:t>In </a:t>
            </a:r>
            <a:r>
              <a:rPr lang="en-US" sz="2400" b="1" dirty="0"/>
              <a:t>creative writing</a:t>
            </a:r>
            <a:r>
              <a:rPr lang="en-US" sz="2400" dirty="0"/>
              <a:t>, punctuation is a tool that writers can use to control the rhythm, pace, and emphasis in their work. It allows for the creation of </a:t>
            </a:r>
            <a:r>
              <a:rPr lang="en-US" sz="2400" b="1" dirty="0"/>
              <a:t>suspense, drama, or humor.</a:t>
            </a:r>
            <a:r>
              <a:rPr lang="en-US" sz="2400" dirty="0"/>
              <a:t> A well-placed ellipsis, for instance, can create a sense of </a:t>
            </a:r>
            <a:r>
              <a:rPr lang="en-US" sz="2400" b="1" dirty="0"/>
              <a:t>anticipation</a:t>
            </a:r>
            <a:r>
              <a:rPr lang="en-US" sz="2400" dirty="0"/>
              <a:t>, while a well-timed exclamation mark can add emphasis and </a:t>
            </a:r>
            <a:r>
              <a:rPr lang="en-US" sz="2400" b="1" dirty="0"/>
              <a:t>excitement</a:t>
            </a:r>
            <a:endParaRPr lang="en-US" dirty="0"/>
          </a:p>
        </p:txBody>
      </p:sp>
    </p:spTree>
    <p:extLst>
      <p:ext uri="{BB962C8B-B14F-4D97-AF65-F5344CB8AC3E}">
        <p14:creationId xmlns:p14="http://schemas.microsoft.com/office/powerpoint/2010/main" val="384271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E978-B4B2-4140-8837-D19DFF4B9F67}"/>
              </a:ext>
            </a:extLst>
          </p:cNvPr>
          <p:cNvSpPr>
            <a:spLocks noGrp="1"/>
          </p:cNvSpPr>
          <p:nvPr>
            <p:ph type="title"/>
          </p:nvPr>
        </p:nvSpPr>
        <p:spPr/>
        <p:txBody>
          <a:bodyPr/>
          <a:lstStyle/>
          <a:p>
            <a:r>
              <a:rPr lang="en-US" b="1" dirty="0">
                <a:solidFill>
                  <a:schemeClr val="accent1"/>
                </a:solidFill>
              </a:rPr>
              <a:t>Power of punctuation</a:t>
            </a:r>
            <a:endParaRPr lang="en-US" dirty="0">
              <a:solidFill>
                <a:schemeClr val="accent1"/>
              </a:solidFill>
            </a:endParaRPr>
          </a:p>
        </p:txBody>
      </p:sp>
      <p:sp>
        <p:nvSpPr>
          <p:cNvPr id="3" name="Content Placeholder 2">
            <a:extLst>
              <a:ext uri="{FF2B5EF4-FFF2-40B4-BE49-F238E27FC236}">
                <a16:creationId xmlns:a16="http://schemas.microsoft.com/office/drawing/2014/main" id="{E190E9A2-F9CA-449C-8F64-115E3B489670}"/>
              </a:ext>
            </a:extLst>
          </p:cNvPr>
          <p:cNvSpPr>
            <a:spLocks noGrp="1"/>
          </p:cNvSpPr>
          <p:nvPr>
            <p:ph idx="1"/>
          </p:nvPr>
        </p:nvSpPr>
        <p:spPr/>
        <p:txBody>
          <a:bodyPr>
            <a:normAutofit fontScale="92500" lnSpcReduction="10000"/>
          </a:bodyPr>
          <a:lstStyle/>
          <a:p>
            <a:pPr marL="0" indent="0">
              <a:buNone/>
            </a:pPr>
            <a:r>
              <a:rPr lang="en-US" dirty="0"/>
              <a:t> </a:t>
            </a:r>
            <a:r>
              <a:rPr lang="en-US" sz="2400" dirty="0"/>
              <a:t>An </a:t>
            </a:r>
            <a:r>
              <a:rPr lang="en-US" b="1" dirty="0"/>
              <a:t>English professor </a:t>
            </a:r>
            <a:r>
              <a:rPr lang="en-US" sz="2400" dirty="0"/>
              <a:t>wrote the words:</a:t>
            </a:r>
          </a:p>
          <a:p>
            <a:pPr marL="0" indent="0">
              <a:buNone/>
            </a:pPr>
            <a:r>
              <a:rPr lang="en-US" sz="2800" b="1" dirty="0">
                <a:solidFill>
                  <a:schemeClr val="accent1">
                    <a:lumMod val="75000"/>
                  </a:schemeClr>
                </a:solidFill>
              </a:rPr>
              <a:t>"A woman without her man is nothing“</a:t>
            </a:r>
          </a:p>
          <a:p>
            <a:pPr marL="0" indent="0">
              <a:buNone/>
            </a:pPr>
            <a:r>
              <a:rPr lang="en-US" sz="2400" dirty="0"/>
              <a:t> on the chalkboard and asked the students to punctuate it correctly.</a:t>
            </a:r>
          </a:p>
          <a:p>
            <a:pPr marL="0" indent="0">
              <a:buNone/>
            </a:pPr>
            <a:r>
              <a:rPr lang="en-US" sz="2400" dirty="0"/>
              <a:t>All of the </a:t>
            </a:r>
            <a:r>
              <a:rPr lang="en-US" sz="2800" b="1" dirty="0"/>
              <a:t>males</a:t>
            </a:r>
            <a:r>
              <a:rPr lang="en-US" sz="2400" dirty="0"/>
              <a:t> in the class wrote:</a:t>
            </a:r>
          </a:p>
          <a:p>
            <a:pPr marL="0" indent="0">
              <a:buNone/>
            </a:pPr>
            <a:r>
              <a:rPr lang="en-US" sz="2800" dirty="0"/>
              <a:t> </a:t>
            </a:r>
            <a:r>
              <a:rPr lang="en-US" sz="2800" b="1" dirty="0">
                <a:solidFill>
                  <a:srgbClr val="7030A0"/>
                </a:solidFill>
              </a:rPr>
              <a:t>"A woman, without her man, is nothing.“</a:t>
            </a:r>
          </a:p>
          <a:p>
            <a:pPr marL="0" indent="0">
              <a:buNone/>
            </a:pPr>
            <a:r>
              <a:rPr lang="en-US" sz="2400" dirty="0"/>
              <a:t>All of the </a:t>
            </a:r>
            <a:r>
              <a:rPr lang="en-US" sz="2800" b="1" dirty="0"/>
              <a:t>females</a:t>
            </a:r>
            <a:r>
              <a:rPr lang="en-US" sz="2400" dirty="0"/>
              <a:t> in the class wrote:</a:t>
            </a:r>
          </a:p>
          <a:p>
            <a:pPr marL="0" indent="0">
              <a:buNone/>
            </a:pPr>
            <a:r>
              <a:rPr lang="en-US" dirty="0"/>
              <a:t> </a:t>
            </a:r>
            <a:r>
              <a:rPr lang="en-US" sz="2800" b="1" dirty="0">
                <a:solidFill>
                  <a:srgbClr val="002060"/>
                </a:solidFill>
              </a:rPr>
              <a:t>"A woman: without her, man is nothing</a:t>
            </a:r>
            <a:r>
              <a:rPr lang="en-US" sz="2800" dirty="0">
                <a:solidFill>
                  <a:srgbClr val="002060"/>
                </a:solidFill>
              </a:rPr>
              <a:t>.</a:t>
            </a:r>
          </a:p>
          <a:p>
            <a:pPr marL="0" indent="0">
              <a:buNone/>
            </a:pPr>
            <a:r>
              <a:rPr lang="en-US" sz="2400" b="1" dirty="0"/>
              <a:t>                                             </a:t>
            </a:r>
          </a:p>
          <a:p>
            <a:pPr marL="0" indent="0">
              <a:buNone/>
            </a:pPr>
            <a:r>
              <a:rPr lang="en-US" sz="4400" b="1" dirty="0">
                <a:solidFill>
                  <a:srgbClr val="FF0000"/>
                </a:solidFill>
              </a:rPr>
              <a:t>              Punctuation is powerful</a:t>
            </a:r>
            <a:endParaRPr lang="en-US" dirty="0"/>
          </a:p>
        </p:txBody>
      </p:sp>
    </p:spTree>
    <p:extLst>
      <p:ext uri="{BB962C8B-B14F-4D97-AF65-F5344CB8AC3E}">
        <p14:creationId xmlns:p14="http://schemas.microsoft.com/office/powerpoint/2010/main" val="1205047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01C68-06D2-8117-5E44-55123B38C1EF}"/>
              </a:ext>
            </a:extLst>
          </p:cNvPr>
          <p:cNvSpPr>
            <a:spLocks noGrp="1"/>
          </p:cNvSpPr>
          <p:nvPr>
            <p:ph idx="1"/>
          </p:nvPr>
        </p:nvSpPr>
        <p:spPr/>
        <p:txBody>
          <a:bodyPr>
            <a:normAutofit/>
          </a:bodyPr>
          <a:lstStyle/>
          <a:p>
            <a:pPr marL="0" indent="0">
              <a:buNone/>
            </a:pPr>
            <a:r>
              <a:rPr lang="en-US" sz="9600" b="1" dirty="0">
                <a:solidFill>
                  <a:schemeClr val="accent2">
                    <a:lumMod val="60000"/>
                    <a:lumOff val="40000"/>
                  </a:schemeClr>
                </a:solidFill>
              </a:rPr>
              <a:t>THANK YOU</a:t>
            </a:r>
            <a:endParaRPr lang="en-PK" sz="9600" b="1" dirty="0">
              <a:solidFill>
                <a:schemeClr val="accent2">
                  <a:lumMod val="60000"/>
                  <a:lumOff val="40000"/>
                </a:schemeClr>
              </a:solidFill>
            </a:endParaRPr>
          </a:p>
        </p:txBody>
      </p:sp>
    </p:spTree>
    <p:extLst>
      <p:ext uri="{BB962C8B-B14F-4D97-AF65-F5344CB8AC3E}">
        <p14:creationId xmlns:p14="http://schemas.microsoft.com/office/powerpoint/2010/main" val="5554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214A77-B445-4BDE-40E0-351C6C09F43E}"/>
              </a:ext>
            </a:extLst>
          </p:cNvPr>
          <p:cNvSpPr>
            <a:spLocks noGrp="1"/>
          </p:cNvSpPr>
          <p:nvPr>
            <p:ph idx="1"/>
          </p:nvPr>
        </p:nvSpPr>
        <p:spPr/>
        <p:txBody>
          <a:bodyPr>
            <a:normAutofit/>
          </a:bodyPr>
          <a:lstStyle/>
          <a:p>
            <a:pPr marL="0" indent="0">
              <a:buNone/>
            </a:pPr>
            <a:r>
              <a:rPr lang="en-US" sz="9600" b="1" dirty="0">
                <a:solidFill>
                  <a:schemeClr val="accent2">
                    <a:lumMod val="60000"/>
                    <a:lumOff val="40000"/>
                  </a:schemeClr>
                </a:solidFill>
              </a:rPr>
              <a:t>ANY QUESTION ?</a:t>
            </a:r>
            <a:endParaRPr lang="en-PK" sz="9600" b="1" dirty="0">
              <a:solidFill>
                <a:schemeClr val="accent2">
                  <a:lumMod val="60000"/>
                  <a:lumOff val="40000"/>
                </a:schemeClr>
              </a:solidFill>
            </a:endParaRPr>
          </a:p>
        </p:txBody>
      </p:sp>
      <p:pic>
        <p:nvPicPr>
          <p:cNvPr id="5" name="Picture 4">
            <a:extLst>
              <a:ext uri="{FF2B5EF4-FFF2-40B4-BE49-F238E27FC236}">
                <a16:creationId xmlns:a16="http://schemas.microsoft.com/office/drawing/2014/main" id="{BFE48192-0C14-057C-C76F-D15B58B73AAD}"/>
              </a:ext>
            </a:extLst>
          </p:cNvPr>
          <p:cNvPicPr>
            <a:picLocks noChangeAspect="1"/>
          </p:cNvPicPr>
          <p:nvPr/>
        </p:nvPicPr>
        <p:blipFill rotWithShape="1">
          <a:blip r:embed="rId2">
            <a:extLst>
              <a:ext uri="{28A0092B-C50C-407E-A947-70E740481C1C}">
                <a14:useLocalDpi xmlns:a14="http://schemas.microsoft.com/office/drawing/2010/main" val="0"/>
              </a:ext>
            </a:extLst>
          </a:blip>
          <a:srcRect l="4664"/>
          <a:stretch/>
        </p:blipFill>
        <p:spPr>
          <a:xfrm>
            <a:off x="4404049" y="3545632"/>
            <a:ext cx="3051110" cy="2400300"/>
          </a:xfrm>
          <a:prstGeom prst="rect">
            <a:avLst/>
          </a:prstGeom>
        </p:spPr>
      </p:pic>
    </p:spTree>
    <p:extLst>
      <p:ext uri="{BB962C8B-B14F-4D97-AF65-F5344CB8AC3E}">
        <p14:creationId xmlns:p14="http://schemas.microsoft.com/office/powerpoint/2010/main" val="295524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8988-1E48-4573-BD31-48280BF49011}"/>
              </a:ext>
            </a:extLst>
          </p:cNvPr>
          <p:cNvSpPr>
            <a:spLocks noGrp="1"/>
          </p:cNvSpPr>
          <p:nvPr>
            <p:ph type="title"/>
          </p:nvPr>
        </p:nvSpPr>
        <p:spPr/>
        <p:txBody>
          <a:bodyPr/>
          <a:lstStyle/>
          <a:p>
            <a:r>
              <a:rPr lang="en-US" dirty="0">
                <a:solidFill>
                  <a:schemeClr val="accent1"/>
                </a:solidFill>
              </a:rPr>
              <a:t>POINTS TO DISCUSS</a:t>
            </a:r>
          </a:p>
        </p:txBody>
      </p:sp>
      <p:sp>
        <p:nvSpPr>
          <p:cNvPr id="3" name="Content Placeholder 2">
            <a:extLst>
              <a:ext uri="{FF2B5EF4-FFF2-40B4-BE49-F238E27FC236}">
                <a16:creationId xmlns:a16="http://schemas.microsoft.com/office/drawing/2014/main" id="{E6256D46-2FA8-4227-A918-38B91ABDC3E9}"/>
              </a:ext>
            </a:extLst>
          </p:cNvPr>
          <p:cNvSpPr>
            <a:spLocks noGrp="1"/>
          </p:cNvSpPr>
          <p:nvPr>
            <p:ph idx="1"/>
          </p:nvPr>
        </p:nvSpPr>
        <p:spPr>
          <a:xfrm>
            <a:off x="1261872" y="2212465"/>
            <a:ext cx="8595360" cy="4351337"/>
          </a:xfrm>
        </p:spPr>
        <p:txBody>
          <a:bodyPr/>
          <a:lstStyle/>
          <a:p>
            <a:r>
              <a:rPr lang="en-US" dirty="0"/>
              <a:t>WHAT ARE PUNTUATIONS?</a:t>
            </a:r>
          </a:p>
          <a:p>
            <a:r>
              <a:rPr lang="en-US" dirty="0"/>
              <a:t>CAPITALIZATION </a:t>
            </a:r>
          </a:p>
          <a:p>
            <a:r>
              <a:rPr lang="en-US" dirty="0"/>
              <a:t> RULES OF CAPITALIZATION</a:t>
            </a:r>
          </a:p>
          <a:p>
            <a:r>
              <a:rPr lang="en-US" dirty="0"/>
              <a:t>TYPES OF PUNTUATION MARKS</a:t>
            </a:r>
          </a:p>
          <a:p>
            <a:r>
              <a:rPr lang="en-US" dirty="0"/>
              <a:t>PUNTUATION RULES</a:t>
            </a:r>
          </a:p>
          <a:p>
            <a:r>
              <a:rPr lang="en-US" dirty="0"/>
              <a:t>THEIR EXAMPLES</a:t>
            </a:r>
          </a:p>
          <a:p>
            <a:r>
              <a:rPr lang="en-US" dirty="0"/>
              <a:t>POWER OF PUNTUATION</a:t>
            </a:r>
          </a:p>
        </p:txBody>
      </p:sp>
    </p:spTree>
    <p:extLst>
      <p:ext uri="{BB962C8B-B14F-4D97-AF65-F5344CB8AC3E}">
        <p14:creationId xmlns:p14="http://schemas.microsoft.com/office/powerpoint/2010/main" val="438059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FCF2-E3CC-4DB3-8392-8F8BA1F645BB}"/>
              </a:ext>
            </a:extLst>
          </p:cNvPr>
          <p:cNvSpPr>
            <a:spLocks noGrp="1"/>
          </p:cNvSpPr>
          <p:nvPr>
            <p:ph type="title"/>
          </p:nvPr>
        </p:nvSpPr>
        <p:spPr/>
        <p:txBody>
          <a:bodyPr/>
          <a:lstStyle/>
          <a:p>
            <a:r>
              <a:rPr lang="en-US" dirty="0">
                <a:solidFill>
                  <a:schemeClr val="accent1"/>
                </a:solidFill>
              </a:rPr>
              <a:t>WHAT ARE PUNTUATION MARKS?</a:t>
            </a:r>
          </a:p>
        </p:txBody>
      </p:sp>
      <p:sp>
        <p:nvSpPr>
          <p:cNvPr id="5" name="Content Placeholder 4">
            <a:extLst>
              <a:ext uri="{FF2B5EF4-FFF2-40B4-BE49-F238E27FC236}">
                <a16:creationId xmlns:a16="http://schemas.microsoft.com/office/drawing/2014/main" id="{CB9A5A98-CF4F-417F-A228-92893BF49CD4}"/>
              </a:ext>
            </a:extLst>
          </p:cNvPr>
          <p:cNvSpPr>
            <a:spLocks noGrp="1"/>
          </p:cNvSpPr>
          <p:nvPr>
            <p:ph idx="1"/>
          </p:nvPr>
        </p:nvSpPr>
        <p:spPr>
          <a:xfrm>
            <a:off x="677334" y="2163234"/>
            <a:ext cx="4714858" cy="3697357"/>
          </a:xfrm>
        </p:spPr>
        <p:txBody>
          <a:bodyPr>
            <a:normAutofit/>
          </a:bodyPr>
          <a:lstStyle/>
          <a:p>
            <a:pPr>
              <a:lnSpc>
                <a:spcPct val="150000"/>
              </a:lnSpc>
            </a:pPr>
            <a:r>
              <a:rPr lang="en-US" dirty="0">
                <a:solidFill>
                  <a:schemeClr val="tx1"/>
                </a:solidFill>
                <a:latin typeface="Arial Rounded MT Bold" panose="020F0704030504030204" pitchFamily="34" charset="0"/>
              </a:rPr>
              <a:t>I</a:t>
            </a:r>
            <a:r>
              <a:rPr lang="en-US" b="0" i="0" dirty="0">
                <a:solidFill>
                  <a:schemeClr val="tx1"/>
                </a:solidFill>
                <a:effectLst/>
                <a:latin typeface="Arial Rounded MT Bold" panose="020F0704030504030204" pitchFamily="34" charset="0"/>
              </a:rPr>
              <a:t>t refers to the use of symbols in written language to clarify meaning and indicate pauses, stops, or other grammatical elements. Punctuation marks include symbols.</a:t>
            </a:r>
          </a:p>
        </p:txBody>
      </p:sp>
      <p:pic>
        <p:nvPicPr>
          <p:cNvPr id="1032" name="Picture 8" descr="Premium Vector | Elements for infographics symbols and punctuation marks  drawn with a brush">
            <a:extLst>
              <a:ext uri="{FF2B5EF4-FFF2-40B4-BE49-F238E27FC236}">
                <a16:creationId xmlns:a16="http://schemas.microsoft.com/office/drawing/2014/main" id="{B344C608-D173-49E9-A720-39A6B65FA4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4608" y="2018748"/>
            <a:ext cx="4823288" cy="3141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13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wipe(down)">
                                      <p:cBhvr>
                                        <p:cTn id="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0F1968-A1E8-467C-BA51-70DD4CFD3EF4}"/>
              </a:ext>
            </a:extLst>
          </p:cNvPr>
          <p:cNvSpPr>
            <a:spLocks noGrp="1"/>
          </p:cNvSpPr>
          <p:nvPr>
            <p:ph type="title"/>
          </p:nvPr>
        </p:nvSpPr>
        <p:spPr/>
        <p:txBody>
          <a:bodyPr/>
          <a:lstStyle/>
          <a:p>
            <a:r>
              <a:rPr lang="en-US" dirty="0">
                <a:solidFill>
                  <a:schemeClr val="accent1"/>
                </a:solidFill>
              </a:rPr>
              <a:t>CAPITALIZATION</a:t>
            </a:r>
          </a:p>
        </p:txBody>
      </p:sp>
      <p:sp>
        <p:nvSpPr>
          <p:cNvPr id="5" name="Content Placeholder 4">
            <a:extLst>
              <a:ext uri="{FF2B5EF4-FFF2-40B4-BE49-F238E27FC236}">
                <a16:creationId xmlns:a16="http://schemas.microsoft.com/office/drawing/2014/main" id="{2941731A-2F3E-44AB-8484-692509058340}"/>
              </a:ext>
            </a:extLst>
          </p:cNvPr>
          <p:cNvSpPr>
            <a:spLocks noGrp="1"/>
          </p:cNvSpPr>
          <p:nvPr>
            <p:ph idx="1"/>
          </p:nvPr>
        </p:nvSpPr>
        <p:spPr/>
        <p:txBody>
          <a:bodyPr>
            <a:normAutofit/>
          </a:bodyPr>
          <a:lstStyle/>
          <a:p>
            <a:pPr marL="0" indent="0" algn="l">
              <a:lnSpc>
                <a:spcPct val="200000"/>
              </a:lnSpc>
              <a:buNone/>
            </a:pPr>
            <a:r>
              <a:rPr lang="en-US" sz="2400" dirty="0"/>
              <a:t>Capitalization is the process of capitalizing the words necessary to make sentences understandable.</a:t>
            </a:r>
            <a:r>
              <a:rPr lang="en-US" sz="2400" b="0" dirty="0">
                <a:solidFill>
                  <a:srgbClr val="3B3E4D"/>
                </a:solidFill>
                <a:effectLst/>
                <a:latin typeface="AkkuratPro"/>
              </a:rPr>
              <a:t> </a:t>
            </a:r>
          </a:p>
        </p:txBody>
      </p:sp>
    </p:spTree>
    <p:extLst>
      <p:ext uri="{BB962C8B-B14F-4D97-AF65-F5344CB8AC3E}">
        <p14:creationId xmlns:p14="http://schemas.microsoft.com/office/powerpoint/2010/main" val="159502161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9703D-F867-4839-8582-D93F536ABD77}"/>
              </a:ext>
            </a:extLst>
          </p:cNvPr>
          <p:cNvSpPr>
            <a:spLocks noGrp="1"/>
          </p:cNvSpPr>
          <p:nvPr>
            <p:ph type="title"/>
          </p:nvPr>
        </p:nvSpPr>
        <p:spPr/>
        <p:txBody>
          <a:bodyPr/>
          <a:lstStyle/>
          <a:p>
            <a:r>
              <a:rPr lang="en-US" dirty="0">
                <a:solidFill>
                  <a:schemeClr val="accent1"/>
                </a:solidFill>
              </a:rPr>
              <a:t>RULES OF Capitalizations</a:t>
            </a:r>
          </a:p>
        </p:txBody>
      </p:sp>
      <p:sp>
        <p:nvSpPr>
          <p:cNvPr id="3" name="Content Placeholder 2">
            <a:extLst>
              <a:ext uri="{FF2B5EF4-FFF2-40B4-BE49-F238E27FC236}">
                <a16:creationId xmlns:a16="http://schemas.microsoft.com/office/drawing/2014/main" id="{C524A930-5E7A-4670-A288-B1538963EFFB}"/>
              </a:ext>
            </a:extLst>
          </p:cNvPr>
          <p:cNvSpPr>
            <a:spLocks noGrp="1"/>
          </p:cNvSpPr>
          <p:nvPr>
            <p:ph idx="1"/>
          </p:nvPr>
        </p:nvSpPr>
        <p:spPr/>
        <p:txBody>
          <a:bodyPr>
            <a:normAutofit lnSpcReduction="10000"/>
          </a:bodyPr>
          <a:lstStyle/>
          <a:p>
            <a:pPr marL="457200" indent="-457200">
              <a:lnSpc>
                <a:spcPct val="100000"/>
              </a:lnSpc>
              <a:buFont typeface="+mj-lt"/>
              <a:buAutoNum type="arabicPeriod"/>
            </a:pPr>
            <a:r>
              <a:rPr lang="en-US" b="1" dirty="0">
                <a:solidFill>
                  <a:srgbClr val="7030A0"/>
                </a:solidFill>
              </a:rPr>
              <a:t>Always Capitalize the First Word of a Sentence.</a:t>
            </a:r>
          </a:p>
          <a:p>
            <a:pPr marL="0" indent="0">
              <a:lnSpc>
                <a:spcPct val="100000"/>
              </a:lnSpc>
              <a:buNone/>
            </a:pPr>
            <a:r>
              <a:rPr lang="en-US" b="1" dirty="0">
                <a:solidFill>
                  <a:schemeClr val="tx1"/>
                </a:solidFill>
              </a:rPr>
              <a:t>Examples:</a:t>
            </a:r>
          </a:p>
          <a:p>
            <a:pPr>
              <a:lnSpc>
                <a:spcPct val="100000"/>
              </a:lnSpc>
            </a:pPr>
            <a:r>
              <a:rPr lang="en-US" dirty="0"/>
              <a:t>The man worked late last night.</a:t>
            </a:r>
          </a:p>
          <a:p>
            <a:pPr>
              <a:lnSpc>
                <a:spcPct val="100000"/>
              </a:lnSpc>
            </a:pPr>
            <a:r>
              <a:rPr lang="en-US" dirty="0"/>
              <a:t>Why are you looking at me?</a:t>
            </a:r>
          </a:p>
          <a:p>
            <a:pPr>
              <a:lnSpc>
                <a:spcPct val="100000"/>
              </a:lnSpc>
            </a:pPr>
            <a:r>
              <a:rPr lang="en-US" dirty="0"/>
              <a:t>Lets go to the cinema.</a:t>
            </a:r>
          </a:p>
          <a:p>
            <a:pPr marL="0" indent="0">
              <a:lnSpc>
                <a:spcPct val="100000"/>
              </a:lnSpc>
              <a:buNone/>
            </a:pPr>
            <a:r>
              <a:rPr lang="en-US" b="1" dirty="0">
                <a:solidFill>
                  <a:schemeClr val="tx1"/>
                </a:solidFill>
              </a:rPr>
              <a:t>2.</a:t>
            </a:r>
            <a:r>
              <a:rPr lang="en-US" b="1" dirty="0">
                <a:solidFill>
                  <a:srgbClr val="7030A0"/>
                </a:solidFill>
              </a:rPr>
              <a:t>Capitalize names and other proper noun.</a:t>
            </a:r>
          </a:p>
          <a:p>
            <a:pPr marL="0" indent="0">
              <a:lnSpc>
                <a:spcPct val="100000"/>
              </a:lnSpc>
              <a:buNone/>
            </a:pPr>
            <a:r>
              <a:rPr lang="en-US" b="1" dirty="0">
                <a:solidFill>
                  <a:schemeClr val="tx1"/>
                </a:solidFill>
              </a:rPr>
              <a:t>Examples:</a:t>
            </a:r>
          </a:p>
          <a:p>
            <a:pPr>
              <a:lnSpc>
                <a:spcPct val="100000"/>
              </a:lnSpc>
            </a:pPr>
            <a:r>
              <a:rPr lang="en-US" dirty="0"/>
              <a:t>She lives in Pakistan.</a:t>
            </a:r>
          </a:p>
          <a:p>
            <a:pPr>
              <a:lnSpc>
                <a:spcPct val="100000"/>
              </a:lnSpc>
            </a:pPr>
            <a:r>
              <a:rPr lang="en-US" dirty="0"/>
              <a:t>Do you have to work on Friday?</a:t>
            </a:r>
          </a:p>
          <a:p>
            <a:pPr marL="457200" indent="-457200">
              <a:lnSpc>
                <a:spcPct val="100000"/>
              </a:lnSpc>
              <a:buFont typeface="+mj-lt"/>
              <a:buAutoNum type="arabicPeriod"/>
            </a:pPr>
            <a:endParaRPr lang="en-US" dirty="0"/>
          </a:p>
          <a:p>
            <a:pPr marL="457200" indent="-457200">
              <a:lnSpc>
                <a:spcPct val="100000"/>
              </a:lnSpc>
              <a:buFont typeface="+mj-lt"/>
              <a:buAutoNum type="arabicPeriod"/>
            </a:pPr>
            <a:endParaRPr lang="en-US" dirty="0"/>
          </a:p>
        </p:txBody>
      </p:sp>
    </p:spTree>
    <p:extLst>
      <p:ext uri="{BB962C8B-B14F-4D97-AF65-F5344CB8AC3E}">
        <p14:creationId xmlns:p14="http://schemas.microsoft.com/office/powerpoint/2010/main" val="14488779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9E731D-E78C-477A-BDFD-0FF4B8108731}"/>
              </a:ext>
            </a:extLst>
          </p:cNvPr>
          <p:cNvSpPr txBox="1"/>
          <p:nvPr/>
        </p:nvSpPr>
        <p:spPr>
          <a:xfrm>
            <a:off x="1113183" y="1325217"/>
            <a:ext cx="9210260" cy="5991384"/>
          </a:xfrm>
          <a:prstGeom prst="rect">
            <a:avLst/>
          </a:prstGeom>
          <a:noFill/>
        </p:spPr>
        <p:txBody>
          <a:bodyPr wrap="square" rtlCol="0">
            <a:spAutoFit/>
          </a:bodyPr>
          <a:lstStyle/>
          <a:p>
            <a:pPr defTabSz="914400">
              <a:lnSpc>
                <a:spcPct val="150000"/>
              </a:lnSpc>
              <a:spcBef>
                <a:spcPts val="1400"/>
              </a:spcBef>
              <a:spcAft>
                <a:spcPts val="200"/>
              </a:spcAft>
              <a:buClr>
                <a:schemeClr val="accent1"/>
              </a:buClr>
              <a:buSzPct val="80000"/>
            </a:pPr>
            <a:r>
              <a:rPr lang="en-US" sz="2000" b="1" spc="10" dirty="0"/>
              <a:t>3. </a:t>
            </a:r>
            <a:r>
              <a:rPr lang="en-US" sz="2000" b="1" spc="10" dirty="0">
                <a:solidFill>
                  <a:srgbClr val="7030A0"/>
                </a:solidFill>
              </a:rPr>
              <a:t>Capitalize the first word of a quote when the quote is a comple</a:t>
            </a:r>
            <a:r>
              <a:rPr lang="en-US" sz="2000" spc="10" dirty="0">
                <a:solidFill>
                  <a:srgbClr val="7030A0"/>
                </a:solidFill>
                <a:latin typeface="Arial Rounded MT Bold" panose="020F0704030504030204" pitchFamily="34" charset="0"/>
              </a:rPr>
              <a:t>te </a:t>
            </a:r>
            <a:r>
              <a:rPr lang="en-US" sz="2000" b="1" spc="10" dirty="0">
                <a:solidFill>
                  <a:srgbClr val="7030A0"/>
                </a:solidFill>
              </a:rPr>
              <a:t>sentence.</a:t>
            </a:r>
          </a:p>
          <a:p>
            <a:pPr defTabSz="914400">
              <a:lnSpc>
                <a:spcPct val="150000"/>
              </a:lnSpc>
              <a:spcBef>
                <a:spcPts val="1400"/>
              </a:spcBef>
              <a:spcAft>
                <a:spcPts val="200"/>
              </a:spcAft>
              <a:buClr>
                <a:schemeClr val="accent1"/>
              </a:buClr>
              <a:buSzPct val="80000"/>
            </a:pPr>
            <a:r>
              <a:rPr lang="en-US" sz="2000" b="1" spc="10" dirty="0"/>
              <a:t>Example:</a:t>
            </a:r>
          </a:p>
          <a:p>
            <a:pPr marL="457200" indent="-457200" defTabSz="914400">
              <a:lnSpc>
                <a:spcPct val="150000"/>
              </a:lnSpc>
              <a:spcBef>
                <a:spcPts val="1400"/>
              </a:spcBef>
              <a:spcAft>
                <a:spcPts val="200"/>
              </a:spcAft>
              <a:buClr>
                <a:schemeClr val="accent1"/>
              </a:buClr>
              <a:buSzPct val="80000"/>
              <a:buFont typeface="Arial" panose="020B0604020202020204" pitchFamily="34" charset="0"/>
              <a:buChar char="•"/>
            </a:pPr>
            <a:r>
              <a:rPr lang="en-US" sz="2000" spc="10" dirty="0">
                <a:solidFill>
                  <a:schemeClr val="tx1">
                    <a:lumMod val="65000"/>
                    <a:lumOff val="35000"/>
                  </a:schemeClr>
                </a:solidFill>
                <a:latin typeface="Arial Rounded MT Bold" panose="020F0704030504030204" pitchFamily="34" charset="0"/>
              </a:rPr>
              <a:t>"He can't go. He's busy that night," Mary replied.</a:t>
            </a:r>
          </a:p>
          <a:p>
            <a:pPr defTabSz="914400">
              <a:lnSpc>
                <a:spcPct val="150000"/>
              </a:lnSpc>
              <a:spcBef>
                <a:spcPts val="1400"/>
              </a:spcBef>
              <a:spcAft>
                <a:spcPts val="200"/>
              </a:spcAft>
              <a:buClr>
                <a:schemeClr val="accent1"/>
              </a:buClr>
              <a:buSzPct val="80000"/>
            </a:pPr>
            <a:r>
              <a:rPr lang="en-US" sz="2000" b="1" spc="10" dirty="0"/>
              <a:t>4. </a:t>
            </a:r>
            <a:r>
              <a:rPr lang="en-US" sz="2000" b="1" spc="10" dirty="0">
                <a:solidFill>
                  <a:srgbClr val="7030A0"/>
                </a:solidFill>
              </a:rPr>
              <a:t>Capitalize the most words in tittle.</a:t>
            </a:r>
          </a:p>
          <a:p>
            <a:pPr defTabSz="914400">
              <a:lnSpc>
                <a:spcPct val="150000"/>
              </a:lnSpc>
              <a:spcBef>
                <a:spcPts val="1400"/>
              </a:spcBef>
              <a:spcAft>
                <a:spcPts val="200"/>
              </a:spcAft>
              <a:buClr>
                <a:schemeClr val="accent1"/>
              </a:buClr>
              <a:buSzPct val="80000"/>
            </a:pPr>
            <a:r>
              <a:rPr lang="en-US" sz="2000" b="1" spc="10" dirty="0"/>
              <a:t>The capitalization rules for titles of </a:t>
            </a:r>
            <a:r>
              <a:rPr lang="en-US" sz="2000" b="1" spc="10" dirty="0" err="1"/>
              <a:t>books,movies</a:t>
            </a:r>
            <a:r>
              <a:rPr lang="en-US" sz="2000" b="1" spc="10" dirty="0"/>
              <a:t> and other words can change depending on style guides</a:t>
            </a:r>
          </a:p>
          <a:p>
            <a:pPr defTabSz="914400">
              <a:lnSpc>
                <a:spcPct val="150000"/>
              </a:lnSpc>
              <a:spcBef>
                <a:spcPts val="1400"/>
              </a:spcBef>
              <a:spcAft>
                <a:spcPts val="200"/>
              </a:spcAft>
              <a:buClr>
                <a:schemeClr val="accent1"/>
              </a:buClr>
              <a:buSzPct val="80000"/>
            </a:pPr>
            <a:r>
              <a:rPr lang="en-US" sz="2000" b="1" spc="10" dirty="0"/>
              <a:t>Example :</a:t>
            </a:r>
          </a:p>
          <a:p>
            <a:pPr marL="342900" indent="-342900" defTabSz="914400">
              <a:lnSpc>
                <a:spcPct val="150000"/>
              </a:lnSpc>
              <a:spcBef>
                <a:spcPts val="1400"/>
              </a:spcBef>
              <a:spcAft>
                <a:spcPts val="200"/>
              </a:spcAft>
              <a:buClr>
                <a:schemeClr val="accent1"/>
              </a:buClr>
              <a:buSzPct val="80000"/>
              <a:buFont typeface="Arial" panose="020B0604020202020204" pitchFamily="34" charset="0"/>
              <a:buChar char="•"/>
            </a:pPr>
            <a:r>
              <a:rPr lang="en-US" sz="2000" spc="10" dirty="0">
                <a:solidFill>
                  <a:schemeClr val="tx1">
                    <a:lumMod val="65000"/>
                    <a:lumOff val="35000"/>
                  </a:schemeClr>
                </a:solidFill>
                <a:latin typeface="Arial Rounded MT Bold" panose="020F0704030504030204" pitchFamily="34" charset="0"/>
              </a:rPr>
              <a:t>My favorite show is Games of Thrones </a:t>
            </a:r>
          </a:p>
          <a:p>
            <a:pPr marL="457200" indent="-457200" defTabSz="914400">
              <a:spcBef>
                <a:spcPts val="1400"/>
              </a:spcBef>
              <a:spcAft>
                <a:spcPts val="200"/>
              </a:spcAft>
              <a:buClr>
                <a:schemeClr val="accent1"/>
              </a:buClr>
              <a:buSzPct val="80000"/>
              <a:buFont typeface="+mj-lt"/>
              <a:buAutoNum type="arabicPeriod"/>
            </a:pPr>
            <a:endParaRPr lang="en-US" sz="2000" spc="10" dirty="0">
              <a:solidFill>
                <a:schemeClr val="tx1">
                  <a:lumMod val="65000"/>
                  <a:lumOff val="35000"/>
                </a:schemeClr>
              </a:solidFill>
              <a:latin typeface="Arial Rounded MT Bold" panose="020F0704030504030204" pitchFamily="34" charset="0"/>
            </a:endParaRPr>
          </a:p>
        </p:txBody>
      </p:sp>
      <p:sp>
        <p:nvSpPr>
          <p:cNvPr id="2" name="Title 1">
            <a:extLst>
              <a:ext uri="{FF2B5EF4-FFF2-40B4-BE49-F238E27FC236}">
                <a16:creationId xmlns:a16="http://schemas.microsoft.com/office/drawing/2014/main" id="{06FC72B6-0C97-4899-86BC-7EA78C1DF700}"/>
              </a:ext>
            </a:extLst>
          </p:cNvPr>
          <p:cNvSpPr>
            <a:spLocks noGrp="1"/>
          </p:cNvSpPr>
          <p:nvPr>
            <p:ph type="title"/>
          </p:nvPr>
        </p:nvSpPr>
        <p:spPr>
          <a:xfrm>
            <a:off x="2895600" y="410817"/>
            <a:ext cx="8610600" cy="914400"/>
          </a:xfrm>
        </p:spPr>
        <p:txBody>
          <a:bodyPr/>
          <a:lstStyle/>
          <a:p>
            <a:r>
              <a:rPr lang="en-US" dirty="0">
                <a:solidFill>
                  <a:schemeClr val="accent1"/>
                </a:solidFill>
              </a:rPr>
              <a:t>RULES OF Capitalizations</a:t>
            </a:r>
          </a:p>
        </p:txBody>
      </p:sp>
    </p:spTree>
    <p:extLst>
      <p:ext uri="{BB962C8B-B14F-4D97-AF65-F5344CB8AC3E}">
        <p14:creationId xmlns:p14="http://schemas.microsoft.com/office/powerpoint/2010/main" val="28811934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E258-EF0F-4E0B-AC82-E1A4B2C4DF04}"/>
              </a:ext>
            </a:extLst>
          </p:cNvPr>
          <p:cNvSpPr>
            <a:spLocks noGrp="1"/>
          </p:cNvSpPr>
          <p:nvPr>
            <p:ph type="title"/>
          </p:nvPr>
        </p:nvSpPr>
        <p:spPr/>
        <p:txBody>
          <a:bodyPr/>
          <a:lstStyle/>
          <a:p>
            <a:r>
              <a:rPr lang="en-US" dirty="0">
                <a:solidFill>
                  <a:schemeClr val="accent1"/>
                </a:solidFill>
              </a:rPr>
              <a:t>RULES OF Capitalization </a:t>
            </a:r>
          </a:p>
        </p:txBody>
      </p:sp>
      <p:sp>
        <p:nvSpPr>
          <p:cNvPr id="4" name="TextBox 3">
            <a:extLst>
              <a:ext uri="{FF2B5EF4-FFF2-40B4-BE49-F238E27FC236}">
                <a16:creationId xmlns:a16="http://schemas.microsoft.com/office/drawing/2014/main" id="{2AB22E30-F15A-4B6D-BFDA-42B4F3E75741}"/>
              </a:ext>
            </a:extLst>
          </p:cNvPr>
          <p:cNvSpPr txBox="1"/>
          <p:nvPr/>
        </p:nvSpPr>
        <p:spPr>
          <a:xfrm>
            <a:off x="1020417" y="2292626"/>
            <a:ext cx="10485783" cy="2937151"/>
          </a:xfrm>
          <a:prstGeom prst="rect">
            <a:avLst/>
          </a:prstGeom>
          <a:noFill/>
        </p:spPr>
        <p:txBody>
          <a:bodyPr wrap="square">
            <a:spAutoFit/>
          </a:bodyPr>
          <a:lstStyle/>
          <a:p>
            <a:pPr defTabSz="914400">
              <a:lnSpc>
                <a:spcPct val="150000"/>
              </a:lnSpc>
              <a:spcBef>
                <a:spcPts val="1400"/>
              </a:spcBef>
              <a:spcAft>
                <a:spcPts val="200"/>
              </a:spcAft>
              <a:buClr>
                <a:schemeClr val="accent1"/>
              </a:buClr>
              <a:buSzPct val="80000"/>
            </a:pPr>
            <a:r>
              <a:rPr lang="en-US" sz="1800" b="1" spc="10" dirty="0"/>
              <a:t>5. </a:t>
            </a:r>
            <a:r>
              <a:rPr lang="en-US" sz="1800" b="1" spc="10" dirty="0">
                <a:solidFill>
                  <a:srgbClr val="7030A0"/>
                </a:solidFill>
              </a:rPr>
              <a:t>Always capitalize the pronoun “I ”.</a:t>
            </a:r>
          </a:p>
          <a:p>
            <a:pPr marL="457200" indent="-457200" defTabSz="914400">
              <a:lnSpc>
                <a:spcPct val="150000"/>
              </a:lnSpc>
              <a:spcBef>
                <a:spcPts val="1400"/>
              </a:spcBef>
              <a:spcAft>
                <a:spcPts val="200"/>
              </a:spcAft>
              <a:buClr>
                <a:schemeClr val="accent1"/>
              </a:buClr>
              <a:buSzPct val="80000"/>
              <a:buFont typeface="Arial" panose="020B0604020202020204" pitchFamily="34" charset="0"/>
              <a:buChar char="•"/>
            </a:pPr>
            <a:r>
              <a:rPr lang="en-US" sz="1800" spc="10" dirty="0">
                <a:solidFill>
                  <a:schemeClr val="tx1">
                    <a:lumMod val="65000"/>
                    <a:lumOff val="35000"/>
                  </a:schemeClr>
                </a:solidFill>
                <a:latin typeface="Arial Rounded MT Bold" panose="020F0704030504030204" pitchFamily="34" charset="0"/>
              </a:rPr>
              <a:t>Ali is going to order fish , and I  am going to order steak.</a:t>
            </a:r>
          </a:p>
          <a:p>
            <a:pPr defTabSz="914400">
              <a:lnSpc>
                <a:spcPct val="150000"/>
              </a:lnSpc>
              <a:spcBef>
                <a:spcPts val="1400"/>
              </a:spcBef>
              <a:spcAft>
                <a:spcPts val="200"/>
              </a:spcAft>
              <a:buClr>
                <a:schemeClr val="accent1"/>
              </a:buClr>
              <a:buSzPct val="80000"/>
            </a:pPr>
            <a:r>
              <a:rPr lang="en-US" sz="1800" b="1" spc="10" dirty="0"/>
              <a:t>6</a:t>
            </a:r>
            <a:r>
              <a:rPr lang="en-US" sz="1800" b="1" spc="10" dirty="0">
                <a:solidFill>
                  <a:srgbClr val="7030A0"/>
                </a:solidFill>
              </a:rPr>
              <a:t>. Capitalize the Official Title of a Person When Used With That Person's Name</a:t>
            </a:r>
            <a:r>
              <a:rPr lang="en-US" sz="1800" spc="10" dirty="0">
                <a:solidFill>
                  <a:srgbClr val="7030A0"/>
                </a:solidFill>
                <a:latin typeface="Arial Rounded MT Bold" panose="020F0704030504030204" pitchFamily="34" charset="0"/>
              </a:rPr>
              <a:t>.</a:t>
            </a:r>
          </a:p>
          <a:p>
            <a:pPr defTabSz="914400">
              <a:lnSpc>
                <a:spcPct val="150000"/>
              </a:lnSpc>
              <a:spcBef>
                <a:spcPts val="1400"/>
              </a:spcBef>
              <a:spcAft>
                <a:spcPts val="200"/>
              </a:spcAft>
              <a:buClr>
                <a:schemeClr val="accent1"/>
              </a:buClr>
              <a:buSzPct val="80000"/>
            </a:pPr>
            <a:r>
              <a:rPr lang="en-US" sz="1800" b="1" spc="10" dirty="0"/>
              <a:t>Examples:</a:t>
            </a:r>
          </a:p>
          <a:p>
            <a:pPr marL="342900" indent="-342900" defTabSz="914400">
              <a:lnSpc>
                <a:spcPct val="150000"/>
              </a:lnSpc>
              <a:spcBef>
                <a:spcPts val="1400"/>
              </a:spcBef>
              <a:spcAft>
                <a:spcPts val="200"/>
              </a:spcAft>
              <a:buClr>
                <a:schemeClr val="accent1"/>
              </a:buClr>
              <a:buSzPct val="80000"/>
              <a:buFont typeface="Arial" panose="020B0604020202020204" pitchFamily="34" charset="0"/>
              <a:buChar char="•"/>
            </a:pPr>
            <a:r>
              <a:rPr lang="en-US" sz="1800" spc="10" dirty="0">
                <a:solidFill>
                  <a:schemeClr val="tx1">
                    <a:lumMod val="65000"/>
                    <a:lumOff val="35000"/>
                  </a:schemeClr>
                </a:solidFill>
                <a:latin typeface="Arial Rounded MT Bold" panose="020F0704030504030204" pitchFamily="34" charset="0"/>
              </a:rPr>
              <a:t>"I think Dr. Smith is really friendly and professional." "Yes, she is a great doctor!"</a:t>
            </a:r>
          </a:p>
        </p:txBody>
      </p:sp>
    </p:spTree>
    <p:extLst>
      <p:ext uri="{BB962C8B-B14F-4D97-AF65-F5344CB8AC3E}">
        <p14:creationId xmlns:p14="http://schemas.microsoft.com/office/powerpoint/2010/main" val="33938735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5151-1BB6-4C1C-ADAD-B259DD6B17AB}"/>
              </a:ext>
            </a:extLst>
          </p:cNvPr>
          <p:cNvSpPr>
            <a:spLocks noGrp="1"/>
          </p:cNvSpPr>
          <p:nvPr>
            <p:ph type="title"/>
          </p:nvPr>
        </p:nvSpPr>
        <p:spPr/>
        <p:txBody>
          <a:bodyPr/>
          <a:lstStyle/>
          <a:p>
            <a:r>
              <a:rPr lang="en-US" b="1" dirty="0">
                <a:solidFill>
                  <a:schemeClr val="accent1"/>
                </a:solidFill>
              </a:rPr>
              <a:t>TYPES OF PUNTUATION MARKS</a:t>
            </a:r>
          </a:p>
        </p:txBody>
      </p:sp>
      <p:sp>
        <p:nvSpPr>
          <p:cNvPr id="4" name="Content Placeholder 3">
            <a:extLst>
              <a:ext uri="{FF2B5EF4-FFF2-40B4-BE49-F238E27FC236}">
                <a16:creationId xmlns:a16="http://schemas.microsoft.com/office/drawing/2014/main" id="{3D22C321-40F5-48DA-A295-7F1F83DE7ADE}"/>
              </a:ext>
            </a:extLst>
          </p:cNvPr>
          <p:cNvSpPr>
            <a:spLocks noGrp="1"/>
          </p:cNvSpPr>
          <p:nvPr>
            <p:ph idx="1"/>
          </p:nvPr>
        </p:nvSpPr>
        <p:spPr>
          <a:xfrm>
            <a:off x="635403" y="1828800"/>
            <a:ext cx="10319107" cy="4465983"/>
          </a:xfrm>
        </p:spPr>
        <p:txBody>
          <a:bodyPr/>
          <a:lstStyle/>
          <a:p>
            <a:pPr marL="0" indent="0">
              <a:buNone/>
            </a:pPr>
            <a:r>
              <a:rPr lang="en-US" dirty="0"/>
              <a:t>                                                                                                                                                                                                                                                                                                                                                                                                                           </a:t>
            </a:r>
          </a:p>
        </p:txBody>
      </p:sp>
      <p:sp>
        <p:nvSpPr>
          <p:cNvPr id="5" name="Rectangle 4" descr="JFHGHGHFGH&#10;">
            <a:extLst>
              <a:ext uri="{FF2B5EF4-FFF2-40B4-BE49-F238E27FC236}">
                <a16:creationId xmlns:a16="http://schemas.microsoft.com/office/drawing/2014/main" id="{583CB8DA-BAA2-4C8B-9089-7969C2125603}"/>
              </a:ext>
            </a:extLst>
          </p:cNvPr>
          <p:cNvSpPr/>
          <p:nvPr/>
        </p:nvSpPr>
        <p:spPr>
          <a:xfrm>
            <a:off x="1386204" y="1800776"/>
            <a:ext cx="1846265" cy="123209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PERIOD</a:t>
            </a:r>
            <a:r>
              <a:rPr lang="en-US" dirty="0">
                <a:solidFill>
                  <a:srgbClr val="7030A0"/>
                </a:solidFill>
              </a:rPr>
              <a:t>M</a:t>
            </a:r>
          </a:p>
        </p:txBody>
      </p:sp>
      <p:sp>
        <p:nvSpPr>
          <p:cNvPr id="6" name="Rectangle 5">
            <a:extLst>
              <a:ext uri="{FF2B5EF4-FFF2-40B4-BE49-F238E27FC236}">
                <a16:creationId xmlns:a16="http://schemas.microsoft.com/office/drawing/2014/main" id="{EBEFEF39-717A-40C1-A916-7CE170B0FF5A}"/>
              </a:ext>
            </a:extLst>
          </p:cNvPr>
          <p:cNvSpPr/>
          <p:nvPr/>
        </p:nvSpPr>
        <p:spPr>
          <a:xfrm>
            <a:off x="5376149" y="1828800"/>
            <a:ext cx="1861918" cy="117095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EXCLAMATION</a:t>
            </a:r>
          </a:p>
          <a:p>
            <a:pPr algn="ctr"/>
            <a:r>
              <a:rPr lang="en-US" sz="1600" dirty="0"/>
              <a:t>MARK</a:t>
            </a:r>
          </a:p>
        </p:txBody>
      </p:sp>
      <p:sp>
        <p:nvSpPr>
          <p:cNvPr id="10" name="Rectangle 9">
            <a:extLst>
              <a:ext uri="{FF2B5EF4-FFF2-40B4-BE49-F238E27FC236}">
                <a16:creationId xmlns:a16="http://schemas.microsoft.com/office/drawing/2014/main" id="{EEDD4C7B-4881-4D4D-9F30-EC8B2995B239}"/>
              </a:ext>
            </a:extLst>
          </p:cNvPr>
          <p:cNvSpPr/>
          <p:nvPr/>
        </p:nvSpPr>
        <p:spPr>
          <a:xfrm>
            <a:off x="7532659" y="3211714"/>
            <a:ext cx="1866601" cy="1150034"/>
          </a:xfrm>
          <a:prstGeom prst="rect">
            <a:avLst/>
          </a:prstGeom>
          <a:solidFill>
            <a:srgbClr val="31CE1C"/>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HYPHEN</a:t>
            </a:r>
          </a:p>
        </p:txBody>
      </p:sp>
      <p:sp>
        <p:nvSpPr>
          <p:cNvPr id="13" name="Rectangle 12">
            <a:extLst>
              <a:ext uri="{FF2B5EF4-FFF2-40B4-BE49-F238E27FC236}">
                <a16:creationId xmlns:a16="http://schemas.microsoft.com/office/drawing/2014/main" id="{58793E11-C3D0-4BB4-BAD5-7D9249A05E59}"/>
              </a:ext>
            </a:extLst>
          </p:cNvPr>
          <p:cNvSpPr/>
          <p:nvPr/>
        </p:nvSpPr>
        <p:spPr>
          <a:xfrm>
            <a:off x="3404267" y="1800776"/>
            <a:ext cx="1800084" cy="1240004"/>
          </a:xfrm>
          <a:prstGeom prst="rect">
            <a:avLst/>
          </a:prstGeom>
          <a:solidFill>
            <a:srgbClr val="00B0F0"/>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QUESTION MARK</a:t>
            </a:r>
          </a:p>
        </p:txBody>
      </p:sp>
      <p:sp>
        <p:nvSpPr>
          <p:cNvPr id="17" name="Rectangle 16">
            <a:extLst>
              <a:ext uri="{FF2B5EF4-FFF2-40B4-BE49-F238E27FC236}">
                <a16:creationId xmlns:a16="http://schemas.microsoft.com/office/drawing/2014/main" id="{194C0C4F-6134-4E45-A3BA-D6975ECFCCB9}"/>
              </a:ext>
            </a:extLst>
          </p:cNvPr>
          <p:cNvSpPr/>
          <p:nvPr/>
        </p:nvSpPr>
        <p:spPr>
          <a:xfrm>
            <a:off x="7428915" y="1874920"/>
            <a:ext cx="1923992" cy="116586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COMMA</a:t>
            </a:r>
          </a:p>
        </p:txBody>
      </p:sp>
      <p:sp>
        <p:nvSpPr>
          <p:cNvPr id="18" name="Rectangle 17">
            <a:extLst>
              <a:ext uri="{FF2B5EF4-FFF2-40B4-BE49-F238E27FC236}">
                <a16:creationId xmlns:a16="http://schemas.microsoft.com/office/drawing/2014/main" id="{39D644E4-F15E-4864-AFDB-349FA4B7A760}"/>
              </a:ext>
            </a:extLst>
          </p:cNvPr>
          <p:cNvSpPr/>
          <p:nvPr/>
        </p:nvSpPr>
        <p:spPr>
          <a:xfrm>
            <a:off x="1386204" y="3214089"/>
            <a:ext cx="1842868" cy="1165860"/>
          </a:xfrm>
          <a:prstGeom prst="rect">
            <a:avLst/>
          </a:prstGeom>
          <a:solidFill>
            <a:srgbClr val="EA00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COLON</a:t>
            </a:r>
          </a:p>
        </p:txBody>
      </p:sp>
      <p:sp>
        <p:nvSpPr>
          <p:cNvPr id="19" name="Rectangle 18">
            <a:extLst>
              <a:ext uri="{FF2B5EF4-FFF2-40B4-BE49-F238E27FC236}">
                <a16:creationId xmlns:a16="http://schemas.microsoft.com/office/drawing/2014/main" id="{FA91DE06-6676-4A97-AF5B-2943EDDFFF00}"/>
              </a:ext>
            </a:extLst>
          </p:cNvPr>
          <p:cNvSpPr/>
          <p:nvPr/>
        </p:nvSpPr>
        <p:spPr>
          <a:xfrm>
            <a:off x="3374370" y="3203801"/>
            <a:ext cx="1842868" cy="116586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SEMI COLON</a:t>
            </a:r>
          </a:p>
        </p:txBody>
      </p:sp>
      <p:sp>
        <p:nvSpPr>
          <p:cNvPr id="20" name="Rectangle 19">
            <a:extLst>
              <a:ext uri="{FF2B5EF4-FFF2-40B4-BE49-F238E27FC236}">
                <a16:creationId xmlns:a16="http://schemas.microsoft.com/office/drawing/2014/main" id="{E84B6226-3394-4A98-8438-1EBD7C877BDC}"/>
              </a:ext>
            </a:extLst>
          </p:cNvPr>
          <p:cNvSpPr/>
          <p:nvPr/>
        </p:nvSpPr>
        <p:spPr>
          <a:xfrm>
            <a:off x="5453514" y="3214089"/>
            <a:ext cx="1842868" cy="1165860"/>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DASH</a:t>
            </a:r>
          </a:p>
        </p:txBody>
      </p:sp>
      <p:sp>
        <p:nvSpPr>
          <p:cNvPr id="21" name="Rectangle 20">
            <a:extLst>
              <a:ext uri="{FF2B5EF4-FFF2-40B4-BE49-F238E27FC236}">
                <a16:creationId xmlns:a16="http://schemas.microsoft.com/office/drawing/2014/main" id="{0909A601-6F7D-45E3-B440-536F6905D1F8}"/>
              </a:ext>
            </a:extLst>
          </p:cNvPr>
          <p:cNvSpPr/>
          <p:nvPr/>
        </p:nvSpPr>
        <p:spPr>
          <a:xfrm>
            <a:off x="5395199" y="4575524"/>
            <a:ext cx="1842868" cy="11658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QUOTATION MARKS</a:t>
            </a:r>
          </a:p>
        </p:txBody>
      </p:sp>
      <p:sp>
        <p:nvSpPr>
          <p:cNvPr id="22" name="Rectangle 21">
            <a:extLst>
              <a:ext uri="{FF2B5EF4-FFF2-40B4-BE49-F238E27FC236}">
                <a16:creationId xmlns:a16="http://schemas.microsoft.com/office/drawing/2014/main" id="{64A7C5A8-FA25-45A3-9908-D0B7159A7B55}"/>
              </a:ext>
            </a:extLst>
          </p:cNvPr>
          <p:cNvSpPr/>
          <p:nvPr/>
        </p:nvSpPr>
        <p:spPr>
          <a:xfrm>
            <a:off x="1353541" y="4575524"/>
            <a:ext cx="1842868" cy="11658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BRACKETS</a:t>
            </a:r>
          </a:p>
        </p:txBody>
      </p:sp>
      <p:sp>
        <p:nvSpPr>
          <p:cNvPr id="23" name="Rectangle 22">
            <a:extLst>
              <a:ext uri="{FF2B5EF4-FFF2-40B4-BE49-F238E27FC236}">
                <a16:creationId xmlns:a16="http://schemas.microsoft.com/office/drawing/2014/main" id="{062129F3-E3D4-408D-8687-2A35C8BB9FB5}"/>
              </a:ext>
            </a:extLst>
          </p:cNvPr>
          <p:cNvSpPr/>
          <p:nvPr/>
        </p:nvSpPr>
        <p:spPr>
          <a:xfrm>
            <a:off x="3374370" y="4599378"/>
            <a:ext cx="1842868" cy="116586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APOSTROPHE</a:t>
            </a:r>
          </a:p>
        </p:txBody>
      </p:sp>
      <p:sp>
        <p:nvSpPr>
          <p:cNvPr id="24" name="Rectangle 23">
            <a:extLst>
              <a:ext uri="{FF2B5EF4-FFF2-40B4-BE49-F238E27FC236}">
                <a16:creationId xmlns:a16="http://schemas.microsoft.com/office/drawing/2014/main" id="{6DDA1DC9-B937-485B-8A11-16E6E09D421D}"/>
              </a:ext>
            </a:extLst>
          </p:cNvPr>
          <p:cNvSpPr/>
          <p:nvPr/>
        </p:nvSpPr>
        <p:spPr>
          <a:xfrm>
            <a:off x="7469477" y="4561172"/>
            <a:ext cx="1842868" cy="11658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ELLIPSIS</a:t>
            </a:r>
          </a:p>
        </p:txBody>
      </p:sp>
    </p:spTree>
    <p:extLst>
      <p:ext uri="{BB962C8B-B14F-4D97-AF65-F5344CB8AC3E}">
        <p14:creationId xmlns:p14="http://schemas.microsoft.com/office/powerpoint/2010/main" val="1496237676"/>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Vapor Trail</Template>
  <TotalTime>466</TotalTime>
  <Words>1870</Words>
  <Application>Microsoft Office PowerPoint</Application>
  <PresentationFormat>Widescreen</PresentationFormat>
  <Paragraphs>182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AkkuratPro</vt:lpstr>
      <vt:lpstr>Arial</vt:lpstr>
      <vt:lpstr>Arial Rounded MT Bold</vt:lpstr>
      <vt:lpstr>Bebas Neue</vt:lpstr>
      <vt:lpstr>Century Gothic</vt:lpstr>
      <vt:lpstr>Söhne</vt:lpstr>
      <vt:lpstr>vista-sans</vt:lpstr>
      <vt:lpstr>Vapor Trail</vt:lpstr>
      <vt:lpstr>Punctuation</vt:lpstr>
      <vt:lpstr>GROUP MEMBERS </vt:lpstr>
      <vt:lpstr>POINTS TO DISCUSS</vt:lpstr>
      <vt:lpstr>WHAT ARE PUNTUATION MARKS?</vt:lpstr>
      <vt:lpstr>CAPITALIZATION</vt:lpstr>
      <vt:lpstr>RULES OF Capitalizations</vt:lpstr>
      <vt:lpstr>RULES OF Capitalizations</vt:lpstr>
      <vt:lpstr>RULES OF Capitalization </vt:lpstr>
      <vt:lpstr>TYPES OF PUNTUATION MARKS</vt:lpstr>
      <vt:lpstr>PERIOD                                     </vt:lpstr>
      <vt:lpstr>QUESTION MARKS</vt:lpstr>
      <vt:lpstr> EXCLAMOTRY MARKS</vt:lpstr>
      <vt:lpstr>  COMMA</vt:lpstr>
      <vt:lpstr>COLON</vt:lpstr>
      <vt:lpstr>SEMI COLON   </vt:lpstr>
      <vt:lpstr>DASH</vt:lpstr>
      <vt:lpstr>HYPHEN</vt:lpstr>
      <vt:lpstr>BRACKETS </vt:lpstr>
      <vt:lpstr>BRACKETS</vt:lpstr>
      <vt:lpstr>BRACES </vt:lpstr>
      <vt:lpstr>APOSTROPHE</vt:lpstr>
      <vt:lpstr>QUOTATION MARKS</vt:lpstr>
      <vt:lpstr>ELLIPSIS</vt:lpstr>
      <vt:lpstr>Why Are They Important?</vt:lpstr>
      <vt:lpstr>Why Are They Important?</vt:lpstr>
      <vt:lpstr>Power of punctuation</vt:lpstr>
      <vt:lpstr>Power of punctuation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Punctuation</dc:title>
  <dc:creator>Ai</dc:creator>
  <cp:lastModifiedBy>01-220182-017</cp:lastModifiedBy>
  <cp:revision>10</cp:revision>
  <dcterms:created xsi:type="dcterms:W3CDTF">2023-12-09T03:39:26Z</dcterms:created>
  <dcterms:modified xsi:type="dcterms:W3CDTF">2023-12-20T12:49:09Z</dcterms:modified>
</cp:coreProperties>
</file>