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581" r:id="rId3"/>
    <p:sldId id="582" r:id="rId4"/>
    <p:sldId id="576" r:id="rId5"/>
    <p:sldId id="554" r:id="rId6"/>
    <p:sldId id="555" r:id="rId7"/>
    <p:sldId id="596" r:id="rId8"/>
    <p:sldId id="566" r:id="rId9"/>
    <p:sldId id="567" r:id="rId10"/>
    <p:sldId id="568" r:id="rId11"/>
    <p:sldId id="577" r:id="rId12"/>
    <p:sldId id="578" r:id="rId13"/>
    <p:sldId id="580" r:id="rId14"/>
    <p:sldId id="571" r:id="rId15"/>
    <p:sldId id="574" r:id="rId16"/>
    <p:sldId id="5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24A23"/>
    <a:srgbClr val="FFFF00"/>
    <a:srgbClr val="0000EE"/>
    <a:srgbClr val="FF6600"/>
    <a:srgbClr val="00FF00"/>
    <a:srgbClr val="6666FF"/>
    <a:srgbClr val="FA6500"/>
    <a:srgbClr val="C1C1FF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76" autoAdjust="0"/>
    <p:restoredTop sz="94406" autoAdjust="0"/>
  </p:normalViewPr>
  <p:slideViewPr>
    <p:cSldViewPr>
      <p:cViewPr varScale="1">
        <p:scale>
          <a:sx n="75" d="100"/>
          <a:sy n="75" d="100"/>
        </p:scale>
        <p:origin x="1110" y="54"/>
      </p:cViewPr>
      <p:guideLst>
        <p:guide orient="horz" pos="221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B8752-058A-494D-9C5E-D5621527D1E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F1F6B-90EC-475F-A810-55E4A293515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A3D971-BD08-4105-986D-4E62801DB79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hyperlink" Target="http://127.0.0.1:5000/" TargetMode="Externa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8746" y="351155"/>
            <a:ext cx="8086299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CU Admission </a:t>
            </a:r>
            <a:r>
              <a:rPr lang="en-US" sz="3600" b="1" dirty="0"/>
              <a:t>Shelter</a:t>
            </a:r>
            <a:endParaRPr lang="en-US" sz="3600" dirty="0"/>
          </a:p>
          <a:p>
            <a:pPr lvl="0" algn="ctr"/>
            <a:endParaRPr lang="en-US" sz="3600" b="1" dirty="0">
              <a:solidFill>
                <a:srgbClr val="0091C4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78155" y="1550264"/>
            <a:ext cx="5455230" cy="2484438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89982" tIns="101427" rIns="89982" bIns="44991"/>
          <a:lstStyle/>
          <a:p>
            <a:pPr marL="0" marR="0" lvl="0" indent="0" algn="l" defTabSz="914400" rtl="0" eaLnBrk="1" fontAlgn="auto" latinLnBrk="0" hangingPunct="1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1995" algn="l"/>
                <a:tab pos="1445895" algn="l"/>
                <a:tab pos="2169795" algn="l"/>
                <a:tab pos="2893695" algn="l"/>
                <a:tab pos="3617595" algn="l"/>
                <a:tab pos="4341495" algn="l"/>
                <a:tab pos="5065395" algn="l"/>
                <a:tab pos="5789295" algn="l"/>
                <a:tab pos="6513195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Tw Cen MT" panose="020B0602020104020603" pitchFamily="34" charset="0"/>
                <a:ea typeface="DejaVu Sans" panose="020B0603030804020204" charset="0"/>
                <a:cs typeface="DejaVu Sans" panose="020B0603030804020204" charset="0"/>
              </a:rPr>
              <a:t>Submitted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Tw Cen MT" panose="020B0602020104020603" pitchFamily="34" charset="0"/>
                <a:ea typeface="DejaVu Sans" panose="020B0603030804020204" charset="0"/>
                <a:cs typeface="DejaVu Sans" panose="020B0603030804020204" charset="0"/>
              </a:rPr>
              <a:t> by: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Tw Cen MT" panose="020B0602020104020603" pitchFamily="34" charset="0"/>
              <a:ea typeface="DejaVu Sans" panose="020B0603030804020204" charset="0"/>
              <a:cs typeface="DejaVu Sans" panose="020B0603030804020204" charset="0"/>
            </a:endParaRPr>
          </a:p>
          <a:p>
            <a:pPr marL="0" marR="0" lvl="0" indent="0" algn="l" rtl="0" eaLnBrk="1" fontAlgn="auto" latinLnBrk="0" hangingPunct="1">
              <a:lnSpc>
                <a:spcPct val="84000"/>
              </a:lnSpc>
              <a:spcBef>
                <a:spcPts val="700"/>
              </a:spcBef>
              <a:buNone/>
              <a:tabLst>
                <a:tab pos="721995" algn="l"/>
                <a:tab pos="1445895" algn="l"/>
                <a:tab pos="2169795" algn="l"/>
                <a:tab pos="2893695" algn="l"/>
                <a:tab pos="3617595" algn="l"/>
                <a:tab pos="4341495" algn="l"/>
                <a:tab pos="5065395" algn="l"/>
                <a:tab pos="5789295" algn="l"/>
                <a:tab pos="6513195" algn="l"/>
              </a:tabLst>
              <a:defRPr/>
            </a:pPr>
            <a:r>
              <a:rPr lang="en-US" dirty="0" err="1"/>
              <a:t>Md.Zahin</a:t>
            </a:r>
            <a:r>
              <a:rPr lang="en-US" dirty="0"/>
              <a:t> </a:t>
            </a:r>
            <a:r>
              <a:rPr lang="en-US" dirty="0" err="1" smtClean="0"/>
              <a:t>Uddin</a:t>
            </a:r>
            <a:r>
              <a:rPr lang="" altLang="en-US" dirty="0" err="1" smtClean="0"/>
              <a:t>,</a:t>
            </a:r>
            <a:endParaRPr lang="en-US" dirty="0" err="1" smtClean="0"/>
          </a:p>
          <a:p>
            <a:pPr marL="0" marR="0" lvl="0" indent="0" algn="l" rtl="0" eaLnBrk="1" fontAlgn="auto" latinLnBrk="0" hangingPunct="1">
              <a:lnSpc>
                <a:spcPct val="84000"/>
              </a:lnSpc>
              <a:spcBef>
                <a:spcPts val="700"/>
              </a:spcBef>
              <a:buNone/>
              <a:tabLst>
                <a:tab pos="721995" algn="l"/>
                <a:tab pos="1445895" algn="l"/>
                <a:tab pos="2169795" algn="l"/>
                <a:tab pos="2893695" algn="l"/>
                <a:tab pos="3617595" algn="l"/>
                <a:tab pos="4341495" algn="l"/>
                <a:tab pos="5065395" algn="l"/>
                <a:tab pos="5789295" algn="l"/>
                <a:tab pos="6513195" algn="l"/>
              </a:tabLst>
              <a:defRPr/>
            </a:pPr>
            <a:r>
              <a:rPr lang="en-US" dirty="0" err="1"/>
              <a:t>Swapnil</a:t>
            </a:r>
            <a:r>
              <a:rPr lang="en-US" dirty="0"/>
              <a:t> </a:t>
            </a:r>
            <a:r>
              <a:rPr lang="en-US" dirty="0" err="1"/>
              <a:t>Diganta</a:t>
            </a:r>
            <a:r>
              <a:rPr lang="en-US" dirty="0"/>
              <a:t> </a:t>
            </a:r>
            <a:r>
              <a:rPr lang="en-US" dirty="0" smtClean="0"/>
              <a:t>Thakur</a:t>
            </a:r>
            <a:r>
              <a:rPr lang="" altLang="en-US" dirty="0" smtClean="0"/>
              <a:t>,</a:t>
            </a:r>
            <a:endParaRPr lang="en-US" dirty="0" smtClean="0"/>
          </a:p>
          <a:p>
            <a:pPr marL="0" marR="0" lvl="0" indent="0" algn="l" rtl="0" eaLnBrk="1" fontAlgn="auto" latinLnBrk="0" hangingPunct="1">
              <a:lnSpc>
                <a:spcPct val="84000"/>
              </a:lnSpc>
              <a:spcBef>
                <a:spcPts val="700"/>
              </a:spcBef>
              <a:buNone/>
              <a:tabLst>
                <a:tab pos="721995" algn="l"/>
                <a:tab pos="1445895" algn="l"/>
                <a:tab pos="2169795" algn="l"/>
                <a:tab pos="2893695" algn="l"/>
                <a:tab pos="3617595" algn="l"/>
                <a:tab pos="4341495" algn="l"/>
                <a:tab pos="5065395" algn="l"/>
                <a:tab pos="5789295" algn="l"/>
                <a:tab pos="6513195" algn="l"/>
              </a:tabLst>
              <a:defRPr/>
            </a:pPr>
            <a:r>
              <a:rPr lang="en-US" dirty="0" err="1"/>
              <a:t>Sadia</a:t>
            </a:r>
            <a:r>
              <a:rPr lang="en-US" dirty="0"/>
              <a:t> </a:t>
            </a:r>
            <a:r>
              <a:rPr lang="en-US" dirty="0" err="1"/>
              <a:t>Sharmin</a:t>
            </a:r>
            <a:r>
              <a:rPr lang="en-US" dirty="0"/>
              <a:t> </a:t>
            </a:r>
            <a:r>
              <a:rPr lang="" altLang="en-US" dirty="0"/>
              <a:t>,</a:t>
            </a:r>
            <a:endParaRPr lang="en-US" dirty="0" smtClean="0"/>
          </a:p>
          <a:p>
            <a:pPr marL="0" marR="0" lvl="0" indent="0" algn="l" rtl="0" eaLnBrk="1" fontAlgn="auto" latinLnBrk="0" hangingPunct="1">
              <a:lnSpc>
                <a:spcPct val="84000"/>
              </a:lnSpc>
              <a:spcBef>
                <a:spcPts val="700"/>
              </a:spcBef>
              <a:buNone/>
              <a:tabLst>
                <a:tab pos="721995" algn="l"/>
                <a:tab pos="1445895" algn="l"/>
                <a:tab pos="2169795" algn="l"/>
                <a:tab pos="2893695" algn="l"/>
                <a:tab pos="3617595" algn="l"/>
                <a:tab pos="4341495" algn="l"/>
                <a:tab pos="5065395" algn="l"/>
                <a:tab pos="5789295" algn="l"/>
                <a:tab pos="6513195" algn="l"/>
              </a:tabLst>
              <a:defRPr/>
            </a:pPr>
            <a:r>
              <a:rPr lang="en-US" dirty="0" err="1"/>
              <a:t>Akramul</a:t>
            </a:r>
            <a:r>
              <a:rPr lang="en-US" dirty="0"/>
              <a:t> </a:t>
            </a:r>
            <a:r>
              <a:rPr lang="en-US" dirty="0" err="1"/>
              <a:t>Houqe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Tw Cen MT" panose="020B0602020104020603" pitchFamily="34" charset="0"/>
              <a:ea typeface="DejaVu Sans" panose="020B0603030804020204" charset="0"/>
              <a:cs typeface="DejaVu Sans" panose="020B0603030804020204" charset="0"/>
            </a:endParaRPr>
          </a:p>
          <a:p>
            <a:pPr marL="0" marR="0" lvl="0" indent="0" algn="l" rtl="0" eaLnBrk="1" fontAlgn="auto" latinLnBrk="0" hangingPunct="1">
              <a:lnSpc>
                <a:spcPct val="84000"/>
              </a:lnSpc>
              <a:spcBef>
                <a:spcPts val="700"/>
              </a:spcBef>
              <a:buNone/>
              <a:tabLst>
                <a:tab pos="721995" algn="l"/>
                <a:tab pos="1445895" algn="l"/>
                <a:tab pos="2169795" algn="l"/>
                <a:tab pos="2893695" algn="l"/>
                <a:tab pos="3617595" algn="l"/>
                <a:tab pos="4341495" algn="l"/>
                <a:tab pos="5065395" algn="l"/>
                <a:tab pos="5789295" algn="l"/>
                <a:tab pos="6513195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DejaVu Sans" panose="020B0603030804020204" charset="0"/>
                <a:cs typeface="DejaVu Sans" panose="020B0603030804020204" charset="0"/>
              </a:rPr>
              <a:t>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DejaVu Sans" panose="020B0603030804020204" charset="0"/>
                <a:cs typeface="DejaVu Sans" panose="020B0603030804020204" charset="0"/>
              </a:rPr>
              <a:t> : </a:t>
            </a:r>
            <a:r>
              <a:rPr lang="en-US" sz="1600" dirty="0"/>
              <a:t>17701052</a:t>
            </a:r>
            <a:endParaRPr lang="en-US" sz="1600" dirty="0"/>
          </a:p>
          <a:p>
            <a:pPr marL="0" marR="0" lvl="0" indent="0" algn="l" rtl="0" eaLnBrk="1" fontAlgn="auto" latinLnBrk="0" hangingPunct="1">
              <a:lnSpc>
                <a:spcPct val="84000"/>
              </a:lnSpc>
              <a:spcBef>
                <a:spcPts val="700"/>
              </a:spcBef>
              <a:buNone/>
              <a:tabLst>
                <a:tab pos="721995" algn="l"/>
                <a:tab pos="1445895" algn="l"/>
                <a:tab pos="2169795" algn="l"/>
                <a:tab pos="2893695" algn="l"/>
                <a:tab pos="3617595" algn="l"/>
                <a:tab pos="4341495" algn="l"/>
                <a:tab pos="5065395" algn="l"/>
                <a:tab pos="5789295" algn="l"/>
                <a:tab pos="6513195" algn="l"/>
              </a:tabLst>
              <a:defRPr/>
            </a:pPr>
            <a:r>
              <a:rPr lang="en-US" sz="1600" dirty="0"/>
              <a:t>17701079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DejaVu Sans" panose="020B0603030804020204" charset="0"/>
                <a:cs typeface="DejaVu Sans" panose="020B0603030804020204" charset="0"/>
              </a:rPr>
              <a:t>,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 pitchFamily="34" charset="0"/>
              <a:ea typeface="DejaVu Sans" panose="020B0603030804020204" charset="0"/>
              <a:cs typeface="DejaVu Sans" panose="020B0603030804020204" charset="0"/>
            </a:endParaRPr>
          </a:p>
          <a:p>
            <a:pPr marL="0" marR="0" lvl="0" indent="0" algn="l" rtl="0" eaLnBrk="1" fontAlgn="auto" latinLnBrk="0" hangingPunct="1">
              <a:lnSpc>
                <a:spcPct val="84000"/>
              </a:lnSpc>
              <a:spcBef>
                <a:spcPts val="700"/>
              </a:spcBef>
              <a:buNone/>
              <a:tabLst>
                <a:tab pos="721995" algn="l"/>
                <a:tab pos="1445895" algn="l"/>
                <a:tab pos="2169795" algn="l"/>
                <a:tab pos="2893695" algn="l"/>
                <a:tab pos="3617595" algn="l"/>
                <a:tab pos="4341495" algn="l"/>
                <a:tab pos="5065395" algn="l"/>
                <a:tab pos="5789295" algn="l"/>
                <a:tab pos="6513195" algn="l"/>
              </a:tabLst>
              <a:defRPr/>
            </a:pPr>
            <a:r>
              <a:rPr lang="en-US" sz="1600" dirty="0" smtClean="0"/>
              <a:t>17701088,</a:t>
            </a:r>
            <a:endParaRPr lang="en-US" sz="1600" dirty="0" smtClean="0"/>
          </a:p>
          <a:p>
            <a:pPr marL="0" marR="0" lvl="0" indent="0" algn="l" rtl="0" eaLnBrk="1" fontAlgn="auto" latinLnBrk="0" hangingPunct="1">
              <a:lnSpc>
                <a:spcPct val="84000"/>
              </a:lnSpc>
              <a:spcBef>
                <a:spcPts val="700"/>
              </a:spcBef>
              <a:buNone/>
              <a:tabLst>
                <a:tab pos="721995" algn="l"/>
                <a:tab pos="1445895" algn="l"/>
                <a:tab pos="2169795" algn="l"/>
                <a:tab pos="2893695" algn="l"/>
                <a:tab pos="3617595" algn="l"/>
                <a:tab pos="4341495" algn="l"/>
                <a:tab pos="5065395" algn="l"/>
                <a:tab pos="5789295" algn="l"/>
                <a:tab pos="6513195" algn="l"/>
              </a:tabLst>
              <a:defRPr/>
            </a:pPr>
            <a:r>
              <a:rPr lang="en-US" sz="1600" dirty="0" smtClean="0"/>
              <a:t>17701096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 pitchFamily="34" charset="0"/>
              <a:ea typeface="DejaVu Sans" panose="020B0603030804020204" charset="0"/>
              <a:cs typeface="DejaVu Sans" panose="020B06030308040202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1995" algn="l"/>
                <a:tab pos="1445895" algn="l"/>
                <a:tab pos="2169795" algn="l"/>
                <a:tab pos="2893695" algn="l"/>
                <a:tab pos="3617595" algn="l"/>
                <a:tab pos="4341495" algn="l"/>
                <a:tab pos="5065395" algn="l"/>
                <a:tab pos="5789295" algn="l"/>
                <a:tab pos="6513195" algn="l"/>
              </a:tabLst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DejaVu Sans" panose="020B0603030804020204" charset="0"/>
                <a:cs typeface="DejaVu Sans" panose="020B0603030804020204" charset="0"/>
              </a:rPr>
              <a:t>Dept. of Computer Science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DejaVu Sans" panose="020B0603030804020204" charset="0"/>
                <a:cs typeface="DejaVu Sans" panose="020B0603030804020204" charset="0"/>
              </a:rPr>
              <a:t>&amp;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DejaVu Sans" panose="020B0603030804020204" charset="0"/>
                <a:cs typeface="DejaVu Sans" panose="020B0603030804020204" charset="0"/>
              </a:rPr>
              <a:t>Engineering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 pitchFamily="34" charset="0"/>
              <a:ea typeface="DejaVu Sans" panose="020B0603030804020204" charset="0"/>
              <a:cs typeface="DejaVu Sans" panose="020B06030308040202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1995" algn="l"/>
                <a:tab pos="1445895" algn="l"/>
                <a:tab pos="2169795" algn="l"/>
                <a:tab pos="2893695" algn="l"/>
                <a:tab pos="3617595" algn="l"/>
                <a:tab pos="4341495" algn="l"/>
                <a:tab pos="5065395" algn="l"/>
                <a:tab pos="5789295" algn="l"/>
                <a:tab pos="6513195" algn="l"/>
              </a:tabLst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DejaVu Sans" panose="020B0603030804020204" charset="0"/>
                <a:cs typeface="DejaVu Sans" panose="020B0603030804020204" charset="0"/>
              </a:rPr>
              <a:t>University of Chittagong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 pitchFamily="34" charset="0"/>
              <a:ea typeface="DejaVu Sans" panose="020B0603030804020204" charset="0"/>
              <a:cs typeface="DejaVu Sans" panose="020B06030308040202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1995" algn="l"/>
                <a:tab pos="1445895" algn="l"/>
                <a:tab pos="2169795" algn="l"/>
                <a:tab pos="2893695" algn="l"/>
                <a:tab pos="3617595" algn="l"/>
                <a:tab pos="4341495" algn="l"/>
                <a:tab pos="5065395" algn="l"/>
                <a:tab pos="5789295" algn="l"/>
                <a:tab pos="6513195" algn="l"/>
              </a:tabLst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DejaVu Sans" panose="020B0603030804020204" charset="0"/>
                <a:cs typeface="DejaVu Sans" panose="020B0603030804020204" charset="0"/>
              </a:rPr>
              <a:t>Date: </a:t>
            </a:r>
            <a:r>
              <a:rPr kumimoji="0" lang="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DejaVu Sans" panose="020B0603030804020204" charset="0"/>
                <a:cs typeface="DejaVu Sans" panose="020B0603030804020204" charset="0"/>
              </a:rPr>
              <a:t>12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DejaVu Sans" panose="020B0603030804020204" charset="0"/>
                <a:cs typeface="DejaVu Sans" panose="020B0603030804020204" charset="0"/>
              </a:rPr>
              <a:t>/0</a:t>
            </a:r>
            <a:r>
              <a:rPr kumimoji="0" lang="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DejaVu Sans" panose="020B0603030804020204" charset="0"/>
                <a:cs typeface="DejaVu Sans" panose="020B0603030804020204" charset="0"/>
              </a:rPr>
              <a:t>2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DejaVu Sans" panose="020B0603030804020204" charset="0"/>
                <a:cs typeface="DejaVu Sans" panose="020B0603030804020204" charset="0"/>
              </a:rPr>
              <a:t>/2020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 pitchFamily="34" charset="0"/>
              <a:ea typeface="DejaVu Sans" panose="020B0603030804020204" charset="0"/>
              <a:cs typeface="DejaVu Sans" panose="020B06030308040202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1995" algn="l"/>
                <a:tab pos="1445895" algn="l"/>
                <a:tab pos="2169795" algn="l"/>
                <a:tab pos="2893695" algn="l"/>
                <a:tab pos="3617595" algn="l"/>
                <a:tab pos="4341495" algn="l"/>
                <a:tab pos="5065395" algn="l"/>
                <a:tab pos="5789295" algn="l"/>
                <a:tab pos="6513195" algn="l"/>
              </a:tabLst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DejaVu Sans" panose="020B0603030804020204" charset="0"/>
              <a:cs typeface="DejaVu Sans" panose="020B06030308040202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1995" algn="l"/>
                <a:tab pos="1445895" algn="l"/>
                <a:tab pos="2169795" algn="l"/>
                <a:tab pos="2893695" algn="l"/>
                <a:tab pos="3617595" algn="l"/>
                <a:tab pos="4341495" algn="l"/>
                <a:tab pos="5065395" algn="l"/>
                <a:tab pos="5789295" algn="l"/>
                <a:tab pos="6513195" algn="l"/>
              </a:tabLst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9075" y="5715000"/>
            <a:ext cx="8086299" cy="5472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Tahoma" panose="020B0604030504040204" charset="0"/>
                <a:ea typeface="+mn-ea"/>
                <a:cs typeface="+mn-cs"/>
              </a:rPr>
              <a:t>Course Title:     </a:t>
            </a:r>
            <a:r>
              <a:rPr kumimoji="0" lang="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Tahoma" panose="020B0604030504040204" charset="0"/>
                <a:ea typeface="+mn-ea"/>
                <a:cs typeface="+mn-cs"/>
              </a:rPr>
              <a:t>W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Tahoma" panose="020B0604030504040204" charset="0"/>
                <a:ea typeface="+mn-ea"/>
                <a:cs typeface="+mn-cs"/>
              </a:rPr>
              <a:t>eb engineering Lab                                      Course Code:    CSE-616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Tahoma" panose="020B0604030504040204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97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Use Case Diagram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67129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6320094"/>
            <a:ext cx="8229600" cy="365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lide Number Placeholder 4"/>
          <p:cNvSpPr txBox="1"/>
          <p:nvPr/>
        </p:nvSpPr>
        <p:spPr>
          <a:xfrm>
            <a:off x="8251380" y="6375400"/>
            <a:ext cx="631271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b="1" smtClean="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rPr>
            </a:fld>
            <a:endParaRPr lang="en-US" b="1" dirty="0" smtClean="0">
              <a:solidFill>
                <a:schemeClr val="tx1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4" name="Picture 3" descr="Blank Diagram (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55" y="1177290"/>
            <a:ext cx="8582025" cy="4965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10826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Features of Our Proposed System</a:t>
            </a:r>
            <a:endParaRPr lang="en-US" sz="3600" dirty="0">
              <a:solidFill>
                <a:schemeClr val="tx1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37" y="1086323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8344" y="1086323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6320094"/>
            <a:ext cx="8229600" cy="365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lide Number Placeholder 4"/>
          <p:cNvSpPr txBox="1"/>
          <p:nvPr/>
        </p:nvSpPr>
        <p:spPr>
          <a:xfrm>
            <a:off x="8251380" y="6375400"/>
            <a:ext cx="631271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b="1" smtClean="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rPr>
            </a:fld>
            <a:endParaRPr lang="en-US" b="1" dirty="0" smtClean="0">
              <a:solidFill>
                <a:schemeClr val="tx1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570" y="1251585"/>
            <a:ext cx="6762115" cy="593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270"/>
              </a:spcBef>
              <a:spcAft>
                <a:spcPts val="270"/>
              </a:spcAft>
              <a:buFont typeface="Arial" panose="02080604020202020204" pitchFamily="34" charset="0"/>
              <a:buChar char="•"/>
            </a:pPr>
            <a:r>
              <a:rPr lang="en-US" altLang="en-US" sz="2000" dirty="0" smtClean="0">
                <a:sym typeface="+mn-ea"/>
              </a:rPr>
              <a:t>U</a:t>
            </a:r>
            <a:r>
              <a:rPr lang="en-US" sz="2000" dirty="0" smtClean="0">
                <a:sym typeface="+mn-ea"/>
              </a:rPr>
              <a:t>sed </a:t>
            </a:r>
            <a:r>
              <a:rPr lang="en-US" sz="2000" i="1" dirty="0" smtClean="0">
                <a:sym typeface="+mn-ea"/>
              </a:rPr>
              <a:t>f</a:t>
            </a:r>
            <a:r>
              <a:rPr lang="en-US" altLang="en-US" sz="2000" i="1" dirty="0" smtClean="0">
                <a:sym typeface="+mn-ea"/>
              </a:rPr>
              <a:t>l</a:t>
            </a:r>
            <a:r>
              <a:rPr lang="en-US" sz="2000" i="1" dirty="0" smtClean="0">
                <a:sym typeface="+mn-ea"/>
              </a:rPr>
              <a:t>ask </a:t>
            </a:r>
            <a:r>
              <a:rPr lang="en-US" sz="2000" dirty="0" smtClean="0">
                <a:sym typeface="+mn-ea"/>
              </a:rPr>
              <a:t>web framework</a:t>
            </a:r>
            <a:endParaRPr lang="en-US" sz="2000" dirty="0" smtClean="0">
              <a:sym typeface="+mn-ea"/>
            </a:endParaRPr>
          </a:p>
          <a:p>
            <a:pPr marL="342900" lvl="0" indent="-342900">
              <a:spcBef>
                <a:spcPts val="270"/>
              </a:spcBef>
              <a:spcAft>
                <a:spcPts val="270"/>
              </a:spcAft>
              <a:buFont typeface="Arial" panose="02080604020202020204" pitchFamily="34" charset="0"/>
              <a:buChar char="•"/>
            </a:pPr>
            <a:r>
              <a:rPr lang="en-US" sz="2000" dirty="0" smtClean="0">
                <a:sym typeface="+mn-ea"/>
              </a:rPr>
              <a:t>Student </a:t>
            </a:r>
            <a:r>
              <a:rPr lang="en-US" altLang="en-US" sz="2000" dirty="0" smtClean="0">
                <a:sym typeface="+mn-ea"/>
              </a:rPr>
              <a:t>and Providers </a:t>
            </a:r>
            <a:r>
              <a:rPr lang="en-US" sz="2000" dirty="0" smtClean="0">
                <a:sym typeface="+mn-ea"/>
              </a:rPr>
              <a:t>can create and edit profile</a:t>
            </a:r>
            <a:endParaRPr lang="en-US" sz="2000" dirty="0" smtClean="0"/>
          </a:p>
          <a:p>
            <a:pPr marL="342900" lvl="0" indent="-342900">
              <a:spcBef>
                <a:spcPts val="270"/>
              </a:spcBef>
              <a:spcAft>
                <a:spcPts val="270"/>
              </a:spcAft>
              <a:buFont typeface="Arial" panose="02080604020202020204" pitchFamily="34" charset="0"/>
              <a:buChar char="•"/>
            </a:pPr>
            <a:r>
              <a:rPr lang="en-US" altLang="en-US" sz="2000" dirty="0" smtClean="0"/>
              <a:t>J</a:t>
            </a:r>
            <a:r>
              <a:rPr lang="en-US" sz="2000" dirty="0" smtClean="0"/>
              <a:t>Query </a:t>
            </a:r>
            <a:r>
              <a:rPr lang="en-US" sz="2000" dirty="0"/>
              <a:t>form validation during registration</a:t>
            </a:r>
            <a:endParaRPr lang="en-US" sz="2000" dirty="0" smtClean="0"/>
          </a:p>
          <a:p>
            <a:pPr marL="342900" lvl="0" indent="-342900">
              <a:spcBef>
                <a:spcPts val="270"/>
              </a:spcBef>
              <a:spcAft>
                <a:spcPts val="270"/>
              </a:spcAft>
              <a:buFont typeface="Arial" panose="02080604020202020204" pitchFamily="34" charset="0"/>
              <a:buChar char="•"/>
            </a:pPr>
            <a:r>
              <a:rPr lang="en-US" sz="2000" dirty="0"/>
              <a:t>Search seat based on </a:t>
            </a:r>
            <a:r>
              <a:rPr lang="en-US" altLang="en-US" sz="2000" dirty="0"/>
              <a:t>date</a:t>
            </a:r>
            <a:r>
              <a:rPr lang="en-US" sz="2000" dirty="0"/>
              <a:t> </a:t>
            </a:r>
            <a:endParaRPr lang="en-US" sz="2000" dirty="0"/>
          </a:p>
          <a:p>
            <a:pPr marL="342900" lvl="0" indent="-342900">
              <a:spcBef>
                <a:spcPts val="270"/>
              </a:spcBef>
              <a:spcAft>
                <a:spcPts val="270"/>
              </a:spcAft>
              <a:buFont typeface="Arial" panose="02080604020202020204" pitchFamily="34" charset="0"/>
              <a:buChar char="•"/>
            </a:pPr>
            <a:r>
              <a:rPr lang="en-US" altLang="en-US" sz="2000" dirty="0"/>
              <a:t>I</a:t>
            </a:r>
            <a:r>
              <a:rPr lang="en-US" sz="2000" dirty="0"/>
              <a:t>Frame for map</a:t>
            </a:r>
            <a:endParaRPr lang="en-US" sz="2000" dirty="0"/>
          </a:p>
          <a:p>
            <a:pPr marL="342900" lvl="0" indent="-342900">
              <a:spcBef>
                <a:spcPts val="270"/>
              </a:spcBef>
              <a:spcAft>
                <a:spcPts val="270"/>
              </a:spcAft>
              <a:buFont typeface="Arial" panose="02080604020202020204" pitchFamily="34" charset="0"/>
              <a:buChar char="•"/>
            </a:pPr>
            <a:r>
              <a:rPr lang="en-US" altLang="en-US" sz="2000" dirty="0"/>
              <a:t>Re</a:t>
            </a:r>
            <a:r>
              <a:rPr lang="en-US" sz="2000" dirty="0"/>
              <a:t>trieve the user's </a:t>
            </a:r>
            <a:r>
              <a:rPr lang="en-US" sz="2000" dirty="0" smtClean="0"/>
              <a:t>information</a:t>
            </a:r>
            <a:endParaRPr lang="en-US" sz="2000" dirty="0" smtClean="0"/>
          </a:p>
          <a:p>
            <a:pPr marL="342900" lvl="0" indent="-342900">
              <a:spcBef>
                <a:spcPts val="270"/>
              </a:spcBef>
              <a:spcAft>
                <a:spcPts val="270"/>
              </a:spcAft>
              <a:buFont typeface="Arial" panose="02080604020202020204" pitchFamily="34" charset="0"/>
              <a:buChar char="•"/>
            </a:pPr>
            <a:r>
              <a:rPr lang="en-US" sz="2000" dirty="0">
                <a:sym typeface="+mn-ea"/>
              </a:rPr>
              <a:t>Students </a:t>
            </a:r>
            <a:r>
              <a:rPr lang="en-US" altLang="en-US" sz="2000" dirty="0">
                <a:sym typeface="+mn-ea"/>
              </a:rPr>
              <a:t>and Providers </a:t>
            </a:r>
            <a:r>
              <a:rPr lang="en-US" sz="2000" dirty="0">
                <a:sym typeface="+mn-ea"/>
              </a:rPr>
              <a:t>can create </a:t>
            </a:r>
            <a:r>
              <a:rPr lang="en-US" altLang="en-US" sz="2000" dirty="0">
                <a:sym typeface="+mn-ea"/>
              </a:rPr>
              <a:t>and view</a:t>
            </a:r>
            <a:r>
              <a:rPr lang="en-US" sz="2000" dirty="0">
                <a:sym typeface="+mn-ea"/>
              </a:rPr>
              <a:t> post </a:t>
            </a:r>
            <a:endParaRPr lang="en-US" sz="2000" dirty="0">
              <a:sym typeface="+mn-ea"/>
            </a:endParaRPr>
          </a:p>
          <a:p>
            <a:pPr marL="342900" lvl="0" indent="-342900">
              <a:spcBef>
                <a:spcPts val="270"/>
              </a:spcBef>
              <a:spcAft>
                <a:spcPts val="270"/>
              </a:spcAft>
              <a:buFont typeface="Arial" panose="02080604020202020204" pitchFamily="34" charset="0"/>
              <a:buChar char="•"/>
            </a:pPr>
            <a:r>
              <a:rPr lang="en-US" sz="2000" dirty="0">
                <a:sym typeface="+mn-ea"/>
              </a:rPr>
              <a:t>Students </a:t>
            </a:r>
            <a:r>
              <a:rPr lang="en-US" altLang="en-US" sz="2000" dirty="0">
                <a:sym typeface="+mn-ea"/>
              </a:rPr>
              <a:t>and </a:t>
            </a:r>
            <a:r>
              <a:rPr lang="en-US" sz="2000" dirty="0">
                <a:sym typeface="+mn-ea"/>
              </a:rPr>
              <a:t>Providers can edit post and delete post</a:t>
            </a:r>
            <a:endParaRPr lang="en-US" sz="2000" dirty="0">
              <a:sym typeface="+mn-ea"/>
            </a:endParaRPr>
          </a:p>
          <a:p>
            <a:pPr marL="342900" lvl="0" indent="-342900">
              <a:spcBef>
                <a:spcPts val="270"/>
              </a:spcBef>
              <a:spcAft>
                <a:spcPts val="270"/>
              </a:spcAft>
              <a:buFont typeface="Arial" panose="02080604020202020204" pitchFamily="34" charset="0"/>
              <a:buChar char="•"/>
            </a:pPr>
            <a:r>
              <a:rPr lang="en-US" sz="2000" dirty="0">
                <a:sym typeface="+mn-ea"/>
              </a:rPr>
              <a:t>Comment on post , edit comment and delete comment</a:t>
            </a:r>
            <a:endParaRPr lang="en-US" sz="2000" dirty="0">
              <a:sym typeface="+mn-ea"/>
            </a:endParaRPr>
          </a:p>
          <a:p>
            <a:pPr marL="342900" lvl="0" indent="-342900">
              <a:spcBef>
                <a:spcPts val="270"/>
              </a:spcBef>
              <a:spcAft>
                <a:spcPts val="270"/>
              </a:spcAft>
              <a:buFont typeface="Arial" panose="02080604020202020204" pitchFamily="34" charset="0"/>
              <a:buChar char="•"/>
            </a:pPr>
            <a:r>
              <a:rPr lang="en-US" sz="2000" dirty="0">
                <a:sym typeface="+mn-ea"/>
              </a:rPr>
              <a:t>View Hall details </a:t>
            </a:r>
            <a:r>
              <a:rPr lang="en-US" altLang="en-US" sz="2000" dirty="0">
                <a:sym typeface="+mn-ea"/>
              </a:rPr>
              <a:t>and v</a:t>
            </a:r>
            <a:r>
              <a:rPr lang="en-US" sz="2000" dirty="0">
                <a:sym typeface="+mn-ea"/>
              </a:rPr>
              <a:t>isit University website and Admission test website</a:t>
            </a:r>
            <a:endParaRPr lang="en-US" sz="2000" dirty="0">
              <a:sym typeface="+mn-ea"/>
            </a:endParaRPr>
          </a:p>
          <a:p>
            <a:pPr marL="342900" lvl="0" indent="-342900">
              <a:spcBef>
                <a:spcPts val="270"/>
              </a:spcBef>
              <a:spcAft>
                <a:spcPts val="270"/>
              </a:spcAft>
              <a:buFont typeface="Arial" panose="0208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50000"/>
              </a:lnSpc>
              <a:spcBef>
                <a:spcPts val="270"/>
              </a:spcBef>
              <a:spcAft>
                <a:spcPts val="270"/>
              </a:spcAft>
              <a:buFont typeface="Wingdings" panose="05000000000000000000" pitchFamily="2" charset="2"/>
              <a:buChar char="v"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973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System </a:t>
            </a:r>
            <a:r>
              <a:rPr lang="en-US" sz="4000" dirty="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Development Approach</a:t>
            </a:r>
            <a:endParaRPr lang="en-US" sz="4000" dirty="0">
              <a:solidFill>
                <a:schemeClr val="tx1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78099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6320094"/>
            <a:ext cx="8229600" cy="365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lide Number Placeholder 4"/>
          <p:cNvSpPr txBox="1"/>
          <p:nvPr/>
        </p:nvSpPr>
        <p:spPr>
          <a:xfrm>
            <a:off x="8251380" y="6375400"/>
            <a:ext cx="631271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b="1" smtClean="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rPr>
            </a:fld>
            <a:endParaRPr lang="en-US" b="1" dirty="0" smtClean="0">
              <a:solidFill>
                <a:schemeClr val="tx1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4" name="Picture 3" descr="Blank Dia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" y="1344295"/>
            <a:ext cx="9001760" cy="4975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5340"/>
          </a:xfrm>
        </p:spPr>
        <p:txBody>
          <a:bodyPr>
            <a:normAutofit/>
          </a:bodyPr>
          <a:p>
            <a:r>
              <a:rPr lang="en-US" sz="4000" dirty="0" smtClean="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Testing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307334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TextBox 32"/>
          <p:cNvSpPr txBox="1"/>
          <p:nvPr/>
        </p:nvSpPr>
        <p:spPr>
          <a:xfrm flipH="1">
            <a:off x="6867404" y="4961846"/>
            <a:ext cx="213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 dirty="0"/>
              <a:t> </a:t>
            </a:r>
            <a:endParaRPr lang="en-US" sz="1800" dirty="0"/>
          </a:p>
        </p:txBody>
      </p:sp>
      <p:sp>
        <p:nvSpPr>
          <p:cNvPr id="53" name="TextBox 34"/>
          <p:cNvSpPr txBox="1"/>
          <p:nvPr/>
        </p:nvSpPr>
        <p:spPr>
          <a:xfrm flipH="1">
            <a:off x="6877316" y="5507940"/>
            <a:ext cx="256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 dirty="0"/>
              <a:t> </a:t>
            </a:r>
            <a:endParaRPr lang="en-US" sz="1800" dirty="0"/>
          </a:p>
        </p:txBody>
      </p:sp>
      <p:sp>
        <p:nvSpPr>
          <p:cNvPr id="54" name="Rectangle 53"/>
          <p:cNvSpPr/>
          <p:nvPr/>
        </p:nvSpPr>
        <p:spPr>
          <a:xfrm>
            <a:off x="457200" y="1524000"/>
            <a:ext cx="7794179" cy="230695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400" dirty="0" smtClean="0"/>
              <a:t>Unit testing</a:t>
            </a:r>
            <a:endParaRPr lang="en-US" sz="2400" dirty="0" smtClean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400" dirty="0" smtClean="0"/>
              <a:t>Integration testing</a:t>
            </a:r>
            <a:endParaRPr lang="en-US" sz="2400" dirty="0" smtClean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400" dirty="0"/>
              <a:t>Link </a:t>
            </a:r>
            <a:r>
              <a:rPr lang="en-US" sz="2400" dirty="0" smtClean="0"/>
              <a:t>testing</a:t>
            </a:r>
            <a:endParaRPr lang="en-US" sz="2400" b="1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400" dirty="0"/>
              <a:t>Functionality </a:t>
            </a:r>
            <a:r>
              <a:rPr lang="en-US" sz="2400" dirty="0" smtClean="0"/>
              <a:t>Testing</a:t>
            </a:r>
            <a:endParaRPr lang="en-US" sz="2400" dirty="0" smtClean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400" dirty="0"/>
              <a:t>Interface </a:t>
            </a:r>
            <a:r>
              <a:rPr lang="en-US" sz="2400" dirty="0" smtClean="0"/>
              <a:t>testing</a:t>
            </a:r>
            <a:endParaRPr lang="en-US" sz="2400" dirty="0" smtClean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400" dirty="0"/>
              <a:t>Database Testing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57200" y="6320094"/>
            <a:ext cx="8229600" cy="365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lide Number Placeholder 4"/>
          <p:cNvSpPr txBox="1"/>
          <p:nvPr/>
        </p:nvSpPr>
        <p:spPr>
          <a:xfrm>
            <a:off x="8251380" y="6375400"/>
            <a:ext cx="631271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b="1" smtClean="0">
                <a:solidFill>
                  <a:schemeClr val="tx1"/>
                </a:solidFill>
                <a:latin typeface="+mj-lt"/>
                <a:cs typeface="+mj-lt"/>
              </a:rPr>
            </a:fld>
            <a:endParaRPr lang="en-US" b="1" dirty="0" smtClean="0">
              <a:solidFill>
                <a:schemeClr val="tx1"/>
              </a:solidFill>
              <a:latin typeface="+mj-lt"/>
              <a:cs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7200" y="6320094"/>
            <a:ext cx="8229600" cy="365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lide Number Placeholder 4"/>
          <p:cNvSpPr txBox="1"/>
          <p:nvPr/>
        </p:nvSpPr>
        <p:spPr>
          <a:xfrm>
            <a:off x="8251380" y="6375400"/>
            <a:ext cx="631271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b="1" smtClean="0">
                <a:solidFill>
                  <a:schemeClr val="tx1"/>
                </a:solidFill>
                <a:latin typeface="+mj-lt"/>
                <a:cs typeface="+mj-lt"/>
              </a:rPr>
            </a:fld>
            <a:endParaRPr lang="en-US" b="1" dirty="0" smtClean="0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21590" y="1349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Project </a:t>
            </a:r>
            <a:r>
              <a:rPr lang="" altLang="en-US" sz="4000" dirty="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D</a:t>
            </a:r>
            <a:r>
              <a:rPr lang="en-US" sz="4000" dirty="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emonstration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78454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1278255"/>
            <a:ext cx="765810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000" dirty="0" smtClean="0">
                <a:latin typeface="Arial" panose="02080604020202020204" pitchFamily="34" charset="0"/>
                <a:cs typeface="Arial" panose="02080604020202020204" pitchFamily="34" charset="0"/>
                <a:hlinkClick r:id="rId2"/>
              </a:rPr>
              <a:t>Home page</a:t>
            </a:r>
            <a:endParaRPr lang="en-US" sz="2000" dirty="0" smtClean="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sz="2000" dirty="0" smtClean="0"/>
          </a:p>
        </p:txBody>
      </p:sp>
      <p:pic>
        <p:nvPicPr>
          <p:cNvPr id="3" name="Picture 2" descr="52299618569420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888490"/>
            <a:ext cx="8119110" cy="3822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90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Conclusion</a:t>
            </a:r>
            <a:endParaRPr lang="en-US" sz="4000" dirty="0" smtClean="0">
              <a:solidFill>
                <a:schemeClr val="tx1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13709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6320094"/>
            <a:ext cx="8229600" cy="365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lide Number Placeholder 4"/>
          <p:cNvSpPr txBox="1"/>
          <p:nvPr/>
        </p:nvSpPr>
        <p:spPr>
          <a:xfrm>
            <a:off x="8251380" y="6375400"/>
            <a:ext cx="631271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b="1" smtClean="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rPr>
            </a:fld>
            <a:endParaRPr lang="en-US" b="1" dirty="0" smtClean="0">
              <a:solidFill>
                <a:schemeClr val="tx1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19735" y="1576070"/>
            <a:ext cx="84626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sz="2000"/>
              <a:t>This </a:t>
            </a:r>
            <a:r>
              <a:rPr lang="" altLang="en-US" sz="2000"/>
              <a:t>project</a:t>
            </a:r>
            <a:r>
              <a:rPr lang="en-US" sz="2000"/>
              <a:t> is </a:t>
            </a:r>
            <a:r>
              <a:rPr lang="" altLang="en-US" sz="2000"/>
              <a:t>for </a:t>
            </a:r>
            <a:r>
              <a:rPr lang="en-US" sz="2000"/>
              <a:t>helping those students who are very much in need of a safe </a:t>
            </a:r>
            <a:r>
              <a:rPr lang="en-US" altLang="en-US" sz="2000"/>
              <a:t>place</a:t>
            </a:r>
            <a:r>
              <a:rPr lang="en-US" sz="2000"/>
              <a:t> in their </a:t>
            </a:r>
            <a:r>
              <a:rPr lang="en-US" altLang="en-US" sz="2000"/>
              <a:t>“</a:t>
            </a:r>
            <a:r>
              <a:rPr lang="en-US" sz="2000"/>
              <a:t>Admission</a:t>
            </a:r>
            <a:r>
              <a:rPr lang="en-US" altLang="en-US" sz="2000"/>
              <a:t>”</a:t>
            </a:r>
            <a:r>
              <a:rPr lang="en-US" sz="2000"/>
              <a:t> time</a:t>
            </a:r>
            <a:r>
              <a:rPr lang="" altLang="en-US" sz="2000"/>
              <a:t>.</a:t>
            </a:r>
            <a:endParaRPr lang="en-US" sz="2000"/>
          </a:p>
          <a:p>
            <a:pPr indent="0">
              <a:buFont typeface="Arial" panose="02080604020202020204" pitchFamily="34" charset="0"/>
              <a:buNone/>
            </a:pPr>
            <a:endParaRPr lang="en-US" sz="200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sz="2000"/>
              <a:t>Our created system will ease their load as they don</a:t>
            </a:r>
            <a:r>
              <a:rPr lang="en-US" altLang="en-US" sz="2000"/>
              <a:t>’</a:t>
            </a:r>
            <a:r>
              <a:rPr lang="en-US" sz="2000"/>
              <a:t>t have to worry about getting a good </a:t>
            </a:r>
            <a:r>
              <a:rPr lang="" altLang="en-US" sz="2000"/>
              <a:t>place to stay</a:t>
            </a:r>
            <a:endParaRPr lang="en-US" sz="2000"/>
          </a:p>
          <a:p>
            <a:pPr marL="342900" indent="-342900">
              <a:buFont typeface="Arial" panose="0208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" altLang="en-US" sz="2000"/>
              <a:t>Our plan</a:t>
            </a:r>
            <a:r>
              <a:rPr lang="en-US" sz="2000"/>
              <a:t> is to </a:t>
            </a:r>
            <a:r>
              <a:rPr lang="" altLang="en-US" sz="2000"/>
              <a:t>improve</a:t>
            </a:r>
            <a:r>
              <a:rPr lang="en-US" sz="2000"/>
              <a:t> this site </a:t>
            </a:r>
            <a:r>
              <a:rPr lang="" sz="2000"/>
              <a:t>which will work for all universities in our country</a:t>
            </a:r>
            <a:endParaRPr lang="en-US" sz="2000"/>
          </a:p>
          <a:p>
            <a:r>
              <a:rPr lang="en-US" sz="2000"/>
              <a:t> 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17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Outline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6320094"/>
            <a:ext cx="8229600" cy="365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lide Number Placeholder 4"/>
          <p:cNvSpPr txBox="1"/>
          <p:nvPr/>
        </p:nvSpPr>
        <p:spPr>
          <a:xfrm>
            <a:off x="8371030" y="6375400"/>
            <a:ext cx="391970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 smtClean="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rPr>
            </a:fld>
            <a:endParaRPr lang="en-US" sz="1600" b="1" dirty="0">
              <a:solidFill>
                <a:schemeClr val="tx1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9" name="Content Placeholder 2"/>
          <p:cNvSpPr txBox="1"/>
          <p:nvPr/>
        </p:nvSpPr>
        <p:spPr>
          <a:xfrm>
            <a:off x="470990" y="1120400"/>
            <a:ext cx="8305801" cy="5234564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 panose="05040102010807070707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 panose="05000000000000000000"/>
              <a:buChar char="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 panose="05040102010807070707"/>
              <a:buChar char="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 panose="05040102010807070707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 panose="05040102010807070707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 panose="05040102010807070707"/>
              <a:buChar char=""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  <a:spcBef>
                <a:spcPts val="0"/>
              </a:spcBef>
              <a:buClrTx/>
              <a:buSzPct val="92000"/>
            </a:pPr>
            <a:r>
              <a:rPr lang="en-US" altLang="ja-JP" sz="2000" dirty="0">
                <a:latin typeface="Arial" panose="02080604020202020204" pitchFamily="34" charset="0"/>
                <a:cs typeface="Arial" panose="02080604020202020204" pitchFamily="34" charset="0"/>
              </a:rPr>
              <a:t>Motivation</a:t>
            </a:r>
            <a:endParaRPr lang="en-US" altLang="ja-JP" sz="2000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just">
              <a:lnSpc>
                <a:spcPts val="3700"/>
              </a:lnSpc>
              <a:spcBef>
                <a:spcPts val="0"/>
              </a:spcBef>
              <a:buClrTx/>
              <a:buSzPct val="92000"/>
            </a:pPr>
            <a:r>
              <a:rPr lang="en-US" altLang="ja-JP" sz="2000" dirty="0">
                <a:latin typeface="Arial" panose="02080604020202020204" pitchFamily="34" charset="0"/>
                <a:cs typeface="Arial" panose="02080604020202020204" pitchFamily="34" charset="0"/>
              </a:rPr>
              <a:t>Information </a:t>
            </a:r>
            <a:r>
              <a:rPr lang="en-US" altLang="ja-JP" sz="2000" dirty="0" smtClean="0">
                <a:latin typeface="Arial" panose="02080604020202020204" pitchFamily="34" charset="0"/>
                <a:cs typeface="Arial" panose="02080604020202020204" pitchFamily="34" charset="0"/>
              </a:rPr>
              <a:t>Gathering</a:t>
            </a:r>
            <a:endParaRPr lang="en-US" altLang="ja-JP" sz="2000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just">
              <a:lnSpc>
                <a:spcPts val="3700"/>
              </a:lnSpc>
              <a:spcBef>
                <a:spcPts val="0"/>
              </a:spcBef>
              <a:buClrTx/>
              <a:buSzPct val="92000"/>
            </a:pPr>
            <a:r>
              <a:rPr lang="en-US" altLang="ja-JP" sz="2000" dirty="0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Feasibility Analysis</a:t>
            </a:r>
            <a:endParaRPr lang="en-US" altLang="ja-JP" sz="2000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just">
              <a:lnSpc>
                <a:spcPts val="3700"/>
              </a:lnSpc>
              <a:spcBef>
                <a:spcPts val="0"/>
              </a:spcBef>
              <a:buClrTx/>
              <a:buSzPct val="92000"/>
            </a:pPr>
            <a:r>
              <a:rPr lang="en-US" altLang="ja-JP" sz="2000" dirty="0" smtClean="0">
                <a:latin typeface="Arial" panose="02080604020202020204" pitchFamily="34" charset="0"/>
                <a:cs typeface="Arial" panose="02080604020202020204" pitchFamily="34" charset="0"/>
              </a:rPr>
              <a:t>Entity-Relationship (ER) Diagram</a:t>
            </a:r>
            <a:endParaRPr lang="en-US" altLang="ja-JP" sz="2000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just">
              <a:lnSpc>
                <a:spcPts val="3700"/>
              </a:lnSpc>
              <a:spcBef>
                <a:spcPts val="0"/>
              </a:spcBef>
              <a:buClrTx/>
              <a:buSzPct val="92000"/>
            </a:pPr>
            <a:r>
              <a:rPr lang="en-US" altLang="ja-JP" sz="2000" dirty="0" smtClean="0">
                <a:latin typeface="Arial" panose="02080604020202020204" pitchFamily="34" charset="0"/>
                <a:cs typeface="Arial" panose="02080604020202020204" pitchFamily="34" charset="0"/>
              </a:rPr>
              <a:t>Data </a:t>
            </a:r>
            <a:r>
              <a:rPr lang="en-US" altLang="ja-JP" sz="2000" dirty="0">
                <a:latin typeface="Arial" panose="02080604020202020204" pitchFamily="34" charset="0"/>
                <a:cs typeface="Arial" panose="02080604020202020204" pitchFamily="34" charset="0"/>
              </a:rPr>
              <a:t>Flow Diagram (DFD)</a:t>
            </a:r>
            <a:endParaRPr lang="en-US" altLang="ja-JP" sz="2000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just">
              <a:lnSpc>
                <a:spcPts val="3700"/>
              </a:lnSpc>
              <a:spcBef>
                <a:spcPts val="0"/>
              </a:spcBef>
              <a:buClrTx/>
              <a:buSzPct val="92000"/>
            </a:pPr>
            <a:r>
              <a:rPr lang="en-US" altLang="ja-JP" sz="2000" dirty="0">
                <a:latin typeface="Arial" panose="02080604020202020204" pitchFamily="34" charset="0"/>
                <a:cs typeface="Arial" panose="02080604020202020204" pitchFamily="34" charset="0"/>
              </a:rPr>
              <a:t>Use Case Diagram</a:t>
            </a:r>
            <a:endParaRPr lang="en-US" altLang="ja-JP" sz="2000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just">
              <a:lnSpc>
                <a:spcPts val="3700"/>
              </a:lnSpc>
              <a:spcBef>
                <a:spcPts val="0"/>
              </a:spcBef>
              <a:buClrTx/>
              <a:buSzPct val="92000"/>
            </a:pPr>
            <a:r>
              <a:rPr lang="en-US" altLang="ja-JP" sz="2000" dirty="0" smtClean="0">
                <a:latin typeface="Arial" panose="02080604020202020204" pitchFamily="34" charset="0"/>
                <a:cs typeface="Arial" panose="02080604020202020204" pitchFamily="34" charset="0"/>
              </a:rPr>
              <a:t>Features of Our Proposed </a:t>
            </a:r>
            <a:r>
              <a:rPr lang="en-US" altLang="ja-JP" sz="2000" dirty="0">
                <a:latin typeface="Arial" panose="02080604020202020204" pitchFamily="34" charset="0"/>
                <a:cs typeface="Arial" panose="02080604020202020204" pitchFamily="34" charset="0"/>
              </a:rPr>
              <a:t>System</a:t>
            </a:r>
            <a:endParaRPr lang="en-US" altLang="ja-JP" sz="2000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just">
              <a:lnSpc>
                <a:spcPts val="3700"/>
              </a:lnSpc>
              <a:spcBef>
                <a:spcPts val="0"/>
              </a:spcBef>
              <a:buClrTx/>
              <a:buSzPct val="92000"/>
            </a:pPr>
            <a:r>
              <a:rPr lang="en-US" altLang="ja-JP" sz="2000" dirty="0">
                <a:latin typeface="Arial" panose="02080604020202020204" pitchFamily="34" charset="0"/>
                <a:cs typeface="Arial" panose="02080604020202020204" pitchFamily="34" charset="0"/>
              </a:rPr>
              <a:t>System Development </a:t>
            </a:r>
            <a:r>
              <a:rPr lang="en-US" altLang="ja-JP" sz="2000" dirty="0" smtClean="0">
                <a:latin typeface="Arial" panose="02080604020202020204" pitchFamily="34" charset="0"/>
                <a:cs typeface="Arial" panose="02080604020202020204" pitchFamily="34" charset="0"/>
              </a:rPr>
              <a:t>Approach</a:t>
            </a:r>
            <a:endParaRPr lang="en-US" altLang="ja-JP" sz="2000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just">
              <a:lnSpc>
                <a:spcPts val="3700"/>
              </a:lnSpc>
              <a:spcBef>
                <a:spcPts val="0"/>
              </a:spcBef>
              <a:buClrTx/>
              <a:buSzPct val="92000"/>
            </a:pPr>
            <a:r>
              <a:rPr lang="en-US" altLang="ja-JP" sz="2000" dirty="0" smtClean="0">
                <a:latin typeface="Arial" panose="02080604020202020204" pitchFamily="34" charset="0"/>
                <a:cs typeface="Arial" panose="02080604020202020204" pitchFamily="34" charset="0"/>
              </a:rPr>
              <a:t>Testing and Maintenance</a:t>
            </a:r>
            <a:endParaRPr lang="en-US" altLang="ja-JP" sz="2000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just">
              <a:lnSpc>
                <a:spcPts val="3700"/>
              </a:lnSpc>
              <a:spcBef>
                <a:spcPts val="0"/>
              </a:spcBef>
              <a:buClrTx/>
              <a:buSzPct val="92000"/>
            </a:pPr>
            <a:r>
              <a:rPr lang="en-US" altLang="ja-JP" sz="2000" dirty="0">
                <a:latin typeface="Arial" panose="02080604020202020204" pitchFamily="34" charset="0"/>
                <a:cs typeface="Arial" panose="02080604020202020204" pitchFamily="34" charset="0"/>
              </a:rPr>
              <a:t>Snapshot of the Implemented </a:t>
            </a:r>
            <a:r>
              <a:rPr lang="en-US" altLang="ja-JP" sz="2000" dirty="0" smtClean="0">
                <a:latin typeface="Arial" panose="02080604020202020204" pitchFamily="34" charset="0"/>
                <a:cs typeface="Arial" panose="02080604020202020204" pitchFamily="34" charset="0"/>
              </a:rPr>
              <a:t>System</a:t>
            </a:r>
            <a:endParaRPr lang="en-US" altLang="ja-JP" sz="2000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just">
              <a:lnSpc>
                <a:spcPts val="3700"/>
              </a:lnSpc>
              <a:spcBef>
                <a:spcPts val="0"/>
              </a:spcBef>
              <a:buClrTx/>
              <a:buSzPct val="92000"/>
            </a:pPr>
            <a:r>
              <a:rPr lang="en-US" altLang="ja-JP" sz="2000" dirty="0" smtClean="0">
                <a:latin typeface="Arial" panose="02080604020202020204" pitchFamily="34" charset="0"/>
                <a:cs typeface="Arial" panose="02080604020202020204" pitchFamily="34" charset="0"/>
              </a:rPr>
              <a:t>Conclusion</a:t>
            </a:r>
            <a:endParaRPr lang="en-US" altLang="ja-JP" sz="2000" dirty="0" smtClean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9100" y="190500"/>
            <a:ext cx="8229600" cy="58261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Motivation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37" y="1302223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338509"/>
            <a:ext cx="8229600" cy="365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lide Number Placeholder 4"/>
          <p:cNvSpPr txBox="1"/>
          <p:nvPr/>
        </p:nvSpPr>
        <p:spPr>
          <a:xfrm>
            <a:off x="8371030" y="6375400"/>
            <a:ext cx="391970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 smtClean="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rPr>
            </a:fld>
            <a:endParaRPr lang="en-US" sz="1600" b="1" dirty="0">
              <a:solidFill>
                <a:schemeClr val="tx1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4" name="TextBox 8"/>
          <p:cNvSpPr txBox="1"/>
          <p:nvPr/>
        </p:nvSpPr>
        <p:spPr>
          <a:xfrm>
            <a:off x="418784" y="1629466"/>
            <a:ext cx="8747760" cy="3271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ts val="2800"/>
              </a:lnSpc>
              <a:buFont typeface="+mj-lt"/>
              <a:buAutoNum type="arabicPeriod"/>
            </a:pPr>
            <a:r>
              <a:rPr lang="en-US" altLang="en-US" sz="2000" dirty="0">
                <a:latin typeface="Arial" panose="02080604020202020204" pitchFamily="34" charset="0"/>
                <a:cs typeface="Arial" panose="02080604020202020204" pitchFamily="34" charset="0"/>
              </a:rPr>
              <a:t>Difficult to find a place for staying</a:t>
            </a:r>
            <a:endParaRPr lang="en-US" sz="2000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457200" indent="-457200">
              <a:lnSpc>
                <a:spcPts val="2800"/>
              </a:lnSpc>
              <a:buFont typeface="+mj-lt"/>
              <a:buAutoNum type="arabicPeriod"/>
            </a:pPr>
            <a:r>
              <a:rPr lang="en-US" altLang="en-US" sz="2000" dirty="0" smtClean="0">
                <a:latin typeface="Arial" panose="02080604020202020204" pitchFamily="34" charset="0"/>
                <a:cs typeface="Arial" panose="02080604020202020204" pitchFamily="34" charset="0"/>
              </a:rPr>
              <a:t>Needs a lot of time to contact with a university student </a:t>
            </a:r>
            <a:endParaRPr lang="en-US" sz="2000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457200" indent="-457200">
              <a:lnSpc>
                <a:spcPts val="2800"/>
              </a:lnSpc>
              <a:buFont typeface="+mj-lt"/>
              <a:buAutoNum type="arabicPeriod"/>
            </a:pPr>
            <a:r>
              <a:rPr lang="en-US" altLang="en-US" sz="2000" dirty="0">
                <a:latin typeface="Arial" panose="02080604020202020204" pitchFamily="34" charset="0"/>
                <a:cs typeface="Arial" panose="02080604020202020204" pitchFamily="34" charset="0"/>
              </a:rPr>
              <a:t>Quering for a place through social medium like facebook</a:t>
            </a:r>
            <a:endParaRPr lang="en-US" sz="2000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457200" indent="-457200">
              <a:lnSpc>
                <a:spcPts val="2800"/>
              </a:lnSpc>
              <a:buFont typeface="+mj-lt"/>
              <a:buAutoNum type="arabicPeriod"/>
            </a:pPr>
            <a:r>
              <a:rPr lang="en-US" altLang="en-US" sz="2000" dirty="0" smtClean="0">
                <a:latin typeface="Arial" panose="02080604020202020204" pitchFamily="34" charset="0"/>
                <a:cs typeface="Arial" panose="02080604020202020204" pitchFamily="34" charset="0"/>
              </a:rPr>
              <a:t>Individual query kills a lot of time</a:t>
            </a:r>
            <a:endParaRPr lang="en-US" altLang="en-US" sz="2000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457200" indent="-457200">
              <a:lnSpc>
                <a:spcPts val="2800"/>
              </a:lnSpc>
              <a:buFont typeface="+mj-lt"/>
              <a:buAutoNum type="arabicPeriod"/>
            </a:pPr>
            <a:r>
              <a:rPr lang="en-US" altLang="en-US" sz="2000" dirty="0" smtClean="0">
                <a:latin typeface="Arial" panose="02080604020202020204" pitchFamily="34" charset="0"/>
                <a:cs typeface="Arial" panose="02080604020202020204" pitchFamily="34" charset="0"/>
              </a:rPr>
              <a:t>Tension of finding a place may affect student’s concentration of</a:t>
            </a:r>
            <a:endParaRPr lang="en-US" altLang="en-US" sz="2000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indent="0">
              <a:lnSpc>
                <a:spcPts val="2800"/>
              </a:lnSpc>
              <a:buFont typeface="+mj-lt"/>
              <a:buNone/>
            </a:pPr>
            <a:r>
              <a:rPr lang="en-US" altLang="en-US" sz="2000" dirty="0" smtClean="0">
                <a:latin typeface="Arial" panose="02080604020202020204" pitchFamily="34" charset="0"/>
                <a:cs typeface="Arial" panose="02080604020202020204" pitchFamily="34" charset="0"/>
              </a:rPr>
              <a:t>      study.</a:t>
            </a:r>
            <a:endParaRPr lang="en-US" altLang="en-US" sz="2000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457200" indent="-457200">
              <a:lnSpc>
                <a:spcPts val="2800"/>
              </a:lnSpc>
              <a:buFont typeface="+mj-lt"/>
              <a:buAutoNum type="arabicPeriod"/>
            </a:pPr>
            <a:endParaRPr lang="en-US" altLang="en-US" sz="2000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indent="0">
              <a:lnSpc>
                <a:spcPts val="2800"/>
              </a:lnSpc>
              <a:buFont typeface="+mj-lt"/>
              <a:buNone/>
            </a:pPr>
            <a:endParaRPr lang="en-US" sz="1600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cs typeface="Arial" panose="02080604020202020204" pitchFamily="34" charset="0"/>
              </a:rPr>
              <a:t>The target of our project is  trying to mitigate this problems .</a:t>
            </a:r>
            <a:endParaRPr lang="en-US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7" name="Title 33"/>
          <p:cNvSpPr txBox="1"/>
          <p:nvPr/>
        </p:nvSpPr>
        <p:spPr>
          <a:xfrm>
            <a:off x="457031" y="673702"/>
            <a:ext cx="7442200" cy="685800"/>
          </a:xfrm>
          <a:prstGeom prst="rect">
            <a:avLst/>
          </a:prstGeom>
          <a:noFill/>
          <a:ln w="9525" cap="flat" cmpd="sng" algn="ctr">
            <a:noFill/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In </a:t>
            </a:r>
            <a:r>
              <a:rPr lang="en-US" altLang="en-US" sz="2400" dirty="0" smtClean="0">
                <a:solidFill>
                  <a:schemeClr val="tx2">
                    <a:lumMod val="75000"/>
                  </a:schemeClr>
                </a:solidFill>
              </a:rPr>
              <a:t>Existing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System: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8189" y="1302223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Motivation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69014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6320094"/>
            <a:ext cx="8229600" cy="365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lide Number Placeholder 4"/>
          <p:cNvSpPr txBox="1"/>
          <p:nvPr/>
        </p:nvSpPr>
        <p:spPr>
          <a:xfrm>
            <a:off x="8371030" y="6375400"/>
            <a:ext cx="391970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 smtClean="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rPr>
            </a:fld>
            <a:endParaRPr lang="en-US" sz="1600" b="1" dirty="0">
              <a:solidFill>
                <a:schemeClr val="tx1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4110" y="1472580"/>
            <a:ext cx="6036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 Black" panose="020B0A04020102020204" pitchFamily="34" charset="0"/>
              </a:rPr>
              <a:t>CU Admission Shelter</a:t>
            </a:r>
            <a:endParaRPr lang="en-US" sz="3600" b="1" dirty="0">
              <a:latin typeface="Arial Black" panose="020B0A040201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19100" y="2900045"/>
            <a:ext cx="393255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400"/>
              <a:t>Online based system</a:t>
            </a:r>
            <a:endParaRPr lang="en-US" sz="2400"/>
          </a:p>
          <a:p>
            <a:pPr indent="0">
              <a:buFont typeface="Arial" panose="02080604020202020204" pitchFamily="34" charset="0"/>
              <a:buNone/>
            </a:pPr>
            <a:endParaRPr lang="en-US" sz="28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400"/>
              <a:t>Secure</a:t>
            </a:r>
            <a:endParaRPr 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sz="28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Time-efficient</a:t>
            </a:r>
            <a:endParaRPr 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sz="28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400"/>
              <a:t>Easy to use</a:t>
            </a:r>
            <a:endParaRPr lang="en-US" sz="2800" i="1"/>
          </a:p>
          <a:p>
            <a:pPr indent="0">
              <a:buFont typeface="Arial" panose="02080604020202020204" pitchFamily="34" charset="0"/>
              <a:buNone/>
            </a:pPr>
            <a:endParaRPr lang="en-US" sz="28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9112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Information Gathering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37" y="117712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71274" y="117712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6320094"/>
            <a:ext cx="8229600" cy="365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lide Number Placeholder 4"/>
          <p:cNvSpPr txBox="1"/>
          <p:nvPr/>
        </p:nvSpPr>
        <p:spPr>
          <a:xfrm>
            <a:off x="8371030" y="6375400"/>
            <a:ext cx="391970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 smtClean="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rPr>
            </a:fld>
            <a:endParaRPr lang="en-US" sz="1600" b="1" dirty="0">
              <a:solidFill>
                <a:schemeClr val="tx1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3122295"/>
            <a:ext cx="51993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sz="2400" dirty="0" smtClean="0">
                <a:latin typeface="Arial" panose="02080604020202020204" pitchFamily="34" charset="0"/>
                <a:cs typeface="Arial" panose="02080604020202020204" pitchFamily="34" charset="0"/>
              </a:rPr>
              <a:t>Local </a:t>
            </a:r>
            <a:r>
              <a:rPr lang="en-US" altLang="en-US" sz="2400" dirty="0" smtClean="0">
                <a:latin typeface="Arial" panose="02080604020202020204" pitchFamily="34" charset="0"/>
                <a:cs typeface="Arial" panose="02080604020202020204" pitchFamily="34" charset="0"/>
              </a:rPr>
              <a:t>College S</a:t>
            </a:r>
            <a:r>
              <a:rPr lang="en-US" sz="2400" dirty="0" smtClean="0">
                <a:latin typeface="Arial" panose="02080604020202020204" pitchFamily="34" charset="0"/>
                <a:cs typeface="Arial" panose="02080604020202020204" pitchFamily="34" charset="0"/>
              </a:rPr>
              <a:t>tudent</a:t>
            </a:r>
            <a:r>
              <a:rPr lang="en-US" altLang="en-US" sz="2400" dirty="0" smtClean="0">
                <a:latin typeface="Arial" panose="02080604020202020204" pitchFamily="34" charset="0"/>
                <a:cs typeface="Arial" panose="02080604020202020204" pitchFamily="34" charset="0"/>
              </a:rPr>
              <a:t>s</a:t>
            </a:r>
            <a:endParaRPr lang="en-US" sz="2400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sz="2400" dirty="0" smtClean="0">
                <a:latin typeface="Arial" panose="02080604020202020204" pitchFamily="34" charset="0"/>
                <a:cs typeface="Arial" panose="02080604020202020204" pitchFamily="34" charset="0"/>
              </a:rPr>
              <a:t>Current University Students</a:t>
            </a:r>
            <a:endParaRPr lang="en-US" sz="2400" dirty="0" smtClean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4" name="Title 33"/>
          <p:cNvSpPr txBox="1"/>
          <p:nvPr/>
        </p:nvSpPr>
        <p:spPr>
          <a:xfrm>
            <a:off x="482600" y="4471129"/>
            <a:ext cx="7442200" cy="685800"/>
          </a:xfrm>
          <a:prstGeom prst="rect">
            <a:avLst/>
          </a:prstGeom>
          <a:noFill/>
          <a:ln w="9525" cap="flat" cmpd="sng" algn="ctr">
            <a:noFill/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dirty="0">
              <a:solidFill>
                <a:schemeClr val="tx2">
                  <a:lumMod val="75000"/>
                </a:schemeClr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54333" y="2260242"/>
            <a:ext cx="309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419100" y="1798320"/>
            <a:ext cx="732726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interviewed a number of  people who are related with our developed system :</a:t>
            </a:r>
            <a:endParaRPr lang="en-US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970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Feasibility Analysis</a:t>
            </a:r>
            <a:endParaRPr lang="en-US" dirty="0">
              <a:solidFill>
                <a:schemeClr val="tx1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09424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6320094"/>
            <a:ext cx="8229600" cy="365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lide Number Placeholder 4"/>
          <p:cNvSpPr txBox="1"/>
          <p:nvPr/>
        </p:nvSpPr>
        <p:spPr>
          <a:xfrm>
            <a:off x="8251380" y="6375400"/>
            <a:ext cx="631271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b="1" smtClean="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rPr>
            </a:fld>
            <a:endParaRPr lang="en-US" b="1" dirty="0" smtClean="0">
              <a:solidFill>
                <a:schemeClr val="tx1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30200" y="2898775"/>
            <a:ext cx="3980180" cy="18249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154430" y="1965325"/>
            <a:ext cx="175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Manual System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23570" y="3150235"/>
            <a:ext cx="33921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sz="2000"/>
              <a:t>Need</a:t>
            </a:r>
            <a:r>
              <a:rPr lang="en-US" altLang="en-US" sz="2000"/>
              <a:t>s to be active in</a:t>
            </a:r>
            <a:endParaRPr lang="en-US" altLang="en-US" sz="2000"/>
          </a:p>
          <a:p>
            <a:pPr indent="0" algn="l">
              <a:buFont typeface="Arial" panose="02080604020202020204" pitchFamily="34" charset="0"/>
              <a:buNone/>
            </a:pPr>
            <a:r>
              <a:rPr lang="en-US" altLang="en-US" sz="2000"/>
              <a:t>    social media</a:t>
            </a:r>
            <a:endParaRPr lang="en-US" sz="2000"/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sz="2000"/>
              <a:t>Time consuming</a:t>
            </a:r>
            <a:endParaRPr lang="en-US" sz="2000"/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sz="2000">
                <a:sym typeface="+mn-ea"/>
              </a:rPr>
              <a:t>Costly</a:t>
            </a:r>
            <a:endParaRPr lang="en-US" sz="2000">
              <a:sym typeface="+mn-ea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00600" y="2731770"/>
            <a:ext cx="4081145" cy="18948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991100" y="1965325"/>
            <a:ext cx="323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CU Admission Shelter System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991100" y="3150235"/>
            <a:ext cx="37096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sz="2000"/>
              <a:t>No </a:t>
            </a:r>
            <a:r>
              <a:rPr lang="en-US" altLang="en-US" sz="2000"/>
              <a:t>need to be active in</a:t>
            </a:r>
            <a:endParaRPr lang="en-US" altLang="en-US" sz="2000"/>
          </a:p>
          <a:p>
            <a:pPr indent="0" algn="l">
              <a:buFont typeface="Arial" panose="02080604020202020204" pitchFamily="34" charset="0"/>
              <a:buNone/>
            </a:pPr>
            <a:r>
              <a:rPr lang="en-US" altLang="en-US" sz="2000"/>
              <a:t>    social media</a:t>
            </a:r>
            <a:endParaRPr lang="en-US" sz="2000"/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sz="2000"/>
              <a:t>Time saving</a:t>
            </a:r>
            <a:endParaRPr lang="en-US" sz="2000"/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sz="2000"/>
              <a:t>No significant cost</a:t>
            </a:r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17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E-R Diagram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6320094"/>
            <a:ext cx="8229600" cy="365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lide Number Placeholder 4"/>
          <p:cNvSpPr txBox="1"/>
          <p:nvPr/>
        </p:nvSpPr>
        <p:spPr>
          <a:xfrm>
            <a:off x="8251380" y="6375400"/>
            <a:ext cx="631271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 smtClean="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rPr>
            </a:fld>
            <a:endParaRPr lang="en-US" sz="1600" b="1" dirty="0">
              <a:solidFill>
                <a:schemeClr val="tx1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1207" y="91804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95834" y="91804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 descr="webd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70" y="1208405"/>
            <a:ext cx="8058150" cy="5023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22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Data Flow Diagram (Level 0)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6320094"/>
            <a:ext cx="8229600" cy="365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lide Number Placeholder 4"/>
          <p:cNvSpPr txBox="1"/>
          <p:nvPr/>
        </p:nvSpPr>
        <p:spPr>
          <a:xfrm>
            <a:off x="8251380" y="6375400"/>
            <a:ext cx="631271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 smtClean="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rPr>
            </a:fld>
            <a:endParaRPr lang="en-US" sz="1600" b="1" dirty="0">
              <a:solidFill>
                <a:schemeClr val="tx1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93014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Blank Diagram (5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80" y="2265045"/>
            <a:ext cx="7990205" cy="2592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96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Data Flow Diagram (Level </a:t>
            </a:r>
            <a:r>
              <a:rPr lang="en-US" dirty="0" smtClean="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397" y="106282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53414" y="1063463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lide Number Placeholder 4"/>
          <p:cNvSpPr txBox="1"/>
          <p:nvPr/>
        </p:nvSpPr>
        <p:spPr>
          <a:xfrm>
            <a:off x="8251380" y="6375400"/>
            <a:ext cx="631271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 smtClean="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rPr>
            </a:fld>
            <a:endParaRPr lang="en-US" sz="1600" b="1" dirty="0">
              <a:solidFill>
                <a:schemeClr val="tx1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4" name="Picture 3" descr="My First Document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685" y="1209040"/>
            <a:ext cx="5294630" cy="5532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2342</Words>
  <Application>WPS Presentation</Application>
  <PresentationFormat>On-screen Show (4:3)</PresentationFormat>
  <Paragraphs>165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3" baseType="lpstr">
      <vt:lpstr>Arial</vt:lpstr>
      <vt:lpstr>SimSun</vt:lpstr>
      <vt:lpstr>Wingdings</vt:lpstr>
      <vt:lpstr>DejaVu Sans</vt:lpstr>
      <vt:lpstr>Tw Cen MT</vt:lpstr>
      <vt:lpstr>Liberation Sans</vt:lpstr>
      <vt:lpstr>Calibri</vt:lpstr>
      <vt:lpstr>Tahoma</vt:lpstr>
      <vt:lpstr>Wingdings 3</vt:lpstr>
      <vt:lpstr>Wingdings</vt:lpstr>
      <vt:lpstr>Arial Black</vt:lpstr>
      <vt:lpstr>Noto Sans</vt:lpstr>
      <vt:lpstr>微软雅黑</vt:lpstr>
      <vt:lpstr>Noto Sans CJK SC</vt:lpstr>
      <vt:lpstr>Arial Unicode MS</vt:lpstr>
      <vt:lpstr>Akaash</vt:lpstr>
      <vt:lpstr>Standard Symbols PS</vt:lpstr>
      <vt:lpstr>Default Design</vt:lpstr>
      <vt:lpstr>PowerPoint 演示文稿</vt:lpstr>
      <vt:lpstr>Outline</vt:lpstr>
      <vt:lpstr>Motivation</vt:lpstr>
      <vt:lpstr>Motivation</vt:lpstr>
      <vt:lpstr>Information Gathering</vt:lpstr>
      <vt:lpstr>Feasibility Analysis</vt:lpstr>
      <vt:lpstr>E-R Diagram</vt:lpstr>
      <vt:lpstr>Data Flow Diagram (Level 0)</vt:lpstr>
      <vt:lpstr>Data Flow Diagram (Level 1)</vt:lpstr>
      <vt:lpstr>Use Case Diagram</vt:lpstr>
      <vt:lpstr>Features of Our Proposed System</vt:lpstr>
      <vt:lpstr>System Development Approach</vt:lpstr>
      <vt:lpstr>Testing</vt:lpstr>
      <vt:lpstr>Project demonstration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digu</cp:lastModifiedBy>
  <cp:revision>1452</cp:revision>
  <dcterms:created xsi:type="dcterms:W3CDTF">2020-02-12T13:21:16Z</dcterms:created>
  <dcterms:modified xsi:type="dcterms:W3CDTF">2020-02-12T13:21:16Z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