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3" r:id="rId1"/>
  </p:sldMasterIdLst>
  <p:notesMasterIdLst>
    <p:notesMasterId r:id="rId27"/>
  </p:notesMasterIdLst>
  <p:sldIdLst>
    <p:sldId id="256" r:id="rId2"/>
    <p:sldId id="257" r:id="rId3"/>
    <p:sldId id="262" r:id="rId4"/>
    <p:sldId id="258" r:id="rId5"/>
    <p:sldId id="261" r:id="rId6"/>
    <p:sldId id="281" r:id="rId7"/>
    <p:sldId id="283" r:id="rId8"/>
    <p:sldId id="282" r:id="rId9"/>
    <p:sldId id="291" r:id="rId10"/>
    <p:sldId id="290" r:id="rId11"/>
    <p:sldId id="288" r:id="rId12"/>
    <p:sldId id="270" r:id="rId13"/>
    <p:sldId id="294" r:id="rId14"/>
    <p:sldId id="259" r:id="rId15"/>
    <p:sldId id="292" r:id="rId16"/>
    <p:sldId id="260" r:id="rId17"/>
    <p:sldId id="295" r:id="rId18"/>
    <p:sldId id="296" r:id="rId19"/>
    <p:sldId id="284" r:id="rId20"/>
    <p:sldId id="293" r:id="rId21"/>
    <p:sldId id="297" r:id="rId22"/>
    <p:sldId id="298" r:id="rId23"/>
    <p:sldId id="287" r:id="rId24"/>
    <p:sldId id="269"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7" autoAdjust="0"/>
    <p:restoredTop sz="89744" autoAdjust="0"/>
  </p:normalViewPr>
  <p:slideViewPr>
    <p:cSldViewPr snapToGrid="0">
      <p:cViewPr varScale="1">
        <p:scale>
          <a:sx n="75" d="100"/>
          <a:sy n="75" d="100"/>
        </p:scale>
        <p:origin x="1410" y="6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7D8CEA-E56F-4261-996B-FAECFECA9521}" type="doc">
      <dgm:prSet loTypeId="urn:microsoft.com/office/officeart/2005/8/layout/process4" loCatId="process" qsTypeId="urn:microsoft.com/office/officeart/2005/8/quickstyle/simple5" qsCatId="simple" csTypeId="urn:microsoft.com/office/officeart/2005/8/colors/accent1_2" csCatId="accent1" phldr="1"/>
      <dgm:spPr/>
    </dgm:pt>
    <dgm:pt modelId="{B0616419-52F3-4828-A091-E462845E8353}">
      <dgm:prSet phldrT="[Text]" custT="1"/>
      <dgm:spPr/>
      <dgm:t>
        <a:bodyPr/>
        <a:lstStyle/>
        <a:p>
          <a:r>
            <a:rPr lang="en-US" sz="1800" b="1" dirty="0">
              <a:solidFill>
                <a:schemeClr val="bg1"/>
              </a:solidFill>
              <a:latin typeface="Aptos Display" panose="020B0004020202020204" pitchFamily="34" charset="0"/>
              <a:cs typeface="Times New Roman" panose="02020603050405020304" pitchFamily="18" charset="0"/>
            </a:rPr>
            <a:t>Data Loading</a:t>
          </a:r>
        </a:p>
      </dgm:t>
    </dgm:pt>
    <dgm:pt modelId="{3EDF88C1-79FA-4125-96F1-8B89032BCE3C}" type="parTrans" cxnId="{E1AC2920-7E45-4FBA-8C3E-412DC867D031}">
      <dgm:prSet/>
      <dgm:spPr/>
      <dgm:t>
        <a:bodyPr/>
        <a:lstStyle/>
        <a:p>
          <a:endParaRPr lang="en-US" sz="2400"/>
        </a:p>
      </dgm:t>
    </dgm:pt>
    <dgm:pt modelId="{4EC413B4-189B-408A-9AC9-60D43990A130}" type="sibTrans" cxnId="{E1AC2920-7E45-4FBA-8C3E-412DC867D031}">
      <dgm:prSet/>
      <dgm:spPr/>
      <dgm:t>
        <a:bodyPr/>
        <a:lstStyle/>
        <a:p>
          <a:endParaRPr lang="en-US" sz="2400"/>
        </a:p>
      </dgm:t>
    </dgm:pt>
    <dgm:pt modelId="{06771467-4AA2-4C41-8D2B-DCBA69595037}">
      <dgm:prSet phldrT="[Text]" custT="1"/>
      <dgm:spPr/>
      <dgm:t>
        <a:bodyPr/>
        <a:lstStyle/>
        <a:p>
          <a:r>
            <a:rPr lang="en-US" sz="1800" b="1" dirty="0">
              <a:solidFill>
                <a:schemeClr val="bg1"/>
              </a:solidFill>
              <a:latin typeface="Aptos Display" panose="020B0004020202020204" pitchFamily="34" charset="0"/>
              <a:cs typeface="Times New Roman" panose="02020603050405020304" pitchFamily="18" charset="0"/>
            </a:rPr>
            <a:t>Data Preprocessing</a:t>
          </a:r>
        </a:p>
      </dgm:t>
    </dgm:pt>
    <dgm:pt modelId="{0EEDDD6B-EC0C-41F9-B3A4-0911A8C0ABB5}" type="parTrans" cxnId="{92BC0F0D-22C5-47EC-8844-1CF8064ACED2}">
      <dgm:prSet/>
      <dgm:spPr/>
      <dgm:t>
        <a:bodyPr/>
        <a:lstStyle/>
        <a:p>
          <a:endParaRPr lang="en-US" sz="2400"/>
        </a:p>
      </dgm:t>
    </dgm:pt>
    <dgm:pt modelId="{3DEBCD2B-1F1D-43B5-A0C5-901D4256F242}" type="sibTrans" cxnId="{92BC0F0D-22C5-47EC-8844-1CF8064ACED2}">
      <dgm:prSet/>
      <dgm:spPr/>
      <dgm:t>
        <a:bodyPr/>
        <a:lstStyle/>
        <a:p>
          <a:endParaRPr lang="en-US" sz="2400"/>
        </a:p>
      </dgm:t>
    </dgm:pt>
    <dgm:pt modelId="{7A5576ED-ADCD-4FFB-8B71-BA09BAA759A9}">
      <dgm:prSet phldrT="[Text]" custT="1"/>
      <dgm:spPr/>
      <dgm:t>
        <a:bodyPr/>
        <a:lstStyle/>
        <a:p>
          <a:r>
            <a:rPr lang="en-US" sz="1800" b="1" i="0" dirty="0">
              <a:solidFill>
                <a:schemeClr val="bg1"/>
              </a:solidFill>
              <a:latin typeface="Aptos Display" panose="020B0004020202020204" pitchFamily="34" charset="0"/>
            </a:rPr>
            <a:t>Model Architecture</a:t>
          </a:r>
          <a:endParaRPr lang="en-US" sz="1800" b="1" dirty="0">
            <a:solidFill>
              <a:schemeClr val="bg1"/>
            </a:solidFill>
            <a:latin typeface="Aptos Display" panose="020B0004020202020204" pitchFamily="34" charset="0"/>
            <a:cs typeface="Times New Roman" panose="02020603050405020304" pitchFamily="18" charset="0"/>
          </a:endParaRPr>
        </a:p>
      </dgm:t>
    </dgm:pt>
    <dgm:pt modelId="{E3893CF2-D2B0-4A8B-AD1F-AA6D470B6840}" type="parTrans" cxnId="{C1C3897C-49FC-4C23-8D52-479E4F2110E4}">
      <dgm:prSet/>
      <dgm:spPr/>
      <dgm:t>
        <a:bodyPr/>
        <a:lstStyle/>
        <a:p>
          <a:endParaRPr lang="en-US" sz="2400"/>
        </a:p>
      </dgm:t>
    </dgm:pt>
    <dgm:pt modelId="{BF4767BC-C75B-4962-BF69-28AA1F2FD436}" type="sibTrans" cxnId="{C1C3897C-49FC-4C23-8D52-479E4F2110E4}">
      <dgm:prSet/>
      <dgm:spPr/>
      <dgm:t>
        <a:bodyPr/>
        <a:lstStyle/>
        <a:p>
          <a:endParaRPr lang="en-US" sz="2400"/>
        </a:p>
      </dgm:t>
    </dgm:pt>
    <dgm:pt modelId="{DDAD6E85-0E46-45E8-879C-D01386CF243B}">
      <dgm:prSet phldrT="[Text]" custT="1"/>
      <dgm:spPr/>
      <dgm:t>
        <a:bodyPr/>
        <a:lstStyle/>
        <a:p>
          <a:r>
            <a:rPr lang="en-US" sz="1800" b="1" i="0" dirty="0">
              <a:solidFill>
                <a:schemeClr val="bg1"/>
              </a:solidFill>
              <a:latin typeface="Aptos Display" panose="020B0004020202020204" pitchFamily="34" charset="0"/>
            </a:rPr>
            <a:t>Model Training</a:t>
          </a:r>
          <a:endParaRPr lang="en-US" sz="1800" b="1" dirty="0">
            <a:solidFill>
              <a:schemeClr val="bg1"/>
            </a:solidFill>
            <a:latin typeface="Aptos Display" panose="020B0004020202020204" pitchFamily="34" charset="0"/>
            <a:cs typeface="Times New Roman" panose="02020603050405020304" pitchFamily="18" charset="0"/>
          </a:endParaRPr>
        </a:p>
      </dgm:t>
    </dgm:pt>
    <dgm:pt modelId="{2B082E67-F572-478D-A016-51608979C597}" type="parTrans" cxnId="{45E155B1-97D1-4FD8-8348-83B2868B2084}">
      <dgm:prSet/>
      <dgm:spPr/>
      <dgm:t>
        <a:bodyPr/>
        <a:lstStyle/>
        <a:p>
          <a:endParaRPr lang="en-US" sz="2400"/>
        </a:p>
      </dgm:t>
    </dgm:pt>
    <dgm:pt modelId="{A49970D6-8183-49B3-B9BA-A010A7CAB846}" type="sibTrans" cxnId="{45E155B1-97D1-4FD8-8348-83B2868B2084}">
      <dgm:prSet/>
      <dgm:spPr/>
      <dgm:t>
        <a:bodyPr/>
        <a:lstStyle/>
        <a:p>
          <a:endParaRPr lang="en-US" sz="2400"/>
        </a:p>
      </dgm:t>
    </dgm:pt>
    <dgm:pt modelId="{5C52230D-4A62-465A-AB3F-DC63460D5270}">
      <dgm:prSet phldrT="[Text]" custT="1"/>
      <dgm:spPr/>
      <dgm:t>
        <a:bodyPr/>
        <a:lstStyle/>
        <a:p>
          <a:r>
            <a:rPr lang="en-US" sz="1800" b="1" i="0" dirty="0">
              <a:solidFill>
                <a:schemeClr val="bg1"/>
              </a:solidFill>
              <a:latin typeface="Aptos Display" panose="020B0004020202020204" pitchFamily="34" charset="0"/>
            </a:rPr>
            <a:t>Evaluation</a:t>
          </a:r>
          <a:endParaRPr lang="en-US" sz="1800" b="1" dirty="0">
            <a:solidFill>
              <a:schemeClr val="bg1"/>
            </a:solidFill>
            <a:latin typeface="Aptos Display" panose="020B0004020202020204" pitchFamily="34" charset="0"/>
            <a:cs typeface="Times New Roman" panose="02020603050405020304" pitchFamily="18" charset="0"/>
          </a:endParaRPr>
        </a:p>
      </dgm:t>
    </dgm:pt>
    <dgm:pt modelId="{402EE986-5884-44ED-B6CE-85D5BFA9659D}" type="parTrans" cxnId="{D293504E-87FB-4A06-8D39-1634FDF91123}">
      <dgm:prSet/>
      <dgm:spPr/>
      <dgm:t>
        <a:bodyPr/>
        <a:lstStyle/>
        <a:p>
          <a:endParaRPr lang="en-US" sz="2400"/>
        </a:p>
      </dgm:t>
    </dgm:pt>
    <dgm:pt modelId="{43BE5645-4C63-4D78-89A6-455EB312E11A}" type="sibTrans" cxnId="{D293504E-87FB-4A06-8D39-1634FDF91123}">
      <dgm:prSet/>
      <dgm:spPr/>
      <dgm:t>
        <a:bodyPr/>
        <a:lstStyle/>
        <a:p>
          <a:endParaRPr lang="en-US" sz="2400"/>
        </a:p>
      </dgm:t>
    </dgm:pt>
    <dgm:pt modelId="{E3FE6D8C-C24B-43BF-8110-C0727CB894D1}">
      <dgm:prSet phldrT="[Text]" custT="1"/>
      <dgm:spPr/>
      <dgm:t>
        <a:bodyPr/>
        <a:lstStyle/>
        <a:p>
          <a:r>
            <a:rPr lang="en-US" sz="1800" b="1" i="0" dirty="0">
              <a:solidFill>
                <a:schemeClr val="bg1"/>
              </a:solidFill>
              <a:latin typeface="Aptos Display" panose="020B0004020202020204" pitchFamily="34" charset="0"/>
            </a:rPr>
            <a:t>Deployment</a:t>
          </a:r>
          <a:endParaRPr lang="en-US" sz="1800" b="1" dirty="0">
            <a:solidFill>
              <a:schemeClr val="bg1"/>
            </a:solidFill>
            <a:latin typeface="Aptos Display" panose="020B0004020202020204" pitchFamily="34" charset="0"/>
            <a:cs typeface="Times New Roman" panose="02020603050405020304" pitchFamily="18" charset="0"/>
          </a:endParaRPr>
        </a:p>
      </dgm:t>
    </dgm:pt>
    <dgm:pt modelId="{5F9D5A57-AD05-4ED6-BC9B-96FD017A0D6A}" type="parTrans" cxnId="{44B938FB-84F6-4959-A1B6-ED3B500B7685}">
      <dgm:prSet/>
      <dgm:spPr/>
      <dgm:t>
        <a:bodyPr/>
        <a:lstStyle/>
        <a:p>
          <a:endParaRPr lang="en-US" sz="2400"/>
        </a:p>
      </dgm:t>
    </dgm:pt>
    <dgm:pt modelId="{B615F5C0-659A-43C0-B3F7-9C779DD8A7F3}" type="sibTrans" cxnId="{44B938FB-84F6-4959-A1B6-ED3B500B7685}">
      <dgm:prSet/>
      <dgm:spPr/>
      <dgm:t>
        <a:bodyPr/>
        <a:lstStyle/>
        <a:p>
          <a:endParaRPr lang="en-US" sz="2400"/>
        </a:p>
      </dgm:t>
    </dgm:pt>
    <dgm:pt modelId="{D1BFD462-B1FA-44A1-94E4-F5022D20CBF7}">
      <dgm:prSet phldrT="[Text]" custT="1"/>
      <dgm:spPr/>
      <dgm:t>
        <a:bodyPr/>
        <a:lstStyle/>
        <a:p>
          <a:r>
            <a:rPr lang="en-US" sz="1800" b="1" i="0" dirty="0">
              <a:solidFill>
                <a:schemeClr val="bg1"/>
              </a:solidFill>
              <a:latin typeface="Aptos Display" panose="020B0004020202020204" pitchFamily="34" charset="0"/>
            </a:rPr>
            <a:t>Results Interpretation</a:t>
          </a:r>
          <a:endParaRPr lang="en-US" sz="1800" b="1" dirty="0">
            <a:solidFill>
              <a:schemeClr val="bg1"/>
            </a:solidFill>
            <a:latin typeface="Aptos Display" panose="020B0004020202020204" pitchFamily="34" charset="0"/>
            <a:cs typeface="Times New Roman" panose="02020603050405020304" pitchFamily="18" charset="0"/>
          </a:endParaRPr>
        </a:p>
      </dgm:t>
    </dgm:pt>
    <dgm:pt modelId="{276EAA13-2063-4450-AA28-500E83B67B5E}" type="parTrans" cxnId="{A0C08555-01D0-4996-B2AA-3A6C52581580}">
      <dgm:prSet/>
      <dgm:spPr/>
      <dgm:t>
        <a:bodyPr/>
        <a:lstStyle/>
        <a:p>
          <a:endParaRPr lang="en-US" sz="2400"/>
        </a:p>
      </dgm:t>
    </dgm:pt>
    <dgm:pt modelId="{37104895-C519-4CDD-9FC3-35FCB0F5B5E5}" type="sibTrans" cxnId="{A0C08555-01D0-4996-B2AA-3A6C52581580}">
      <dgm:prSet/>
      <dgm:spPr/>
      <dgm:t>
        <a:bodyPr/>
        <a:lstStyle/>
        <a:p>
          <a:endParaRPr lang="en-US" sz="2400"/>
        </a:p>
      </dgm:t>
    </dgm:pt>
    <dgm:pt modelId="{AA668081-734E-4183-8296-45827630E142}" type="pres">
      <dgm:prSet presAssocID="{7A7D8CEA-E56F-4261-996B-FAECFECA9521}" presName="Name0" presStyleCnt="0">
        <dgm:presLayoutVars>
          <dgm:dir/>
          <dgm:animLvl val="lvl"/>
          <dgm:resizeHandles val="exact"/>
        </dgm:presLayoutVars>
      </dgm:prSet>
      <dgm:spPr/>
    </dgm:pt>
    <dgm:pt modelId="{AE0FAA61-B119-4A02-947F-8EF3801E9A20}" type="pres">
      <dgm:prSet presAssocID="{E3FE6D8C-C24B-43BF-8110-C0727CB894D1}" presName="boxAndChildren" presStyleCnt="0"/>
      <dgm:spPr/>
    </dgm:pt>
    <dgm:pt modelId="{F2D4EB26-54A1-45BF-A84F-8D69D72CE40B}" type="pres">
      <dgm:prSet presAssocID="{E3FE6D8C-C24B-43BF-8110-C0727CB894D1}" presName="parentTextBox" presStyleLbl="node1" presStyleIdx="0" presStyleCnt="7"/>
      <dgm:spPr/>
    </dgm:pt>
    <dgm:pt modelId="{CCC7892D-80D3-4E6E-8C02-B706E177BB72}" type="pres">
      <dgm:prSet presAssocID="{37104895-C519-4CDD-9FC3-35FCB0F5B5E5}" presName="sp" presStyleCnt="0"/>
      <dgm:spPr/>
    </dgm:pt>
    <dgm:pt modelId="{8F15BC3F-DC83-4902-A2C2-4543083A3259}" type="pres">
      <dgm:prSet presAssocID="{D1BFD462-B1FA-44A1-94E4-F5022D20CBF7}" presName="arrowAndChildren" presStyleCnt="0"/>
      <dgm:spPr/>
    </dgm:pt>
    <dgm:pt modelId="{48B79CD6-F4B7-4ABE-8759-744F20D71B78}" type="pres">
      <dgm:prSet presAssocID="{D1BFD462-B1FA-44A1-94E4-F5022D20CBF7}" presName="parentTextArrow" presStyleLbl="node1" presStyleIdx="1" presStyleCnt="7"/>
      <dgm:spPr/>
    </dgm:pt>
    <dgm:pt modelId="{12BAD6EF-7932-4A98-985E-110C67728138}" type="pres">
      <dgm:prSet presAssocID="{43BE5645-4C63-4D78-89A6-455EB312E11A}" presName="sp" presStyleCnt="0"/>
      <dgm:spPr/>
    </dgm:pt>
    <dgm:pt modelId="{B40956B3-565A-4871-9BCE-B8E98F092FBD}" type="pres">
      <dgm:prSet presAssocID="{5C52230D-4A62-465A-AB3F-DC63460D5270}" presName="arrowAndChildren" presStyleCnt="0"/>
      <dgm:spPr/>
    </dgm:pt>
    <dgm:pt modelId="{010F2407-29F7-4DE4-87A8-5FBA8677F620}" type="pres">
      <dgm:prSet presAssocID="{5C52230D-4A62-465A-AB3F-DC63460D5270}" presName="parentTextArrow" presStyleLbl="node1" presStyleIdx="2" presStyleCnt="7"/>
      <dgm:spPr/>
    </dgm:pt>
    <dgm:pt modelId="{6B360AC7-1CB2-4344-8BE7-5BC774C93C6B}" type="pres">
      <dgm:prSet presAssocID="{A49970D6-8183-49B3-B9BA-A010A7CAB846}" presName="sp" presStyleCnt="0"/>
      <dgm:spPr/>
    </dgm:pt>
    <dgm:pt modelId="{6B568EE2-00AC-4A3D-9451-33BD1ABA4225}" type="pres">
      <dgm:prSet presAssocID="{DDAD6E85-0E46-45E8-879C-D01386CF243B}" presName="arrowAndChildren" presStyleCnt="0"/>
      <dgm:spPr/>
    </dgm:pt>
    <dgm:pt modelId="{49CA9FDE-D178-47AA-8912-BA9FAACE2B66}" type="pres">
      <dgm:prSet presAssocID="{DDAD6E85-0E46-45E8-879C-D01386CF243B}" presName="parentTextArrow" presStyleLbl="node1" presStyleIdx="3" presStyleCnt="7"/>
      <dgm:spPr/>
    </dgm:pt>
    <dgm:pt modelId="{15C01A1E-6D75-4B4A-956D-2208A2F21B03}" type="pres">
      <dgm:prSet presAssocID="{BF4767BC-C75B-4962-BF69-28AA1F2FD436}" presName="sp" presStyleCnt="0"/>
      <dgm:spPr/>
    </dgm:pt>
    <dgm:pt modelId="{995D9AE1-038E-409C-BD5F-E8858073E41F}" type="pres">
      <dgm:prSet presAssocID="{7A5576ED-ADCD-4FFB-8B71-BA09BAA759A9}" presName="arrowAndChildren" presStyleCnt="0"/>
      <dgm:spPr/>
    </dgm:pt>
    <dgm:pt modelId="{FF557D19-C743-423A-85E7-949C4408E393}" type="pres">
      <dgm:prSet presAssocID="{7A5576ED-ADCD-4FFB-8B71-BA09BAA759A9}" presName="parentTextArrow" presStyleLbl="node1" presStyleIdx="4" presStyleCnt="7"/>
      <dgm:spPr/>
    </dgm:pt>
    <dgm:pt modelId="{726E0FBD-198F-430D-B7A9-FA0C86CFCECC}" type="pres">
      <dgm:prSet presAssocID="{3DEBCD2B-1F1D-43B5-A0C5-901D4256F242}" presName="sp" presStyleCnt="0"/>
      <dgm:spPr/>
    </dgm:pt>
    <dgm:pt modelId="{86326CF5-90B9-471D-ABDA-3F2D8B072D67}" type="pres">
      <dgm:prSet presAssocID="{06771467-4AA2-4C41-8D2B-DCBA69595037}" presName="arrowAndChildren" presStyleCnt="0"/>
      <dgm:spPr/>
    </dgm:pt>
    <dgm:pt modelId="{0452D4BD-1A4B-4A4B-91A3-321773390D05}" type="pres">
      <dgm:prSet presAssocID="{06771467-4AA2-4C41-8D2B-DCBA69595037}" presName="parentTextArrow" presStyleLbl="node1" presStyleIdx="5" presStyleCnt="7"/>
      <dgm:spPr/>
    </dgm:pt>
    <dgm:pt modelId="{683AC9AA-3B4B-463D-ACBC-AFD5F33684B2}" type="pres">
      <dgm:prSet presAssocID="{4EC413B4-189B-408A-9AC9-60D43990A130}" presName="sp" presStyleCnt="0"/>
      <dgm:spPr/>
    </dgm:pt>
    <dgm:pt modelId="{19924729-026D-4A4C-ACC4-CFA079D4A822}" type="pres">
      <dgm:prSet presAssocID="{B0616419-52F3-4828-A091-E462845E8353}" presName="arrowAndChildren" presStyleCnt="0"/>
      <dgm:spPr/>
    </dgm:pt>
    <dgm:pt modelId="{B37888FC-9BB8-4D03-80F4-42C65181DA66}" type="pres">
      <dgm:prSet presAssocID="{B0616419-52F3-4828-A091-E462845E8353}" presName="parentTextArrow" presStyleLbl="node1" presStyleIdx="6" presStyleCnt="7" custLinFactNeighborY="-20"/>
      <dgm:spPr/>
    </dgm:pt>
  </dgm:ptLst>
  <dgm:cxnLst>
    <dgm:cxn modelId="{92BC0F0D-22C5-47EC-8844-1CF8064ACED2}" srcId="{7A7D8CEA-E56F-4261-996B-FAECFECA9521}" destId="{06771467-4AA2-4C41-8D2B-DCBA69595037}" srcOrd="1" destOrd="0" parTransId="{0EEDDD6B-EC0C-41F9-B3A4-0911A8C0ABB5}" sibTransId="{3DEBCD2B-1F1D-43B5-A0C5-901D4256F242}"/>
    <dgm:cxn modelId="{E1AC2920-7E45-4FBA-8C3E-412DC867D031}" srcId="{7A7D8CEA-E56F-4261-996B-FAECFECA9521}" destId="{B0616419-52F3-4828-A091-E462845E8353}" srcOrd="0" destOrd="0" parTransId="{3EDF88C1-79FA-4125-96F1-8B89032BCE3C}" sibTransId="{4EC413B4-189B-408A-9AC9-60D43990A130}"/>
    <dgm:cxn modelId="{ADD22F5F-EAAE-4BD9-8248-EC9189D95188}" type="presOf" srcId="{B0616419-52F3-4828-A091-E462845E8353}" destId="{B37888FC-9BB8-4D03-80F4-42C65181DA66}" srcOrd="0" destOrd="0" presId="urn:microsoft.com/office/officeart/2005/8/layout/process4"/>
    <dgm:cxn modelId="{D293504E-87FB-4A06-8D39-1634FDF91123}" srcId="{7A7D8CEA-E56F-4261-996B-FAECFECA9521}" destId="{5C52230D-4A62-465A-AB3F-DC63460D5270}" srcOrd="4" destOrd="0" parTransId="{402EE986-5884-44ED-B6CE-85D5BFA9659D}" sibTransId="{43BE5645-4C63-4D78-89A6-455EB312E11A}"/>
    <dgm:cxn modelId="{A0C08555-01D0-4996-B2AA-3A6C52581580}" srcId="{7A7D8CEA-E56F-4261-996B-FAECFECA9521}" destId="{D1BFD462-B1FA-44A1-94E4-F5022D20CBF7}" srcOrd="5" destOrd="0" parTransId="{276EAA13-2063-4450-AA28-500E83B67B5E}" sibTransId="{37104895-C519-4CDD-9FC3-35FCB0F5B5E5}"/>
    <dgm:cxn modelId="{6722E976-30B5-43B1-B32B-2638E70AD40A}" type="presOf" srcId="{5C52230D-4A62-465A-AB3F-DC63460D5270}" destId="{010F2407-29F7-4DE4-87A8-5FBA8677F620}" srcOrd="0" destOrd="0" presId="urn:microsoft.com/office/officeart/2005/8/layout/process4"/>
    <dgm:cxn modelId="{4FDDD359-4B9D-4758-90BC-F8302DAB8870}" type="presOf" srcId="{DDAD6E85-0E46-45E8-879C-D01386CF243B}" destId="{49CA9FDE-D178-47AA-8912-BA9FAACE2B66}" srcOrd="0" destOrd="0" presId="urn:microsoft.com/office/officeart/2005/8/layout/process4"/>
    <dgm:cxn modelId="{C1C3897C-49FC-4C23-8D52-479E4F2110E4}" srcId="{7A7D8CEA-E56F-4261-996B-FAECFECA9521}" destId="{7A5576ED-ADCD-4FFB-8B71-BA09BAA759A9}" srcOrd="2" destOrd="0" parTransId="{E3893CF2-D2B0-4A8B-AD1F-AA6D470B6840}" sibTransId="{BF4767BC-C75B-4962-BF69-28AA1F2FD436}"/>
    <dgm:cxn modelId="{5D1BC498-0D12-42E2-B167-8C72CF33DF12}" type="presOf" srcId="{E3FE6D8C-C24B-43BF-8110-C0727CB894D1}" destId="{F2D4EB26-54A1-45BF-A84F-8D69D72CE40B}" srcOrd="0" destOrd="0" presId="urn:microsoft.com/office/officeart/2005/8/layout/process4"/>
    <dgm:cxn modelId="{63A8C2A0-9133-4B63-BA42-A9D536A25771}" type="presOf" srcId="{7A5576ED-ADCD-4FFB-8B71-BA09BAA759A9}" destId="{FF557D19-C743-423A-85E7-949C4408E393}" srcOrd="0" destOrd="0" presId="urn:microsoft.com/office/officeart/2005/8/layout/process4"/>
    <dgm:cxn modelId="{0A507EA2-D509-4949-A64A-EA3781B1E139}" type="presOf" srcId="{D1BFD462-B1FA-44A1-94E4-F5022D20CBF7}" destId="{48B79CD6-F4B7-4ABE-8759-744F20D71B78}" srcOrd="0" destOrd="0" presId="urn:microsoft.com/office/officeart/2005/8/layout/process4"/>
    <dgm:cxn modelId="{45E155B1-97D1-4FD8-8348-83B2868B2084}" srcId="{7A7D8CEA-E56F-4261-996B-FAECFECA9521}" destId="{DDAD6E85-0E46-45E8-879C-D01386CF243B}" srcOrd="3" destOrd="0" parTransId="{2B082E67-F572-478D-A016-51608979C597}" sibTransId="{A49970D6-8183-49B3-B9BA-A010A7CAB846}"/>
    <dgm:cxn modelId="{C80CEFBF-1EC2-4BCC-A046-BBD8360F9DA1}" type="presOf" srcId="{06771467-4AA2-4C41-8D2B-DCBA69595037}" destId="{0452D4BD-1A4B-4A4B-91A3-321773390D05}" srcOrd="0" destOrd="0" presId="urn:microsoft.com/office/officeart/2005/8/layout/process4"/>
    <dgm:cxn modelId="{F20495F2-78B7-4EB1-A120-CC929E9B4DC0}" type="presOf" srcId="{7A7D8CEA-E56F-4261-996B-FAECFECA9521}" destId="{AA668081-734E-4183-8296-45827630E142}" srcOrd="0" destOrd="0" presId="urn:microsoft.com/office/officeart/2005/8/layout/process4"/>
    <dgm:cxn modelId="{44B938FB-84F6-4959-A1B6-ED3B500B7685}" srcId="{7A7D8CEA-E56F-4261-996B-FAECFECA9521}" destId="{E3FE6D8C-C24B-43BF-8110-C0727CB894D1}" srcOrd="6" destOrd="0" parTransId="{5F9D5A57-AD05-4ED6-BC9B-96FD017A0D6A}" sibTransId="{B615F5C0-659A-43C0-B3F7-9C779DD8A7F3}"/>
    <dgm:cxn modelId="{62CEC648-A0DC-4752-9E4A-E394D619B4FD}" type="presParOf" srcId="{AA668081-734E-4183-8296-45827630E142}" destId="{AE0FAA61-B119-4A02-947F-8EF3801E9A20}" srcOrd="0" destOrd="0" presId="urn:microsoft.com/office/officeart/2005/8/layout/process4"/>
    <dgm:cxn modelId="{3683D3A2-F1D4-4613-8937-29A95D41A18A}" type="presParOf" srcId="{AE0FAA61-B119-4A02-947F-8EF3801E9A20}" destId="{F2D4EB26-54A1-45BF-A84F-8D69D72CE40B}" srcOrd="0" destOrd="0" presId="urn:microsoft.com/office/officeart/2005/8/layout/process4"/>
    <dgm:cxn modelId="{14EEB243-D48B-4E5B-8BE6-990DE6E0D963}" type="presParOf" srcId="{AA668081-734E-4183-8296-45827630E142}" destId="{CCC7892D-80D3-4E6E-8C02-B706E177BB72}" srcOrd="1" destOrd="0" presId="urn:microsoft.com/office/officeart/2005/8/layout/process4"/>
    <dgm:cxn modelId="{B347FAB0-A9D1-4B97-AB0E-A635905A148E}" type="presParOf" srcId="{AA668081-734E-4183-8296-45827630E142}" destId="{8F15BC3F-DC83-4902-A2C2-4543083A3259}" srcOrd="2" destOrd="0" presId="urn:microsoft.com/office/officeart/2005/8/layout/process4"/>
    <dgm:cxn modelId="{17C95B4F-1FFB-4B21-8A49-B071034304EA}" type="presParOf" srcId="{8F15BC3F-DC83-4902-A2C2-4543083A3259}" destId="{48B79CD6-F4B7-4ABE-8759-744F20D71B78}" srcOrd="0" destOrd="0" presId="urn:microsoft.com/office/officeart/2005/8/layout/process4"/>
    <dgm:cxn modelId="{93131B59-ED2E-44E7-9235-5596B2F0F4CA}" type="presParOf" srcId="{AA668081-734E-4183-8296-45827630E142}" destId="{12BAD6EF-7932-4A98-985E-110C67728138}" srcOrd="3" destOrd="0" presId="urn:microsoft.com/office/officeart/2005/8/layout/process4"/>
    <dgm:cxn modelId="{EB60D824-D17F-4450-A624-3FE327071292}" type="presParOf" srcId="{AA668081-734E-4183-8296-45827630E142}" destId="{B40956B3-565A-4871-9BCE-B8E98F092FBD}" srcOrd="4" destOrd="0" presId="urn:microsoft.com/office/officeart/2005/8/layout/process4"/>
    <dgm:cxn modelId="{9454B918-0E5B-44CF-97CB-15FC66CCACD4}" type="presParOf" srcId="{B40956B3-565A-4871-9BCE-B8E98F092FBD}" destId="{010F2407-29F7-4DE4-87A8-5FBA8677F620}" srcOrd="0" destOrd="0" presId="urn:microsoft.com/office/officeart/2005/8/layout/process4"/>
    <dgm:cxn modelId="{997C67EC-03FA-4F62-896F-DADEF71555CB}" type="presParOf" srcId="{AA668081-734E-4183-8296-45827630E142}" destId="{6B360AC7-1CB2-4344-8BE7-5BC774C93C6B}" srcOrd="5" destOrd="0" presId="urn:microsoft.com/office/officeart/2005/8/layout/process4"/>
    <dgm:cxn modelId="{A890D79A-C8C8-4EED-A635-993DE20B7385}" type="presParOf" srcId="{AA668081-734E-4183-8296-45827630E142}" destId="{6B568EE2-00AC-4A3D-9451-33BD1ABA4225}" srcOrd="6" destOrd="0" presId="urn:microsoft.com/office/officeart/2005/8/layout/process4"/>
    <dgm:cxn modelId="{2FF40D6F-7B2D-49C2-B81B-3D019AEA02F3}" type="presParOf" srcId="{6B568EE2-00AC-4A3D-9451-33BD1ABA4225}" destId="{49CA9FDE-D178-47AA-8912-BA9FAACE2B66}" srcOrd="0" destOrd="0" presId="urn:microsoft.com/office/officeart/2005/8/layout/process4"/>
    <dgm:cxn modelId="{04A6EEFA-A4E1-4FBA-9FB5-7F028729B4D5}" type="presParOf" srcId="{AA668081-734E-4183-8296-45827630E142}" destId="{15C01A1E-6D75-4B4A-956D-2208A2F21B03}" srcOrd="7" destOrd="0" presId="urn:microsoft.com/office/officeart/2005/8/layout/process4"/>
    <dgm:cxn modelId="{B25A809C-C916-417F-9592-798FF7DAE7F8}" type="presParOf" srcId="{AA668081-734E-4183-8296-45827630E142}" destId="{995D9AE1-038E-409C-BD5F-E8858073E41F}" srcOrd="8" destOrd="0" presId="urn:microsoft.com/office/officeart/2005/8/layout/process4"/>
    <dgm:cxn modelId="{EF57C78B-A2FF-454B-82C3-CD8F6DAFFEB1}" type="presParOf" srcId="{995D9AE1-038E-409C-BD5F-E8858073E41F}" destId="{FF557D19-C743-423A-85E7-949C4408E393}" srcOrd="0" destOrd="0" presId="urn:microsoft.com/office/officeart/2005/8/layout/process4"/>
    <dgm:cxn modelId="{D284F7EE-3356-42B9-8C43-906528594892}" type="presParOf" srcId="{AA668081-734E-4183-8296-45827630E142}" destId="{726E0FBD-198F-430D-B7A9-FA0C86CFCECC}" srcOrd="9" destOrd="0" presId="urn:microsoft.com/office/officeart/2005/8/layout/process4"/>
    <dgm:cxn modelId="{71E79F36-4B31-4313-9D81-EEC235D5D4C4}" type="presParOf" srcId="{AA668081-734E-4183-8296-45827630E142}" destId="{86326CF5-90B9-471D-ABDA-3F2D8B072D67}" srcOrd="10" destOrd="0" presId="urn:microsoft.com/office/officeart/2005/8/layout/process4"/>
    <dgm:cxn modelId="{D2A96F48-59D8-485A-89ED-93457A15CCFA}" type="presParOf" srcId="{86326CF5-90B9-471D-ABDA-3F2D8B072D67}" destId="{0452D4BD-1A4B-4A4B-91A3-321773390D05}" srcOrd="0" destOrd="0" presId="urn:microsoft.com/office/officeart/2005/8/layout/process4"/>
    <dgm:cxn modelId="{30E314F8-E7A5-4EA2-BE69-9213A2F6B1F6}" type="presParOf" srcId="{AA668081-734E-4183-8296-45827630E142}" destId="{683AC9AA-3B4B-463D-ACBC-AFD5F33684B2}" srcOrd="11" destOrd="0" presId="urn:microsoft.com/office/officeart/2005/8/layout/process4"/>
    <dgm:cxn modelId="{EB950923-BA02-4FB4-8EFF-B755EDD0E2DF}" type="presParOf" srcId="{AA668081-734E-4183-8296-45827630E142}" destId="{19924729-026D-4A4C-ACC4-CFA079D4A822}" srcOrd="12" destOrd="0" presId="urn:microsoft.com/office/officeart/2005/8/layout/process4"/>
    <dgm:cxn modelId="{414EE0E5-5F00-4283-97D9-DF076B0B815E}" type="presParOf" srcId="{19924729-026D-4A4C-ACC4-CFA079D4A822}" destId="{B37888FC-9BB8-4D03-80F4-42C65181DA6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4EB26-54A1-45BF-A84F-8D69D72CE40B}">
      <dsp:nvSpPr>
        <dsp:cNvPr id="0" name=""/>
        <dsp:cNvSpPr/>
      </dsp:nvSpPr>
      <dsp:spPr>
        <a:xfrm>
          <a:off x="0" y="4396497"/>
          <a:ext cx="8829862" cy="481106"/>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bg1"/>
              </a:solidFill>
              <a:latin typeface="Aptos Display" panose="020B0004020202020204" pitchFamily="34" charset="0"/>
            </a:rPr>
            <a:t>Deployment</a:t>
          </a:r>
          <a:endParaRPr lang="en-US" sz="1800" b="1" kern="1200" dirty="0">
            <a:solidFill>
              <a:schemeClr val="bg1"/>
            </a:solidFill>
            <a:latin typeface="Aptos Display" panose="020B0004020202020204" pitchFamily="34" charset="0"/>
            <a:cs typeface="Times New Roman" panose="02020603050405020304" pitchFamily="18" charset="0"/>
          </a:endParaRPr>
        </a:p>
      </dsp:txBody>
      <dsp:txXfrm>
        <a:off x="0" y="4396497"/>
        <a:ext cx="8829862" cy="481106"/>
      </dsp:txXfrm>
    </dsp:sp>
    <dsp:sp modelId="{48B79CD6-F4B7-4ABE-8759-744F20D71B78}">
      <dsp:nvSpPr>
        <dsp:cNvPr id="0" name=""/>
        <dsp:cNvSpPr/>
      </dsp:nvSpPr>
      <dsp:spPr>
        <a:xfrm rot="10800000">
          <a:off x="0" y="3663772"/>
          <a:ext cx="8829862" cy="739941"/>
        </a:xfrm>
        <a:prstGeom prst="upArrowCallou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bg1"/>
              </a:solidFill>
              <a:latin typeface="Aptos Display" panose="020B0004020202020204" pitchFamily="34" charset="0"/>
            </a:rPr>
            <a:t>Results Interpretation</a:t>
          </a:r>
          <a:endParaRPr lang="en-US" sz="1800" b="1" kern="1200" dirty="0">
            <a:solidFill>
              <a:schemeClr val="bg1"/>
            </a:solidFill>
            <a:latin typeface="Aptos Display" panose="020B0004020202020204" pitchFamily="34" charset="0"/>
            <a:cs typeface="Times New Roman" panose="02020603050405020304" pitchFamily="18" charset="0"/>
          </a:endParaRPr>
        </a:p>
      </dsp:txBody>
      <dsp:txXfrm rot="10800000">
        <a:off x="0" y="3663772"/>
        <a:ext cx="8829862" cy="480791"/>
      </dsp:txXfrm>
    </dsp:sp>
    <dsp:sp modelId="{010F2407-29F7-4DE4-87A8-5FBA8677F620}">
      <dsp:nvSpPr>
        <dsp:cNvPr id="0" name=""/>
        <dsp:cNvSpPr/>
      </dsp:nvSpPr>
      <dsp:spPr>
        <a:xfrm rot="10800000">
          <a:off x="0" y="2931047"/>
          <a:ext cx="8829862" cy="739941"/>
        </a:xfrm>
        <a:prstGeom prst="upArrowCallou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bg1"/>
              </a:solidFill>
              <a:latin typeface="Aptos Display" panose="020B0004020202020204" pitchFamily="34" charset="0"/>
            </a:rPr>
            <a:t>Evaluation</a:t>
          </a:r>
          <a:endParaRPr lang="en-US" sz="1800" b="1" kern="1200" dirty="0">
            <a:solidFill>
              <a:schemeClr val="bg1"/>
            </a:solidFill>
            <a:latin typeface="Aptos Display" panose="020B0004020202020204" pitchFamily="34" charset="0"/>
            <a:cs typeface="Times New Roman" panose="02020603050405020304" pitchFamily="18" charset="0"/>
          </a:endParaRPr>
        </a:p>
      </dsp:txBody>
      <dsp:txXfrm rot="10800000">
        <a:off x="0" y="2931047"/>
        <a:ext cx="8829862" cy="480791"/>
      </dsp:txXfrm>
    </dsp:sp>
    <dsp:sp modelId="{49CA9FDE-D178-47AA-8912-BA9FAACE2B66}">
      <dsp:nvSpPr>
        <dsp:cNvPr id="0" name=""/>
        <dsp:cNvSpPr/>
      </dsp:nvSpPr>
      <dsp:spPr>
        <a:xfrm rot="10800000">
          <a:off x="0" y="2198322"/>
          <a:ext cx="8829862" cy="739941"/>
        </a:xfrm>
        <a:prstGeom prst="upArrowCallou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bg1"/>
              </a:solidFill>
              <a:latin typeface="Aptos Display" panose="020B0004020202020204" pitchFamily="34" charset="0"/>
            </a:rPr>
            <a:t>Model Training</a:t>
          </a:r>
          <a:endParaRPr lang="en-US" sz="1800" b="1" kern="1200" dirty="0">
            <a:solidFill>
              <a:schemeClr val="bg1"/>
            </a:solidFill>
            <a:latin typeface="Aptos Display" panose="020B0004020202020204" pitchFamily="34" charset="0"/>
            <a:cs typeface="Times New Roman" panose="02020603050405020304" pitchFamily="18" charset="0"/>
          </a:endParaRPr>
        </a:p>
      </dsp:txBody>
      <dsp:txXfrm rot="10800000">
        <a:off x="0" y="2198322"/>
        <a:ext cx="8829862" cy="480791"/>
      </dsp:txXfrm>
    </dsp:sp>
    <dsp:sp modelId="{FF557D19-C743-423A-85E7-949C4408E393}">
      <dsp:nvSpPr>
        <dsp:cNvPr id="0" name=""/>
        <dsp:cNvSpPr/>
      </dsp:nvSpPr>
      <dsp:spPr>
        <a:xfrm rot="10800000">
          <a:off x="0" y="1465597"/>
          <a:ext cx="8829862" cy="739941"/>
        </a:xfrm>
        <a:prstGeom prst="upArrowCallou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kern="1200" dirty="0">
              <a:solidFill>
                <a:schemeClr val="bg1"/>
              </a:solidFill>
              <a:latin typeface="Aptos Display" panose="020B0004020202020204" pitchFamily="34" charset="0"/>
            </a:rPr>
            <a:t>Model Architecture</a:t>
          </a:r>
          <a:endParaRPr lang="en-US" sz="1800" b="1" kern="1200" dirty="0">
            <a:solidFill>
              <a:schemeClr val="bg1"/>
            </a:solidFill>
            <a:latin typeface="Aptos Display" panose="020B0004020202020204" pitchFamily="34" charset="0"/>
            <a:cs typeface="Times New Roman" panose="02020603050405020304" pitchFamily="18" charset="0"/>
          </a:endParaRPr>
        </a:p>
      </dsp:txBody>
      <dsp:txXfrm rot="10800000">
        <a:off x="0" y="1465597"/>
        <a:ext cx="8829862" cy="480791"/>
      </dsp:txXfrm>
    </dsp:sp>
    <dsp:sp modelId="{0452D4BD-1A4B-4A4B-91A3-321773390D05}">
      <dsp:nvSpPr>
        <dsp:cNvPr id="0" name=""/>
        <dsp:cNvSpPr/>
      </dsp:nvSpPr>
      <dsp:spPr>
        <a:xfrm rot="10800000">
          <a:off x="0" y="732872"/>
          <a:ext cx="8829862" cy="739941"/>
        </a:xfrm>
        <a:prstGeom prst="upArrowCallou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Aptos Display" panose="020B0004020202020204" pitchFamily="34" charset="0"/>
              <a:cs typeface="Times New Roman" panose="02020603050405020304" pitchFamily="18" charset="0"/>
            </a:rPr>
            <a:t>Data Preprocessing</a:t>
          </a:r>
        </a:p>
      </dsp:txBody>
      <dsp:txXfrm rot="10800000">
        <a:off x="0" y="732872"/>
        <a:ext cx="8829862" cy="480791"/>
      </dsp:txXfrm>
    </dsp:sp>
    <dsp:sp modelId="{B37888FC-9BB8-4D03-80F4-42C65181DA66}">
      <dsp:nvSpPr>
        <dsp:cNvPr id="0" name=""/>
        <dsp:cNvSpPr/>
      </dsp:nvSpPr>
      <dsp:spPr>
        <a:xfrm rot="10800000">
          <a:off x="0" y="0"/>
          <a:ext cx="8829862" cy="739941"/>
        </a:xfrm>
        <a:prstGeom prst="upArrowCallou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bg1"/>
              </a:solidFill>
              <a:latin typeface="Aptos Display" panose="020B0004020202020204" pitchFamily="34" charset="0"/>
              <a:cs typeface="Times New Roman" panose="02020603050405020304" pitchFamily="18" charset="0"/>
            </a:rPr>
            <a:t>Data Loading</a:t>
          </a:r>
        </a:p>
      </dsp:txBody>
      <dsp:txXfrm rot="10800000">
        <a:off x="0" y="0"/>
        <a:ext cx="8829862" cy="4807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ADFA7-F625-497F-A2DC-E5BDEA0D0036}" type="datetimeFigureOut">
              <a:rPr lang="en-US" smtClean="0"/>
              <a:t>01-Jan-24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6FE97-8F1D-4F68-B961-AB0DF8217FDA}" type="slidenum">
              <a:rPr lang="en-US" smtClean="0"/>
              <a:t>‹#›</a:t>
            </a:fld>
            <a:endParaRPr lang="en-US"/>
          </a:p>
        </p:txBody>
      </p:sp>
    </p:spTree>
    <p:extLst>
      <p:ext uri="{BB962C8B-B14F-4D97-AF65-F5344CB8AC3E}">
        <p14:creationId xmlns:p14="http://schemas.microsoft.com/office/powerpoint/2010/main" val="2572305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2000" b="1" i="0" dirty="0">
                <a:effectLst/>
                <a:latin typeface="Söhne"/>
              </a:rPr>
              <a:t>Introduction</a:t>
            </a:r>
          </a:p>
          <a:p>
            <a:pPr algn="l"/>
            <a:r>
              <a:rPr lang="en-GB" sz="2000" b="0" i="0" dirty="0">
                <a:solidFill>
                  <a:srgbClr val="374151"/>
                </a:solidFill>
                <a:effectLst/>
                <a:latin typeface="Söhne"/>
              </a:rPr>
              <a:t>In today's demanding world, stress has become an omnipresent aspect impacting individuals' mental and physical well-being. Stressors, originating from various sources, exert pressures ranging from work-related challenges to societal expectations. This stress profoundly influences the cardiovascular system, notably reflected in dynamic heartbeat patterns. The intricate relationship between stress and the heartbeat serves as a physiological barometer, showcasing the body's adaptive response to stress-induced stimuli through autonomic nervous system interplay.</a:t>
            </a:r>
          </a:p>
          <a:p>
            <a:pPr algn="l"/>
            <a:r>
              <a:rPr lang="en-GB" sz="2000" b="1" i="0" dirty="0">
                <a:effectLst/>
                <a:latin typeface="Söhne"/>
              </a:rPr>
              <a:t>Project Focus: Stress and Heartbeat</a:t>
            </a:r>
          </a:p>
          <a:p>
            <a:pPr algn="l"/>
            <a:r>
              <a:rPr lang="en-GB" sz="2000" b="0" i="0" dirty="0">
                <a:solidFill>
                  <a:srgbClr val="374151"/>
                </a:solidFill>
                <a:effectLst/>
                <a:latin typeface="Söhne"/>
              </a:rPr>
              <a:t>Understanding the nuanced connections between stress and heartbeat patterns paves the way for innovative applications in health and well-being. Elevated stress often correlates with increased heart rate, highlighting the body's adaptive response to perceived threats. This project leverages advanced machine learning techniques, specifically recurrent neural networks (RNNs), to discern between normal and stress-indicative abnormal heartbeats. The chosen model architecture incorporates a Gated Recurrent Unit (GRU), a type of RNN, to capture temporal dependencies in heartbeat sequences during training. The dataset, drawn from the MIT-BIH Arrhythmia Dataset and The PTB Diagnostic ECG Database, provides diverse heartbeat signals for a nuanced exploration of stress-related patterns.</a:t>
            </a:r>
          </a:p>
          <a:p>
            <a:pPr algn="l"/>
            <a:r>
              <a:rPr lang="en-GB" sz="2000" b="1" i="0" dirty="0">
                <a:effectLst/>
                <a:latin typeface="Söhne"/>
              </a:rPr>
              <a:t>Significance: Beyond Physiology</a:t>
            </a:r>
          </a:p>
          <a:p>
            <a:pPr algn="l"/>
            <a:r>
              <a:rPr lang="en-GB" sz="2000" b="0" i="0" dirty="0">
                <a:solidFill>
                  <a:srgbClr val="374151"/>
                </a:solidFill>
                <a:effectLst/>
                <a:latin typeface="Söhne"/>
              </a:rPr>
              <a:t>Beyond its physiological implications, stress detection holds immense potential for improving mental health outcomes. In an era where mental health gains increased recognition, the non-invasive identification of stress through heartbeat patterns becomes crucial. This project aligns with the broader understanding of stress in modern life, emphasizing the necessity for innovative approaches to stress management. By training a deep neural network, specifically utilizing the GRU architecture, to distinguish between normal and stress-indicative abnormal heartbeats, the research contributes not only to physiological signal analysis but also to the development of practical tools for real-time stress detection and intervention.</a:t>
            </a: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B6FE97-8F1D-4F68-B961-AB0DF8217FDA}" type="slidenum">
              <a:rPr lang="en-US" smtClean="0"/>
              <a:t>5</a:t>
            </a:fld>
            <a:endParaRPr lang="en-US"/>
          </a:p>
        </p:txBody>
      </p:sp>
    </p:spTree>
    <p:extLst>
      <p:ext uri="{BB962C8B-B14F-4D97-AF65-F5344CB8AC3E}">
        <p14:creationId xmlns:p14="http://schemas.microsoft.com/office/powerpoint/2010/main" val="2154379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6FE97-8F1D-4F68-B961-AB0DF8217FDA}" type="slidenum">
              <a:rPr lang="en-US" smtClean="0"/>
              <a:t>23</a:t>
            </a:fld>
            <a:endParaRPr lang="en-US"/>
          </a:p>
        </p:txBody>
      </p:sp>
    </p:spTree>
    <p:extLst>
      <p:ext uri="{BB962C8B-B14F-4D97-AF65-F5344CB8AC3E}">
        <p14:creationId xmlns:p14="http://schemas.microsoft.com/office/powerpoint/2010/main" val="2795265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6FE97-8F1D-4F68-B961-AB0DF8217FDA}" type="slidenum">
              <a:rPr lang="en-US" smtClean="0"/>
              <a:t>24</a:t>
            </a:fld>
            <a:endParaRPr lang="en-US"/>
          </a:p>
        </p:txBody>
      </p:sp>
    </p:spTree>
    <p:extLst>
      <p:ext uri="{BB962C8B-B14F-4D97-AF65-F5344CB8AC3E}">
        <p14:creationId xmlns:p14="http://schemas.microsoft.com/office/powerpoint/2010/main" val="4694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1" i="0" dirty="0">
                <a:solidFill>
                  <a:srgbClr val="374151"/>
                </a:solidFill>
                <a:effectLst/>
                <a:latin typeface="Söhne"/>
              </a:rPr>
              <a:t>Subjectivity of Stress</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Stress is subjective, varying among individuals.</a:t>
            </a:r>
          </a:p>
          <a:p>
            <a:pPr marL="742950" lvl="1" indent="-285750" algn="l">
              <a:buFont typeface="+mj-lt"/>
              <a:buAutoNum type="arabicPeriod"/>
            </a:pPr>
            <a:r>
              <a:rPr lang="en-GB" b="0" i="0" dirty="0">
                <a:solidFill>
                  <a:srgbClr val="374151"/>
                </a:solidFill>
                <a:effectLst/>
                <a:latin typeface="Söhne"/>
              </a:rPr>
              <a:t>Creating a universally applicable model is challenging due to diverse perceptions of stress.</a:t>
            </a:r>
          </a:p>
          <a:p>
            <a:pPr algn="l">
              <a:buFont typeface="+mj-lt"/>
              <a:buAutoNum type="arabicPeriod"/>
            </a:pPr>
            <a:r>
              <a:rPr lang="en-GB" b="1" i="0" dirty="0">
                <a:solidFill>
                  <a:srgbClr val="374151"/>
                </a:solidFill>
                <a:effectLst/>
                <a:latin typeface="Söhne"/>
              </a:rPr>
              <a:t>Complexity of Stress Indicators:</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Stress manifests through multiple physiological indicators.</a:t>
            </a:r>
          </a:p>
          <a:p>
            <a:pPr marL="742950" lvl="1" indent="-285750" algn="l">
              <a:buFont typeface="+mj-lt"/>
              <a:buAutoNum type="arabicPeriod"/>
            </a:pPr>
            <a:r>
              <a:rPr lang="en-GB" b="0" i="0" dirty="0">
                <a:solidFill>
                  <a:srgbClr val="374151"/>
                </a:solidFill>
                <a:effectLst/>
                <a:latin typeface="Söhne"/>
              </a:rPr>
              <a:t>Integrating diverse indicators for comprehensive stress detection adds complexity.</a:t>
            </a:r>
          </a:p>
          <a:p>
            <a:pPr algn="l">
              <a:buFont typeface="+mj-lt"/>
              <a:buAutoNum type="arabicPeriod"/>
            </a:pPr>
            <a:r>
              <a:rPr lang="en-GB" b="1" i="0" dirty="0">
                <a:solidFill>
                  <a:srgbClr val="374151"/>
                </a:solidFill>
                <a:effectLst/>
                <a:latin typeface="Söhne"/>
              </a:rPr>
              <a:t>Data Variability:</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Human responses to stress are highly variable.</a:t>
            </a:r>
          </a:p>
          <a:p>
            <a:pPr marL="742950" lvl="1" indent="-285750" algn="l">
              <a:buFont typeface="+mj-lt"/>
              <a:buAutoNum type="arabicPeriod"/>
            </a:pPr>
            <a:r>
              <a:rPr lang="en-GB" b="0" i="0" dirty="0">
                <a:solidFill>
                  <a:srgbClr val="374151"/>
                </a:solidFill>
                <a:effectLst/>
                <a:latin typeface="Söhne"/>
              </a:rPr>
              <a:t>Obtaining representative data covering different stress scenarios is challenging.</a:t>
            </a:r>
          </a:p>
          <a:p>
            <a:pPr algn="l">
              <a:buFont typeface="+mj-lt"/>
              <a:buAutoNum type="arabicPeriod"/>
            </a:pPr>
            <a:r>
              <a:rPr lang="en-GB" b="1" i="0" dirty="0">
                <a:solidFill>
                  <a:srgbClr val="374151"/>
                </a:solidFill>
                <a:effectLst/>
                <a:latin typeface="Söhne"/>
              </a:rPr>
              <a:t>Temporal Dynamics:</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Stress is dynamic with temporal variations.</a:t>
            </a:r>
          </a:p>
          <a:p>
            <a:pPr marL="742950" lvl="1" indent="-285750" algn="l">
              <a:buFont typeface="+mj-lt"/>
              <a:buAutoNum type="arabicPeriod"/>
            </a:pPr>
            <a:r>
              <a:rPr lang="en-GB" b="0" i="0" dirty="0">
                <a:solidFill>
                  <a:srgbClr val="374151"/>
                </a:solidFill>
                <a:effectLst/>
                <a:latin typeface="Söhne"/>
              </a:rPr>
              <a:t>Adapting models to real-time changes in stress levels is challenging.</a:t>
            </a:r>
          </a:p>
          <a:p>
            <a:pPr algn="l">
              <a:buFont typeface="+mj-lt"/>
              <a:buAutoNum type="arabicPeriod"/>
            </a:pPr>
            <a:r>
              <a:rPr lang="en-GB" b="1" i="0" dirty="0">
                <a:solidFill>
                  <a:srgbClr val="374151"/>
                </a:solidFill>
                <a:effectLst/>
                <a:latin typeface="Söhne"/>
              </a:rPr>
              <a:t>Ethical Considerations:</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Deployment raises privacy and consent concerns.</a:t>
            </a:r>
          </a:p>
          <a:p>
            <a:pPr marL="742950" lvl="1" indent="-285750" algn="l">
              <a:buFont typeface="+mj-lt"/>
              <a:buAutoNum type="arabicPeriod"/>
            </a:pPr>
            <a:r>
              <a:rPr lang="en-GB" b="0" i="0" dirty="0">
                <a:solidFill>
                  <a:srgbClr val="374151"/>
                </a:solidFill>
                <a:effectLst/>
                <a:latin typeface="Söhne"/>
              </a:rPr>
              <a:t>Ensuring responsible use of personal health data is a challenge.</a:t>
            </a:r>
          </a:p>
          <a:p>
            <a:pPr algn="l">
              <a:buFont typeface="+mj-lt"/>
              <a:buAutoNum type="arabicPeriod"/>
            </a:pPr>
            <a:r>
              <a:rPr lang="en-GB" b="1" i="0" dirty="0">
                <a:solidFill>
                  <a:srgbClr val="374151"/>
                </a:solidFill>
                <a:effectLst/>
                <a:latin typeface="Söhne"/>
              </a:rPr>
              <a:t>Interplay of Factors:</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Stress is influenced by various factors.</a:t>
            </a:r>
          </a:p>
          <a:p>
            <a:pPr marL="742950" lvl="1" indent="-285750" algn="l">
              <a:buFont typeface="+mj-lt"/>
              <a:buAutoNum type="arabicPeriod"/>
            </a:pPr>
            <a:r>
              <a:rPr lang="en-GB" b="0" i="0" dirty="0">
                <a:solidFill>
                  <a:srgbClr val="374151"/>
                </a:solidFill>
                <a:effectLst/>
                <a:latin typeface="Söhne"/>
              </a:rPr>
              <a:t>Isolating the impact of heartbeat patterns poses a challenge.</a:t>
            </a:r>
          </a:p>
          <a:p>
            <a:pPr algn="l">
              <a:buFont typeface="+mj-lt"/>
              <a:buAutoNum type="arabicPeriod"/>
            </a:pPr>
            <a:r>
              <a:rPr lang="en-GB" b="1" i="0" dirty="0">
                <a:solidFill>
                  <a:srgbClr val="374151"/>
                </a:solidFill>
                <a:effectLst/>
                <a:latin typeface="Söhne"/>
              </a:rPr>
              <a:t>Individual Variability in Heartbeats:</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Normal and abnormal patterns vary among individuals.</a:t>
            </a:r>
          </a:p>
          <a:p>
            <a:pPr marL="742950" lvl="1" indent="-285750" algn="l">
              <a:buFont typeface="+mj-lt"/>
              <a:buAutoNum type="arabicPeriod"/>
            </a:pPr>
            <a:r>
              <a:rPr lang="en-GB" b="0" i="0" dirty="0">
                <a:solidFill>
                  <a:srgbClr val="374151"/>
                </a:solidFill>
                <a:effectLst/>
                <a:latin typeface="Söhne"/>
              </a:rPr>
              <a:t>Balancing model variations while maintaining generalizability is challenging.</a:t>
            </a:r>
          </a:p>
          <a:p>
            <a:pPr algn="l">
              <a:buFont typeface="+mj-lt"/>
              <a:buAutoNum type="arabicPeriod"/>
            </a:pPr>
            <a:r>
              <a:rPr lang="en-GB" b="1" i="0" dirty="0">
                <a:solidFill>
                  <a:srgbClr val="374151"/>
                </a:solidFill>
                <a:effectLst/>
                <a:latin typeface="Söhne"/>
              </a:rPr>
              <a:t>Real-world Validation:</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Validating in real-world scenarios is challenging.</a:t>
            </a:r>
          </a:p>
          <a:p>
            <a:pPr marL="742950" lvl="1" indent="-285750" algn="l">
              <a:buFont typeface="+mj-lt"/>
              <a:buAutoNum type="arabicPeriod"/>
            </a:pPr>
            <a:r>
              <a:rPr lang="en-GB" b="0" i="0" dirty="0">
                <a:solidFill>
                  <a:srgbClr val="374151"/>
                </a:solidFill>
                <a:effectLst/>
                <a:latin typeface="Söhne"/>
              </a:rPr>
              <a:t>Ensuring effectiveness across diverse settings requires extensive validation.</a:t>
            </a:r>
          </a:p>
          <a:p>
            <a:pPr algn="l">
              <a:buFont typeface="+mj-lt"/>
              <a:buAutoNum type="arabicPeriod"/>
            </a:pPr>
            <a:r>
              <a:rPr lang="en-GB" b="1" i="0" dirty="0">
                <a:solidFill>
                  <a:srgbClr val="374151"/>
                </a:solidFill>
                <a:effectLst/>
                <a:latin typeface="Söhne"/>
              </a:rPr>
              <a:t>User Engagement and Adoption:</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User engagement is crucial for tool effectiveness.</a:t>
            </a:r>
          </a:p>
          <a:p>
            <a:pPr marL="742950" lvl="1" indent="-285750" algn="l">
              <a:buFont typeface="+mj-lt"/>
              <a:buAutoNum type="arabicPeriod"/>
            </a:pPr>
            <a:r>
              <a:rPr lang="en-GB" b="0" i="0" dirty="0">
                <a:solidFill>
                  <a:srgbClr val="374151"/>
                </a:solidFill>
                <a:effectLst/>
                <a:latin typeface="Söhne"/>
              </a:rPr>
              <a:t>Overcoming resistance to technology-driven stress management is challenging.</a:t>
            </a:r>
          </a:p>
          <a:p>
            <a:pPr algn="l">
              <a:buFont typeface="+mj-lt"/>
              <a:buAutoNum type="arabicPeriod"/>
            </a:pPr>
            <a:r>
              <a:rPr lang="en-GB" b="1" i="0" dirty="0">
                <a:solidFill>
                  <a:srgbClr val="374151"/>
                </a:solidFill>
                <a:effectLst/>
                <a:latin typeface="Söhne"/>
              </a:rPr>
              <a:t>Incorporating Long-term Trends:</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Stress may have long-term impacts on health.</a:t>
            </a:r>
          </a:p>
          <a:p>
            <a:pPr marL="742950" lvl="1" indent="-285750" algn="l">
              <a:buFont typeface="+mj-lt"/>
              <a:buAutoNum type="arabicPeriod"/>
            </a:pPr>
            <a:r>
              <a:rPr lang="en-GB" b="0" i="0" dirty="0">
                <a:solidFill>
                  <a:srgbClr val="374151"/>
                </a:solidFill>
                <a:effectLst/>
                <a:latin typeface="Söhne"/>
              </a:rPr>
              <a:t>Detecting subtle, long-term trends in heartbeat patterns requires sophisticated </a:t>
            </a:r>
            <a:r>
              <a:rPr lang="en-GB" b="0" i="0" dirty="0" err="1">
                <a:solidFill>
                  <a:srgbClr val="374151"/>
                </a:solidFill>
                <a:effectLst/>
                <a:latin typeface="Söhne"/>
              </a:rPr>
              <a:t>modeling</a:t>
            </a:r>
            <a:r>
              <a:rPr lang="en-GB" b="0" i="0" dirty="0">
                <a:solidFill>
                  <a:srgbClr val="374151"/>
                </a:solidFill>
                <a:effectLst/>
                <a:latin typeface="Söhne"/>
              </a:rPr>
              <a:t>.</a:t>
            </a: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B6FE97-8F1D-4F68-B961-AB0DF8217FDA}" type="slidenum">
              <a:rPr lang="en-US" smtClean="0"/>
              <a:t>6</a:t>
            </a:fld>
            <a:endParaRPr lang="en-US"/>
          </a:p>
        </p:txBody>
      </p:sp>
    </p:spTree>
    <p:extLst>
      <p:ext uri="{BB962C8B-B14F-4D97-AF65-F5344CB8AC3E}">
        <p14:creationId xmlns:p14="http://schemas.microsoft.com/office/powerpoint/2010/main" val="41325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B6FE97-8F1D-4F68-B961-AB0DF8217FDA}" type="slidenum">
              <a:rPr lang="en-US" smtClean="0"/>
              <a:t>7</a:t>
            </a:fld>
            <a:endParaRPr lang="en-US"/>
          </a:p>
        </p:txBody>
      </p:sp>
    </p:spTree>
    <p:extLst>
      <p:ext uri="{BB962C8B-B14F-4D97-AF65-F5344CB8AC3E}">
        <p14:creationId xmlns:p14="http://schemas.microsoft.com/office/powerpoint/2010/main" val="2478585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B6FE97-8F1D-4F68-B961-AB0DF8217FDA}" type="slidenum">
              <a:rPr lang="en-US" smtClean="0"/>
              <a:t>8</a:t>
            </a:fld>
            <a:endParaRPr lang="en-US"/>
          </a:p>
        </p:txBody>
      </p:sp>
    </p:spTree>
    <p:extLst>
      <p:ext uri="{BB962C8B-B14F-4D97-AF65-F5344CB8AC3E}">
        <p14:creationId xmlns:p14="http://schemas.microsoft.com/office/powerpoint/2010/main" val="368622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17B6FE97-8F1D-4F68-B961-AB0DF8217FDA}" type="slidenum">
              <a:rPr lang="en-US" smtClean="0"/>
              <a:t>9</a:t>
            </a:fld>
            <a:endParaRPr lang="en-US"/>
          </a:p>
        </p:txBody>
      </p:sp>
    </p:spTree>
    <p:extLst>
      <p:ext uri="{BB962C8B-B14F-4D97-AF65-F5344CB8AC3E}">
        <p14:creationId xmlns:p14="http://schemas.microsoft.com/office/powerpoint/2010/main" val="347551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6FE97-8F1D-4F68-B961-AB0DF8217FDA}" type="slidenum">
              <a:rPr lang="en-US" smtClean="0"/>
              <a:t>19</a:t>
            </a:fld>
            <a:endParaRPr lang="en-US"/>
          </a:p>
        </p:txBody>
      </p:sp>
    </p:spTree>
    <p:extLst>
      <p:ext uri="{BB962C8B-B14F-4D97-AF65-F5344CB8AC3E}">
        <p14:creationId xmlns:p14="http://schemas.microsoft.com/office/powerpoint/2010/main" val="332123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6FE97-8F1D-4F68-B961-AB0DF8217FDA}" type="slidenum">
              <a:rPr lang="en-US" smtClean="0"/>
              <a:t>20</a:t>
            </a:fld>
            <a:endParaRPr lang="en-US"/>
          </a:p>
        </p:txBody>
      </p:sp>
    </p:spTree>
    <p:extLst>
      <p:ext uri="{BB962C8B-B14F-4D97-AF65-F5344CB8AC3E}">
        <p14:creationId xmlns:p14="http://schemas.microsoft.com/office/powerpoint/2010/main" val="1410620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6FE97-8F1D-4F68-B961-AB0DF8217FDA}" type="slidenum">
              <a:rPr lang="en-US" smtClean="0"/>
              <a:t>21</a:t>
            </a:fld>
            <a:endParaRPr lang="en-US"/>
          </a:p>
        </p:txBody>
      </p:sp>
    </p:spTree>
    <p:extLst>
      <p:ext uri="{BB962C8B-B14F-4D97-AF65-F5344CB8AC3E}">
        <p14:creationId xmlns:p14="http://schemas.microsoft.com/office/powerpoint/2010/main" val="433372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6FE97-8F1D-4F68-B961-AB0DF8217FDA}" type="slidenum">
              <a:rPr lang="en-US" smtClean="0"/>
              <a:t>22</a:t>
            </a:fld>
            <a:endParaRPr lang="en-US"/>
          </a:p>
        </p:txBody>
      </p:sp>
    </p:spTree>
    <p:extLst>
      <p:ext uri="{BB962C8B-B14F-4D97-AF65-F5344CB8AC3E}">
        <p14:creationId xmlns:p14="http://schemas.microsoft.com/office/powerpoint/2010/main" val="464304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281844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5A0E2-003D-4E70-BD1A-CFE9582F6205}" type="datetimeFigureOut">
              <a:rPr lang="en-US" smtClean="0"/>
              <a:t>01-Jan-24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240172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1553289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2901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297839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440956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50315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1776734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3836314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135229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367705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B5A0E2-003D-4E70-BD1A-CFE9582F6205}" type="datetimeFigureOut">
              <a:rPr lang="en-US" smtClean="0"/>
              <a:t>01-Jan-24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15270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B5A0E2-003D-4E70-BD1A-CFE9582F6205}" type="datetimeFigureOut">
              <a:rPr lang="en-US" smtClean="0"/>
              <a:t>01-Jan-24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255949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125681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409104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B5A0E2-003D-4E70-BD1A-CFE9582F6205}" type="datetimeFigureOut">
              <a:rPr lang="en-US" smtClean="0"/>
              <a:t>01-Jan-24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390641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B5A0E2-003D-4E70-BD1A-CFE9582F6205}" type="datetimeFigureOut">
              <a:rPr lang="en-US" smtClean="0"/>
              <a:t>01-Jan-24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756077-3AA8-41CD-94F3-5C1952BFE7A6}" type="slidenum">
              <a:rPr lang="en-US" smtClean="0"/>
              <a:t>‹#›</a:t>
            </a:fld>
            <a:endParaRPr lang="en-US"/>
          </a:p>
        </p:txBody>
      </p:sp>
    </p:spTree>
    <p:extLst>
      <p:ext uri="{BB962C8B-B14F-4D97-AF65-F5344CB8AC3E}">
        <p14:creationId xmlns:p14="http://schemas.microsoft.com/office/powerpoint/2010/main" val="369502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B5A0E2-003D-4E70-BD1A-CFE9582F6205}" type="datetimeFigureOut">
              <a:rPr lang="en-US" smtClean="0"/>
              <a:t>01-Jan-24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756077-3AA8-41CD-94F3-5C1952BFE7A6}" type="slidenum">
              <a:rPr lang="en-US" smtClean="0"/>
              <a:t>‹#›</a:t>
            </a:fld>
            <a:endParaRPr lang="en-US"/>
          </a:p>
        </p:txBody>
      </p:sp>
    </p:spTree>
    <p:extLst>
      <p:ext uri="{BB962C8B-B14F-4D97-AF65-F5344CB8AC3E}">
        <p14:creationId xmlns:p14="http://schemas.microsoft.com/office/powerpoint/2010/main" val="105012776"/>
      </p:ext>
    </p:extLst>
  </p:cSld>
  <p:clrMap bg1="dk1" tx1="lt1" bg2="dk2" tx2="lt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 id="2147484246" r:id="rId13"/>
    <p:sldLayoutId id="2147484247" r:id="rId14"/>
    <p:sldLayoutId id="2147484248" r:id="rId15"/>
    <p:sldLayoutId id="2147484249" r:id="rId16"/>
    <p:sldLayoutId id="214748425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a-brief-introduction-to-recurrent-neural-networks-638f64a61ff4" TargetMode="External"/><Relationship Id="rId7" Type="http://schemas.openxmlformats.org/officeDocument/2006/relationships/hyperlink" Target="https://towardsdatascience.com/how-to-easily-draw-neural-network-architecture-diagrams-a6b6138ed87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mdpi.com/2076-3417/12/3/1409#:~:text=Heart%2Drate%20variability%20(HRV),ECG)%20signals%20%5B7%5D" TargetMode="External"/><Relationship Id="rId5" Type="http://schemas.openxmlformats.org/officeDocument/2006/relationships/hyperlink" Target="https://www.kaggle.com/datasets/shayanfazeli/heartbeat?select=ptbdb_normal.csv" TargetMode="External"/><Relationship Id="rId4" Type="http://schemas.openxmlformats.org/officeDocument/2006/relationships/hyperlink" Target="https://mdpi.com/2076-3417/12/3/1409#:~:text=Heart-rate%20variability%20(HRV),ECG)%20signals%20%5B7%5D"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B0B5306-BE66-A645-7679-3AF9A3D29698}"/>
              </a:ext>
            </a:extLst>
          </p:cNvPr>
          <p:cNvSpPr txBox="1"/>
          <p:nvPr/>
        </p:nvSpPr>
        <p:spPr>
          <a:xfrm>
            <a:off x="2587752" y="2828835"/>
            <a:ext cx="7016496" cy="120032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r>
              <a:rPr lang="ar-AE" sz="7200" dirty="0">
                <a:latin typeface="Algerian" panose="04020705040A02060702" pitchFamily="82" charset="0"/>
              </a:rPr>
              <a:t>بِسْمِ اللهِ الرَّحْمٰنِ الرَّحِيْمِ </a:t>
            </a:r>
            <a:endParaRPr lang="en-US" sz="7200" dirty="0">
              <a:latin typeface="Algerian" panose="04020705040A02060702" pitchFamily="82" charset="0"/>
            </a:endParaRPr>
          </a:p>
        </p:txBody>
      </p:sp>
    </p:spTree>
    <p:extLst>
      <p:ext uri="{BB962C8B-B14F-4D97-AF65-F5344CB8AC3E}">
        <p14:creationId xmlns:p14="http://schemas.microsoft.com/office/powerpoint/2010/main" val="42612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46D3-6C60-6F13-5787-6EB6B058ED93}"/>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b="1" dirty="0">
                <a:latin typeface="Times New Roman" panose="02020603050405020304" pitchFamily="18" charset="0"/>
                <a:cs typeface="Times New Roman" panose="02020603050405020304" pitchFamily="18" charset="0"/>
              </a:rPr>
              <a:t>Literature Review </a:t>
            </a:r>
          </a:p>
        </p:txBody>
      </p:sp>
      <p:sp>
        <p:nvSpPr>
          <p:cNvPr id="3" name="Content Placeholder 2">
            <a:extLst>
              <a:ext uri="{FF2B5EF4-FFF2-40B4-BE49-F238E27FC236}">
                <a16:creationId xmlns:a16="http://schemas.microsoft.com/office/drawing/2014/main" id="{9688C1FA-9515-3E67-3DC7-2FF7E051F95E}"/>
              </a:ext>
            </a:extLst>
          </p:cNvPr>
          <p:cNvSpPr>
            <a:spLocks noGrp="1"/>
          </p:cNvSpPr>
          <p:nvPr>
            <p:ph idx="1"/>
          </p:nvPr>
        </p:nvSpPr>
        <p:spPr>
          <a:xfrm>
            <a:off x="758342" y="1670304"/>
            <a:ext cx="10397337" cy="4734978"/>
          </a:xfrm>
        </p:spPr>
        <p:txBody>
          <a:bodyPr>
            <a:noAutofit/>
          </a:bodyPr>
          <a:lstStyle/>
          <a:p>
            <a:pPr marR="0" lvl="0">
              <a:lnSpc>
                <a:spcPct val="107000"/>
              </a:lnSpc>
              <a:spcBef>
                <a:spcPts val="1800"/>
              </a:spcBef>
              <a:spcAft>
                <a:spcPts val="1800"/>
              </a:spcAft>
              <a:buSzPts val="1000"/>
              <a:buFont typeface="Wingdings" panose="05000000000000000000" pitchFamily="2" charset="2"/>
              <a:buChar char="Ø"/>
              <a:tabLst>
                <a:tab pos="457200" algn="l"/>
              </a:tabLst>
            </a:pPr>
            <a:r>
              <a:rPr lang="en-US" sz="1800" b="1" u="sng" kern="0"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Networks (CNNs):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07000"/>
              </a:lnSpc>
              <a:spcBef>
                <a:spcPts val="0"/>
              </a:spcBef>
              <a:spcAft>
                <a:spcPts val="750"/>
              </a:spcAft>
              <a:buSzPts val="1000"/>
              <a:buFont typeface="Wingdings" panose="05000000000000000000" pitchFamily="2" charset="2"/>
              <a:buChar char="Ø"/>
              <a:tabLst>
                <a:tab pos="914400" algn="l"/>
              </a:tabLst>
            </a:pPr>
            <a:r>
              <a:rPr lang="en-US" b="1" i="1" kern="0" dirty="0" err="1">
                <a:effectLst/>
                <a:latin typeface="Times New Roman" panose="02020603050405020304" pitchFamily="18" charset="0"/>
                <a:ea typeface="Times New Roman" panose="02020603050405020304" pitchFamily="18" charset="0"/>
                <a:cs typeface="Times New Roman" panose="02020603050405020304" pitchFamily="18" charset="0"/>
              </a:rPr>
              <a:t>Rajpurkar</a:t>
            </a:r>
            <a:r>
              <a:rPr lang="en-US" b="1" i="1" kern="0" dirty="0">
                <a:effectLst/>
                <a:latin typeface="Times New Roman" panose="02020603050405020304" pitchFamily="18" charset="0"/>
                <a:ea typeface="Times New Roman" panose="02020603050405020304" pitchFamily="18" charset="0"/>
                <a:cs typeface="Times New Roman" panose="02020603050405020304" pitchFamily="18" charset="0"/>
              </a:rPr>
              <a:t> et al. (2017):</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"Cardiologist-Level Aortic Stenosis Detection with Deep Learning from Echocardiograms." Achieved 99.3% accuracy for three-class classification using CNNs on echocardiograms.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07000"/>
              </a:lnSpc>
              <a:spcBef>
                <a:spcPts val="0"/>
              </a:spcBef>
              <a:spcAft>
                <a:spcPts val="750"/>
              </a:spcAft>
              <a:buSzPts val="1000"/>
              <a:buFont typeface="Wingdings" panose="05000000000000000000" pitchFamily="2" charset="2"/>
              <a:buChar char="Ø"/>
              <a:tabLst>
                <a:tab pos="914400" algn="l"/>
              </a:tabLst>
            </a:pPr>
            <a:r>
              <a:rPr lang="en-US" b="1" i="1" kern="0" dirty="0" err="1">
                <a:effectLst/>
                <a:latin typeface="Times New Roman" panose="02020603050405020304" pitchFamily="18" charset="0"/>
                <a:ea typeface="Times New Roman" panose="02020603050405020304" pitchFamily="18" charset="0"/>
                <a:cs typeface="Times New Roman" panose="02020603050405020304" pitchFamily="18" charset="0"/>
              </a:rPr>
              <a:t>Kiranyaz</a:t>
            </a:r>
            <a:r>
              <a:rPr lang="en-US" b="1" i="1" kern="0" dirty="0">
                <a:effectLst/>
                <a:latin typeface="Times New Roman" panose="02020603050405020304" pitchFamily="18" charset="0"/>
                <a:ea typeface="Times New Roman" panose="02020603050405020304" pitchFamily="18" charset="0"/>
                <a:cs typeface="Times New Roman" panose="02020603050405020304" pitchFamily="18" charset="0"/>
              </a:rPr>
              <a:t> et al. (2015):</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"1-D CNN based ECG classification: A comprehensive study." Explored various 1D CNN architectures for ECG classification, achieving high accuracies.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1800"/>
              </a:spcBef>
              <a:spcAft>
                <a:spcPts val="1800"/>
              </a:spcAft>
              <a:buSzPts val="1000"/>
              <a:buFont typeface="Wingdings" panose="05000000000000000000" pitchFamily="2" charset="2"/>
              <a:buChar char="Ø"/>
              <a:tabLst>
                <a:tab pos="457200" algn="l"/>
              </a:tabLst>
            </a:pPr>
            <a:r>
              <a:rPr lang="en-US" sz="1800" b="1" u="sng" kern="0" dirty="0">
                <a:effectLst/>
                <a:latin typeface="Times New Roman" panose="02020603050405020304" pitchFamily="18" charset="0"/>
                <a:ea typeface="Times New Roman" panose="02020603050405020304" pitchFamily="18" charset="0"/>
                <a:cs typeface="Times New Roman" panose="02020603050405020304" pitchFamily="18" charset="0"/>
              </a:rPr>
              <a:t>Recurrent Neural Networks (RNNs):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07000"/>
              </a:lnSpc>
              <a:spcBef>
                <a:spcPts val="0"/>
              </a:spcBef>
              <a:spcAft>
                <a:spcPts val="750"/>
              </a:spcAft>
              <a:buSzPts val="1000"/>
              <a:buFont typeface="Wingdings" panose="05000000000000000000" pitchFamily="2" charset="2"/>
              <a:buChar char="Ø"/>
              <a:tabLst>
                <a:tab pos="914400" algn="l"/>
              </a:tabLst>
            </a:pPr>
            <a:r>
              <a:rPr lang="en-US" b="1" i="1" kern="0" dirty="0">
                <a:effectLst/>
                <a:latin typeface="Times New Roman" panose="02020603050405020304" pitchFamily="18" charset="0"/>
                <a:ea typeface="Times New Roman" panose="02020603050405020304" pitchFamily="18" charset="0"/>
                <a:cs typeface="Times New Roman" panose="02020603050405020304" pitchFamily="18" charset="0"/>
              </a:rPr>
              <a:t>Li et al. (2020):</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"Heart Sound Classification Using a Deep Recurrent Neural Network with Attention Mechanism." Used LSTMs with attention mechanism to classify five types of heartbeats with 99.39% accuracy.</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07000"/>
              </a:lnSpc>
              <a:spcBef>
                <a:spcPts val="0"/>
              </a:spcBef>
              <a:spcAft>
                <a:spcPts val="750"/>
              </a:spcAft>
              <a:buSzPts val="1000"/>
              <a:buFont typeface="Wingdings" panose="05000000000000000000" pitchFamily="2" charset="2"/>
              <a:buChar char="Ø"/>
              <a:tabLst>
                <a:tab pos="914400" algn="l"/>
              </a:tabLst>
            </a:pPr>
            <a:r>
              <a:rPr lang="en-US" b="1" i="1" kern="0" dirty="0">
                <a:effectLst/>
                <a:latin typeface="Times New Roman" panose="02020603050405020304" pitchFamily="18" charset="0"/>
                <a:ea typeface="Times New Roman" panose="02020603050405020304" pitchFamily="18" charset="0"/>
                <a:cs typeface="Times New Roman" panose="02020603050405020304" pitchFamily="18" charset="0"/>
              </a:rPr>
              <a:t>Faust et al. (2018):</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"Deep learning for atrial fibrillation detection in 12-lead ECGs." Proposed an RNN-LSTM model for detecting atrial fibrillation with promising results.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750"/>
              </a:spcAft>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75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46D3-6C60-6F13-5787-6EB6B058ED93}"/>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b="1" dirty="0">
                <a:latin typeface="Times New Roman" panose="02020603050405020304" pitchFamily="18" charset="0"/>
                <a:cs typeface="Times New Roman" panose="02020603050405020304" pitchFamily="18" charset="0"/>
              </a:rPr>
              <a:t>Literature Review </a:t>
            </a:r>
          </a:p>
        </p:txBody>
      </p:sp>
      <p:sp>
        <p:nvSpPr>
          <p:cNvPr id="3" name="Content Placeholder 2">
            <a:extLst>
              <a:ext uri="{FF2B5EF4-FFF2-40B4-BE49-F238E27FC236}">
                <a16:creationId xmlns:a16="http://schemas.microsoft.com/office/drawing/2014/main" id="{9688C1FA-9515-3E67-3DC7-2FF7E051F95E}"/>
              </a:ext>
            </a:extLst>
          </p:cNvPr>
          <p:cNvSpPr>
            <a:spLocks noGrp="1"/>
          </p:cNvSpPr>
          <p:nvPr>
            <p:ph idx="1"/>
          </p:nvPr>
        </p:nvSpPr>
        <p:spPr>
          <a:xfrm>
            <a:off x="1104293" y="1600200"/>
            <a:ext cx="8946541" cy="4805082"/>
          </a:xfrm>
        </p:spPr>
        <p:txBody>
          <a:bodyPr>
            <a:noAutofit/>
          </a:bodyPr>
          <a:lstStyle/>
          <a:p>
            <a:pPr marR="0" lvl="0">
              <a:lnSpc>
                <a:spcPct val="107000"/>
              </a:lnSpc>
              <a:spcBef>
                <a:spcPts val="1800"/>
              </a:spcBef>
              <a:spcAft>
                <a:spcPts val="1800"/>
              </a:spcAft>
              <a:buSzPts val="1000"/>
              <a:buFont typeface="Wingdings" panose="05000000000000000000" pitchFamily="2" charset="2"/>
              <a:buChar char="Ø"/>
              <a:tabLst>
                <a:tab pos="457200" algn="l"/>
              </a:tabLst>
            </a:pPr>
            <a:r>
              <a:rPr lang="en-US" b="1" u="sng" kern="0" dirty="0">
                <a:effectLst/>
                <a:latin typeface="Times New Roman" panose="02020603050405020304" pitchFamily="18" charset="0"/>
                <a:ea typeface="Times New Roman" panose="02020603050405020304" pitchFamily="18" charset="0"/>
                <a:cs typeface="Times New Roman" panose="02020603050405020304" pitchFamily="18" charset="0"/>
              </a:rPr>
              <a:t>Hybrid Architectures: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07000"/>
              </a:lnSpc>
              <a:spcBef>
                <a:spcPts val="0"/>
              </a:spcBef>
              <a:spcAft>
                <a:spcPts val="750"/>
              </a:spcAft>
              <a:buSzPts val="1000"/>
              <a:buFont typeface="Wingdings" panose="05000000000000000000" pitchFamily="2" charset="2"/>
              <a:buChar char="Ø"/>
              <a:tabLst>
                <a:tab pos="914400" algn="l"/>
              </a:tabLst>
            </a:pPr>
            <a:r>
              <a:rPr lang="en-US" sz="2000" b="1" i="1" kern="0" dirty="0">
                <a:effectLst/>
                <a:latin typeface="Times New Roman" panose="02020603050405020304" pitchFamily="18" charset="0"/>
                <a:ea typeface="Times New Roman" panose="02020603050405020304" pitchFamily="18" charset="0"/>
                <a:cs typeface="Times New Roman" panose="02020603050405020304" pitchFamily="18" charset="0"/>
              </a:rPr>
              <a:t>Jia et al. (2019):</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"Deep learning-based ECG signal classification using the hybrid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cnn-lstm</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network." Combined CNNs and LSTMs to achieve 99.6% accuracy for three-class classification.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1800"/>
              </a:spcBef>
              <a:spcAft>
                <a:spcPts val="1800"/>
              </a:spcAft>
              <a:buSzPts val="1000"/>
              <a:buFont typeface="Wingdings" panose="05000000000000000000" pitchFamily="2" charset="2"/>
              <a:buChar char="Ø"/>
              <a:tabLst>
                <a:tab pos="457200" algn="l"/>
              </a:tabLst>
            </a:pPr>
            <a:r>
              <a:rPr lang="en-US" b="1" u="sng" kern="0" dirty="0">
                <a:effectLst/>
                <a:latin typeface="Times New Roman" panose="02020603050405020304" pitchFamily="18" charset="0"/>
                <a:ea typeface="Times New Roman" panose="02020603050405020304" pitchFamily="18" charset="0"/>
                <a:cs typeface="Times New Roman" panose="02020603050405020304" pitchFamily="18" charset="0"/>
              </a:rPr>
              <a:t>GRU Networks for Heartbeat Classification:</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gn="just">
              <a:lnSpc>
                <a:spcPct val="107000"/>
              </a:lnSpc>
              <a:spcBef>
                <a:spcPts val="0"/>
              </a:spcBef>
              <a:spcAft>
                <a:spcPts val="750"/>
              </a:spcAft>
              <a:buSzPts val="1000"/>
              <a:buFont typeface="Wingdings" panose="05000000000000000000" pitchFamily="2" charset="2"/>
              <a:buChar char="Ø"/>
              <a:tabLst>
                <a:tab pos="914400" algn="l"/>
              </a:tabLst>
            </a:pPr>
            <a:r>
              <a:rPr lang="en-US" sz="2000" b="1" i="1" kern="0" dirty="0">
                <a:effectLst/>
                <a:latin typeface="Times New Roman" panose="02020603050405020304" pitchFamily="18" charset="0"/>
                <a:ea typeface="Times New Roman" panose="02020603050405020304" pitchFamily="18" charset="0"/>
                <a:cs typeface="Times New Roman" panose="02020603050405020304" pitchFamily="18" charset="0"/>
              </a:rPr>
              <a:t>Li et al. (2021):</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"An Efficient Gated Recurrent Unit Network for Arrhythmia Detection Using 12-lead ECG Signals." Developed a GRU-based model for arrhythmia detection with 97.38% accuracy.</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47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7EF4-2197-91DA-B5B7-C09BCA8690B5}"/>
              </a:ext>
            </a:extLst>
          </p:cNvPr>
          <p:cNvSpPr>
            <a:spLocks noGrp="1"/>
          </p:cNvSpPr>
          <p:nvPr>
            <p:ph type="title"/>
          </p:nvPr>
        </p:nvSpPr>
        <p:spPr>
          <a:xfrm>
            <a:off x="1681069" y="224118"/>
            <a:ext cx="8829862" cy="140053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sz="4400" b="1" dirty="0"/>
              <a:t>Methodology</a:t>
            </a:r>
            <a:br>
              <a:rPr lang="en-US" sz="4400" b="1" dirty="0"/>
            </a:br>
            <a:r>
              <a:rPr lang="en-US" sz="1800" b="1" dirty="0"/>
              <a:t>(Project Architecture )</a:t>
            </a:r>
            <a:endParaRPr lang="en-US" sz="4400" b="1" dirty="0"/>
          </a:p>
        </p:txBody>
      </p:sp>
      <p:graphicFrame>
        <p:nvGraphicFramePr>
          <p:cNvPr id="8" name="Content Placeholder 7">
            <a:extLst>
              <a:ext uri="{FF2B5EF4-FFF2-40B4-BE49-F238E27FC236}">
                <a16:creationId xmlns:a16="http://schemas.microsoft.com/office/drawing/2014/main" id="{B9409455-87DF-CF81-7E39-AC33A6251535}"/>
              </a:ext>
            </a:extLst>
          </p:cNvPr>
          <p:cNvGraphicFramePr>
            <a:graphicFrameLocks noGrp="1"/>
          </p:cNvGraphicFramePr>
          <p:nvPr>
            <p:ph idx="1"/>
            <p:extLst>
              <p:ext uri="{D42A27DB-BD31-4B8C-83A1-F6EECF244321}">
                <p14:modId xmlns:p14="http://schemas.microsoft.com/office/powerpoint/2010/main" val="832143398"/>
              </p:ext>
            </p:extLst>
          </p:nvPr>
        </p:nvGraphicFramePr>
        <p:xfrm>
          <a:off x="1681069" y="1624648"/>
          <a:ext cx="8829862" cy="4877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48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433316-D030-FF73-9091-AB41BFB1225C}"/>
              </a:ext>
            </a:extLst>
          </p:cNvPr>
          <p:cNvPicPr>
            <a:picLocks noGrp="1" noChangeAspect="1"/>
          </p:cNvPicPr>
          <p:nvPr>
            <p:ph idx="1"/>
          </p:nvPr>
        </p:nvPicPr>
        <p:blipFill>
          <a:blip r:embed="rId2"/>
          <a:stretch>
            <a:fillRect/>
          </a:stretch>
        </p:blipFill>
        <p:spPr>
          <a:xfrm>
            <a:off x="1244600" y="381000"/>
            <a:ext cx="9118600" cy="5867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204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F54D-A32F-31C9-B7D6-793394206361}"/>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Model</a:t>
            </a:r>
            <a:endParaRPr lang="en-US" dirty="0"/>
          </a:p>
        </p:txBody>
      </p:sp>
      <p:pic>
        <p:nvPicPr>
          <p:cNvPr id="3" name="Picture 2">
            <a:extLst>
              <a:ext uri="{FF2B5EF4-FFF2-40B4-BE49-F238E27FC236}">
                <a16:creationId xmlns:a16="http://schemas.microsoft.com/office/drawing/2014/main" id="{A36756EE-44E1-5DCC-398F-648AA2CFD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981200"/>
            <a:ext cx="8966200" cy="3848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396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F54D-A32F-31C9-B7D6-793394206361}"/>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Model</a:t>
            </a:r>
            <a:endParaRPr lang="en-US" dirty="0"/>
          </a:p>
        </p:txBody>
      </p:sp>
      <p:pic>
        <p:nvPicPr>
          <p:cNvPr id="5" name="Picture 4">
            <a:extLst>
              <a:ext uri="{FF2B5EF4-FFF2-40B4-BE49-F238E27FC236}">
                <a16:creationId xmlns:a16="http://schemas.microsoft.com/office/drawing/2014/main" id="{0057B14B-FC2E-5DFB-DF74-C4A84BA82D09}"/>
              </a:ext>
            </a:extLst>
          </p:cNvPr>
          <p:cNvPicPr>
            <a:picLocks noChangeAspect="1"/>
          </p:cNvPicPr>
          <p:nvPr/>
        </p:nvPicPr>
        <p:blipFill rotWithShape="1">
          <a:blip r:embed="rId2">
            <a:extLst>
              <a:ext uri="{28A0092B-C50C-407E-A947-70E740481C1C}">
                <a14:useLocalDpi xmlns:a14="http://schemas.microsoft.com/office/drawing/2010/main" val="0"/>
              </a:ext>
            </a:extLst>
          </a:blip>
          <a:srcRect t="1880"/>
          <a:stretch/>
        </p:blipFill>
        <p:spPr bwMode="auto">
          <a:xfrm>
            <a:off x="1498601" y="1853248"/>
            <a:ext cx="8661400" cy="455203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385560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F54D-A32F-31C9-B7D6-793394206361}"/>
              </a:ext>
            </a:extLst>
          </p:cNvPr>
          <p:cNvSpPr>
            <a:spLocks noGrp="1"/>
          </p:cNvSpPr>
          <p:nvPr>
            <p:ph type="title"/>
          </p:nvPr>
        </p:nvSpPr>
        <p:spPr/>
        <p:txBody>
          <a:bodyPr/>
          <a:lstStyle/>
          <a:p>
            <a:pPr algn="ctr"/>
            <a:r>
              <a:rPr lang="en-US" dirty="0">
                <a:latin typeface="Aharoni" panose="02010803020104030203" pitchFamily="2" charset="-79"/>
                <a:cs typeface="Aharoni" panose="02010803020104030203" pitchFamily="2" charset="-79"/>
              </a:rPr>
              <a:t>Model Summary </a:t>
            </a:r>
            <a:endParaRPr lang="en-US" dirty="0"/>
          </a:p>
        </p:txBody>
      </p:sp>
      <p:pic>
        <p:nvPicPr>
          <p:cNvPr id="3" name="Content Placeholder 2">
            <a:extLst>
              <a:ext uri="{FF2B5EF4-FFF2-40B4-BE49-F238E27FC236}">
                <a16:creationId xmlns:a16="http://schemas.microsoft.com/office/drawing/2014/main" id="{0816540E-6567-D984-6CBA-E5776615078E}"/>
              </a:ext>
            </a:extLst>
          </p:cNvPr>
          <p:cNvPicPr>
            <a:picLocks noGrp="1" noChangeAspect="1"/>
          </p:cNvPicPr>
          <p:nvPr>
            <p:ph idx="1"/>
          </p:nvPr>
        </p:nvPicPr>
        <p:blipFill>
          <a:blip r:embed="rId2"/>
          <a:stretch>
            <a:fillRect/>
          </a:stretch>
        </p:blipFill>
        <p:spPr>
          <a:xfrm>
            <a:off x="1352136" y="1551548"/>
            <a:ext cx="7245764" cy="39983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198F7BCE-1C27-8E3A-F6E9-C70CE654D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136" y="5651500"/>
            <a:ext cx="3537364" cy="628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28925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C29B59-445A-C394-91B7-EED67266AD8C}"/>
              </a:ext>
            </a:extLst>
          </p:cNvPr>
          <p:cNvPicPr>
            <a:picLocks noChangeAspect="1"/>
          </p:cNvPicPr>
          <p:nvPr/>
        </p:nvPicPr>
        <p:blipFill>
          <a:blip r:embed="rId2"/>
          <a:stretch>
            <a:fillRect/>
          </a:stretch>
        </p:blipFill>
        <p:spPr>
          <a:xfrm>
            <a:off x="1736152" y="1161717"/>
            <a:ext cx="8211696" cy="4763165"/>
          </a:xfrm>
          <a:prstGeom prst="rect">
            <a:avLst/>
          </a:prstGeom>
        </p:spPr>
      </p:pic>
    </p:spTree>
    <p:extLst>
      <p:ext uri="{BB962C8B-B14F-4D97-AF65-F5344CB8AC3E}">
        <p14:creationId xmlns:p14="http://schemas.microsoft.com/office/powerpoint/2010/main" val="2927192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B86B38-8E15-2AB2-A38F-A2F05389F2A7}"/>
              </a:ext>
            </a:extLst>
          </p:cNvPr>
          <p:cNvPicPr>
            <a:picLocks noChangeAspect="1"/>
          </p:cNvPicPr>
          <p:nvPr/>
        </p:nvPicPr>
        <p:blipFill>
          <a:blip r:embed="rId2"/>
          <a:stretch>
            <a:fillRect/>
          </a:stretch>
        </p:blipFill>
        <p:spPr>
          <a:xfrm>
            <a:off x="647700" y="1028700"/>
            <a:ext cx="10566400" cy="5143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726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43A83C-41F8-F717-B85F-227F6D4304D9}"/>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GB" b="1" i="0" dirty="0">
                <a:effectLst/>
                <a:latin typeface="Söhne"/>
              </a:rPr>
              <a:t>Accuracy</a:t>
            </a:r>
            <a:endParaRPr lang="en-US" b="1" dirty="0"/>
          </a:p>
        </p:txBody>
      </p:sp>
      <p:pic>
        <p:nvPicPr>
          <p:cNvPr id="5" name="Picture 4">
            <a:extLst>
              <a:ext uri="{FF2B5EF4-FFF2-40B4-BE49-F238E27FC236}">
                <a16:creationId xmlns:a16="http://schemas.microsoft.com/office/drawing/2014/main" id="{9A80CBF9-4372-9AF4-9285-C0D85936BD02}"/>
              </a:ext>
            </a:extLst>
          </p:cNvPr>
          <p:cNvPicPr>
            <a:picLocks noChangeAspect="1"/>
          </p:cNvPicPr>
          <p:nvPr/>
        </p:nvPicPr>
        <p:blipFill rotWithShape="1">
          <a:blip r:embed="rId3">
            <a:extLst>
              <a:ext uri="{28A0092B-C50C-407E-A947-70E740481C1C}">
                <a14:useLocalDpi xmlns:a14="http://schemas.microsoft.com/office/drawing/2010/main" val="0"/>
              </a:ext>
            </a:extLst>
          </a:blip>
          <a:srcRect t="4768"/>
          <a:stretch/>
        </p:blipFill>
        <p:spPr>
          <a:xfrm>
            <a:off x="2311401" y="1485900"/>
            <a:ext cx="7739434" cy="4800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32002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82413B-6AA1-CD3F-291A-A8BB0F601614}"/>
              </a:ext>
            </a:extLst>
          </p:cNvPr>
          <p:cNvSpPr>
            <a:spLocks noGrp="1"/>
          </p:cNvSpPr>
          <p:nvPr>
            <p:ph type="title"/>
          </p:nvPr>
        </p:nvSpPr>
        <p:spPr>
          <a:xfrm>
            <a:off x="1626677" y="2514593"/>
            <a:ext cx="8938645" cy="182881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pPr algn="ctr"/>
            <a:r>
              <a:rPr lang="en-GB" dirty="0">
                <a:latin typeface="Arial Rounded MT Bold" panose="020F0704030504030204" pitchFamily="34" charset="0"/>
              </a:rPr>
              <a:t>Driving Insights : </a:t>
            </a:r>
            <a:br>
              <a:rPr lang="en-GB" dirty="0">
                <a:latin typeface="Arial Rounded MT Bold" panose="020F0704030504030204" pitchFamily="34" charset="0"/>
              </a:rPr>
            </a:br>
            <a:r>
              <a:rPr lang="en-GB" dirty="0">
                <a:latin typeface="Arial Rounded MT Bold" panose="020F0704030504030204" pitchFamily="34" charset="0"/>
              </a:rPr>
              <a:t>“Stress Detection via Heartbeat</a:t>
            </a:r>
            <a:br>
              <a:rPr lang="en-GB" dirty="0">
                <a:latin typeface="Arial Rounded MT Bold" panose="020F0704030504030204" pitchFamily="34" charset="0"/>
              </a:rPr>
            </a:br>
            <a:r>
              <a:rPr lang="en-GB" dirty="0">
                <a:latin typeface="Arial Rounded MT Bold" panose="020F0704030504030204" pitchFamily="34" charset="0"/>
              </a:rPr>
              <a:t>Big data  Analytics through RNN ”</a:t>
            </a:r>
            <a:endParaRPr lang="en-US" dirty="0">
              <a:latin typeface="Arial Rounded MT Bold" panose="020F0704030504030204" pitchFamily="34" charset="0"/>
            </a:endParaRPr>
          </a:p>
        </p:txBody>
      </p:sp>
      <p:sp>
        <p:nvSpPr>
          <p:cNvPr id="2" name="Title 3">
            <a:extLst>
              <a:ext uri="{FF2B5EF4-FFF2-40B4-BE49-F238E27FC236}">
                <a16:creationId xmlns:a16="http://schemas.microsoft.com/office/drawing/2014/main" id="{692B88A1-BCD6-5805-44D2-F381F9B552B5}"/>
              </a:ext>
            </a:extLst>
          </p:cNvPr>
          <p:cNvSpPr txBox="1">
            <a:spLocks/>
          </p:cNvSpPr>
          <p:nvPr/>
        </p:nvSpPr>
        <p:spPr>
          <a:xfrm>
            <a:off x="71719" y="6534911"/>
            <a:ext cx="2256475" cy="323089"/>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a:latin typeface="Arial Rounded MT Bold" panose="020F0704030504030204" pitchFamily="34" charset="0"/>
              </a:rPr>
              <a:t>1</a:t>
            </a:r>
            <a:r>
              <a:rPr lang="en-US" sz="1400" baseline="30000" dirty="0">
                <a:latin typeface="Arial Rounded MT Bold" panose="020F0704030504030204" pitchFamily="34" charset="0"/>
              </a:rPr>
              <a:t>st</a:t>
            </a:r>
            <a:r>
              <a:rPr lang="en-US" sz="1400" dirty="0">
                <a:latin typeface="Arial Rounded MT Bold" panose="020F0704030504030204" pitchFamily="34" charset="0"/>
              </a:rPr>
              <a:t> January , 2024</a:t>
            </a:r>
          </a:p>
        </p:txBody>
      </p:sp>
    </p:spTree>
    <p:extLst>
      <p:ext uri="{BB962C8B-B14F-4D97-AF65-F5344CB8AC3E}">
        <p14:creationId xmlns:p14="http://schemas.microsoft.com/office/powerpoint/2010/main" val="1121098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43A83C-41F8-F717-B85F-227F6D4304D9}"/>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GB" b="1" i="0" dirty="0">
                <a:effectLst/>
                <a:latin typeface="Söhne"/>
              </a:rPr>
              <a:t>Accuracy</a:t>
            </a:r>
            <a:endParaRPr lang="en-US" b="1" dirty="0"/>
          </a:p>
        </p:txBody>
      </p:sp>
      <p:pic>
        <p:nvPicPr>
          <p:cNvPr id="7" name="Content Placeholder 6">
            <a:extLst>
              <a:ext uri="{FF2B5EF4-FFF2-40B4-BE49-F238E27FC236}">
                <a16:creationId xmlns:a16="http://schemas.microsoft.com/office/drawing/2014/main" id="{3D1A5D32-6EAA-4AEE-A0F1-9D061891432F}"/>
              </a:ext>
            </a:extLst>
          </p:cNvPr>
          <p:cNvPicPr>
            <a:picLocks noGrp="1" noChangeAspect="1"/>
          </p:cNvPicPr>
          <p:nvPr>
            <p:ph idx="1"/>
          </p:nvPr>
        </p:nvPicPr>
        <p:blipFill>
          <a:blip r:embed="rId3"/>
          <a:stretch>
            <a:fillRect/>
          </a:stretch>
        </p:blipFill>
        <p:spPr>
          <a:xfrm>
            <a:off x="1567234" y="1524000"/>
            <a:ext cx="8732466" cy="4737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5852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98C434B-5516-F68C-90CA-2F78F70FABF0}"/>
              </a:ext>
            </a:extLst>
          </p:cNvPr>
          <p:cNvPicPr>
            <a:picLocks noGrp="1" noChangeAspect="1"/>
          </p:cNvPicPr>
          <p:nvPr>
            <p:ph idx="1"/>
          </p:nvPr>
        </p:nvPicPr>
        <p:blipFill>
          <a:blip r:embed="rId3"/>
          <a:stretch>
            <a:fillRect/>
          </a:stretch>
        </p:blipFill>
        <p:spPr>
          <a:xfrm>
            <a:off x="756634" y="1371600"/>
            <a:ext cx="9860566" cy="4597400"/>
          </a:xfrm>
        </p:spPr>
      </p:pic>
    </p:spTree>
    <p:extLst>
      <p:ext uri="{BB962C8B-B14F-4D97-AF65-F5344CB8AC3E}">
        <p14:creationId xmlns:p14="http://schemas.microsoft.com/office/powerpoint/2010/main" val="3870240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369FCA-43F2-D255-4D29-E0531FEE3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54200" y="1968501"/>
            <a:ext cx="8483600" cy="3429000"/>
          </a:xfrm>
          <a:prstGeom prst="rect">
            <a:avLst/>
          </a:prstGeom>
          <a:ln>
            <a:noFill/>
          </a:ln>
          <a:effectLst>
            <a:softEdge rad="112500"/>
          </a:effectLst>
        </p:spPr>
      </p:pic>
    </p:spTree>
    <p:extLst>
      <p:ext uri="{BB962C8B-B14F-4D97-AF65-F5344CB8AC3E}">
        <p14:creationId xmlns:p14="http://schemas.microsoft.com/office/powerpoint/2010/main" val="325606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43A83C-41F8-F717-B85F-227F6D4304D9}"/>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GB" sz="4400" b="1" i="0" dirty="0">
                <a:effectLst/>
                <a:latin typeface="Söhne"/>
              </a:rPr>
              <a:t>Result</a:t>
            </a:r>
            <a:endParaRPr lang="en-US" b="1" dirty="0"/>
          </a:p>
        </p:txBody>
      </p:sp>
      <p:sp>
        <p:nvSpPr>
          <p:cNvPr id="4" name="Content Placeholder 3">
            <a:extLst>
              <a:ext uri="{FF2B5EF4-FFF2-40B4-BE49-F238E27FC236}">
                <a16:creationId xmlns:a16="http://schemas.microsoft.com/office/drawing/2014/main" id="{8DB492E9-FAD4-1EEA-85B5-1AB636F87E1B}"/>
              </a:ext>
            </a:extLst>
          </p:cNvPr>
          <p:cNvSpPr>
            <a:spLocks noGrp="1"/>
          </p:cNvSpPr>
          <p:nvPr>
            <p:ph idx="1"/>
          </p:nvPr>
        </p:nvSpPr>
        <p:spPr>
          <a:xfrm>
            <a:off x="964406" y="1524000"/>
            <a:ext cx="8065294" cy="4754282"/>
          </a:xfrm>
        </p:spPr>
        <p:txBody>
          <a:bodyPr>
            <a:normAutofit/>
          </a:bodyPr>
          <a:lstStyle/>
          <a:p>
            <a:pPr marL="0" indent="0" algn="l">
              <a:buNone/>
            </a:pPr>
            <a:endParaRPr lang="en-US" i="0" dirty="0">
              <a:effectLst/>
              <a:latin typeface="Times New Roman" panose="02020603050405020304" pitchFamily="18" charset="0"/>
              <a:cs typeface="Times New Roman" panose="02020603050405020304" pitchFamily="18" charset="0"/>
            </a:endParaRPr>
          </a:p>
          <a:p>
            <a:pPr marL="400050"/>
            <a:r>
              <a:rPr lang="en-US" b="1" i="0" dirty="0">
                <a:effectLst/>
                <a:latin typeface="Times New Roman" panose="02020603050405020304" pitchFamily="18" charset="0"/>
                <a:cs typeface="Times New Roman" panose="02020603050405020304" pitchFamily="18" charset="0"/>
              </a:rPr>
              <a:t>Accuracy: 98.19%</a:t>
            </a:r>
          </a:p>
          <a:p>
            <a:pPr marL="400050"/>
            <a:r>
              <a:rPr lang="en-US" b="1" i="0" dirty="0">
                <a:effectLst/>
                <a:latin typeface="Times New Roman" panose="02020603050405020304" pitchFamily="18" charset="0"/>
                <a:cs typeface="Times New Roman" panose="02020603050405020304" pitchFamily="18" charset="0"/>
              </a:rPr>
              <a:t>AUC: 0.9941</a:t>
            </a:r>
          </a:p>
          <a:p>
            <a:pPr marL="400050"/>
            <a:r>
              <a:rPr lang="en-US" b="1" i="0" dirty="0">
                <a:effectLst/>
                <a:latin typeface="Times New Roman" panose="02020603050405020304" pitchFamily="18" charset="0"/>
                <a:cs typeface="Times New Roman" panose="02020603050405020304" pitchFamily="18" charset="0"/>
              </a:rPr>
              <a:t>Precision (Abnormal): 98%</a:t>
            </a:r>
          </a:p>
          <a:p>
            <a:pPr marL="400050"/>
            <a:r>
              <a:rPr lang="en-US" b="1" i="0" dirty="0">
                <a:effectLst/>
                <a:latin typeface="Times New Roman" panose="02020603050405020304" pitchFamily="18" charset="0"/>
                <a:cs typeface="Times New Roman" panose="02020603050405020304" pitchFamily="18" charset="0"/>
              </a:rPr>
              <a:t>Recall (Abnormal): 98%</a:t>
            </a:r>
          </a:p>
          <a:p>
            <a:pPr marL="400050"/>
            <a:r>
              <a:rPr lang="en-US" b="1" i="0" dirty="0">
                <a:effectLst/>
                <a:latin typeface="Times New Roman" panose="02020603050405020304" pitchFamily="18" charset="0"/>
                <a:cs typeface="Times New Roman" panose="02020603050405020304" pitchFamily="18" charset="0"/>
              </a:rPr>
              <a:t>F1-score (Normal): 95%</a:t>
            </a:r>
          </a:p>
          <a:p>
            <a:pPr marL="400050"/>
            <a:r>
              <a:rPr lang="en-US" b="1" i="0" dirty="0">
                <a:effectLst/>
                <a:latin typeface="Times New Roman" panose="02020603050405020304" pitchFamily="18" charset="0"/>
                <a:cs typeface="Times New Roman" panose="02020603050405020304" pitchFamily="18" charset="0"/>
              </a:rPr>
              <a:t>F1-score (Abnormal): 98%</a:t>
            </a:r>
          </a:p>
          <a:p>
            <a:pPr marL="400050"/>
            <a:r>
              <a:rPr lang="en-US" b="1" i="0" dirty="0">
                <a:effectLst/>
                <a:latin typeface="Times New Roman" panose="02020603050405020304" pitchFamily="18" charset="0"/>
                <a:cs typeface="Times New Roman" panose="02020603050405020304" pitchFamily="18" charset="0"/>
              </a:rPr>
              <a:t>Demonstrates high accuracy in classifying heartbeats.</a:t>
            </a:r>
          </a:p>
          <a:p>
            <a:pPr marL="400050"/>
            <a:r>
              <a:rPr lang="en-US" b="1" i="0" dirty="0">
                <a:effectLst/>
                <a:latin typeface="Times New Roman" panose="02020603050405020304" pitchFamily="18" charset="0"/>
                <a:cs typeface="Times New Roman" panose="02020603050405020304" pitchFamily="18" charset="0"/>
              </a:rPr>
              <a:t>Potential for practical use in real-time stress detection.</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35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7C0A6-02CD-C934-0DBA-991A2BD727F1}"/>
              </a:ext>
            </a:extLst>
          </p:cNvPr>
          <p:cNvSpPr>
            <a:spLocks noGrp="1"/>
          </p:cNvSpPr>
          <p:nvPr>
            <p:ph idx="1"/>
          </p:nvPr>
        </p:nvSpPr>
        <p:spPr>
          <a:xfrm>
            <a:off x="1103312" y="1612900"/>
            <a:ext cx="9310688" cy="4635499"/>
          </a:xfrm>
        </p:spPr>
        <p:txBody>
          <a:bodyPr>
            <a:normAutofit/>
          </a:bodyPr>
          <a:lstStyle/>
          <a:p>
            <a:pPr marL="0" marR="0">
              <a:lnSpc>
                <a:spcPct val="107000"/>
              </a:lnSpc>
              <a:spcBef>
                <a:spcPts val="0"/>
              </a:spcBef>
              <a:spcAft>
                <a:spcPts val="800"/>
              </a:spcAft>
            </a:pP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https://towardsdatascience.com/a-brief-introduction-to-recurrent-neural-networks-638f64a61ff4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https://mdpi.com/2076-3417/12/3/1409#:~:text=Heart-rate%20variability%20(HRV),ECG)%20signals%20%5B7%5D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https://www.kaggle.com/datasets/shayanfazeli/heartbeat?select=ptbdb_normal.csv</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https://www.mdpi.com/2076-3417/12/3/1409#:~:text=Heart%2Drate%20variability%20(HRV),ECG)%20signals%20%5B7%5D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https://towardsdatascience.com/how-to-easily-draw-neural-network-architecture-diagrams-a6b6138ed875</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dirty="0"/>
          </a:p>
        </p:txBody>
      </p:sp>
      <p:sp>
        <p:nvSpPr>
          <p:cNvPr id="4" name="Title 1">
            <a:extLst>
              <a:ext uri="{FF2B5EF4-FFF2-40B4-BE49-F238E27FC236}">
                <a16:creationId xmlns:a16="http://schemas.microsoft.com/office/drawing/2014/main" id="{BAE8FD99-E134-7A71-E453-BD4859E8E7C2}"/>
              </a:ext>
            </a:extLst>
          </p:cNvPr>
          <p:cNvSpPr>
            <a:spLocks noGrp="1"/>
          </p:cNvSpPr>
          <p:nvPr>
            <p:ph type="title"/>
          </p:nvPr>
        </p:nvSpPr>
        <p:spPr>
          <a:xfrm>
            <a:off x="646113" y="452438"/>
            <a:ext cx="9404350" cy="1400175"/>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haroni" panose="02010803020104030203" pitchFamily="2" charset="-79"/>
                <a:cs typeface="Aharoni" panose="02010803020104030203" pitchFamily="2" charset="-79"/>
              </a:rPr>
              <a:t>References </a:t>
            </a:r>
          </a:p>
        </p:txBody>
      </p:sp>
    </p:spTree>
    <p:extLst>
      <p:ext uri="{BB962C8B-B14F-4D97-AF65-F5344CB8AC3E}">
        <p14:creationId xmlns:p14="http://schemas.microsoft.com/office/powerpoint/2010/main" val="1032113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6D74A6-6EC4-0448-95AD-6A93D5FA3032}"/>
              </a:ext>
            </a:extLst>
          </p:cNvPr>
          <p:cNvPicPr>
            <a:picLocks noChangeAspect="1"/>
          </p:cNvPicPr>
          <p:nvPr/>
        </p:nvPicPr>
        <p:blipFill rotWithShape="1">
          <a:blip r:embed="rId2">
            <a:duotone>
              <a:schemeClr val="accent5">
                <a:shade val="45000"/>
                <a:satMod val="135000"/>
              </a:schemeClr>
              <a:prstClr val="white"/>
            </a:duotone>
            <a:alphaModFix amt="50000"/>
            <a:extLst>
              <a:ext uri="{28A0092B-C50C-407E-A947-70E740481C1C}">
                <a14:useLocalDpi xmlns:a14="http://schemas.microsoft.com/office/drawing/2010/main" val="0"/>
              </a:ext>
            </a:extLst>
          </a:blip>
          <a:srcRect r="4572" b="15647"/>
          <a:stretch/>
        </p:blipFill>
        <p:spPr>
          <a:xfrm>
            <a:off x="-362858" y="1358900"/>
            <a:ext cx="12554858" cy="5499100"/>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F724A150-9E7A-7D33-5AD6-8BD59D60C996}"/>
              </a:ext>
            </a:extLst>
          </p:cNvPr>
          <p:cNvSpPr txBox="1">
            <a:spLocks/>
          </p:cNvSpPr>
          <p:nvPr/>
        </p:nvSpPr>
        <p:spPr>
          <a:xfrm>
            <a:off x="1393638" y="2126070"/>
            <a:ext cx="9404723" cy="13029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3800" dirty="0">
                <a:latin typeface="Aharoni" panose="02010803020104030203" pitchFamily="2" charset="-79"/>
                <a:cs typeface="Aharoni" panose="02010803020104030203" pitchFamily="2" charset="-79"/>
              </a:rPr>
              <a:t>Thank You </a:t>
            </a:r>
          </a:p>
        </p:txBody>
      </p:sp>
    </p:spTree>
    <p:extLst>
      <p:ext uri="{BB962C8B-B14F-4D97-AF65-F5344CB8AC3E}">
        <p14:creationId xmlns:p14="http://schemas.microsoft.com/office/powerpoint/2010/main" val="347197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82413B-6AA1-CD3F-291A-A8BB0F601614}"/>
              </a:ext>
            </a:extLst>
          </p:cNvPr>
          <p:cNvSpPr>
            <a:spLocks noGrp="1"/>
          </p:cNvSpPr>
          <p:nvPr>
            <p:ph type="title"/>
          </p:nvPr>
        </p:nvSpPr>
        <p:spPr>
          <a:xfrm>
            <a:off x="1191321" y="2596897"/>
            <a:ext cx="8938645" cy="289611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fontScale="90000"/>
          </a:bodyPr>
          <a:lstStyle/>
          <a:p>
            <a:r>
              <a:rPr lang="en-US" sz="4400" dirty="0">
                <a:latin typeface="Arial Rounded MT Bold" panose="020F0704030504030204" pitchFamily="34" charset="0"/>
              </a:rPr>
              <a:t>Sadia Adrees </a:t>
            </a:r>
            <a:br>
              <a:rPr lang="en-US" sz="4400" dirty="0">
                <a:latin typeface="Arial Rounded MT Bold" panose="020F0704030504030204" pitchFamily="34" charset="0"/>
              </a:rPr>
            </a:br>
            <a:r>
              <a:rPr lang="en-US" sz="4400" dirty="0">
                <a:latin typeface="Arial Rounded MT Bold" panose="020F0704030504030204" pitchFamily="34" charset="0"/>
              </a:rPr>
              <a:t>Shaher Bano</a:t>
            </a:r>
            <a:br>
              <a:rPr lang="en-US" sz="4400" dirty="0">
                <a:latin typeface="Arial Rounded MT Bold" panose="020F0704030504030204" pitchFamily="34" charset="0"/>
              </a:rPr>
            </a:br>
            <a:r>
              <a:rPr lang="en-US" sz="4400" dirty="0">
                <a:latin typeface="Arial Rounded MT Bold" panose="020F0704030504030204" pitchFamily="34" charset="0"/>
              </a:rPr>
              <a:t>Izza Zafar </a:t>
            </a:r>
            <a:br>
              <a:rPr lang="en-US" sz="4400" dirty="0">
                <a:latin typeface="Arial Rounded MT Bold" panose="020F0704030504030204" pitchFamily="34" charset="0"/>
              </a:rPr>
            </a:b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2" name="Title 3">
            <a:extLst>
              <a:ext uri="{FF2B5EF4-FFF2-40B4-BE49-F238E27FC236}">
                <a16:creationId xmlns:a16="http://schemas.microsoft.com/office/drawing/2014/main" id="{0FBE4DAE-0A19-BE03-6B70-4DB5F30F71C1}"/>
              </a:ext>
            </a:extLst>
          </p:cNvPr>
          <p:cNvSpPr txBox="1">
            <a:spLocks/>
          </p:cNvSpPr>
          <p:nvPr/>
        </p:nvSpPr>
        <p:spPr>
          <a:xfrm>
            <a:off x="3724686" y="292087"/>
            <a:ext cx="6638514" cy="1117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fontScale="97500"/>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latin typeface="Arial Rounded MT Bold" panose="020F0704030504030204" pitchFamily="34" charset="0"/>
              </a:rPr>
              <a:t>Group Members </a:t>
            </a:r>
          </a:p>
        </p:txBody>
      </p:sp>
    </p:spTree>
    <p:extLst>
      <p:ext uri="{BB962C8B-B14F-4D97-AF65-F5344CB8AC3E}">
        <p14:creationId xmlns:p14="http://schemas.microsoft.com/office/powerpoint/2010/main" val="240348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0B78-C7B1-6A3E-9B90-61635C7EECB6}"/>
              </a:ext>
            </a:extLst>
          </p:cNvPr>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haroni" panose="02010803020104030203" pitchFamily="2" charset="-79"/>
                <a:cs typeface="Aharoni" panose="02010803020104030203" pitchFamily="2" charset="-79"/>
              </a:rPr>
              <a:t>Today’s Agenda </a:t>
            </a:r>
          </a:p>
        </p:txBody>
      </p:sp>
      <p:sp>
        <p:nvSpPr>
          <p:cNvPr id="3" name="Content Placeholder 2">
            <a:extLst>
              <a:ext uri="{FF2B5EF4-FFF2-40B4-BE49-F238E27FC236}">
                <a16:creationId xmlns:a16="http://schemas.microsoft.com/office/drawing/2014/main" id="{66616F46-9FA6-553D-0C4F-687880F7D407}"/>
              </a:ext>
            </a:extLst>
          </p:cNvPr>
          <p:cNvSpPr>
            <a:spLocks noGrp="1"/>
          </p:cNvSpPr>
          <p:nvPr>
            <p:ph idx="1"/>
          </p:nvPr>
        </p:nvSpPr>
        <p:spPr>
          <a:xfrm>
            <a:off x="875201" y="1853248"/>
            <a:ext cx="8946541" cy="4457699"/>
          </a:xfrm>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Introduction	</a:t>
            </a:r>
          </a:p>
          <a:p>
            <a:r>
              <a:rPr lang="en-US" sz="2800" dirty="0">
                <a:latin typeface="Times New Roman" panose="02020603050405020304" pitchFamily="18" charset="0"/>
                <a:cs typeface="Times New Roman" panose="02020603050405020304" pitchFamily="18" charset="0"/>
              </a:rPr>
              <a:t>Challenges</a:t>
            </a:r>
          </a:p>
          <a:p>
            <a:r>
              <a:rPr lang="en-US" sz="2800" dirty="0">
                <a:latin typeface="Times New Roman" panose="02020603050405020304" pitchFamily="18" charset="0"/>
                <a:cs typeface="Times New Roman" panose="02020603050405020304" pitchFamily="18" charset="0"/>
              </a:rPr>
              <a:t>Approach </a:t>
            </a:r>
          </a:p>
          <a:p>
            <a:r>
              <a:rPr lang="en-US" sz="2800" dirty="0">
                <a:latin typeface="Times New Roman" panose="02020603050405020304" pitchFamily="18" charset="0"/>
                <a:cs typeface="Times New Roman" panose="02020603050405020304" pitchFamily="18" charset="0"/>
              </a:rPr>
              <a:t>Literature Review </a:t>
            </a:r>
          </a:p>
          <a:p>
            <a:r>
              <a:rPr lang="en-US" sz="2800" dirty="0">
                <a:latin typeface="Times New Roman" panose="02020603050405020304" pitchFamily="18" charset="0"/>
                <a:cs typeface="Times New Roman" panose="02020603050405020304" pitchFamily="18" charset="0"/>
              </a:rPr>
              <a:t>Methodology	</a:t>
            </a:r>
          </a:p>
          <a:p>
            <a:r>
              <a:rPr lang="en-US" sz="2800" dirty="0">
                <a:latin typeface="Times New Roman" panose="02020603050405020304" pitchFamily="18" charset="0"/>
                <a:cs typeface="Times New Roman" panose="02020603050405020304" pitchFamily="18" charset="0"/>
              </a:rPr>
              <a:t>Model </a:t>
            </a:r>
          </a:p>
          <a:p>
            <a:r>
              <a:rPr lang="en-US" sz="2800" dirty="0">
                <a:latin typeface="Times New Roman" panose="02020603050405020304" pitchFamily="18" charset="0"/>
                <a:cs typeface="Times New Roman" panose="02020603050405020304" pitchFamily="18" charset="0"/>
              </a:rPr>
              <a:t>Accuracy	</a:t>
            </a:r>
          </a:p>
          <a:p>
            <a:r>
              <a:rPr lang="en-US" sz="2800" dirty="0">
                <a:latin typeface="Times New Roman" panose="02020603050405020304" pitchFamily="18" charset="0"/>
                <a:cs typeface="Times New Roman" panose="02020603050405020304" pitchFamily="18" charset="0"/>
              </a:rPr>
              <a:t>Result 	</a:t>
            </a:r>
          </a:p>
          <a:p>
            <a:r>
              <a:rPr lang="en-US" sz="2800" dirty="0">
                <a:latin typeface="Times New Roman" panose="02020603050405020304" pitchFamily="18" charset="0"/>
                <a:cs typeface="Times New Roman" panose="02020603050405020304" pitchFamily="18" charset="0"/>
              </a:rPr>
              <a:t>References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F9A006-9E13-7893-C771-BC935D65CFE4}"/>
              </a:ext>
            </a:extLst>
          </p:cNvPr>
          <p:cNvPicPr>
            <a:picLocks noChangeAspect="1"/>
          </p:cNvPicPr>
          <p:nvPr/>
        </p:nvPicPr>
        <p:blipFill rotWithShape="1">
          <a:blip r:embed="rId2">
            <a:duotone>
              <a:schemeClr val="accent5">
                <a:shade val="45000"/>
                <a:satMod val="135000"/>
              </a:schemeClr>
              <a:prstClr val="white"/>
            </a:duotone>
            <a:alphaModFix amt="50000"/>
            <a:extLst>
              <a:ext uri="{28A0092B-C50C-407E-A947-70E740481C1C}">
                <a14:useLocalDpi xmlns:a14="http://schemas.microsoft.com/office/drawing/2010/main" val="0"/>
              </a:ext>
            </a:extLst>
          </a:blip>
          <a:srcRect r="4572" b="15647"/>
          <a:stretch/>
        </p:blipFill>
        <p:spPr>
          <a:xfrm>
            <a:off x="3975100" y="1358900"/>
            <a:ext cx="8216900" cy="5499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77977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B17029-B906-2465-D81C-80998417624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flipH="1">
            <a:off x="-97536" y="0"/>
            <a:ext cx="12289536" cy="6858000"/>
          </a:xfrm>
          <a:prstGeom prst="rect">
            <a:avLst/>
          </a:prstGeom>
          <a:ln>
            <a:noFill/>
          </a:ln>
          <a:effectLst>
            <a:softEdge rad="112500"/>
          </a:effectLst>
        </p:spPr>
      </p:pic>
      <p:sp>
        <p:nvSpPr>
          <p:cNvPr id="2" name="Title 1">
            <a:extLst>
              <a:ext uri="{FF2B5EF4-FFF2-40B4-BE49-F238E27FC236}">
                <a16:creationId xmlns:a16="http://schemas.microsoft.com/office/drawing/2014/main" id="{A0170B78-C7B1-6A3E-9B90-61635C7EECB6}"/>
              </a:ext>
            </a:extLst>
          </p:cNvPr>
          <p:cNvSpPr>
            <a:spLocks noGrp="1"/>
          </p:cNvSpPr>
          <p:nvPr>
            <p:ph type="title"/>
          </p:nvPr>
        </p:nvSpPr>
        <p:spPr>
          <a:xfrm>
            <a:off x="3984229" y="609601"/>
            <a:ext cx="4126006" cy="651465"/>
          </a:xfrm>
          <a:solidFill>
            <a:schemeClr val="dk1">
              <a:alpha val="5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lstStyle/>
          <a:p>
            <a:pPr algn="ctr"/>
            <a:r>
              <a:rPr lang="en-US" sz="4400" dirty="0">
                <a:latin typeface="Aharoni" panose="02010803020104030203" pitchFamily="2" charset="-79"/>
                <a:cs typeface="Aharoni" panose="02010803020104030203" pitchFamily="2" charset="-79"/>
              </a:rPr>
              <a:t>Introduction  </a:t>
            </a:r>
          </a:p>
        </p:txBody>
      </p:sp>
      <p:sp>
        <p:nvSpPr>
          <p:cNvPr id="5" name="Content Placeholder 4">
            <a:extLst>
              <a:ext uri="{FF2B5EF4-FFF2-40B4-BE49-F238E27FC236}">
                <a16:creationId xmlns:a16="http://schemas.microsoft.com/office/drawing/2014/main" id="{1CBF9D19-EF0C-1A26-53E8-6B0C9B2761F0}"/>
              </a:ext>
            </a:extLst>
          </p:cNvPr>
          <p:cNvSpPr>
            <a:spLocks noGrp="1"/>
          </p:cNvSpPr>
          <p:nvPr>
            <p:ph idx="1"/>
          </p:nvPr>
        </p:nvSpPr>
        <p:spPr>
          <a:xfrm>
            <a:off x="1225892" y="2218944"/>
            <a:ext cx="9740215" cy="3547872"/>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lnSpcReduction="10000"/>
          </a:bodyPr>
          <a:lstStyle/>
          <a:p>
            <a:pPr algn="just"/>
            <a:r>
              <a:rPr lang="en-GB" sz="2400" b="1" dirty="0"/>
              <a:t>Stress is pervasive, impacting mental and physical well-being in contemporary life.</a:t>
            </a:r>
          </a:p>
          <a:p>
            <a:pPr algn="just"/>
            <a:r>
              <a:rPr lang="en-GB" sz="2400" b="1" dirty="0"/>
              <a:t>Manifestations of stress are observed in cardiovascular dynamics.</a:t>
            </a:r>
          </a:p>
          <a:p>
            <a:pPr algn="just"/>
            <a:r>
              <a:rPr lang="en-GB" sz="2400" b="1" dirty="0"/>
              <a:t>Stress-heartbeat connections offers innovative health applications.</a:t>
            </a:r>
          </a:p>
          <a:p>
            <a:pPr algn="just"/>
            <a:r>
              <a:rPr lang="en-GB" sz="2400" b="1" dirty="0"/>
              <a:t>Utilizes advanced machine learning, specifically recurrent neural networks (RNNs).</a:t>
            </a:r>
          </a:p>
          <a:p>
            <a:pPr algn="just"/>
            <a:r>
              <a:rPr lang="en-US" sz="2400" b="1" dirty="0"/>
              <a:t>Dataset sourced from MIT-BIH Arrhythmia Dataset and PTB Diagnostic ECG Database.</a:t>
            </a:r>
          </a:p>
          <a:p>
            <a:pPr algn="just"/>
            <a:r>
              <a:rPr lang="en-GB" sz="2400" b="1" dirty="0"/>
              <a:t>Focuses on real-time stress detection and intervention. </a:t>
            </a:r>
            <a:endParaRPr lang="en-US" sz="2400" b="1" dirty="0"/>
          </a:p>
        </p:txBody>
      </p:sp>
    </p:spTree>
    <p:extLst>
      <p:ext uri="{BB962C8B-B14F-4D97-AF65-F5344CB8AC3E}">
        <p14:creationId xmlns:p14="http://schemas.microsoft.com/office/powerpoint/2010/main" val="88074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B6A8D6-A13F-464F-7AB3-F85D45506290}"/>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712789" y="939800"/>
            <a:ext cx="10833100" cy="5156200"/>
          </a:xfrm>
          <a:prstGeom prst="rect">
            <a:avLst/>
          </a:prstGeom>
        </p:spPr>
      </p:pic>
      <p:sp>
        <p:nvSpPr>
          <p:cNvPr id="2" name="Title 1">
            <a:extLst>
              <a:ext uri="{FF2B5EF4-FFF2-40B4-BE49-F238E27FC236}">
                <a16:creationId xmlns:a16="http://schemas.microsoft.com/office/drawing/2014/main" id="{A0170B78-C7B1-6A3E-9B90-61635C7EECB6}"/>
              </a:ext>
            </a:extLst>
          </p:cNvPr>
          <p:cNvSpPr>
            <a:spLocks noGrp="1"/>
          </p:cNvSpPr>
          <p:nvPr>
            <p:ph type="title"/>
          </p:nvPr>
        </p:nvSpPr>
        <p:spPr>
          <a:xfrm>
            <a:off x="1393638" y="500470"/>
            <a:ext cx="9404723" cy="130293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haroni" panose="02010803020104030203" pitchFamily="2" charset="-79"/>
                <a:cs typeface="Aharoni" panose="02010803020104030203" pitchFamily="2" charset="-79"/>
              </a:rPr>
              <a:t>Challenges</a:t>
            </a:r>
          </a:p>
        </p:txBody>
      </p:sp>
      <p:sp>
        <p:nvSpPr>
          <p:cNvPr id="3" name="Content Placeholder 2">
            <a:extLst>
              <a:ext uri="{FF2B5EF4-FFF2-40B4-BE49-F238E27FC236}">
                <a16:creationId xmlns:a16="http://schemas.microsoft.com/office/drawing/2014/main" id="{66616F46-9FA6-553D-0C4F-687880F7D407}"/>
              </a:ext>
            </a:extLst>
          </p:cNvPr>
          <p:cNvSpPr>
            <a:spLocks noGrp="1"/>
          </p:cNvSpPr>
          <p:nvPr>
            <p:ph idx="1"/>
          </p:nvPr>
        </p:nvSpPr>
        <p:spPr>
          <a:xfrm>
            <a:off x="3206750" y="1689011"/>
            <a:ext cx="5778500" cy="4668519"/>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2500"/>
          </a:bodyPr>
          <a:lstStyle/>
          <a:p>
            <a:r>
              <a:rPr lang="en-GB" sz="2400" b="1" i="0" dirty="0">
                <a:solidFill>
                  <a:schemeClr val="tx1"/>
                </a:solidFill>
                <a:effectLst/>
                <a:latin typeface="Segoe UI Black" panose="020B0A02040204020203" pitchFamily="34" charset="0"/>
                <a:ea typeface="Segoe UI Black" panose="020B0A02040204020203" pitchFamily="34" charset="0"/>
              </a:rPr>
              <a:t>Subjectivity of Stress</a:t>
            </a:r>
          </a:p>
          <a:p>
            <a:r>
              <a:rPr lang="en-GB" sz="2400" b="1" i="0" dirty="0">
                <a:solidFill>
                  <a:schemeClr val="tx1"/>
                </a:solidFill>
                <a:effectLst/>
                <a:latin typeface="Segoe UI Black" panose="020B0A02040204020203" pitchFamily="34" charset="0"/>
                <a:ea typeface="Segoe UI Black" panose="020B0A02040204020203" pitchFamily="34" charset="0"/>
              </a:rPr>
              <a:t>Complexity of Stress Indicators</a:t>
            </a:r>
          </a:p>
          <a:p>
            <a:r>
              <a:rPr lang="en-GB" sz="2400" b="1" i="0" dirty="0">
                <a:solidFill>
                  <a:schemeClr val="tx1"/>
                </a:solidFill>
                <a:effectLst/>
                <a:latin typeface="Segoe UI Black" panose="020B0A02040204020203" pitchFamily="34" charset="0"/>
                <a:ea typeface="Segoe UI Black" panose="020B0A02040204020203" pitchFamily="34" charset="0"/>
              </a:rPr>
              <a:t>Data Variability</a:t>
            </a:r>
          </a:p>
          <a:p>
            <a:r>
              <a:rPr lang="en-GB" sz="2400" b="1" i="0" dirty="0">
                <a:solidFill>
                  <a:schemeClr val="tx1"/>
                </a:solidFill>
                <a:effectLst/>
                <a:latin typeface="Segoe UI Black" panose="020B0A02040204020203" pitchFamily="34" charset="0"/>
                <a:ea typeface="Segoe UI Black" panose="020B0A02040204020203" pitchFamily="34" charset="0"/>
              </a:rPr>
              <a:t>Temporal Dynamics</a:t>
            </a:r>
          </a:p>
          <a:p>
            <a:r>
              <a:rPr lang="en-GB" sz="2400" b="1" i="0" dirty="0">
                <a:solidFill>
                  <a:schemeClr val="tx1"/>
                </a:solidFill>
                <a:effectLst/>
                <a:latin typeface="Segoe UI Black" panose="020B0A02040204020203" pitchFamily="34" charset="0"/>
                <a:ea typeface="Segoe UI Black" panose="020B0A02040204020203" pitchFamily="34" charset="0"/>
              </a:rPr>
              <a:t>Ethical Considerations</a:t>
            </a:r>
          </a:p>
          <a:p>
            <a:r>
              <a:rPr lang="en-GB" sz="2400" b="1" i="0" dirty="0">
                <a:solidFill>
                  <a:schemeClr val="tx1"/>
                </a:solidFill>
                <a:effectLst/>
                <a:latin typeface="Segoe UI Black" panose="020B0A02040204020203" pitchFamily="34" charset="0"/>
                <a:ea typeface="Segoe UI Black" panose="020B0A02040204020203" pitchFamily="34" charset="0"/>
              </a:rPr>
              <a:t>Interplay of Factors</a:t>
            </a:r>
          </a:p>
          <a:p>
            <a:r>
              <a:rPr lang="en-GB" sz="2400" b="1" i="0" dirty="0">
                <a:solidFill>
                  <a:schemeClr val="tx1"/>
                </a:solidFill>
                <a:effectLst/>
                <a:latin typeface="Segoe UI Black" panose="020B0A02040204020203" pitchFamily="34" charset="0"/>
                <a:ea typeface="Segoe UI Black" panose="020B0A02040204020203" pitchFamily="34" charset="0"/>
              </a:rPr>
              <a:t>Individual Variability in Heartbeats</a:t>
            </a:r>
          </a:p>
          <a:p>
            <a:r>
              <a:rPr lang="en-GB" sz="2400" b="1" i="0" dirty="0">
                <a:solidFill>
                  <a:schemeClr val="tx1"/>
                </a:solidFill>
                <a:effectLst/>
                <a:latin typeface="Segoe UI Black" panose="020B0A02040204020203" pitchFamily="34" charset="0"/>
                <a:ea typeface="Segoe UI Black" panose="020B0A02040204020203" pitchFamily="34" charset="0"/>
              </a:rPr>
              <a:t>Real-world Validation</a:t>
            </a:r>
          </a:p>
          <a:p>
            <a:r>
              <a:rPr lang="en-GB" sz="2400" b="1" i="0" dirty="0">
                <a:solidFill>
                  <a:schemeClr val="tx1"/>
                </a:solidFill>
                <a:effectLst/>
                <a:latin typeface="Segoe UI Black" panose="020B0A02040204020203" pitchFamily="34" charset="0"/>
                <a:ea typeface="Segoe UI Black" panose="020B0A02040204020203" pitchFamily="34" charset="0"/>
              </a:rPr>
              <a:t>User Engagement and Adoption</a:t>
            </a:r>
          </a:p>
          <a:p>
            <a:r>
              <a:rPr lang="en-GB" sz="2400" b="1" i="0" dirty="0">
                <a:solidFill>
                  <a:schemeClr val="tx1"/>
                </a:solidFill>
                <a:effectLst/>
                <a:latin typeface="Segoe UI Black" panose="020B0A02040204020203" pitchFamily="34" charset="0"/>
                <a:ea typeface="Segoe UI Black" panose="020B0A02040204020203" pitchFamily="34" charset="0"/>
              </a:rPr>
              <a:t>Incorporating Long-term Trends</a:t>
            </a:r>
          </a:p>
          <a:p>
            <a:pPr marL="0" indent="0" algn="just">
              <a:buNone/>
            </a:pPr>
            <a:endParaRPr lang="en-US" sz="2400" dirty="0">
              <a:latin typeface="Segoe UI Black" panose="020B0A02040204020203" pitchFamily="34"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1651752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0B78-C7B1-6A3E-9B90-61635C7EECB6}"/>
              </a:ext>
            </a:extLst>
          </p:cNvPr>
          <p:cNvSpPr>
            <a:spLocks noGrp="1"/>
          </p:cNvSpPr>
          <p:nvPr>
            <p:ph type="title"/>
          </p:nvPr>
        </p:nvSpPr>
        <p:spPr>
          <a:xfrm>
            <a:off x="646111" y="452718"/>
            <a:ext cx="9404723" cy="130293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haroni" panose="02010803020104030203" pitchFamily="2" charset="-79"/>
                <a:cs typeface="Aharoni" panose="02010803020104030203" pitchFamily="2" charset="-79"/>
              </a:rPr>
              <a:t> Our Approach</a:t>
            </a:r>
          </a:p>
        </p:txBody>
      </p:sp>
      <p:pic>
        <p:nvPicPr>
          <p:cNvPr id="4" name="Picture 3">
            <a:extLst>
              <a:ext uri="{FF2B5EF4-FFF2-40B4-BE49-F238E27FC236}">
                <a16:creationId xmlns:a16="http://schemas.microsoft.com/office/drawing/2014/main" id="{F362A4C4-432C-41AB-9A9C-2BA08C0A5A52}"/>
              </a:ext>
            </a:extLst>
          </p:cNvPr>
          <p:cNvPicPr>
            <a:picLocks noChangeAspect="1"/>
          </p:cNvPicPr>
          <p:nvPr/>
        </p:nvPicPr>
        <p:blipFill rotWithShape="1">
          <a:blip r:embed="rId3">
            <a:duotone>
              <a:schemeClr val="accent5">
                <a:shade val="45000"/>
                <a:satMod val="135000"/>
              </a:schemeClr>
              <a:prstClr val="white"/>
            </a:duotone>
            <a:alphaModFix amt="50000"/>
            <a:extLst>
              <a:ext uri="{28A0092B-C50C-407E-A947-70E740481C1C}">
                <a14:useLocalDpi xmlns:a14="http://schemas.microsoft.com/office/drawing/2010/main" val="0"/>
              </a:ext>
            </a:extLst>
          </a:blip>
          <a:srcRect l="35076" r="4573" b="15647"/>
          <a:stretch/>
        </p:blipFill>
        <p:spPr>
          <a:xfrm>
            <a:off x="0" y="-1358900"/>
            <a:ext cx="3162300" cy="8264653"/>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08AD7328-6758-91FD-07F6-4446AEA1C44D}"/>
              </a:ext>
            </a:extLst>
          </p:cNvPr>
          <p:cNvPicPr>
            <a:picLocks noChangeAspect="1"/>
          </p:cNvPicPr>
          <p:nvPr/>
        </p:nvPicPr>
        <p:blipFill>
          <a:blip r:embed="rId4">
            <a:alphaModFix/>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6781800" y="0"/>
            <a:ext cx="5410200" cy="6858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3" name="Content Placeholder 2">
            <a:extLst>
              <a:ext uri="{FF2B5EF4-FFF2-40B4-BE49-F238E27FC236}">
                <a16:creationId xmlns:a16="http://schemas.microsoft.com/office/drawing/2014/main" id="{66616F46-9FA6-553D-0C4F-687880F7D407}"/>
              </a:ext>
            </a:extLst>
          </p:cNvPr>
          <p:cNvSpPr>
            <a:spLocks noGrp="1"/>
          </p:cNvSpPr>
          <p:nvPr>
            <p:ph idx="1"/>
          </p:nvPr>
        </p:nvSpPr>
        <p:spPr>
          <a:xfrm>
            <a:off x="2514203" y="2647950"/>
            <a:ext cx="5800742" cy="2302002"/>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lgn="just"/>
            <a:r>
              <a:rPr lang="en-US" sz="2400" b="1" dirty="0">
                <a:latin typeface="Times New Roman" panose="02020603050405020304" pitchFamily="18" charset="0"/>
                <a:cs typeface="Times New Roman" panose="02020603050405020304" pitchFamily="18" charset="0"/>
              </a:rPr>
              <a:t>Recurrent neural networks (RNNs)</a:t>
            </a:r>
          </a:p>
          <a:p>
            <a:pPr algn="just"/>
            <a:r>
              <a:rPr lang="en-US" sz="2400" b="1" dirty="0">
                <a:latin typeface="Times New Roman" panose="02020603050405020304" pitchFamily="18" charset="0"/>
                <a:cs typeface="Times New Roman" panose="02020603050405020304" pitchFamily="18" charset="0"/>
              </a:rPr>
              <a:t>Gated Recurrent Unit </a:t>
            </a:r>
          </a:p>
          <a:p>
            <a:pPr algn="just"/>
            <a:r>
              <a:rPr lang="en-US" sz="2400" b="1" dirty="0">
                <a:latin typeface="Times New Roman" panose="02020603050405020304" pitchFamily="18" charset="0"/>
                <a:cs typeface="Times New Roman" panose="02020603050405020304" pitchFamily="18" charset="0"/>
              </a:rPr>
              <a:t>MIT-BIH Arrhythmia Dataset</a:t>
            </a:r>
          </a:p>
          <a:p>
            <a:pPr algn="just"/>
            <a:r>
              <a:rPr lang="en-US" sz="2400" b="1" dirty="0">
                <a:latin typeface="Times New Roman" panose="02020603050405020304" pitchFamily="18" charset="0"/>
                <a:cs typeface="Times New Roman" panose="02020603050405020304" pitchFamily="18" charset="0"/>
              </a:rPr>
              <a:t>Real-time Changes</a:t>
            </a:r>
          </a:p>
        </p:txBody>
      </p:sp>
    </p:spTree>
    <p:extLst>
      <p:ext uri="{BB962C8B-B14F-4D97-AF65-F5344CB8AC3E}">
        <p14:creationId xmlns:p14="http://schemas.microsoft.com/office/powerpoint/2010/main" val="231311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0B78-C7B1-6A3E-9B90-61635C7EECB6}"/>
              </a:ext>
            </a:extLst>
          </p:cNvPr>
          <p:cNvSpPr>
            <a:spLocks noGrp="1"/>
          </p:cNvSpPr>
          <p:nvPr>
            <p:ph type="title"/>
          </p:nvPr>
        </p:nvSpPr>
        <p:spPr>
          <a:xfrm>
            <a:off x="646111" y="452718"/>
            <a:ext cx="9404723" cy="130293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haroni" panose="02010803020104030203" pitchFamily="2" charset="-79"/>
                <a:cs typeface="Aharoni" panose="02010803020104030203" pitchFamily="2" charset="-79"/>
              </a:rPr>
              <a:t>RNN</a:t>
            </a:r>
          </a:p>
        </p:txBody>
      </p:sp>
      <p:sp>
        <p:nvSpPr>
          <p:cNvPr id="3" name="Content Placeholder 2">
            <a:extLst>
              <a:ext uri="{FF2B5EF4-FFF2-40B4-BE49-F238E27FC236}">
                <a16:creationId xmlns:a16="http://schemas.microsoft.com/office/drawing/2014/main" id="{66616F46-9FA6-553D-0C4F-687880F7D407}"/>
              </a:ext>
            </a:extLst>
          </p:cNvPr>
          <p:cNvSpPr>
            <a:spLocks noGrp="1"/>
          </p:cNvSpPr>
          <p:nvPr>
            <p:ph idx="1"/>
          </p:nvPr>
        </p:nvSpPr>
        <p:spPr>
          <a:xfrm>
            <a:off x="927101" y="1345079"/>
            <a:ext cx="6184900" cy="5118816"/>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Recurrent Neural Network</a:t>
            </a:r>
          </a:p>
          <a:p>
            <a:pPr algn="just"/>
            <a:r>
              <a:rPr lang="en-GB" sz="2400" b="1" dirty="0">
                <a:latin typeface="Times New Roman" panose="02020603050405020304" pitchFamily="18" charset="0"/>
                <a:cs typeface="Times New Roman" panose="02020603050405020304" pitchFamily="18" charset="0"/>
              </a:rPr>
              <a:t>class of artificial neural networks </a:t>
            </a:r>
          </a:p>
          <a:p>
            <a:pPr algn="just"/>
            <a:r>
              <a:rPr lang="en-US" sz="2400" b="1" dirty="0">
                <a:latin typeface="Times New Roman" panose="02020603050405020304" pitchFamily="18" charset="0"/>
                <a:cs typeface="Times New Roman" panose="02020603050405020304" pitchFamily="18" charset="0"/>
              </a:rPr>
              <a:t>Sequential data processing</a:t>
            </a:r>
          </a:p>
          <a:p>
            <a:pPr algn="just"/>
            <a:r>
              <a:rPr lang="en-GB" sz="2400" b="1" dirty="0">
                <a:latin typeface="Times New Roman" panose="02020603050405020304" pitchFamily="18" charset="0"/>
                <a:cs typeface="Times New Roman" panose="02020603050405020304" pitchFamily="18" charset="0"/>
              </a:rPr>
              <a:t>Maintain a hidden state.</a:t>
            </a:r>
          </a:p>
          <a:p>
            <a:pPr algn="just"/>
            <a:r>
              <a:rPr lang="en-GB" sz="2400" b="1" dirty="0">
                <a:latin typeface="Times New Roman" panose="02020603050405020304" pitchFamily="18" charset="0"/>
                <a:cs typeface="Times New Roman" panose="02020603050405020304" pitchFamily="18" charset="0"/>
              </a:rPr>
              <a:t>Suited for applications:</a:t>
            </a:r>
          </a:p>
          <a:p>
            <a:pPr lvl="1" algn="just"/>
            <a:r>
              <a:rPr lang="en-GB" sz="2200" b="1" dirty="0">
                <a:latin typeface="Times New Roman" panose="02020603050405020304" pitchFamily="18" charset="0"/>
                <a:cs typeface="Times New Roman" panose="02020603050405020304" pitchFamily="18" charset="0"/>
              </a:rPr>
              <a:t>Natural language processing</a:t>
            </a:r>
          </a:p>
          <a:p>
            <a:pPr lvl="1" algn="just"/>
            <a:r>
              <a:rPr lang="en-GB" sz="2200" b="1" dirty="0">
                <a:latin typeface="Times New Roman" panose="02020603050405020304" pitchFamily="18" charset="0"/>
                <a:cs typeface="Times New Roman" panose="02020603050405020304" pitchFamily="18" charset="0"/>
              </a:rPr>
              <a:t>Time-series prediction</a:t>
            </a:r>
          </a:p>
          <a:p>
            <a:pPr lvl="1" algn="just"/>
            <a:r>
              <a:rPr lang="en-GB" sz="2200" b="1" dirty="0">
                <a:latin typeface="Times New Roman" panose="02020603050405020304" pitchFamily="18" charset="0"/>
                <a:cs typeface="Times New Roman" panose="02020603050405020304" pitchFamily="18" charset="0"/>
              </a:rPr>
              <a:t>Signal processing.</a:t>
            </a:r>
          </a:p>
          <a:p>
            <a:pPr algn="just"/>
            <a:r>
              <a:rPr lang="en-US" sz="2400" b="1" dirty="0">
                <a:latin typeface="Times New Roman" panose="02020603050405020304" pitchFamily="18" charset="0"/>
                <a:cs typeface="Times New Roman" panose="02020603050405020304" pitchFamily="18" charset="0"/>
              </a:rPr>
              <a:t>Types of RNNs:</a:t>
            </a:r>
          </a:p>
          <a:p>
            <a:pPr lvl="1" algn="just"/>
            <a:r>
              <a:rPr lang="en-GB" sz="2200" b="1" i="0" dirty="0">
                <a:effectLst/>
                <a:latin typeface="Times New Roman" panose="02020603050405020304" pitchFamily="18" charset="0"/>
                <a:cs typeface="Times New Roman" panose="02020603050405020304" pitchFamily="18" charset="0"/>
              </a:rPr>
              <a:t>Long Short-Term Memory (LSTM) </a:t>
            </a:r>
          </a:p>
          <a:p>
            <a:pPr lvl="1" algn="just"/>
            <a:r>
              <a:rPr lang="en-GB" sz="2200" b="1" i="0" dirty="0">
                <a:effectLst/>
                <a:latin typeface="Times New Roman" panose="02020603050405020304" pitchFamily="18" charset="0"/>
                <a:cs typeface="Times New Roman" panose="02020603050405020304" pitchFamily="18" charset="0"/>
              </a:rPr>
              <a:t>Gated Recurrent Unit (GRU)</a:t>
            </a:r>
            <a:endParaRPr lang="en-US" sz="22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2692EC4-B297-0F36-F72B-DD7E37687F3F}"/>
              </a:ext>
            </a:extLst>
          </p:cNvPr>
          <p:cNvSpPr txBox="1">
            <a:spLocks/>
          </p:cNvSpPr>
          <p:nvPr/>
        </p:nvSpPr>
        <p:spPr>
          <a:xfrm>
            <a:off x="1103312" y="1560576"/>
            <a:ext cx="8946541" cy="46878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846474-9380-B74D-F2E2-2BD8EDD25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924" y="1971145"/>
            <a:ext cx="6987076" cy="2963991"/>
          </a:xfrm>
          <a:prstGeom prst="rect">
            <a:avLst/>
          </a:prstGeom>
        </p:spPr>
      </p:pic>
    </p:spTree>
    <p:extLst>
      <p:ext uri="{BB962C8B-B14F-4D97-AF65-F5344CB8AC3E}">
        <p14:creationId xmlns:p14="http://schemas.microsoft.com/office/powerpoint/2010/main" val="367402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0B78-C7B1-6A3E-9B90-61635C7EECB6}"/>
              </a:ext>
            </a:extLst>
          </p:cNvPr>
          <p:cNvSpPr>
            <a:spLocks noGrp="1"/>
          </p:cNvSpPr>
          <p:nvPr>
            <p:ph type="title"/>
          </p:nvPr>
        </p:nvSpPr>
        <p:spPr>
          <a:xfrm>
            <a:off x="646111" y="452718"/>
            <a:ext cx="9404723" cy="130293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US" dirty="0">
                <a:latin typeface="Aharoni" panose="02010803020104030203" pitchFamily="2" charset="-79"/>
                <a:cs typeface="Aharoni" panose="02010803020104030203" pitchFamily="2" charset="-79"/>
              </a:rPr>
              <a:t>GRU</a:t>
            </a:r>
          </a:p>
        </p:txBody>
      </p:sp>
      <p:sp>
        <p:nvSpPr>
          <p:cNvPr id="3" name="Content Placeholder 2">
            <a:extLst>
              <a:ext uri="{FF2B5EF4-FFF2-40B4-BE49-F238E27FC236}">
                <a16:creationId xmlns:a16="http://schemas.microsoft.com/office/drawing/2014/main" id="{66616F46-9FA6-553D-0C4F-687880F7D407}"/>
              </a:ext>
            </a:extLst>
          </p:cNvPr>
          <p:cNvSpPr>
            <a:spLocks noGrp="1"/>
          </p:cNvSpPr>
          <p:nvPr>
            <p:ph idx="1"/>
          </p:nvPr>
        </p:nvSpPr>
        <p:spPr>
          <a:xfrm>
            <a:off x="976801" y="1834388"/>
            <a:ext cx="8946541" cy="3189224"/>
          </a:xfrm>
        </p:spPr>
        <p:txBody>
          <a:bodyPr>
            <a:normAutofit/>
          </a:bodyPr>
          <a:lstStyle/>
          <a:p>
            <a:r>
              <a:rPr lang="en-US" sz="2400" b="1" dirty="0">
                <a:latin typeface="Times New Roman" panose="02020603050405020304" pitchFamily="18" charset="0"/>
                <a:cs typeface="Times New Roman" panose="02020603050405020304" pitchFamily="18" charset="0"/>
              </a:rPr>
              <a:t>Gated Recurrent Unit</a:t>
            </a:r>
          </a:p>
          <a:p>
            <a:r>
              <a:rPr lang="en-GB" sz="2400" b="1" dirty="0">
                <a:latin typeface="Times New Roman" panose="02020603050405020304" pitchFamily="18" charset="0"/>
                <a:cs typeface="Times New Roman" panose="02020603050405020304" pitchFamily="18" charset="0"/>
              </a:rPr>
              <a:t> Type of recurrent neural network (RNN)</a:t>
            </a:r>
          </a:p>
          <a:p>
            <a:r>
              <a:rPr lang="en-GB" sz="2400" b="1" dirty="0">
                <a:latin typeface="Times New Roman" panose="02020603050405020304" pitchFamily="18" charset="0"/>
                <a:cs typeface="Times New Roman" panose="02020603050405020304" pitchFamily="18" charset="0"/>
              </a:rPr>
              <a:t>Gating mechanisms: Update Gate and Reset Gate</a:t>
            </a:r>
          </a:p>
          <a:p>
            <a:r>
              <a:rPr lang="en-US" sz="2400" b="1" dirty="0">
                <a:latin typeface="Times New Roman" panose="02020603050405020304" pitchFamily="18" charset="0"/>
                <a:cs typeface="Times New Roman" panose="02020603050405020304" pitchFamily="18" charset="0"/>
              </a:rPr>
              <a:t>Update Gate controls past information retention</a:t>
            </a:r>
          </a:p>
          <a:p>
            <a:r>
              <a:rPr lang="en-US" sz="2400" b="1" dirty="0">
                <a:latin typeface="Times New Roman" panose="02020603050405020304" pitchFamily="18" charset="0"/>
                <a:cs typeface="Times New Roman" panose="02020603050405020304" pitchFamily="18" charset="0"/>
              </a:rPr>
              <a:t>Reset Gate manages information forgetting </a:t>
            </a:r>
          </a:p>
          <a:p>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828D1D-8332-435C-1618-195980877DC9}"/>
              </a:ext>
            </a:extLst>
          </p:cNvPr>
          <p:cNvPicPr>
            <a:picLocks noChangeAspect="1"/>
          </p:cNvPicPr>
          <p:nvPr/>
        </p:nvPicPr>
        <p:blipFill rotWithShape="1">
          <a:blip r:embed="rId3">
            <a:extLst>
              <a:ext uri="{28A0092B-C50C-407E-A947-70E740481C1C}">
                <a14:useLocalDpi xmlns:a14="http://schemas.microsoft.com/office/drawing/2010/main" val="0"/>
              </a:ext>
            </a:extLst>
          </a:blip>
          <a:srcRect l="67239" t="419" r="1075" b="7792"/>
          <a:stretch/>
        </p:blipFill>
        <p:spPr>
          <a:xfrm>
            <a:off x="7692339" y="1755648"/>
            <a:ext cx="3853550" cy="3189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0224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1442</TotalTime>
  <Words>1162</Words>
  <Application>Microsoft Office PowerPoint</Application>
  <PresentationFormat>Widescreen</PresentationFormat>
  <Paragraphs>145</Paragraphs>
  <Slides>25</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Aharoni</vt:lpstr>
      <vt:lpstr>Algerian</vt:lpstr>
      <vt:lpstr>Aptos Display</vt:lpstr>
      <vt:lpstr>Arial</vt:lpstr>
      <vt:lpstr>Arial Rounded MT Bold</vt:lpstr>
      <vt:lpstr>Calibri</vt:lpstr>
      <vt:lpstr>Century Gothic</vt:lpstr>
      <vt:lpstr>Segoe UI Black</vt:lpstr>
      <vt:lpstr>Söhne</vt:lpstr>
      <vt:lpstr>Times New Roman</vt:lpstr>
      <vt:lpstr>Wingdings</vt:lpstr>
      <vt:lpstr>Wingdings 3</vt:lpstr>
      <vt:lpstr>Ion</vt:lpstr>
      <vt:lpstr>PowerPoint Presentation</vt:lpstr>
      <vt:lpstr>Driving Insights :  “Stress Detection via Heartbeat Big data  Analytics through RNN ”</vt:lpstr>
      <vt:lpstr>Sadia Adrees  Shaher Bano Izza Zafar   </vt:lpstr>
      <vt:lpstr>Today’s Agenda </vt:lpstr>
      <vt:lpstr>Introduction  </vt:lpstr>
      <vt:lpstr>Challenges</vt:lpstr>
      <vt:lpstr> Our Approach</vt:lpstr>
      <vt:lpstr>RNN</vt:lpstr>
      <vt:lpstr>GRU</vt:lpstr>
      <vt:lpstr>Literature Review </vt:lpstr>
      <vt:lpstr>Literature Review </vt:lpstr>
      <vt:lpstr>Methodology (Project Architecture )</vt:lpstr>
      <vt:lpstr>PowerPoint Presentation</vt:lpstr>
      <vt:lpstr>Model</vt:lpstr>
      <vt:lpstr>Model</vt:lpstr>
      <vt:lpstr>Model Summary </vt:lpstr>
      <vt:lpstr>PowerPoint Presentation</vt:lpstr>
      <vt:lpstr>PowerPoint Presentation</vt:lpstr>
      <vt:lpstr>Accuracy</vt:lpstr>
      <vt:lpstr>Accuracy</vt:lpstr>
      <vt:lpstr>PowerPoint Presentation</vt:lpstr>
      <vt:lpstr>PowerPoint Presentation</vt:lpstr>
      <vt:lpstr>Result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Sadia Adrees</dc:creator>
  <cp:lastModifiedBy>Sadia Adrees</cp:lastModifiedBy>
  <cp:revision>161</cp:revision>
  <dcterms:created xsi:type="dcterms:W3CDTF">2023-12-17T18:41:25Z</dcterms:created>
  <dcterms:modified xsi:type="dcterms:W3CDTF">2023-12-31T22:49:22Z</dcterms:modified>
</cp:coreProperties>
</file>