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40"/>
  </p:notesMasterIdLst>
  <p:handoutMasterIdLst>
    <p:handoutMasterId r:id="rId41"/>
  </p:handoutMasterIdLst>
  <p:sldIdLst>
    <p:sldId id="256" r:id="rId5"/>
    <p:sldId id="264" r:id="rId6"/>
    <p:sldId id="257" r:id="rId7"/>
    <p:sldId id="258" r:id="rId8"/>
    <p:sldId id="265" r:id="rId9"/>
    <p:sldId id="266" r:id="rId10"/>
    <p:sldId id="267" r:id="rId11"/>
    <p:sldId id="268" r:id="rId12"/>
    <p:sldId id="269" r:id="rId13"/>
    <p:sldId id="270" r:id="rId14"/>
    <p:sldId id="271" r:id="rId15"/>
    <p:sldId id="272" r:id="rId16"/>
    <p:sldId id="276" r:id="rId17"/>
    <p:sldId id="279" r:id="rId18"/>
    <p:sldId id="280" r:id="rId19"/>
    <p:sldId id="281" r:id="rId20"/>
    <p:sldId id="282" r:id="rId21"/>
    <p:sldId id="283" r:id="rId22"/>
    <p:sldId id="273" r:id="rId23"/>
    <p:sldId id="274" r:id="rId24"/>
    <p:sldId id="275" r:id="rId25"/>
    <p:sldId id="296" r:id="rId26"/>
    <p:sldId id="277" r:id="rId27"/>
    <p:sldId id="278" r:id="rId28"/>
    <p:sldId id="284" r:id="rId29"/>
    <p:sldId id="291" r:id="rId30"/>
    <p:sldId id="286" r:id="rId31"/>
    <p:sldId id="287" r:id="rId32"/>
    <p:sldId id="288" r:id="rId33"/>
    <p:sldId id="293" r:id="rId34"/>
    <p:sldId id="295" r:id="rId35"/>
    <p:sldId id="294" r:id="rId36"/>
    <p:sldId id="285" r:id="rId37"/>
    <p:sldId id="289" r:id="rId38"/>
    <p:sldId id="29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782" y="23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02-Dec-22</a:t>
            </a:fld>
            <a:endParaRPr lang="en-US" dirty="0"/>
          </a:p>
        </p:txBody>
      </p:sp>
      <p:sp>
        <p:nvSpPr>
          <p:cNvPr id="4" name="Footer Placeholder 3">
            <a:extLst>
              <a:ext uri="{FF2B5EF4-FFF2-40B4-BE49-F238E27FC236}">
                <a16:creationId xmlns=""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02-Dec-22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02-Dec-22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02-Dec-22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68D3E5-C7A3-47DF-A374-46BF83A69904}"/>
              </a:ext>
            </a:extLst>
          </p:cNvPr>
          <p:cNvSpPr>
            <a:spLocks noGrp="1"/>
          </p:cNvSpPr>
          <p:nvPr>
            <p:ph type="ctrTitle"/>
          </p:nvPr>
        </p:nvSpPr>
        <p:spPr>
          <a:xfrm>
            <a:off x="1876424" y="1122363"/>
            <a:ext cx="9475517" cy="2387600"/>
          </a:xfrm>
        </p:spPr>
        <p:txBody>
          <a:bodyPr>
            <a:normAutofit/>
          </a:bodyPr>
          <a:lstStyle/>
          <a:p>
            <a:pPr algn="ctr"/>
            <a:r>
              <a:rPr lang="en-US" sz="5400" dirty="0">
                <a:latin typeface="Rockwell" panose="02060603020205020403" pitchFamily="18" charset="0"/>
              </a:rPr>
              <a:t>Laptop Price prediction</a:t>
            </a:r>
          </a:p>
        </p:txBody>
      </p:sp>
      <p:sp>
        <p:nvSpPr>
          <p:cNvPr id="3" name="Subtitle 2">
            <a:extLst>
              <a:ext uri="{FF2B5EF4-FFF2-40B4-BE49-F238E27FC236}">
                <a16:creationId xmlns="" xmlns:a16="http://schemas.microsoft.com/office/drawing/2014/main" id="{2E78725B-6E40-4D82-B375-7831D81C29EE}"/>
              </a:ext>
            </a:extLst>
          </p:cNvPr>
          <p:cNvSpPr>
            <a:spLocks noGrp="1"/>
          </p:cNvSpPr>
          <p:nvPr>
            <p:ph type="subTitle" idx="1"/>
          </p:nvPr>
        </p:nvSpPr>
        <p:spPr>
          <a:xfrm>
            <a:off x="1876424" y="3610664"/>
            <a:ext cx="8791575" cy="1655762"/>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Using machine learning</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38" y="923527"/>
            <a:ext cx="10058400" cy="3963478"/>
          </a:xfrm>
          <a:prstGeom prst="rect">
            <a:avLst/>
          </a:prstGeom>
        </p:spPr>
      </p:pic>
      <p:sp>
        <p:nvSpPr>
          <p:cNvPr id="5" name="Rectangle 4"/>
          <p:cNvSpPr/>
          <p:nvPr/>
        </p:nvSpPr>
        <p:spPr>
          <a:xfrm>
            <a:off x="1067038" y="461862"/>
            <a:ext cx="1137299" cy="461665"/>
          </a:xfrm>
          <a:prstGeom prst="rect">
            <a:avLst/>
          </a:prstGeom>
        </p:spPr>
        <p:txBody>
          <a:bodyPr wrap="none">
            <a:spAutoFit/>
          </a:bodyPr>
          <a:lstStyle/>
          <a:p>
            <a:r>
              <a:rPr lang="en-US" sz="2400" b="1" dirty="0"/>
              <a:t>4. </a:t>
            </a:r>
            <a:r>
              <a:rPr lang="en-US" sz="2400" b="1" u="sng" dirty="0"/>
              <a:t>Ram</a:t>
            </a:r>
            <a:r>
              <a:rPr lang="en-US" dirty="0"/>
              <a:t>:</a:t>
            </a:r>
          </a:p>
        </p:txBody>
      </p:sp>
      <p:sp>
        <p:nvSpPr>
          <p:cNvPr id="6" name="TextBox 5"/>
          <p:cNvSpPr txBox="1"/>
          <p:nvPr/>
        </p:nvSpPr>
        <p:spPr>
          <a:xfrm>
            <a:off x="1067038" y="4887005"/>
            <a:ext cx="10136459" cy="707886"/>
          </a:xfrm>
          <a:prstGeom prst="rect">
            <a:avLst/>
          </a:prstGeom>
          <a:noFill/>
        </p:spPr>
        <p:txBody>
          <a:bodyPr wrap="square" rtlCol="0">
            <a:spAutoFit/>
          </a:bodyPr>
          <a:lstStyle/>
          <a:p>
            <a:r>
              <a:rPr lang="en-US" sz="2000" dirty="0"/>
              <a:t>This is the bar chart of RAM, it has ram of (2,4,6,8,16,24,32,64 GB). There are more laptops of 8 </a:t>
            </a:r>
            <a:r>
              <a:rPr lang="en-US" sz="2000" dirty="0" err="1"/>
              <a:t>gb</a:t>
            </a:r>
            <a:r>
              <a:rPr lang="en-US" sz="2000" dirty="0"/>
              <a:t> ram then 4 </a:t>
            </a:r>
            <a:r>
              <a:rPr lang="en-US" sz="2000" dirty="0" err="1"/>
              <a:t>gb</a:t>
            </a:r>
            <a:r>
              <a:rPr lang="en-US" sz="2000" dirty="0"/>
              <a:t>. There are quite a few laptops of 24 </a:t>
            </a:r>
            <a:r>
              <a:rPr lang="en-US" sz="2000" dirty="0" err="1"/>
              <a:t>gb</a:t>
            </a:r>
            <a:r>
              <a:rPr lang="en-US" sz="2000" dirty="0"/>
              <a:t> and 64 </a:t>
            </a:r>
            <a:r>
              <a:rPr lang="en-US" sz="2000" dirty="0" err="1"/>
              <a:t>gb</a:t>
            </a:r>
            <a:endParaRPr lang="en-US" sz="2000" dirty="0"/>
          </a:p>
        </p:txBody>
      </p:sp>
    </p:spTree>
    <p:extLst>
      <p:ext uri="{BB962C8B-B14F-4D97-AF65-F5344CB8AC3E}">
        <p14:creationId xmlns:p14="http://schemas.microsoft.com/office/powerpoint/2010/main" val="219585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3970" y="591014"/>
            <a:ext cx="4895385" cy="461665"/>
          </a:xfrm>
          <a:prstGeom prst="rect">
            <a:avLst/>
          </a:prstGeom>
        </p:spPr>
        <p:txBody>
          <a:bodyPr wrap="square">
            <a:spAutoFit/>
          </a:bodyPr>
          <a:lstStyle/>
          <a:p>
            <a:r>
              <a:rPr lang="en-US" sz="2400" b="1" u="sng" dirty="0"/>
              <a:t>5.ScreenResolution - Touchscreen</a:t>
            </a:r>
            <a:r>
              <a:rPr lang="en-US" u="sng" dirty="0"/>
              <a:t>:</a:t>
            </a:r>
          </a:p>
        </p:txBody>
      </p:sp>
      <p:sp>
        <p:nvSpPr>
          <p:cNvPr id="6" name="TextBox 5"/>
          <p:cNvSpPr txBox="1"/>
          <p:nvPr/>
        </p:nvSpPr>
        <p:spPr>
          <a:xfrm>
            <a:off x="1031486" y="5163014"/>
            <a:ext cx="9935737" cy="707886"/>
          </a:xfrm>
          <a:prstGeom prst="rect">
            <a:avLst/>
          </a:prstGeom>
          <a:noFill/>
        </p:spPr>
        <p:txBody>
          <a:bodyPr wrap="square" rtlCol="0">
            <a:spAutoFit/>
          </a:bodyPr>
          <a:lstStyle/>
          <a:p>
            <a:r>
              <a:rPr lang="en-US" sz="2000" dirty="0"/>
              <a:t>This is the bar chart of touchscreen. Here, 0 means this is not touchscreen and 1 means it is touchscreen. Here we have </a:t>
            </a:r>
            <a:r>
              <a:rPr lang="en-US" sz="2000" dirty="0" smtClean="0"/>
              <a:t>1111 laptops without touchscreen and 191 with touchscreen.</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970" y="1052679"/>
            <a:ext cx="7535114" cy="4078037"/>
          </a:xfrm>
          <a:prstGeom prst="rect">
            <a:avLst/>
          </a:prstGeom>
        </p:spPr>
      </p:pic>
    </p:spTree>
    <p:extLst>
      <p:ext uri="{BB962C8B-B14F-4D97-AF65-F5344CB8AC3E}">
        <p14:creationId xmlns:p14="http://schemas.microsoft.com/office/powerpoint/2010/main" val="103432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80324" y="523437"/>
            <a:ext cx="3402085" cy="461665"/>
          </a:xfrm>
          <a:prstGeom prst="rect">
            <a:avLst/>
          </a:prstGeom>
        </p:spPr>
        <p:txBody>
          <a:bodyPr wrap="none">
            <a:spAutoFit/>
          </a:bodyPr>
          <a:lstStyle/>
          <a:p>
            <a:r>
              <a:rPr lang="en-US" sz="2400" b="1" dirty="0"/>
              <a:t>6. </a:t>
            </a:r>
            <a:r>
              <a:rPr lang="en-US" sz="2400" b="1" u="sng" dirty="0" err="1"/>
              <a:t>ScreenResolution</a:t>
            </a:r>
            <a:r>
              <a:rPr lang="en-US" sz="2400" b="1" u="sng" dirty="0"/>
              <a:t> - IPS</a:t>
            </a:r>
            <a:r>
              <a:rPr lang="en-US" sz="2400" dirty="0"/>
              <a:t>:</a:t>
            </a:r>
          </a:p>
        </p:txBody>
      </p:sp>
      <p:sp>
        <p:nvSpPr>
          <p:cNvPr id="6" name="Rectangle 5"/>
          <p:cNvSpPr/>
          <p:nvPr/>
        </p:nvSpPr>
        <p:spPr>
          <a:xfrm>
            <a:off x="1180324" y="5275638"/>
            <a:ext cx="10058400" cy="707886"/>
          </a:xfrm>
          <a:prstGeom prst="rect">
            <a:avLst/>
          </a:prstGeom>
        </p:spPr>
        <p:txBody>
          <a:bodyPr wrap="square">
            <a:spAutoFit/>
          </a:bodyPr>
          <a:lstStyle/>
          <a:p>
            <a:r>
              <a:rPr lang="en-US" sz="2000" dirty="0"/>
              <a:t>This is the bar chart of IPS display. Here, 0 means it has no IPS display and 1 means it has a IPS display. Here we </a:t>
            </a:r>
            <a:r>
              <a:rPr lang="en-US" sz="2000" dirty="0" smtClean="0"/>
              <a:t>have 938 laptops </a:t>
            </a:r>
            <a:r>
              <a:rPr lang="en-US" sz="2000" dirty="0"/>
              <a:t>without IPS </a:t>
            </a:r>
            <a:r>
              <a:rPr lang="en-US" sz="2000" dirty="0" smtClean="0"/>
              <a:t>display and 364 </a:t>
            </a:r>
            <a:r>
              <a:rPr lang="en-US" sz="2000" dirty="0" err="1" smtClean="0"/>
              <a:t>lsptops</a:t>
            </a:r>
            <a:r>
              <a:rPr lang="en-US" sz="2000" dirty="0" smtClean="0"/>
              <a:t> with IPS display.</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24" y="985101"/>
            <a:ext cx="7411226" cy="4203881"/>
          </a:xfrm>
          <a:prstGeom prst="rect">
            <a:avLst/>
          </a:prstGeom>
        </p:spPr>
      </p:pic>
    </p:spTree>
    <p:extLst>
      <p:ext uri="{BB962C8B-B14F-4D97-AF65-F5344CB8AC3E}">
        <p14:creationId xmlns:p14="http://schemas.microsoft.com/office/powerpoint/2010/main" val="54848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4379" y="325796"/>
            <a:ext cx="9905999" cy="579977"/>
          </a:xfrm>
        </p:spPr>
        <p:txBody>
          <a:bodyPr/>
          <a:lstStyle/>
          <a:p>
            <a:r>
              <a:rPr lang="en-US" dirty="0"/>
              <a:t> </a:t>
            </a:r>
            <a:r>
              <a:rPr lang="en-US" b="1" u="sng" dirty="0"/>
              <a:t>Bar plot for Categorical vs. categorical: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324" y="1152070"/>
            <a:ext cx="10058400" cy="4198173"/>
          </a:xfrm>
          <a:prstGeom prst="rect">
            <a:avLst/>
          </a:prstGeom>
        </p:spPr>
      </p:pic>
      <p:sp>
        <p:nvSpPr>
          <p:cNvPr id="5" name="TextBox 4"/>
          <p:cNvSpPr txBox="1"/>
          <p:nvPr/>
        </p:nvSpPr>
        <p:spPr>
          <a:xfrm>
            <a:off x="1216324" y="782738"/>
            <a:ext cx="3674852" cy="369332"/>
          </a:xfrm>
          <a:prstGeom prst="rect">
            <a:avLst/>
          </a:prstGeom>
          <a:noFill/>
        </p:spPr>
        <p:txBody>
          <a:bodyPr wrap="square" rtlCol="0">
            <a:spAutoFit/>
          </a:bodyPr>
          <a:lstStyle/>
          <a:p>
            <a:r>
              <a:rPr lang="en-US" dirty="0"/>
              <a:t>1</a:t>
            </a:r>
            <a:r>
              <a:rPr lang="en-US" b="1" u="sng" dirty="0"/>
              <a:t>. Company vs. Ram:</a:t>
            </a:r>
          </a:p>
        </p:txBody>
      </p:sp>
      <p:sp>
        <p:nvSpPr>
          <p:cNvPr id="6" name="TextBox 5"/>
          <p:cNvSpPr txBox="1"/>
          <p:nvPr/>
        </p:nvSpPr>
        <p:spPr>
          <a:xfrm>
            <a:off x="1216324" y="5495026"/>
            <a:ext cx="10058400" cy="707886"/>
          </a:xfrm>
          <a:prstGeom prst="rect">
            <a:avLst/>
          </a:prstGeom>
          <a:noFill/>
        </p:spPr>
        <p:txBody>
          <a:bodyPr wrap="square" rtlCol="0">
            <a:spAutoFit/>
          </a:bodyPr>
          <a:lstStyle/>
          <a:p>
            <a:r>
              <a:rPr lang="en-US" sz="2000" dirty="0"/>
              <a:t>This is the bar plot of company vs. ram where in x-axis we have plotted the company and in y-axis we have ram. </a:t>
            </a:r>
            <a:r>
              <a:rPr lang="en-US" sz="2000" dirty="0" err="1"/>
              <a:t>Razer</a:t>
            </a:r>
            <a:r>
              <a:rPr lang="en-US" sz="2000" dirty="0"/>
              <a:t> company has the highest ram and the Vero has the lowest ram.</a:t>
            </a:r>
          </a:p>
        </p:txBody>
      </p:sp>
    </p:spTree>
    <p:extLst>
      <p:ext uri="{BB962C8B-B14F-4D97-AF65-F5344CB8AC3E}">
        <p14:creationId xmlns:p14="http://schemas.microsoft.com/office/powerpoint/2010/main" val="330850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991" y="835961"/>
            <a:ext cx="9402793" cy="4226540"/>
          </a:xfrm>
          <a:prstGeom prst="rect">
            <a:avLst/>
          </a:prstGeom>
        </p:spPr>
      </p:pic>
      <p:sp>
        <p:nvSpPr>
          <p:cNvPr id="5" name="Rectangle 4"/>
          <p:cNvSpPr/>
          <p:nvPr/>
        </p:nvSpPr>
        <p:spPr>
          <a:xfrm>
            <a:off x="1127991" y="466629"/>
            <a:ext cx="3138680" cy="369332"/>
          </a:xfrm>
          <a:prstGeom prst="rect">
            <a:avLst/>
          </a:prstGeom>
        </p:spPr>
        <p:txBody>
          <a:bodyPr wrap="none">
            <a:spAutoFit/>
          </a:bodyPr>
          <a:lstStyle/>
          <a:p>
            <a:r>
              <a:rPr lang="en-US" dirty="0"/>
              <a:t>2</a:t>
            </a:r>
            <a:r>
              <a:rPr lang="en-US" b="1" u="sng" dirty="0"/>
              <a:t>. Type Name vs. Touchscreen:</a:t>
            </a:r>
          </a:p>
        </p:txBody>
      </p:sp>
      <p:sp>
        <p:nvSpPr>
          <p:cNvPr id="6" name="Rectangle 5"/>
          <p:cNvSpPr/>
          <p:nvPr/>
        </p:nvSpPr>
        <p:spPr>
          <a:xfrm>
            <a:off x="1127990" y="5141192"/>
            <a:ext cx="9402793" cy="923330"/>
          </a:xfrm>
          <a:prstGeom prst="rect">
            <a:avLst/>
          </a:prstGeom>
        </p:spPr>
        <p:txBody>
          <a:bodyPr wrap="square">
            <a:spAutoFit/>
          </a:bodyPr>
          <a:lstStyle/>
          <a:p>
            <a:r>
              <a:rPr lang="en-US" dirty="0"/>
              <a:t>This is the bar plot of Type name vs. Touch Screen, where in x-axis we have plotted the type name and in y-axis we have Touchscreen Display. 2 in 1 Convertible has the highest number touchscreen display and the Notebook and Gaming has the lowest number Touchscreen display.</a:t>
            </a:r>
          </a:p>
        </p:txBody>
      </p:sp>
    </p:spTree>
    <p:extLst>
      <p:ext uri="{BB962C8B-B14F-4D97-AF65-F5344CB8AC3E}">
        <p14:creationId xmlns:p14="http://schemas.microsoft.com/office/powerpoint/2010/main" val="52505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693" y="852411"/>
            <a:ext cx="10058400" cy="4338713"/>
          </a:xfrm>
          <a:prstGeom prst="rect">
            <a:avLst/>
          </a:prstGeom>
        </p:spPr>
      </p:pic>
      <p:sp>
        <p:nvSpPr>
          <p:cNvPr id="5" name="Rectangle 4"/>
          <p:cNvSpPr/>
          <p:nvPr/>
        </p:nvSpPr>
        <p:spPr>
          <a:xfrm>
            <a:off x="1017916" y="483079"/>
            <a:ext cx="6492148" cy="369332"/>
          </a:xfrm>
          <a:prstGeom prst="rect">
            <a:avLst/>
          </a:prstGeom>
        </p:spPr>
        <p:txBody>
          <a:bodyPr wrap="square">
            <a:spAutoFit/>
          </a:bodyPr>
          <a:lstStyle/>
          <a:p>
            <a:r>
              <a:rPr lang="en-US" dirty="0"/>
              <a:t>3</a:t>
            </a:r>
            <a:r>
              <a:rPr lang="en-US" b="1" u="sng" dirty="0"/>
              <a:t>. Type Name vs. Ram:</a:t>
            </a:r>
          </a:p>
        </p:txBody>
      </p:sp>
      <p:sp>
        <p:nvSpPr>
          <p:cNvPr id="3" name="TextBox 2"/>
          <p:cNvSpPr txBox="1"/>
          <p:nvPr/>
        </p:nvSpPr>
        <p:spPr>
          <a:xfrm>
            <a:off x="1096693" y="5391150"/>
            <a:ext cx="10244317" cy="923330"/>
          </a:xfrm>
          <a:prstGeom prst="rect">
            <a:avLst/>
          </a:prstGeom>
          <a:noFill/>
        </p:spPr>
        <p:txBody>
          <a:bodyPr wrap="square" rtlCol="0">
            <a:spAutoFit/>
          </a:bodyPr>
          <a:lstStyle/>
          <a:p>
            <a:r>
              <a:rPr lang="en-US" dirty="0"/>
              <a:t>This is the bar plot of Type Name vs. Ram, where in X axis we have plotted </a:t>
            </a:r>
            <a:r>
              <a:rPr lang="en-US" dirty="0" err="1"/>
              <a:t>TypeName</a:t>
            </a:r>
            <a:r>
              <a:rPr lang="en-US" dirty="0"/>
              <a:t> and in Y axis we have Ram, Here we can see that Gaming laptop has the highest number of ram and Netbook has the lowest number </a:t>
            </a:r>
          </a:p>
          <a:p>
            <a:r>
              <a:rPr lang="en-US" dirty="0"/>
              <a:t>of ram.</a:t>
            </a:r>
          </a:p>
        </p:txBody>
      </p:sp>
    </p:spTree>
    <p:extLst>
      <p:ext uri="{BB962C8B-B14F-4D97-AF65-F5344CB8AC3E}">
        <p14:creationId xmlns:p14="http://schemas.microsoft.com/office/powerpoint/2010/main" val="2410686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01" y="896346"/>
            <a:ext cx="10058400" cy="4409079"/>
          </a:xfrm>
          <a:prstGeom prst="rect">
            <a:avLst/>
          </a:prstGeom>
        </p:spPr>
      </p:pic>
      <p:sp>
        <p:nvSpPr>
          <p:cNvPr id="5" name="Rectangle 4"/>
          <p:cNvSpPr/>
          <p:nvPr/>
        </p:nvSpPr>
        <p:spPr>
          <a:xfrm>
            <a:off x="989830" y="527014"/>
            <a:ext cx="1654812" cy="369332"/>
          </a:xfrm>
          <a:prstGeom prst="rect">
            <a:avLst/>
          </a:prstGeom>
        </p:spPr>
        <p:txBody>
          <a:bodyPr wrap="none">
            <a:spAutoFit/>
          </a:bodyPr>
          <a:lstStyle/>
          <a:p>
            <a:r>
              <a:rPr lang="en-US" dirty="0"/>
              <a:t>4</a:t>
            </a:r>
            <a:r>
              <a:rPr lang="en-US" b="1" u="sng" dirty="0"/>
              <a:t>. IPS vs. RAM:</a:t>
            </a:r>
          </a:p>
        </p:txBody>
      </p:sp>
      <p:sp>
        <p:nvSpPr>
          <p:cNvPr id="2" name="Rectangle 1"/>
          <p:cNvSpPr/>
          <p:nvPr/>
        </p:nvSpPr>
        <p:spPr>
          <a:xfrm>
            <a:off x="1078300" y="5511008"/>
            <a:ext cx="10523149" cy="923330"/>
          </a:xfrm>
          <a:prstGeom prst="rect">
            <a:avLst/>
          </a:prstGeom>
        </p:spPr>
        <p:txBody>
          <a:bodyPr wrap="square">
            <a:spAutoFit/>
          </a:bodyPr>
          <a:lstStyle/>
          <a:p>
            <a:r>
              <a:rPr lang="en-US" dirty="0"/>
              <a:t>This is the bar plot of IPS display vs. Ram, where in X axis we have plotted IPS and in Y axis we have plotted Ram, Here we can see that laptops with IPS display has the higher number of ram than the laptops which doesn’t have IPS display.</a:t>
            </a:r>
          </a:p>
        </p:txBody>
      </p:sp>
    </p:spTree>
    <p:extLst>
      <p:ext uri="{BB962C8B-B14F-4D97-AF65-F5344CB8AC3E}">
        <p14:creationId xmlns:p14="http://schemas.microsoft.com/office/powerpoint/2010/main" val="154490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105" y="896346"/>
            <a:ext cx="9855913" cy="4731013"/>
          </a:xfrm>
        </p:spPr>
      </p:pic>
      <p:sp>
        <p:nvSpPr>
          <p:cNvPr id="7" name="Rectangle 6"/>
          <p:cNvSpPr/>
          <p:nvPr/>
        </p:nvSpPr>
        <p:spPr>
          <a:xfrm>
            <a:off x="1145105" y="527014"/>
            <a:ext cx="2320251" cy="369332"/>
          </a:xfrm>
          <a:prstGeom prst="rect">
            <a:avLst/>
          </a:prstGeom>
        </p:spPr>
        <p:txBody>
          <a:bodyPr wrap="none">
            <a:spAutoFit/>
          </a:bodyPr>
          <a:lstStyle/>
          <a:p>
            <a:r>
              <a:rPr lang="en-US" dirty="0"/>
              <a:t>5</a:t>
            </a:r>
            <a:r>
              <a:rPr lang="en-US" b="1" u="sng" dirty="0"/>
              <a:t>.Cpu brand vs. Ram:</a:t>
            </a:r>
          </a:p>
        </p:txBody>
      </p:sp>
      <p:sp>
        <p:nvSpPr>
          <p:cNvPr id="2" name="Rectangle 1"/>
          <p:cNvSpPr/>
          <p:nvPr/>
        </p:nvSpPr>
        <p:spPr>
          <a:xfrm>
            <a:off x="1145104" y="5627359"/>
            <a:ext cx="9855913" cy="923330"/>
          </a:xfrm>
          <a:prstGeom prst="rect">
            <a:avLst/>
          </a:prstGeom>
        </p:spPr>
        <p:txBody>
          <a:bodyPr wrap="square">
            <a:spAutoFit/>
          </a:bodyPr>
          <a:lstStyle/>
          <a:p>
            <a:r>
              <a:rPr lang="en-US" dirty="0"/>
              <a:t>This is the bar plot of CPU brand vs. Ram, where in X axis we have plotted CPU brand and in Y axis we have plotted Ram, Here we can see that </a:t>
            </a:r>
            <a:r>
              <a:rPr lang="en-US" dirty="0" err="1"/>
              <a:t>intel</a:t>
            </a:r>
            <a:r>
              <a:rPr lang="en-US" dirty="0"/>
              <a:t> core i7 has the highest number of ram and </a:t>
            </a:r>
            <a:r>
              <a:rPr lang="en-US" dirty="0" err="1"/>
              <a:t>intel</a:t>
            </a:r>
            <a:r>
              <a:rPr lang="en-US" dirty="0"/>
              <a:t> core i3 and other </a:t>
            </a:r>
            <a:r>
              <a:rPr lang="en-US" dirty="0" err="1"/>
              <a:t>intel</a:t>
            </a:r>
            <a:r>
              <a:rPr lang="en-US" dirty="0"/>
              <a:t> processor has the lowest number of ram respectively.</a:t>
            </a:r>
          </a:p>
        </p:txBody>
      </p:sp>
    </p:spTree>
    <p:extLst>
      <p:ext uri="{BB962C8B-B14F-4D97-AF65-F5344CB8AC3E}">
        <p14:creationId xmlns:p14="http://schemas.microsoft.com/office/powerpoint/2010/main" val="283726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957262"/>
            <a:ext cx="9977438" cy="4576763"/>
          </a:xfrm>
          <a:prstGeom prst="rect">
            <a:avLst/>
          </a:prstGeom>
        </p:spPr>
      </p:pic>
      <p:sp>
        <p:nvSpPr>
          <p:cNvPr id="5" name="Rectangle 4"/>
          <p:cNvSpPr/>
          <p:nvPr/>
        </p:nvSpPr>
        <p:spPr>
          <a:xfrm>
            <a:off x="945260" y="587930"/>
            <a:ext cx="2175980" cy="369332"/>
          </a:xfrm>
          <a:prstGeom prst="rect">
            <a:avLst/>
          </a:prstGeom>
        </p:spPr>
        <p:txBody>
          <a:bodyPr wrap="none">
            <a:spAutoFit/>
          </a:bodyPr>
          <a:lstStyle/>
          <a:p>
            <a:r>
              <a:rPr lang="en-US" dirty="0"/>
              <a:t>6</a:t>
            </a:r>
            <a:r>
              <a:rPr lang="en-US" b="1" u="sng" dirty="0"/>
              <a:t>. Company vs. SSD:</a:t>
            </a:r>
          </a:p>
        </p:txBody>
      </p:sp>
      <p:sp>
        <p:nvSpPr>
          <p:cNvPr id="2" name="Rectangle 1"/>
          <p:cNvSpPr/>
          <p:nvPr/>
        </p:nvSpPr>
        <p:spPr>
          <a:xfrm>
            <a:off x="1040027" y="5534025"/>
            <a:ext cx="9980398" cy="923330"/>
          </a:xfrm>
          <a:prstGeom prst="rect">
            <a:avLst/>
          </a:prstGeom>
        </p:spPr>
        <p:txBody>
          <a:bodyPr wrap="square">
            <a:spAutoFit/>
          </a:bodyPr>
          <a:lstStyle/>
          <a:p>
            <a:r>
              <a:rPr lang="en-US" dirty="0"/>
              <a:t>This is the bar plot of Company vs. SSD, where in X axis we have plotted Company and in Y axis we have plotted SSD, Here we can see that </a:t>
            </a:r>
            <a:r>
              <a:rPr lang="en-US" dirty="0" err="1"/>
              <a:t>Razer</a:t>
            </a:r>
            <a:r>
              <a:rPr lang="en-US" dirty="0"/>
              <a:t> company has the highest number of SSD and </a:t>
            </a:r>
            <a:r>
              <a:rPr lang="en-US" dirty="0" err="1"/>
              <a:t>Chuwi</a:t>
            </a:r>
            <a:r>
              <a:rPr lang="en-US" dirty="0"/>
              <a:t> and Vero has  the lowest number of SSD.</a:t>
            </a:r>
          </a:p>
        </p:txBody>
      </p:sp>
    </p:spTree>
    <p:extLst>
      <p:ext uri="{BB962C8B-B14F-4D97-AF65-F5344CB8AC3E}">
        <p14:creationId xmlns:p14="http://schemas.microsoft.com/office/powerpoint/2010/main" val="2237485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2029" y="267629"/>
            <a:ext cx="4899546" cy="461665"/>
          </a:xfrm>
          <a:prstGeom prst="rect">
            <a:avLst/>
          </a:prstGeom>
          <a:noFill/>
        </p:spPr>
        <p:txBody>
          <a:bodyPr wrap="none" rtlCol="0">
            <a:spAutoFit/>
          </a:bodyPr>
          <a:lstStyle/>
          <a:p>
            <a:r>
              <a:rPr lang="en-US" sz="2400" u="sng" dirty="0"/>
              <a:t>Bar plot for Categorical vs. Numerical: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408" y="1125313"/>
            <a:ext cx="10078334" cy="4361087"/>
          </a:xfrm>
          <a:prstGeom prst="rect">
            <a:avLst/>
          </a:prstGeom>
        </p:spPr>
      </p:pic>
      <p:sp>
        <p:nvSpPr>
          <p:cNvPr id="6" name="TextBox 5"/>
          <p:cNvSpPr txBox="1"/>
          <p:nvPr/>
        </p:nvSpPr>
        <p:spPr>
          <a:xfrm>
            <a:off x="1182029" y="663648"/>
            <a:ext cx="4356130" cy="461665"/>
          </a:xfrm>
          <a:prstGeom prst="rect">
            <a:avLst/>
          </a:prstGeom>
          <a:noFill/>
        </p:spPr>
        <p:txBody>
          <a:bodyPr wrap="square" rtlCol="0">
            <a:spAutoFit/>
          </a:bodyPr>
          <a:lstStyle/>
          <a:p>
            <a:r>
              <a:rPr lang="en-US" sz="2400" u="sng" dirty="0"/>
              <a:t>1.Company vs. Price </a:t>
            </a:r>
          </a:p>
        </p:txBody>
      </p:sp>
      <p:sp>
        <p:nvSpPr>
          <p:cNvPr id="7" name="TextBox 6"/>
          <p:cNvSpPr txBox="1"/>
          <p:nvPr/>
        </p:nvSpPr>
        <p:spPr>
          <a:xfrm>
            <a:off x="1042408" y="5486400"/>
            <a:ext cx="10078334" cy="923330"/>
          </a:xfrm>
          <a:prstGeom prst="rect">
            <a:avLst/>
          </a:prstGeom>
          <a:noFill/>
        </p:spPr>
        <p:txBody>
          <a:bodyPr wrap="square" rtlCol="0">
            <a:spAutoFit/>
          </a:bodyPr>
          <a:lstStyle/>
          <a:p>
            <a:r>
              <a:rPr lang="en-US" dirty="0"/>
              <a:t>This is the bar plot of company vs. price. In the x-axis we have plotted company and in the y-axis is the price. The highest price laptop belongs to ‘</a:t>
            </a:r>
            <a:r>
              <a:rPr lang="en-US" dirty="0" err="1"/>
              <a:t>Razer</a:t>
            </a:r>
            <a:r>
              <a:rPr lang="en-US" dirty="0"/>
              <a:t>’ company and the lowest price is of ‘Vero’ company laptops.</a:t>
            </a:r>
          </a:p>
        </p:txBody>
      </p:sp>
    </p:spTree>
    <p:extLst>
      <p:ext uri="{BB962C8B-B14F-4D97-AF65-F5344CB8AC3E}">
        <p14:creationId xmlns:p14="http://schemas.microsoft.com/office/powerpoint/2010/main" val="340910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a:t>
            </a:r>
          </a:p>
        </p:txBody>
      </p:sp>
      <p:sp>
        <p:nvSpPr>
          <p:cNvPr id="3" name="Content Placeholder 2"/>
          <p:cNvSpPr>
            <a:spLocks noGrp="1"/>
          </p:cNvSpPr>
          <p:nvPr>
            <p:ph idx="1"/>
          </p:nvPr>
        </p:nvSpPr>
        <p:spPr/>
        <p:txBody>
          <a:bodyPr>
            <a:normAutofit/>
          </a:bodyPr>
          <a:lstStyle/>
          <a:p>
            <a:r>
              <a:rPr lang="en-US" sz="3200" dirty="0"/>
              <a:t>Md. </a:t>
            </a:r>
            <a:r>
              <a:rPr lang="en-US" sz="3200" dirty="0" err="1"/>
              <a:t>Shamsur</a:t>
            </a:r>
            <a:r>
              <a:rPr lang="en-US" sz="3200" dirty="0"/>
              <a:t> Rahman Khan – 1911843042</a:t>
            </a:r>
          </a:p>
          <a:p>
            <a:r>
              <a:rPr lang="en-US" sz="3200" dirty="0" err="1"/>
              <a:t>Sadia</a:t>
            </a:r>
            <a:r>
              <a:rPr lang="en-US" sz="3200" dirty="0"/>
              <a:t> Sabrina </a:t>
            </a:r>
            <a:r>
              <a:rPr lang="en-US" sz="3200" dirty="0" err="1"/>
              <a:t>Prome</a:t>
            </a:r>
            <a:r>
              <a:rPr lang="en-US" sz="3200" dirty="0"/>
              <a:t> - 1911859042</a:t>
            </a:r>
          </a:p>
        </p:txBody>
      </p:sp>
    </p:spTree>
    <p:extLst>
      <p:ext uri="{BB962C8B-B14F-4D97-AF65-F5344CB8AC3E}">
        <p14:creationId xmlns:p14="http://schemas.microsoft.com/office/powerpoint/2010/main" val="3553803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63729" y="339789"/>
            <a:ext cx="2993833" cy="461665"/>
          </a:xfrm>
          <a:prstGeom prst="rect">
            <a:avLst/>
          </a:prstGeom>
        </p:spPr>
        <p:txBody>
          <a:bodyPr wrap="none">
            <a:spAutoFit/>
          </a:bodyPr>
          <a:lstStyle/>
          <a:p>
            <a:r>
              <a:rPr lang="en-US" sz="2400" u="sng" dirty="0"/>
              <a:t>2.Type Name vs. Price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170" y="801455"/>
            <a:ext cx="10058400" cy="4391648"/>
          </a:xfrm>
          <a:prstGeom prst="rect">
            <a:avLst/>
          </a:prstGeom>
        </p:spPr>
      </p:pic>
      <p:sp>
        <p:nvSpPr>
          <p:cNvPr id="7" name="TextBox 6"/>
          <p:cNvSpPr txBox="1"/>
          <p:nvPr/>
        </p:nvSpPr>
        <p:spPr>
          <a:xfrm>
            <a:off x="948907" y="5313872"/>
            <a:ext cx="10205048" cy="646331"/>
          </a:xfrm>
          <a:prstGeom prst="rect">
            <a:avLst/>
          </a:prstGeom>
          <a:noFill/>
        </p:spPr>
        <p:txBody>
          <a:bodyPr wrap="square" rtlCol="0">
            <a:spAutoFit/>
          </a:bodyPr>
          <a:lstStyle/>
          <a:p>
            <a:r>
              <a:rPr lang="en-US" dirty="0"/>
              <a:t>This is the bar plot of Type Name vs. Price. In the x-axis we have plotted </a:t>
            </a:r>
            <a:r>
              <a:rPr lang="en-US" dirty="0" err="1"/>
              <a:t>TypeName</a:t>
            </a:r>
            <a:r>
              <a:rPr lang="en-US" dirty="0"/>
              <a:t> and in the y-axis is the price. The highest price laptop belongs to ‘Workstation’ and the lowest price is of ‘Netbook laptops’.</a:t>
            </a:r>
          </a:p>
        </p:txBody>
      </p:sp>
    </p:spTree>
    <p:extLst>
      <p:ext uri="{BB962C8B-B14F-4D97-AF65-F5344CB8AC3E}">
        <p14:creationId xmlns:p14="http://schemas.microsoft.com/office/powerpoint/2010/main" val="315144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724" y="818708"/>
            <a:ext cx="10058400" cy="4446932"/>
          </a:xfrm>
          <a:prstGeom prst="rect">
            <a:avLst/>
          </a:prstGeom>
        </p:spPr>
      </p:pic>
      <p:sp>
        <p:nvSpPr>
          <p:cNvPr id="6" name="Rectangle 5"/>
          <p:cNvSpPr/>
          <p:nvPr/>
        </p:nvSpPr>
        <p:spPr>
          <a:xfrm>
            <a:off x="1101724" y="380365"/>
            <a:ext cx="4125884" cy="461665"/>
          </a:xfrm>
          <a:prstGeom prst="rect">
            <a:avLst/>
          </a:prstGeom>
        </p:spPr>
        <p:txBody>
          <a:bodyPr wrap="square">
            <a:spAutoFit/>
          </a:bodyPr>
          <a:lstStyle/>
          <a:p>
            <a:r>
              <a:rPr lang="en-US" sz="2400" u="sng" dirty="0"/>
              <a:t>3. Operating System vs. Price: </a:t>
            </a:r>
          </a:p>
        </p:txBody>
      </p:sp>
      <p:sp>
        <p:nvSpPr>
          <p:cNvPr id="7" name="TextBox 6"/>
          <p:cNvSpPr txBox="1"/>
          <p:nvPr/>
        </p:nvSpPr>
        <p:spPr>
          <a:xfrm>
            <a:off x="1101724" y="5408763"/>
            <a:ext cx="10155747" cy="923330"/>
          </a:xfrm>
          <a:prstGeom prst="rect">
            <a:avLst/>
          </a:prstGeom>
          <a:noFill/>
        </p:spPr>
        <p:txBody>
          <a:bodyPr wrap="square" rtlCol="0">
            <a:spAutoFit/>
          </a:bodyPr>
          <a:lstStyle/>
          <a:p>
            <a:r>
              <a:rPr lang="en-US" dirty="0"/>
              <a:t>This is the bar plot of Operating system vs. Price. In the x-axis we have plotted Operating system and in the y-axis is the price. ‘</a:t>
            </a:r>
            <a:r>
              <a:rPr lang="en-US" dirty="0" err="1"/>
              <a:t>MacOs</a:t>
            </a:r>
            <a:r>
              <a:rPr lang="en-US" dirty="0"/>
              <a:t>’ and ‘</a:t>
            </a:r>
            <a:r>
              <a:rPr lang="en-US" dirty="0" smtClean="0"/>
              <a:t>windows 7’ has </a:t>
            </a:r>
            <a:r>
              <a:rPr lang="en-US" dirty="0"/>
              <a:t>the highest price and the lowest price is of ‘android’ operating system.</a:t>
            </a:r>
          </a:p>
        </p:txBody>
      </p:sp>
    </p:spTree>
    <p:extLst>
      <p:ext uri="{BB962C8B-B14F-4D97-AF65-F5344CB8AC3E}">
        <p14:creationId xmlns:p14="http://schemas.microsoft.com/office/powerpoint/2010/main" val="427220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872" y="1134525"/>
            <a:ext cx="9160814" cy="4266680"/>
          </a:xfrm>
          <a:prstGeom prst="rect">
            <a:avLst/>
          </a:prstGeom>
        </p:spPr>
      </p:pic>
      <p:sp>
        <p:nvSpPr>
          <p:cNvPr id="5" name="TextBox 4"/>
          <p:cNvSpPr txBox="1"/>
          <p:nvPr/>
        </p:nvSpPr>
        <p:spPr>
          <a:xfrm>
            <a:off x="1052861" y="672860"/>
            <a:ext cx="2954399" cy="461665"/>
          </a:xfrm>
          <a:prstGeom prst="rect">
            <a:avLst/>
          </a:prstGeom>
          <a:noFill/>
        </p:spPr>
        <p:txBody>
          <a:bodyPr wrap="none" rtlCol="0">
            <a:spAutoFit/>
          </a:bodyPr>
          <a:lstStyle/>
          <a:p>
            <a:r>
              <a:rPr lang="en-US" sz="2400" b="1" dirty="0" smtClean="0"/>
              <a:t>Modified Data Insight</a:t>
            </a:r>
            <a:endParaRPr lang="en-US" sz="2400" b="1" dirty="0"/>
          </a:p>
        </p:txBody>
      </p:sp>
      <p:sp>
        <p:nvSpPr>
          <p:cNvPr id="6" name="TextBox 5"/>
          <p:cNvSpPr txBox="1"/>
          <p:nvPr/>
        </p:nvSpPr>
        <p:spPr>
          <a:xfrm>
            <a:off x="1052861" y="5540182"/>
            <a:ext cx="7137082" cy="369332"/>
          </a:xfrm>
          <a:prstGeom prst="rect">
            <a:avLst/>
          </a:prstGeom>
          <a:noFill/>
        </p:spPr>
        <p:txBody>
          <a:bodyPr wrap="none" rtlCol="0">
            <a:spAutoFit/>
          </a:bodyPr>
          <a:lstStyle/>
          <a:p>
            <a:r>
              <a:rPr lang="en-US" dirty="0" smtClean="0"/>
              <a:t>This is our modified data insight, we modified this according to our necessity </a:t>
            </a:r>
            <a:endParaRPr lang="en-US" dirty="0"/>
          </a:p>
        </p:txBody>
      </p:sp>
    </p:spTree>
    <p:extLst>
      <p:ext uri="{BB962C8B-B14F-4D97-AF65-F5344CB8AC3E}">
        <p14:creationId xmlns:p14="http://schemas.microsoft.com/office/powerpoint/2010/main" val="3102539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005" y="334423"/>
            <a:ext cx="9905999" cy="605856"/>
          </a:xfrm>
        </p:spPr>
        <p:txBody>
          <a:bodyPr/>
          <a:lstStyle/>
          <a:p>
            <a:r>
              <a:rPr lang="en-US" b="1" u="sng" dirty="0"/>
              <a:t>Numerical vs. Numerical </a:t>
            </a:r>
            <a:r>
              <a:rPr lang="en-US" b="1" u="sng" dirty="0" err="1"/>
              <a:t>pairplot</a:t>
            </a:r>
            <a:r>
              <a:rPr lang="en-US" b="1" u="sng" dirty="0"/>
              <a:t>:</a:t>
            </a:r>
          </a:p>
        </p:txBody>
      </p:sp>
      <p:sp>
        <p:nvSpPr>
          <p:cNvPr id="5" name="Rectangle 4"/>
          <p:cNvSpPr/>
          <p:nvPr/>
        </p:nvSpPr>
        <p:spPr>
          <a:xfrm>
            <a:off x="1164566" y="755613"/>
            <a:ext cx="3206775" cy="400110"/>
          </a:xfrm>
          <a:prstGeom prst="rect">
            <a:avLst/>
          </a:prstGeom>
        </p:spPr>
        <p:txBody>
          <a:bodyPr wrap="none">
            <a:spAutoFit/>
          </a:bodyPr>
          <a:lstStyle/>
          <a:p>
            <a:r>
              <a:rPr lang="en-US" sz="2000" b="1" u="sng" dirty="0"/>
              <a:t>1. Price vs. </a:t>
            </a:r>
            <a:r>
              <a:rPr lang="en-US" sz="2000" b="1" u="sng" dirty="0" smtClean="0"/>
              <a:t>Weight vs. Ram: </a:t>
            </a:r>
            <a:endParaRPr lang="en-US" sz="2000" b="1" u="sng" dirty="0"/>
          </a:p>
        </p:txBody>
      </p:sp>
      <p:sp>
        <p:nvSpPr>
          <p:cNvPr id="6" name="TextBox 5"/>
          <p:cNvSpPr txBox="1"/>
          <p:nvPr/>
        </p:nvSpPr>
        <p:spPr>
          <a:xfrm>
            <a:off x="1052483" y="5624231"/>
            <a:ext cx="10303294" cy="369332"/>
          </a:xfrm>
          <a:prstGeom prst="rect">
            <a:avLst/>
          </a:prstGeom>
          <a:noFill/>
        </p:spPr>
        <p:txBody>
          <a:bodyPr wrap="square" rtlCol="0">
            <a:spAutoFit/>
          </a:bodyPr>
          <a:lstStyle/>
          <a:p>
            <a:r>
              <a:rPr lang="en-US" dirty="0" smtClean="0"/>
              <a:t>Here, this is the pair plot for price vs. weight, </a:t>
            </a:r>
            <a:r>
              <a:rPr lang="en-US" dirty="0"/>
              <a:t>where we can see the </a:t>
            </a:r>
            <a:r>
              <a:rPr lang="en-US" dirty="0" smtClean="0"/>
              <a:t>two </a:t>
            </a:r>
            <a:r>
              <a:rPr lang="en-US" dirty="0"/>
              <a:t>histograms </a:t>
            </a:r>
            <a:r>
              <a:rPr lang="en-US" dirty="0" smtClean="0"/>
              <a:t>two </a:t>
            </a:r>
            <a:r>
              <a:rPr lang="en-US" dirty="0"/>
              <a:t>scatterplots.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566" y="1155723"/>
            <a:ext cx="7084084" cy="4437730"/>
          </a:xfrm>
          <a:prstGeom prst="rect">
            <a:avLst/>
          </a:prstGeom>
        </p:spPr>
      </p:pic>
    </p:spTree>
    <p:extLst>
      <p:ext uri="{BB962C8B-B14F-4D97-AF65-F5344CB8AC3E}">
        <p14:creationId xmlns:p14="http://schemas.microsoft.com/office/powerpoint/2010/main" val="4230034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8029" y="803058"/>
            <a:ext cx="2304092" cy="461665"/>
          </a:xfrm>
          <a:prstGeom prst="rect">
            <a:avLst/>
          </a:prstGeom>
        </p:spPr>
        <p:txBody>
          <a:bodyPr wrap="none">
            <a:spAutoFit/>
          </a:bodyPr>
          <a:lstStyle/>
          <a:p>
            <a:r>
              <a:rPr lang="en-US" sz="2400" b="1" u="sng" dirty="0"/>
              <a:t>2. </a:t>
            </a:r>
            <a:r>
              <a:rPr lang="en-US" sz="2400" b="1" u="sng" dirty="0" smtClean="0"/>
              <a:t>Price </a:t>
            </a:r>
            <a:r>
              <a:rPr lang="en-US" sz="2400" b="1" u="sng" dirty="0"/>
              <a:t>vs. </a:t>
            </a:r>
            <a:r>
              <a:rPr lang="en-US" sz="2400" b="1" u="sng" dirty="0" smtClean="0"/>
              <a:t>SSD: </a:t>
            </a:r>
            <a:endParaRPr lang="en-US" sz="2400" b="1" u="sng" dirty="0"/>
          </a:p>
        </p:txBody>
      </p:sp>
      <p:sp>
        <p:nvSpPr>
          <p:cNvPr id="6" name="Rectangle 5"/>
          <p:cNvSpPr/>
          <p:nvPr/>
        </p:nvSpPr>
        <p:spPr>
          <a:xfrm>
            <a:off x="982133" y="5597760"/>
            <a:ext cx="9770533" cy="646331"/>
          </a:xfrm>
          <a:prstGeom prst="rect">
            <a:avLst/>
          </a:prstGeom>
        </p:spPr>
        <p:txBody>
          <a:bodyPr wrap="square">
            <a:spAutoFit/>
          </a:bodyPr>
          <a:lstStyle/>
          <a:p>
            <a:r>
              <a:rPr lang="en-US" dirty="0"/>
              <a:t>Here, this is the pair plot for </a:t>
            </a:r>
            <a:r>
              <a:rPr lang="en-US" dirty="0" smtClean="0"/>
              <a:t>Price vs</a:t>
            </a:r>
            <a:r>
              <a:rPr lang="en-US" dirty="0"/>
              <a:t>. </a:t>
            </a:r>
            <a:r>
              <a:rPr lang="en-US" dirty="0" smtClean="0"/>
              <a:t>SSD, </a:t>
            </a:r>
            <a:r>
              <a:rPr lang="en-US" dirty="0"/>
              <a:t>where we can see the </a:t>
            </a:r>
            <a:r>
              <a:rPr lang="en-US" dirty="0" smtClean="0"/>
              <a:t>two </a:t>
            </a:r>
            <a:r>
              <a:rPr lang="en-US" dirty="0"/>
              <a:t>histograms </a:t>
            </a:r>
            <a:r>
              <a:rPr lang="en-US" dirty="0" smtClean="0"/>
              <a:t>two scatterplots</a:t>
            </a:r>
            <a:r>
              <a:rPr lang="en-US" dirty="0"/>
              <a:t>.</a:t>
            </a:r>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029" y="1264723"/>
            <a:ext cx="6028096" cy="4228238"/>
          </a:xfrm>
          <a:prstGeom prst="rect">
            <a:avLst/>
          </a:prstGeom>
        </p:spPr>
      </p:pic>
    </p:spTree>
    <p:extLst>
      <p:ext uri="{BB962C8B-B14F-4D97-AF65-F5344CB8AC3E}">
        <p14:creationId xmlns:p14="http://schemas.microsoft.com/office/powerpoint/2010/main" val="761016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5940" y="699542"/>
            <a:ext cx="2367058" cy="461665"/>
          </a:xfrm>
          <a:prstGeom prst="rect">
            <a:avLst/>
          </a:prstGeom>
        </p:spPr>
        <p:txBody>
          <a:bodyPr wrap="none">
            <a:spAutoFit/>
          </a:bodyPr>
          <a:lstStyle/>
          <a:p>
            <a:r>
              <a:rPr lang="en-US" sz="2400" b="1" u="sng" dirty="0"/>
              <a:t>3. </a:t>
            </a:r>
            <a:r>
              <a:rPr lang="en-US" sz="2400" b="1" u="sng" dirty="0" smtClean="0"/>
              <a:t>HDD </a:t>
            </a:r>
            <a:r>
              <a:rPr lang="en-US" sz="2400" b="1" u="sng" dirty="0"/>
              <a:t>vs. </a:t>
            </a:r>
            <a:r>
              <a:rPr lang="en-US" sz="2400" b="1" u="sng" dirty="0" smtClean="0"/>
              <a:t>Ram: </a:t>
            </a:r>
            <a:endParaRPr lang="en-US" sz="2400" b="1" u="sng" dirty="0"/>
          </a:p>
        </p:txBody>
      </p:sp>
      <p:sp>
        <p:nvSpPr>
          <p:cNvPr id="5" name="Rectangle 4"/>
          <p:cNvSpPr/>
          <p:nvPr/>
        </p:nvSpPr>
        <p:spPr>
          <a:xfrm>
            <a:off x="1086929" y="5734978"/>
            <a:ext cx="9715260" cy="369332"/>
          </a:xfrm>
          <a:prstGeom prst="rect">
            <a:avLst/>
          </a:prstGeom>
        </p:spPr>
        <p:txBody>
          <a:bodyPr wrap="square">
            <a:spAutoFit/>
          </a:bodyPr>
          <a:lstStyle/>
          <a:p>
            <a:r>
              <a:rPr lang="en-US" dirty="0"/>
              <a:t>Here, this is the pair plot for </a:t>
            </a:r>
            <a:r>
              <a:rPr lang="en-US" dirty="0" smtClean="0"/>
              <a:t>HDD </a:t>
            </a:r>
            <a:r>
              <a:rPr lang="en-US" dirty="0"/>
              <a:t>vs. </a:t>
            </a:r>
            <a:r>
              <a:rPr lang="en-US" dirty="0" smtClean="0"/>
              <a:t>Ram, </a:t>
            </a:r>
            <a:r>
              <a:rPr lang="en-US" dirty="0"/>
              <a:t>where we can see the two histograms </a:t>
            </a:r>
            <a:r>
              <a:rPr lang="en-US" dirty="0" smtClean="0"/>
              <a:t>two scatterplots.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79" y="1161207"/>
            <a:ext cx="7102376" cy="4500925"/>
          </a:xfrm>
          <a:prstGeom prst="rect">
            <a:avLst/>
          </a:prstGeom>
        </p:spPr>
      </p:pic>
    </p:spTree>
    <p:extLst>
      <p:ext uri="{BB962C8B-B14F-4D97-AF65-F5344CB8AC3E}">
        <p14:creationId xmlns:p14="http://schemas.microsoft.com/office/powerpoint/2010/main" val="2466527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20" y="910954"/>
            <a:ext cx="8851879" cy="519592"/>
          </a:xfrm>
        </p:spPr>
        <p:txBody>
          <a:bodyPr>
            <a:noAutofit/>
          </a:bodyPr>
          <a:lstStyle/>
          <a:p>
            <a:r>
              <a:rPr lang="en-US" sz="3600" b="1" u="sng" dirty="0"/>
              <a:t>Missing data handling</a:t>
            </a:r>
            <a:r>
              <a:rPr lang="en-US" sz="3600" dirty="0"/>
              <a:t> </a:t>
            </a:r>
          </a:p>
        </p:txBody>
      </p:sp>
      <p:sp>
        <p:nvSpPr>
          <p:cNvPr id="4" name="TextBox 3"/>
          <p:cNvSpPr txBox="1"/>
          <p:nvPr/>
        </p:nvSpPr>
        <p:spPr>
          <a:xfrm>
            <a:off x="1044260" y="2334060"/>
            <a:ext cx="9384253" cy="1754326"/>
          </a:xfrm>
          <a:prstGeom prst="rect">
            <a:avLst/>
          </a:prstGeom>
          <a:noFill/>
        </p:spPr>
        <p:txBody>
          <a:bodyPr wrap="square" rtlCol="0">
            <a:spAutoFit/>
          </a:bodyPr>
          <a:lstStyle/>
          <a:p>
            <a:r>
              <a:rPr lang="en-US" sz="3600" dirty="0" smtClean="0"/>
              <a:t>In our dataset we don’t have any missing data. If we had then either we dropped the row or put the mean/median value</a:t>
            </a:r>
            <a:endParaRPr lang="en-US" sz="3600" dirty="0"/>
          </a:p>
        </p:txBody>
      </p:sp>
    </p:spTree>
    <p:extLst>
      <p:ext uri="{BB962C8B-B14F-4D97-AF65-F5344CB8AC3E}">
        <p14:creationId xmlns:p14="http://schemas.microsoft.com/office/powerpoint/2010/main" val="1215394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D09008-5B41-BB30-670A-EACFE956C840}"/>
              </a:ext>
            </a:extLst>
          </p:cNvPr>
          <p:cNvSpPr>
            <a:spLocks noGrp="1"/>
          </p:cNvSpPr>
          <p:nvPr>
            <p:ph type="title"/>
          </p:nvPr>
        </p:nvSpPr>
        <p:spPr>
          <a:xfrm>
            <a:off x="1208298" y="105334"/>
            <a:ext cx="9775403" cy="1340911"/>
          </a:xfrm>
        </p:spPr>
        <p:txBody>
          <a:bodyPr/>
          <a:lstStyle/>
          <a:p>
            <a:r>
              <a:rPr lang="en-US" sz="2400" b="1" u="sng" dirty="0"/>
              <a:t>One hot encoding for categorical features</a:t>
            </a:r>
            <a:r>
              <a:rPr lang="en-US" sz="2400" u="sng" dirty="0"/>
              <a:t>: </a:t>
            </a:r>
            <a:br>
              <a:rPr lang="en-US" sz="2400" u="sng" dirty="0"/>
            </a:br>
            <a:r>
              <a:rPr lang="en-US" sz="2400" b="1" u="sng" dirty="0"/>
              <a:t>1. </a:t>
            </a:r>
            <a:r>
              <a:rPr lang="en-US" sz="2400" b="1" u="sng" cap="none" dirty="0">
                <a:latin typeface="+mn-lt"/>
              </a:rPr>
              <a:t>OS and </a:t>
            </a:r>
            <a:r>
              <a:rPr lang="en-US" sz="2400" b="1" u="sng" cap="none" dirty="0" err="1">
                <a:latin typeface="+mn-lt"/>
              </a:rPr>
              <a:t>Gpu</a:t>
            </a:r>
            <a:r>
              <a:rPr lang="en-US" sz="2400" b="1" u="sng" cap="none" dirty="0">
                <a:latin typeface="+mn-lt"/>
              </a:rPr>
              <a:t> Brand</a:t>
            </a:r>
            <a:r>
              <a:rPr lang="en-US" sz="2400" b="1" u="sng" dirty="0">
                <a:latin typeface="+mn-lt"/>
              </a:rPr>
              <a:t>:</a:t>
            </a:r>
            <a:endParaRPr lang="en-US" sz="2400" b="1" u="sng" dirty="0"/>
          </a:p>
        </p:txBody>
      </p:sp>
      <p:sp>
        <p:nvSpPr>
          <p:cNvPr id="6" name="TextBox 5">
            <a:extLst>
              <a:ext uri="{FF2B5EF4-FFF2-40B4-BE49-F238E27FC236}">
                <a16:creationId xmlns="" xmlns:a16="http://schemas.microsoft.com/office/drawing/2014/main" id="{CF0AB5F1-A190-C103-7108-C5FECC0F4245}"/>
              </a:ext>
            </a:extLst>
          </p:cNvPr>
          <p:cNvSpPr txBox="1"/>
          <p:nvPr/>
        </p:nvSpPr>
        <p:spPr>
          <a:xfrm>
            <a:off x="1265471" y="5464401"/>
            <a:ext cx="9072465" cy="646331"/>
          </a:xfrm>
          <a:prstGeom prst="rect">
            <a:avLst/>
          </a:prstGeom>
          <a:noFill/>
        </p:spPr>
        <p:txBody>
          <a:bodyPr wrap="square" rtlCol="0">
            <a:spAutoFit/>
          </a:bodyPr>
          <a:lstStyle/>
          <a:p>
            <a:r>
              <a:rPr lang="en-US" dirty="0"/>
              <a:t>There are 3 types of Operating System and 3 types of GPU Brand which have been converted into numerical value by one hot encoding. So, in total it has new 6 columns now.  </a:t>
            </a:r>
          </a:p>
        </p:txBody>
      </p:sp>
      <p:pic>
        <p:nvPicPr>
          <p:cNvPr id="10" name="Content Placeholder 9">
            <a:extLst>
              <a:ext uri="{FF2B5EF4-FFF2-40B4-BE49-F238E27FC236}">
                <a16:creationId xmlns="" xmlns:a16="http://schemas.microsoft.com/office/drawing/2014/main" id="{0696E1FF-78B3-9DF9-BE0C-8DAEDB74F9B4}"/>
              </a:ext>
            </a:extLst>
          </p:cNvPr>
          <p:cNvPicPr>
            <a:picLocks noGrp="1" noChangeAspect="1"/>
          </p:cNvPicPr>
          <p:nvPr>
            <p:ph idx="1"/>
          </p:nvPr>
        </p:nvPicPr>
        <p:blipFill>
          <a:blip r:embed="rId2"/>
          <a:stretch>
            <a:fillRect/>
          </a:stretch>
        </p:blipFill>
        <p:spPr>
          <a:xfrm>
            <a:off x="1362271" y="1219426"/>
            <a:ext cx="6095917" cy="4244975"/>
          </a:xfrm>
        </p:spPr>
      </p:pic>
    </p:spTree>
    <p:extLst>
      <p:ext uri="{BB962C8B-B14F-4D97-AF65-F5344CB8AC3E}">
        <p14:creationId xmlns:p14="http://schemas.microsoft.com/office/powerpoint/2010/main" val="3931118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2A1E76-2871-148C-5C79-A8FE46957724}"/>
              </a:ext>
            </a:extLst>
          </p:cNvPr>
          <p:cNvSpPr>
            <a:spLocks noGrp="1"/>
          </p:cNvSpPr>
          <p:nvPr>
            <p:ph type="title"/>
          </p:nvPr>
        </p:nvSpPr>
        <p:spPr>
          <a:xfrm>
            <a:off x="1141412" y="618518"/>
            <a:ext cx="9905999" cy="734421"/>
          </a:xfrm>
        </p:spPr>
        <p:txBody>
          <a:bodyPr>
            <a:normAutofit/>
          </a:bodyPr>
          <a:lstStyle/>
          <a:p>
            <a:r>
              <a:rPr lang="en-US" sz="2400" b="1" u="sng" cap="none" dirty="0"/>
              <a:t>2. TypeName:</a:t>
            </a:r>
          </a:p>
        </p:txBody>
      </p:sp>
      <p:pic>
        <p:nvPicPr>
          <p:cNvPr id="5" name="Content Placeholder 4">
            <a:extLst>
              <a:ext uri="{FF2B5EF4-FFF2-40B4-BE49-F238E27FC236}">
                <a16:creationId xmlns="" xmlns:a16="http://schemas.microsoft.com/office/drawing/2014/main" id="{887AA1FE-3A4B-4FC1-4215-07B05D71E1C3}"/>
              </a:ext>
            </a:extLst>
          </p:cNvPr>
          <p:cNvPicPr>
            <a:picLocks noGrp="1" noChangeAspect="1"/>
          </p:cNvPicPr>
          <p:nvPr>
            <p:ph idx="1"/>
          </p:nvPr>
        </p:nvPicPr>
        <p:blipFill>
          <a:blip r:embed="rId2"/>
          <a:stretch>
            <a:fillRect/>
          </a:stretch>
        </p:blipFill>
        <p:spPr>
          <a:xfrm>
            <a:off x="1466102" y="1209675"/>
            <a:ext cx="7202037" cy="4303727"/>
          </a:xfrm>
        </p:spPr>
      </p:pic>
      <p:sp>
        <p:nvSpPr>
          <p:cNvPr id="6" name="TextBox 5">
            <a:extLst>
              <a:ext uri="{FF2B5EF4-FFF2-40B4-BE49-F238E27FC236}">
                <a16:creationId xmlns="" xmlns:a16="http://schemas.microsoft.com/office/drawing/2014/main" id="{E94FEC75-0084-2B66-D4E9-0CD5E2D43FB7}"/>
              </a:ext>
            </a:extLst>
          </p:cNvPr>
          <p:cNvSpPr txBox="1"/>
          <p:nvPr/>
        </p:nvSpPr>
        <p:spPr>
          <a:xfrm>
            <a:off x="1466102" y="5604175"/>
            <a:ext cx="8042988" cy="646331"/>
          </a:xfrm>
          <a:prstGeom prst="rect">
            <a:avLst/>
          </a:prstGeom>
          <a:noFill/>
        </p:spPr>
        <p:txBody>
          <a:bodyPr wrap="square" rtlCol="0">
            <a:spAutoFit/>
          </a:bodyPr>
          <a:lstStyle/>
          <a:p>
            <a:r>
              <a:rPr lang="en-US" dirty="0"/>
              <a:t>There are 6 types of Laptop TypeName. Which was a categorical feature. We converted into numerical feature by using One-Hot Encoding. </a:t>
            </a:r>
          </a:p>
        </p:txBody>
      </p:sp>
    </p:spTree>
    <p:extLst>
      <p:ext uri="{BB962C8B-B14F-4D97-AF65-F5344CB8AC3E}">
        <p14:creationId xmlns:p14="http://schemas.microsoft.com/office/powerpoint/2010/main" val="79580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808296-0448-F0FC-73B6-425FCB9576A6}"/>
              </a:ext>
            </a:extLst>
          </p:cNvPr>
          <p:cNvSpPr>
            <a:spLocks noGrp="1"/>
          </p:cNvSpPr>
          <p:nvPr>
            <p:ph type="title"/>
          </p:nvPr>
        </p:nvSpPr>
        <p:spPr>
          <a:xfrm>
            <a:off x="1141411" y="618518"/>
            <a:ext cx="9905999" cy="641115"/>
          </a:xfrm>
        </p:spPr>
        <p:txBody>
          <a:bodyPr>
            <a:normAutofit/>
          </a:bodyPr>
          <a:lstStyle/>
          <a:p>
            <a:r>
              <a:rPr lang="en-US" sz="2400" b="1" u="sng" dirty="0"/>
              <a:t>3. CPU brand:</a:t>
            </a:r>
          </a:p>
        </p:txBody>
      </p:sp>
      <p:pic>
        <p:nvPicPr>
          <p:cNvPr id="5" name="Content Placeholder 4">
            <a:extLst>
              <a:ext uri="{FF2B5EF4-FFF2-40B4-BE49-F238E27FC236}">
                <a16:creationId xmlns="" xmlns:a16="http://schemas.microsoft.com/office/drawing/2014/main" id="{C4E8DBE8-7DCF-7DED-1482-1ABE1E589191}"/>
              </a:ext>
            </a:extLst>
          </p:cNvPr>
          <p:cNvPicPr>
            <a:picLocks noGrp="1" noChangeAspect="1"/>
          </p:cNvPicPr>
          <p:nvPr>
            <p:ph idx="1"/>
          </p:nvPr>
        </p:nvPicPr>
        <p:blipFill>
          <a:blip r:embed="rId2"/>
          <a:stretch>
            <a:fillRect/>
          </a:stretch>
        </p:blipFill>
        <p:spPr>
          <a:xfrm>
            <a:off x="1264387" y="1146921"/>
            <a:ext cx="7625979" cy="4340225"/>
          </a:xfrm>
        </p:spPr>
      </p:pic>
      <p:sp>
        <p:nvSpPr>
          <p:cNvPr id="6" name="TextBox 5">
            <a:extLst>
              <a:ext uri="{FF2B5EF4-FFF2-40B4-BE49-F238E27FC236}">
                <a16:creationId xmlns="" xmlns:a16="http://schemas.microsoft.com/office/drawing/2014/main" id="{4E2F18C0-B727-E609-D1A5-B35E404C038E}"/>
              </a:ext>
            </a:extLst>
          </p:cNvPr>
          <p:cNvSpPr txBox="1"/>
          <p:nvPr/>
        </p:nvSpPr>
        <p:spPr>
          <a:xfrm>
            <a:off x="1264387" y="5692383"/>
            <a:ext cx="8537510" cy="646331"/>
          </a:xfrm>
          <a:prstGeom prst="rect">
            <a:avLst/>
          </a:prstGeom>
          <a:noFill/>
        </p:spPr>
        <p:txBody>
          <a:bodyPr wrap="square" rtlCol="0">
            <a:spAutoFit/>
          </a:bodyPr>
          <a:lstStyle/>
          <a:p>
            <a:r>
              <a:rPr lang="en-US" dirty="0"/>
              <a:t>There are 5 CPU brands which was the categorical feature, we have applied one hot encoding to convert it into a numerical feature.</a:t>
            </a:r>
          </a:p>
        </p:txBody>
      </p:sp>
    </p:spTree>
    <p:extLst>
      <p:ext uri="{BB962C8B-B14F-4D97-AF65-F5344CB8AC3E}">
        <p14:creationId xmlns:p14="http://schemas.microsoft.com/office/powerpoint/2010/main" val="66352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863" y="440966"/>
            <a:ext cx="9905999" cy="571771"/>
          </a:xfrm>
        </p:spPr>
        <p:txBody>
          <a:bodyPr/>
          <a:lstStyle/>
          <a:p>
            <a:r>
              <a:rPr lang="en-US" dirty="0"/>
              <a:t>Data insight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863" y="1155680"/>
            <a:ext cx="10644346" cy="3902927"/>
          </a:xfrm>
          <a:prstGeom prst="rect">
            <a:avLst/>
          </a:prstGeom>
        </p:spPr>
      </p:pic>
      <p:sp>
        <p:nvSpPr>
          <p:cNvPr id="6" name="TextBox 5"/>
          <p:cNvSpPr txBox="1"/>
          <p:nvPr/>
        </p:nvSpPr>
        <p:spPr>
          <a:xfrm>
            <a:off x="960863" y="5201550"/>
            <a:ext cx="10644346" cy="707886"/>
          </a:xfrm>
          <a:prstGeom prst="rect">
            <a:avLst/>
          </a:prstGeom>
          <a:noFill/>
        </p:spPr>
        <p:txBody>
          <a:bodyPr wrap="square" rtlCol="0">
            <a:spAutoFit/>
          </a:bodyPr>
          <a:lstStyle/>
          <a:p>
            <a:r>
              <a:rPr lang="en-US" sz="2000" dirty="0"/>
              <a:t>Here we have total 1303 rows and 13 columns, among them 9 are categorical and 3 are numerical (Weight, Price &amp; Inches)</a:t>
            </a:r>
          </a:p>
        </p:txBody>
      </p:sp>
    </p:spTree>
    <p:extLst>
      <p:ext uri="{BB962C8B-B14F-4D97-AF65-F5344CB8AC3E}">
        <p14:creationId xmlns:p14="http://schemas.microsoft.com/office/powerpoint/2010/main" val="325368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5803" y="352574"/>
            <a:ext cx="6225546" cy="597230"/>
          </a:xfrm>
        </p:spPr>
        <p:txBody>
          <a:bodyPr>
            <a:normAutofit/>
          </a:bodyPr>
          <a:lstStyle/>
          <a:p>
            <a:r>
              <a:rPr lang="en-US" b="1" u="sng" smtClean="0"/>
              <a:t>Normalization for numerical:</a:t>
            </a:r>
            <a:endParaRPr lang="en-US"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974" y="1319136"/>
            <a:ext cx="9670794" cy="3898421"/>
          </a:xfrm>
          <a:prstGeom prst="rect">
            <a:avLst/>
          </a:prstGeom>
        </p:spPr>
      </p:pic>
      <p:sp>
        <p:nvSpPr>
          <p:cNvPr id="6" name="Rectangle 5"/>
          <p:cNvSpPr/>
          <p:nvPr/>
        </p:nvSpPr>
        <p:spPr>
          <a:xfrm>
            <a:off x="5004784" y="949804"/>
            <a:ext cx="2060629" cy="369332"/>
          </a:xfrm>
          <a:prstGeom prst="rect">
            <a:avLst/>
          </a:prstGeom>
        </p:spPr>
        <p:txBody>
          <a:bodyPr wrap="none">
            <a:spAutoFit/>
          </a:bodyPr>
          <a:lstStyle/>
          <a:p>
            <a:r>
              <a:rPr lang="en-US" b="1" i="1" u="sng" dirty="0"/>
              <a:t>Before </a:t>
            </a:r>
            <a:r>
              <a:rPr lang="en-US" b="1" i="1" u="sng" dirty="0" smtClean="0"/>
              <a:t>Normalization</a:t>
            </a:r>
            <a:endParaRPr lang="en-US" b="1" i="1" u="sng" dirty="0"/>
          </a:p>
        </p:txBody>
      </p:sp>
      <p:sp>
        <p:nvSpPr>
          <p:cNvPr id="8" name="TextBox 7"/>
          <p:cNvSpPr txBox="1"/>
          <p:nvPr/>
        </p:nvSpPr>
        <p:spPr>
          <a:xfrm>
            <a:off x="1123950" y="5334000"/>
            <a:ext cx="9591024" cy="369332"/>
          </a:xfrm>
          <a:prstGeom prst="rect">
            <a:avLst/>
          </a:prstGeom>
          <a:noFill/>
        </p:spPr>
        <p:txBody>
          <a:bodyPr wrap="none" rtlCol="0">
            <a:spAutoFit/>
          </a:bodyPr>
          <a:lstStyle/>
          <a:p>
            <a:r>
              <a:rPr lang="en-US" dirty="0"/>
              <a:t>Here, we can see that the range of maximum and minimum value is different for all numerical features.</a:t>
            </a:r>
          </a:p>
        </p:txBody>
      </p:sp>
    </p:spTree>
    <p:extLst>
      <p:ext uri="{BB962C8B-B14F-4D97-AF65-F5344CB8AC3E}">
        <p14:creationId xmlns:p14="http://schemas.microsoft.com/office/powerpoint/2010/main" val="3936674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812" y="1147761"/>
            <a:ext cx="10215563" cy="3501703"/>
          </a:xfrm>
          <a:prstGeom prst="rect">
            <a:avLst/>
          </a:prstGeom>
        </p:spPr>
      </p:pic>
      <p:sp>
        <p:nvSpPr>
          <p:cNvPr id="6" name="Rectangle 5"/>
          <p:cNvSpPr/>
          <p:nvPr/>
        </p:nvSpPr>
        <p:spPr>
          <a:xfrm>
            <a:off x="4835287" y="768904"/>
            <a:ext cx="1925335" cy="369332"/>
          </a:xfrm>
          <a:prstGeom prst="rect">
            <a:avLst/>
          </a:prstGeom>
        </p:spPr>
        <p:txBody>
          <a:bodyPr wrap="none">
            <a:spAutoFit/>
          </a:bodyPr>
          <a:lstStyle/>
          <a:p>
            <a:r>
              <a:rPr lang="en-US" b="1" i="1" u="sng" dirty="0" smtClean="0"/>
              <a:t>After Normalization</a:t>
            </a:r>
            <a:endParaRPr lang="en-US" b="1" i="1" u="sng" dirty="0"/>
          </a:p>
        </p:txBody>
      </p:sp>
      <p:sp>
        <p:nvSpPr>
          <p:cNvPr id="7" name="TextBox 6"/>
          <p:cNvSpPr txBox="1"/>
          <p:nvPr/>
        </p:nvSpPr>
        <p:spPr>
          <a:xfrm>
            <a:off x="1085850" y="4781550"/>
            <a:ext cx="7909088" cy="369332"/>
          </a:xfrm>
          <a:prstGeom prst="rect">
            <a:avLst/>
          </a:prstGeom>
          <a:noFill/>
        </p:spPr>
        <p:txBody>
          <a:bodyPr wrap="none" rtlCol="0">
            <a:spAutoFit/>
          </a:bodyPr>
          <a:lstStyle/>
          <a:p>
            <a:r>
              <a:rPr lang="en-US" dirty="0"/>
              <a:t>So we have used Normalization to rescale the range from minimum 0 to maximum 1.</a:t>
            </a:r>
          </a:p>
        </p:txBody>
      </p:sp>
    </p:spTree>
    <p:extLst>
      <p:ext uri="{BB962C8B-B14F-4D97-AF65-F5344CB8AC3E}">
        <p14:creationId xmlns:p14="http://schemas.microsoft.com/office/powerpoint/2010/main" val="334781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4378" y="317170"/>
            <a:ext cx="3076905" cy="554098"/>
          </a:xfrm>
        </p:spPr>
        <p:txBody>
          <a:bodyPr/>
          <a:lstStyle/>
          <a:p>
            <a:r>
              <a:rPr lang="en-US" dirty="0"/>
              <a:t> </a:t>
            </a:r>
            <a:r>
              <a:rPr lang="en-US" b="1" u="sng" dirty="0"/>
              <a:t>Correlation Matrix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5576" y="814118"/>
            <a:ext cx="5196850" cy="28434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378" y="833168"/>
            <a:ext cx="5199945" cy="2805377"/>
          </a:xfrm>
          <a:prstGeom prst="rect">
            <a:avLst/>
          </a:prstGeom>
        </p:spPr>
      </p:pic>
      <p:sp>
        <p:nvSpPr>
          <p:cNvPr id="6" name="TextBox 5"/>
          <p:cNvSpPr txBox="1"/>
          <p:nvPr/>
        </p:nvSpPr>
        <p:spPr>
          <a:xfrm>
            <a:off x="838200" y="3886200"/>
            <a:ext cx="10944226" cy="984885"/>
          </a:xfrm>
          <a:prstGeom prst="rect">
            <a:avLst/>
          </a:prstGeom>
          <a:noFill/>
        </p:spPr>
        <p:txBody>
          <a:bodyPr wrap="square" rtlCol="0">
            <a:spAutoFit/>
          </a:bodyPr>
          <a:lstStyle/>
          <a:p>
            <a:r>
              <a:rPr lang="en-US" sz="2000" dirty="0"/>
              <a:t>Here, we can see that every features has a strong positive or negative correlation with the output. But laptop ID is close to </a:t>
            </a:r>
            <a:r>
              <a:rPr lang="en-US" sz="2000" dirty="0" smtClean="0"/>
              <a:t>0. It </a:t>
            </a:r>
            <a:r>
              <a:rPr lang="en-US" sz="2000" dirty="0"/>
              <a:t>is not closely related so we can drop this </a:t>
            </a:r>
            <a:r>
              <a:rPr lang="en-US" sz="2000" dirty="0" smtClean="0"/>
              <a:t>feature.</a:t>
            </a:r>
            <a:endParaRPr lang="en-US" sz="2000" dirty="0"/>
          </a:p>
          <a:p>
            <a:endParaRPr lang="en-US" dirty="0"/>
          </a:p>
        </p:txBody>
      </p:sp>
    </p:spTree>
    <p:extLst>
      <p:ext uri="{BB962C8B-B14F-4D97-AF65-F5344CB8AC3E}">
        <p14:creationId xmlns:p14="http://schemas.microsoft.com/office/powerpoint/2010/main" val="478906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0913" y="325437"/>
            <a:ext cx="4516438" cy="922338"/>
          </a:xfrm>
        </p:spPr>
        <p:txBody>
          <a:bodyPr/>
          <a:lstStyle/>
          <a:p>
            <a:r>
              <a:rPr lang="en-US" b="1" u="sng" dirty="0"/>
              <a:t>Data Balancing technique: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562" y="2035042"/>
            <a:ext cx="4875303" cy="29513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286" y="2035042"/>
            <a:ext cx="5915817" cy="1522287"/>
          </a:xfrm>
          <a:prstGeom prst="rect">
            <a:avLst/>
          </a:prstGeom>
        </p:spPr>
      </p:pic>
      <p:sp>
        <p:nvSpPr>
          <p:cNvPr id="6" name="TextBox 5"/>
          <p:cNvSpPr txBox="1"/>
          <p:nvPr/>
        </p:nvSpPr>
        <p:spPr>
          <a:xfrm>
            <a:off x="878516" y="929030"/>
            <a:ext cx="1766125" cy="369332"/>
          </a:xfrm>
          <a:prstGeom prst="rect">
            <a:avLst/>
          </a:prstGeom>
          <a:noFill/>
        </p:spPr>
        <p:txBody>
          <a:bodyPr wrap="none" rtlCol="0">
            <a:spAutoFit/>
          </a:bodyPr>
          <a:lstStyle/>
          <a:p>
            <a:r>
              <a:rPr lang="en-US" b="1" u="sng" dirty="0" smtClean="0"/>
              <a:t>For Touchscreen:</a:t>
            </a:r>
            <a:endParaRPr lang="en-US" b="1" u="sng" dirty="0"/>
          </a:p>
        </p:txBody>
      </p:sp>
      <p:sp>
        <p:nvSpPr>
          <p:cNvPr id="7" name="TextBox 6"/>
          <p:cNvSpPr txBox="1"/>
          <p:nvPr/>
        </p:nvSpPr>
        <p:spPr>
          <a:xfrm>
            <a:off x="2099687" y="1482036"/>
            <a:ext cx="2045175" cy="369332"/>
          </a:xfrm>
          <a:prstGeom prst="rect">
            <a:avLst/>
          </a:prstGeom>
          <a:noFill/>
        </p:spPr>
        <p:txBody>
          <a:bodyPr wrap="none" rtlCol="0">
            <a:spAutoFit/>
          </a:bodyPr>
          <a:lstStyle/>
          <a:p>
            <a:r>
              <a:rPr lang="en-US" b="1" i="1" u="sng" dirty="0" smtClean="0"/>
              <a:t>Before Oversampling</a:t>
            </a:r>
            <a:endParaRPr lang="en-US" b="1" i="1" u="sng" dirty="0"/>
          </a:p>
        </p:txBody>
      </p:sp>
      <p:sp>
        <p:nvSpPr>
          <p:cNvPr id="9" name="Rectangle 8"/>
          <p:cNvSpPr/>
          <p:nvPr/>
        </p:nvSpPr>
        <p:spPr>
          <a:xfrm>
            <a:off x="7764638" y="1482036"/>
            <a:ext cx="2398177" cy="369332"/>
          </a:xfrm>
          <a:prstGeom prst="rect">
            <a:avLst/>
          </a:prstGeom>
        </p:spPr>
        <p:txBody>
          <a:bodyPr wrap="square">
            <a:spAutoFit/>
          </a:bodyPr>
          <a:lstStyle/>
          <a:p>
            <a:r>
              <a:rPr lang="en-US" b="1" i="1" u="sng" dirty="0" smtClean="0"/>
              <a:t>After Oversampling</a:t>
            </a:r>
            <a:endParaRPr lang="en-US" b="1" i="1" u="sng" dirty="0"/>
          </a:p>
        </p:txBody>
      </p:sp>
      <p:sp>
        <p:nvSpPr>
          <p:cNvPr id="11" name="Rectangle 10"/>
          <p:cNvSpPr/>
          <p:nvPr/>
        </p:nvSpPr>
        <p:spPr>
          <a:xfrm>
            <a:off x="950913" y="5358066"/>
            <a:ext cx="3557769" cy="646331"/>
          </a:xfrm>
          <a:prstGeom prst="rect">
            <a:avLst/>
          </a:prstGeom>
        </p:spPr>
        <p:txBody>
          <a:bodyPr wrap="none">
            <a:spAutoFit/>
          </a:bodyPr>
          <a:lstStyle/>
          <a:p>
            <a:r>
              <a:rPr lang="en-US" dirty="0" smtClean="0"/>
              <a:t>Laptops with Not Touchscreen : 1111</a:t>
            </a:r>
          </a:p>
          <a:p>
            <a:r>
              <a:rPr lang="en-US" dirty="0" smtClean="0"/>
              <a:t>Laptops With Touchscreen : 191</a:t>
            </a:r>
            <a:endParaRPr lang="en-US" dirty="0"/>
          </a:p>
        </p:txBody>
      </p:sp>
      <p:sp>
        <p:nvSpPr>
          <p:cNvPr id="12" name="Rectangle 11"/>
          <p:cNvSpPr/>
          <p:nvPr/>
        </p:nvSpPr>
        <p:spPr>
          <a:xfrm>
            <a:off x="5930286" y="3895403"/>
            <a:ext cx="6096000" cy="646331"/>
          </a:xfrm>
          <a:prstGeom prst="rect">
            <a:avLst/>
          </a:prstGeom>
        </p:spPr>
        <p:txBody>
          <a:bodyPr>
            <a:spAutoFit/>
          </a:bodyPr>
          <a:lstStyle/>
          <a:p>
            <a:r>
              <a:rPr lang="en-US" dirty="0"/>
              <a:t>Laptops with Not Touchscreen : 1111</a:t>
            </a:r>
          </a:p>
          <a:p>
            <a:r>
              <a:rPr lang="en-US" dirty="0"/>
              <a:t>Laptops With Touchscreen : </a:t>
            </a:r>
            <a:r>
              <a:rPr lang="en-US" dirty="0" smtClean="0"/>
              <a:t>1111</a:t>
            </a:r>
            <a:endParaRPr lang="en-US" dirty="0"/>
          </a:p>
        </p:txBody>
      </p:sp>
      <p:sp>
        <p:nvSpPr>
          <p:cNvPr id="13" name="Rectangle 12"/>
          <p:cNvSpPr/>
          <p:nvPr/>
        </p:nvSpPr>
        <p:spPr>
          <a:xfrm>
            <a:off x="5826216" y="929030"/>
            <a:ext cx="45719" cy="57451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67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263" y="1842195"/>
            <a:ext cx="4504642" cy="309587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934" y="1842195"/>
            <a:ext cx="5647561" cy="1903258"/>
          </a:xfrm>
          <a:prstGeom prst="rect">
            <a:avLst/>
          </a:prstGeom>
        </p:spPr>
      </p:pic>
      <p:sp>
        <p:nvSpPr>
          <p:cNvPr id="7" name="Rectangle 6"/>
          <p:cNvSpPr/>
          <p:nvPr/>
        </p:nvSpPr>
        <p:spPr>
          <a:xfrm>
            <a:off x="942862" y="690915"/>
            <a:ext cx="1670201" cy="369332"/>
          </a:xfrm>
          <a:prstGeom prst="rect">
            <a:avLst/>
          </a:prstGeom>
        </p:spPr>
        <p:txBody>
          <a:bodyPr wrap="none">
            <a:spAutoFit/>
          </a:bodyPr>
          <a:lstStyle/>
          <a:p>
            <a:r>
              <a:rPr lang="en-US" b="1" u="sng" dirty="0"/>
              <a:t>For </a:t>
            </a:r>
            <a:r>
              <a:rPr lang="en-US" b="1" u="sng" dirty="0" err="1" smtClean="0"/>
              <a:t>Ips</a:t>
            </a:r>
            <a:r>
              <a:rPr lang="en-US" b="1" u="sng" dirty="0" smtClean="0"/>
              <a:t> Display:</a:t>
            </a:r>
            <a:endParaRPr lang="en-US" b="1" u="sng" dirty="0"/>
          </a:p>
        </p:txBody>
      </p:sp>
      <p:sp>
        <p:nvSpPr>
          <p:cNvPr id="8" name="TextBox 7"/>
          <p:cNvSpPr txBox="1"/>
          <p:nvPr/>
        </p:nvSpPr>
        <p:spPr>
          <a:xfrm>
            <a:off x="2245997" y="1309975"/>
            <a:ext cx="2045175" cy="369332"/>
          </a:xfrm>
          <a:prstGeom prst="rect">
            <a:avLst/>
          </a:prstGeom>
          <a:noFill/>
        </p:spPr>
        <p:txBody>
          <a:bodyPr wrap="none" rtlCol="0">
            <a:spAutoFit/>
          </a:bodyPr>
          <a:lstStyle/>
          <a:p>
            <a:r>
              <a:rPr lang="en-US" b="1" i="1" u="sng" dirty="0" smtClean="0"/>
              <a:t>Before Oversampling</a:t>
            </a:r>
            <a:endParaRPr lang="en-US" b="1" i="1" u="sng" dirty="0"/>
          </a:p>
        </p:txBody>
      </p:sp>
      <p:sp>
        <p:nvSpPr>
          <p:cNvPr id="9" name="Rectangle 8"/>
          <p:cNvSpPr/>
          <p:nvPr/>
        </p:nvSpPr>
        <p:spPr>
          <a:xfrm>
            <a:off x="1016263" y="5253291"/>
            <a:ext cx="3362011" cy="646331"/>
          </a:xfrm>
          <a:prstGeom prst="rect">
            <a:avLst/>
          </a:prstGeom>
        </p:spPr>
        <p:txBody>
          <a:bodyPr wrap="none">
            <a:spAutoFit/>
          </a:bodyPr>
          <a:lstStyle/>
          <a:p>
            <a:r>
              <a:rPr lang="en-US" dirty="0" smtClean="0"/>
              <a:t>Laptops with Not </a:t>
            </a:r>
            <a:r>
              <a:rPr lang="en-US" dirty="0" err="1" smtClean="0"/>
              <a:t>Ips</a:t>
            </a:r>
            <a:r>
              <a:rPr lang="en-US" dirty="0" smtClean="0"/>
              <a:t> Display : 938</a:t>
            </a:r>
          </a:p>
          <a:p>
            <a:r>
              <a:rPr lang="en-US" dirty="0" smtClean="0"/>
              <a:t>Laptops With </a:t>
            </a:r>
            <a:r>
              <a:rPr lang="en-US" dirty="0" err="1" smtClean="0"/>
              <a:t>Ips</a:t>
            </a:r>
            <a:r>
              <a:rPr lang="en-US" dirty="0" smtClean="0"/>
              <a:t> display : 364</a:t>
            </a:r>
            <a:endParaRPr lang="en-US" dirty="0"/>
          </a:p>
        </p:txBody>
      </p:sp>
      <p:sp>
        <p:nvSpPr>
          <p:cNvPr id="10" name="Rectangle 9"/>
          <p:cNvSpPr/>
          <p:nvPr/>
        </p:nvSpPr>
        <p:spPr>
          <a:xfrm>
            <a:off x="7502021" y="1309975"/>
            <a:ext cx="2398177" cy="369332"/>
          </a:xfrm>
          <a:prstGeom prst="rect">
            <a:avLst/>
          </a:prstGeom>
        </p:spPr>
        <p:txBody>
          <a:bodyPr wrap="square">
            <a:spAutoFit/>
          </a:bodyPr>
          <a:lstStyle/>
          <a:p>
            <a:r>
              <a:rPr lang="en-US" b="1" i="1" u="sng" dirty="0" smtClean="0"/>
              <a:t>After Oversampling</a:t>
            </a:r>
            <a:endParaRPr lang="en-US" b="1" i="1" u="sng" dirty="0"/>
          </a:p>
        </p:txBody>
      </p:sp>
      <p:sp>
        <p:nvSpPr>
          <p:cNvPr id="11" name="Rectangle 10"/>
          <p:cNvSpPr/>
          <p:nvPr/>
        </p:nvSpPr>
        <p:spPr>
          <a:xfrm>
            <a:off x="5928934" y="4000118"/>
            <a:ext cx="6096000" cy="646331"/>
          </a:xfrm>
          <a:prstGeom prst="rect">
            <a:avLst/>
          </a:prstGeom>
        </p:spPr>
        <p:txBody>
          <a:bodyPr>
            <a:spAutoFit/>
          </a:bodyPr>
          <a:lstStyle/>
          <a:p>
            <a:r>
              <a:rPr lang="en-US" dirty="0"/>
              <a:t>Laptops with Not </a:t>
            </a:r>
            <a:r>
              <a:rPr lang="en-US" dirty="0" err="1" smtClean="0"/>
              <a:t>Ips</a:t>
            </a:r>
            <a:r>
              <a:rPr lang="en-US" dirty="0" smtClean="0"/>
              <a:t> display </a:t>
            </a:r>
            <a:r>
              <a:rPr lang="en-US" dirty="0"/>
              <a:t>: </a:t>
            </a:r>
            <a:r>
              <a:rPr lang="en-US" dirty="0" smtClean="0"/>
              <a:t>938</a:t>
            </a:r>
            <a:endParaRPr lang="en-US" dirty="0"/>
          </a:p>
          <a:p>
            <a:r>
              <a:rPr lang="en-US" dirty="0"/>
              <a:t>Laptops With </a:t>
            </a:r>
            <a:r>
              <a:rPr lang="en-US" dirty="0" err="1" smtClean="0"/>
              <a:t>Ips</a:t>
            </a:r>
            <a:r>
              <a:rPr lang="en-US" dirty="0" smtClean="0"/>
              <a:t> display </a:t>
            </a:r>
            <a:r>
              <a:rPr lang="en-US" dirty="0"/>
              <a:t>: </a:t>
            </a:r>
            <a:r>
              <a:rPr lang="en-US" dirty="0" smtClean="0"/>
              <a:t>938</a:t>
            </a:r>
            <a:endParaRPr lang="en-US" dirty="0"/>
          </a:p>
        </p:txBody>
      </p:sp>
      <p:sp>
        <p:nvSpPr>
          <p:cNvPr id="16" name="Rectangle 15"/>
          <p:cNvSpPr/>
          <p:nvPr/>
        </p:nvSpPr>
        <p:spPr>
          <a:xfrm>
            <a:off x="5702060" y="793630"/>
            <a:ext cx="45719" cy="57451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27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0486" y="2460173"/>
            <a:ext cx="3639820" cy="1478570"/>
          </a:xfrm>
        </p:spPr>
        <p:txBody>
          <a:bodyPr/>
          <a:lstStyle/>
          <a:p>
            <a:r>
              <a:rPr lang="en-US" dirty="0" smtClean="0"/>
              <a:t>Thank You</a:t>
            </a:r>
            <a:endParaRPr lang="en-US" dirty="0"/>
          </a:p>
        </p:txBody>
      </p:sp>
    </p:spTree>
    <p:extLst>
      <p:ext uri="{BB962C8B-B14F-4D97-AF65-F5344CB8AC3E}">
        <p14:creationId xmlns:p14="http://schemas.microsoft.com/office/powerpoint/2010/main" val="24455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a:xfrm>
            <a:off x="940690" y="320326"/>
            <a:ext cx="9954051" cy="549470"/>
          </a:xfrm>
        </p:spPr>
        <p:txBody>
          <a:bodyPr/>
          <a:lstStyle/>
          <a:p>
            <a:r>
              <a:rPr lang="en-US" u="sng" dirty="0">
                <a:latin typeface="Tahoma" panose="020B0604030504040204" pitchFamily="34" charset="0"/>
                <a:ea typeface="Tahoma" panose="020B0604030504040204" pitchFamily="34" charset="0"/>
                <a:cs typeface="Tahoma" panose="020B0604030504040204" pitchFamily="34" charset="0"/>
              </a:rPr>
              <a:t>Histogram for the numerical features: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121" y="1393903"/>
            <a:ext cx="10058400" cy="3702435"/>
          </a:xfrm>
          <a:prstGeom prst="rect">
            <a:avLst/>
          </a:prstGeom>
        </p:spPr>
      </p:pic>
      <p:sp>
        <p:nvSpPr>
          <p:cNvPr id="6" name="TextBox 5"/>
          <p:cNvSpPr txBox="1"/>
          <p:nvPr/>
        </p:nvSpPr>
        <p:spPr>
          <a:xfrm>
            <a:off x="1115121" y="5096338"/>
            <a:ext cx="10453745" cy="1015663"/>
          </a:xfrm>
          <a:prstGeom prst="rect">
            <a:avLst/>
          </a:prstGeom>
          <a:noFill/>
        </p:spPr>
        <p:txBody>
          <a:bodyPr wrap="square" rtlCol="0">
            <a:spAutoFit/>
          </a:bodyPr>
          <a:lstStyle/>
          <a:p>
            <a:r>
              <a:rPr lang="en-US" sz="2000" dirty="0"/>
              <a:t>This is the histogram of Price, where in x-axis we have plotted price and in y-axis the number of laptop counts. Here we can see, when the price is less there are more number of laptops available and when the price increases the number of laptops decreases  </a:t>
            </a:r>
          </a:p>
        </p:txBody>
      </p:sp>
      <p:sp>
        <p:nvSpPr>
          <p:cNvPr id="7" name="TextBox 6"/>
          <p:cNvSpPr txBox="1"/>
          <p:nvPr/>
        </p:nvSpPr>
        <p:spPr>
          <a:xfrm>
            <a:off x="1115121" y="780586"/>
            <a:ext cx="1276311" cy="523220"/>
          </a:xfrm>
          <a:prstGeom prst="rect">
            <a:avLst/>
          </a:prstGeom>
          <a:noFill/>
        </p:spPr>
        <p:txBody>
          <a:bodyPr wrap="none" rtlCol="0">
            <a:spAutoFit/>
          </a:bodyPr>
          <a:lstStyle/>
          <a:p>
            <a:r>
              <a:rPr lang="en-US" sz="2800" b="1" dirty="0"/>
              <a:t>1.</a:t>
            </a:r>
            <a:r>
              <a:rPr lang="en-US" sz="2800" b="1" u="sng" dirty="0"/>
              <a:t> Price</a:t>
            </a:r>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15" y="1072076"/>
            <a:ext cx="10058400" cy="30046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215" y="1450935"/>
            <a:ext cx="10058400" cy="2991172"/>
          </a:xfrm>
          <a:prstGeom prst="rect">
            <a:avLst/>
          </a:prstGeom>
        </p:spPr>
      </p:pic>
      <p:sp>
        <p:nvSpPr>
          <p:cNvPr id="7" name="TextBox 6"/>
          <p:cNvSpPr txBox="1"/>
          <p:nvPr/>
        </p:nvSpPr>
        <p:spPr>
          <a:xfrm>
            <a:off x="959005" y="610411"/>
            <a:ext cx="1399166" cy="461665"/>
          </a:xfrm>
          <a:prstGeom prst="rect">
            <a:avLst/>
          </a:prstGeom>
          <a:noFill/>
        </p:spPr>
        <p:txBody>
          <a:bodyPr wrap="none" rtlCol="0">
            <a:spAutoFit/>
          </a:bodyPr>
          <a:lstStyle/>
          <a:p>
            <a:r>
              <a:rPr lang="en-US" sz="2400" b="1" dirty="0"/>
              <a:t>2. </a:t>
            </a:r>
            <a:r>
              <a:rPr lang="en-US" sz="2400" b="1" u="sng" dirty="0"/>
              <a:t>Weight</a:t>
            </a:r>
          </a:p>
        </p:txBody>
      </p:sp>
      <p:sp>
        <p:nvSpPr>
          <p:cNvPr id="8" name="TextBox 7"/>
          <p:cNvSpPr txBox="1"/>
          <p:nvPr/>
        </p:nvSpPr>
        <p:spPr>
          <a:xfrm>
            <a:off x="959006" y="4847675"/>
            <a:ext cx="10147610" cy="1015663"/>
          </a:xfrm>
          <a:prstGeom prst="rect">
            <a:avLst/>
          </a:prstGeom>
          <a:noFill/>
        </p:spPr>
        <p:txBody>
          <a:bodyPr wrap="square" rtlCol="0">
            <a:spAutoFit/>
          </a:bodyPr>
          <a:lstStyle/>
          <a:p>
            <a:r>
              <a:rPr lang="en-US" sz="2000" dirty="0"/>
              <a:t>This is the histogram of Weight , where in x-axis we have plotted weight and in y-axis the number of laptop density. Here we can see that, in our data set the majority number of laptops belongs to 2-2.7 kg and after that in between 1.5-1.7 kg.</a:t>
            </a:r>
          </a:p>
        </p:txBody>
      </p:sp>
    </p:spTree>
    <p:extLst>
      <p:ext uri="{BB962C8B-B14F-4D97-AF65-F5344CB8AC3E}">
        <p14:creationId xmlns:p14="http://schemas.microsoft.com/office/powerpoint/2010/main" val="318342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366" y="1845618"/>
            <a:ext cx="10058400" cy="27965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366" y="1391996"/>
            <a:ext cx="10058400" cy="315046"/>
          </a:xfrm>
          <a:prstGeom prst="rect">
            <a:avLst/>
          </a:prstGeom>
        </p:spPr>
      </p:pic>
      <p:sp>
        <p:nvSpPr>
          <p:cNvPr id="6" name="TextBox 5"/>
          <p:cNvSpPr txBox="1"/>
          <p:nvPr/>
        </p:nvSpPr>
        <p:spPr>
          <a:xfrm>
            <a:off x="959005" y="791755"/>
            <a:ext cx="1401346" cy="461665"/>
          </a:xfrm>
          <a:prstGeom prst="rect">
            <a:avLst/>
          </a:prstGeom>
          <a:noFill/>
        </p:spPr>
        <p:txBody>
          <a:bodyPr wrap="none" rtlCol="0">
            <a:spAutoFit/>
          </a:bodyPr>
          <a:lstStyle/>
          <a:p>
            <a:r>
              <a:rPr lang="en-US" sz="2400" b="1" dirty="0"/>
              <a:t>3. </a:t>
            </a:r>
            <a:r>
              <a:rPr lang="en-US" sz="2400" b="1" u="sng" dirty="0"/>
              <a:t>Inches:</a:t>
            </a:r>
          </a:p>
        </p:txBody>
      </p:sp>
      <p:sp>
        <p:nvSpPr>
          <p:cNvPr id="7" name="TextBox 6"/>
          <p:cNvSpPr txBox="1"/>
          <p:nvPr/>
        </p:nvSpPr>
        <p:spPr>
          <a:xfrm>
            <a:off x="959005" y="4780769"/>
            <a:ext cx="10247971" cy="707886"/>
          </a:xfrm>
          <a:prstGeom prst="rect">
            <a:avLst/>
          </a:prstGeom>
          <a:noFill/>
        </p:spPr>
        <p:txBody>
          <a:bodyPr wrap="square" rtlCol="0">
            <a:spAutoFit/>
          </a:bodyPr>
          <a:lstStyle/>
          <a:p>
            <a:r>
              <a:rPr lang="en-US" sz="2000" dirty="0"/>
              <a:t>This is the histogram of Inches, where in x-axis we have plotted Inches and in y-axis the number of laptop density. Here we can see, in our dataset majority of laptops are 16 inches, then 14 inches.</a:t>
            </a:r>
          </a:p>
        </p:txBody>
      </p:sp>
    </p:spTree>
    <p:extLst>
      <p:ext uri="{BB962C8B-B14F-4D97-AF65-F5344CB8AC3E}">
        <p14:creationId xmlns:p14="http://schemas.microsoft.com/office/powerpoint/2010/main" val="262534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1841" y="309176"/>
            <a:ext cx="9905999" cy="437957"/>
          </a:xfrm>
        </p:spPr>
        <p:txBody>
          <a:bodyPr>
            <a:noAutofit/>
          </a:bodyPr>
          <a:lstStyle/>
          <a:p>
            <a:r>
              <a:rPr lang="en-US" u="sng" dirty="0"/>
              <a:t>Bar Chart for the categorical features</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634" y="1325283"/>
            <a:ext cx="10058400" cy="3748522"/>
          </a:xfrm>
          <a:prstGeom prst="rect">
            <a:avLst/>
          </a:prstGeom>
        </p:spPr>
      </p:pic>
      <p:sp>
        <p:nvSpPr>
          <p:cNvPr id="8" name="TextBox 7"/>
          <p:cNvSpPr txBox="1"/>
          <p:nvPr/>
        </p:nvSpPr>
        <p:spPr>
          <a:xfrm>
            <a:off x="1207575" y="5073805"/>
            <a:ext cx="10058400" cy="707886"/>
          </a:xfrm>
          <a:prstGeom prst="rect">
            <a:avLst/>
          </a:prstGeom>
          <a:noFill/>
        </p:spPr>
        <p:txBody>
          <a:bodyPr wrap="square" rtlCol="0">
            <a:spAutoFit/>
          </a:bodyPr>
          <a:lstStyle/>
          <a:p>
            <a:r>
              <a:rPr lang="en-US" sz="2000" dirty="0"/>
              <a:t>This is the bar chart of companies, we have total 19 companies, Majority numbers of laptop belongs to Dell &amp; Lenovo and the lowest amount of laptop belongs to Huawei.</a:t>
            </a:r>
          </a:p>
        </p:txBody>
      </p:sp>
      <p:sp>
        <p:nvSpPr>
          <p:cNvPr id="9" name="TextBox 8"/>
          <p:cNvSpPr txBox="1"/>
          <p:nvPr/>
        </p:nvSpPr>
        <p:spPr>
          <a:xfrm>
            <a:off x="1166214" y="805375"/>
            <a:ext cx="1791131" cy="461665"/>
          </a:xfrm>
          <a:prstGeom prst="rect">
            <a:avLst/>
          </a:prstGeom>
          <a:noFill/>
        </p:spPr>
        <p:txBody>
          <a:bodyPr wrap="none" rtlCol="0">
            <a:spAutoFit/>
          </a:bodyPr>
          <a:lstStyle/>
          <a:p>
            <a:r>
              <a:rPr lang="en-US" sz="2400" b="1" dirty="0"/>
              <a:t>1. </a:t>
            </a:r>
            <a:r>
              <a:rPr lang="en-US" sz="2400" b="1" u="sng" dirty="0"/>
              <a:t>Company</a:t>
            </a:r>
            <a:r>
              <a:rPr lang="en-US" dirty="0"/>
              <a:t>:</a:t>
            </a:r>
          </a:p>
        </p:txBody>
      </p:sp>
    </p:spTree>
    <p:extLst>
      <p:ext uri="{BB962C8B-B14F-4D97-AF65-F5344CB8AC3E}">
        <p14:creationId xmlns:p14="http://schemas.microsoft.com/office/powerpoint/2010/main" val="420354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575" y="1007503"/>
            <a:ext cx="10058400" cy="3908625"/>
          </a:xfrm>
          <a:prstGeom prst="rect">
            <a:avLst/>
          </a:prstGeom>
        </p:spPr>
      </p:pic>
      <p:sp>
        <p:nvSpPr>
          <p:cNvPr id="5" name="Rectangle 4"/>
          <p:cNvSpPr/>
          <p:nvPr/>
        </p:nvSpPr>
        <p:spPr>
          <a:xfrm>
            <a:off x="1058208" y="545838"/>
            <a:ext cx="1932645" cy="461665"/>
          </a:xfrm>
          <a:prstGeom prst="rect">
            <a:avLst/>
          </a:prstGeom>
        </p:spPr>
        <p:txBody>
          <a:bodyPr wrap="square">
            <a:spAutoFit/>
          </a:bodyPr>
          <a:lstStyle/>
          <a:p>
            <a:r>
              <a:rPr lang="en-US" sz="2400" b="1" dirty="0"/>
              <a:t>2. </a:t>
            </a:r>
            <a:r>
              <a:rPr lang="en-US" sz="2400" b="1" u="sng" dirty="0" err="1"/>
              <a:t>TypeName</a:t>
            </a:r>
            <a:r>
              <a:rPr lang="en-US" dirty="0"/>
              <a:t>:</a:t>
            </a:r>
          </a:p>
        </p:txBody>
      </p:sp>
      <p:sp>
        <p:nvSpPr>
          <p:cNvPr id="7" name="TextBox 6"/>
          <p:cNvSpPr txBox="1"/>
          <p:nvPr/>
        </p:nvSpPr>
        <p:spPr>
          <a:xfrm>
            <a:off x="1148575" y="5096107"/>
            <a:ext cx="10147610" cy="707886"/>
          </a:xfrm>
          <a:prstGeom prst="rect">
            <a:avLst/>
          </a:prstGeom>
          <a:noFill/>
        </p:spPr>
        <p:txBody>
          <a:bodyPr wrap="square" rtlCol="0">
            <a:spAutoFit/>
          </a:bodyPr>
          <a:lstStyle/>
          <a:p>
            <a:r>
              <a:rPr lang="en-US" sz="2000" dirty="0"/>
              <a:t>This is the bar chart of </a:t>
            </a:r>
            <a:r>
              <a:rPr lang="en-US" sz="2000" dirty="0" err="1"/>
              <a:t>TypeName</a:t>
            </a:r>
            <a:r>
              <a:rPr lang="en-US" sz="2000" dirty="0"/>
              <a:t>, it has 6 Type Name. The majority of the laptops belong to Notebook type then Gaming and then </a:t>
            </a:r>
            <a:r>
              <a:rPr lang="en-US" sz="2000" dirty="0" err="1"/>
              <a:t>Ultrabook</a:t>
            </a:r>
            <a:r>
              <a:rPr lang="en-US" sz="2000" dirty="0"/>
              <a:t>. There are a few laptops of Netbook type.</a:t>
            </a:r>
          </a:p>
        </p:txBody>
      </p:sp>
    </p:spTree>
    <p:extLst>
      <p:ext uri="{BB962C8B-B14F-4D97-AF65-F5344CB8AC3E}">
        <p14:creationId xmlns:p14="http://schemas.microsoft.com/office/powerpoint/2010/main" val="116455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576" y="886110"/>
            <a:ext cx="10281424" cy="3974556"/>
          </a:xfrm>
          <a:prstGeom prst="rect">
            <a:avLst/>
          </a:prstGeom>
        </p:spPr>
      </p:pic>
      <p:sp>
        <p:nvSpPr>
          <p:cNvPr id="5" name="Rectangle 4"/>
          <p:cNvSpPr/>
          <p:nvPr/>
        </p:nvSpPr>
        <p:spPr>
          <a:xfrm>
            <a:off x="1148576" y="424445"/>
            <a:ext cx="1917320" cy="461665"/>
          </a:xfrm>
          <a:prstGeom prst="rect">
            <a:avLst/>
          </a:prstGeom>
        </p:spPr>
        <p:txBody>
          <a:bodyPr wrap="none">
            <a:spAutoFit/>
          </a:bodyPr>
          <a:lstStyle/>
          <a:p>
            <a:r>
              <a:rPr lang="en-US" sz="2400" b="1" dirty="0"/>
              <a:t>3. </a:t>
            </a:r>
            <a:r>
              <a:rPr lang="en-US" sz="2400" b="1" u="sng" dirty="0" err="1"/>
              <a:t>Cpu</a:t>
            </a:r>
            <a:r>
              <a:rPr lang="en-US" sz="2400" b="1" u="sng" dirty="0"/>
              <a:t> Brand</a:t>
            </a:r>
            <a:r>
              <a:rPr lang="en-US" sz="2400" dirty="0"/>
              <a:t>:</a:t>
            </a:r>
          </a:p>
        </p:txBody>
      </p:sp>
      <p:sp>
        <p:nvSpPr>
          <p:cNvPr id="18" name="TextBox 17"/>
          <p:cNvSpPr txBox="1"/>
          <p:nvPr/>
        </p:nvSpPr>
        <p:spPr>
          <a:xfrm>
            <a:off x="1092647" y="4860666"/>
            <a:ext cx="10170257" cy="1015663"/>
          </a:xfrm>
          <a:prstGeom prst="rect">
            <a:avLst/>
          </a:prstGeom>
          <a:noFill/>
        </p:spPr>
        <p:txBody>
          <a:bodyPr wrap="square" rtlCol="0">
            <a:spAutoFit/>
          </a:bodyPr>
          <a:lstStyle/>
          <a:p>
            <a:r>
              <a:rPr lang="en-US" sz="2000" dirty="0"/>
              <a:t>This is the bar chart of </a:t>
            </a:r>
            <a:r>
              <a:rPr lang="en-US" sz="2000" dirty="0" err="1"/>
              <a:t>Cpu</a:t>
            </a:r>
            <a:r>
              <a:rPr lang="en-US" sz="2000" dirty="0"/>
              <a:t> brand, it has 5 types of </a:t>
            </a:r>
            <a:r>
              <a:rPr lang="en-US" sz="2000" dirty="0" err="1"/>
              <a:t>Cpu</a:t>
            </a:r>
            <a:r>
              <a:rPr lang="en-US" sz="2000" dirty="0"/>
              <a:t> brands. Most of the laptop belongs to Intel core i7 then respectively Intel core i5 and the least number of laptop belongs to AMD processor</a:t>
            </a:r>
          </a:p>
        </p:txBody>
      </p:sp>
    </p:spTree>
    <p:extLst>
      <p:ext uri="{BB962C8B-B14F-4D97-AF65-F5344CB8AC3E}">
        <p14:creationId xmlns:p14="http://schemas.microsoft.com/office/powerpoint/2010/main" val="1646530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1385</Words>
  <Application>Microsoft Office PowerPoint</Application>
  <PresentationFormat>Widescreen</PresentationFormat>
  <Paragraphs>88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Rockwell</vt:lpstr>
      <vt:lpstr>Tahoma</vt:lpstr>
      <vt:lpstr>Trebuchet MS</vt:lpstr>
      <vt:lpstr>Tw Cen MT</vt:lpstr>
      <vt:lpstr>Circuit</vt:lpstr>
      <vt:lpstr>Laptop Price prediction</vt:lpstr>
      <vt:lpstr>Group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hot encoding for categorical features:  1. OS and Gpu Brand:</vt:lpstr>
      <vt:lpstr>2. TypeName:</vt:lpstr>
      <vt:lpstr>3. CPU brand:</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2022-11-27T14:13:06Z</dcterms:created>
  <dcterms:modified xsi:type="dcterms:W3CDTF">2022-12-02T06:36:44Z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