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9753600" cx="13004800"/>
  <p:notesSz cx="6858000" cy="9144000"/>
  <p:embeddedFontLst>
    <p:embeddedFont>
      <p:font typeface="Book Antiqu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GoogleSlidesCustomDataVersion2">
      <go:slidesCustomData xmlns:go="http://customooxmlschemas.google.com/" r:id="rId50" roundtripDataSignature="AMtx7mgdJPlxLwJvzgL0OnCAf7qYxxW7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BookAntiqua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italic.fntdata"/><Relationship Id="rId47" Type="http://schemas.openxmlformats.org/officeDocument/2006/relationships/font" Target="fonts/BookAntiqua-bold.fntdata"/><Relationship Id="rId49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26375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679450" y="336550"/>
            <a:ext cx="54864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679450" y="336550"/>
            <a:ext cx="54864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79450" y="336550"/>
            <a:ext cx="54864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Animated slide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/>
          <p:nvPr>
            <p:ph idx="2" type="sldImg"/>
          </p:nvPr>
        </p:nvSpPr>
        <p:spPr>
          <a:xfrm>
            <a:off x="1352550" y="808038"/>
            <a:ext cx="4202113" cy="3151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7:notes"/>
          <p:cNvSpPr/>
          <p:nvPr>
            <p:ph idx="2" type="sldImg"/>
          </p:nvPr>
        </p:nvSpPr>
        <p:spPr>
          <a:xfrm>
            <a:off x="1352550" y="808038"/>
            <a:ext cx="4202113" cy="3151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1352550" y="808038"/>
            <a:ext cx="4202113" cy="3151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52550" y="808038"/>
            <a:ext cx="4202113" cy="3151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:notes"/>
          <p:cNvSpPr/>
          <p:nvPr>
            <p:ph idx="2" type="sldImg"/>
          </p:nvPr>
        </p:nvSpPr>
        <p:spPr>
          <a:xfrm>
            <a:off x="679450" y="336550"/>
            <a:ext cx="54864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3" name="Google Shape;9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Google Shape;9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Ch.1/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" type="body"/>
          </p:nvPr>
        </p:nvSpPr>
        <p:spPr>
          <a:xfrm rot="5400000">
            <a:off x="3105150" y="-273050"/>
            <a:ext cx="6769100" cy="12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type="title"/>
          </p:nvPr>
        </p:nvSpPr>
        <p:spPr>
          <a:xfrm rot="5400000">
            <a:off x="6704013" y="3313113"/>
            <a:ext cx="8813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" type="body"/>
          </p:nvPr>
        </p:nvSpPr>
        <p:spPr>
          <a:xfrm rot="5400000">
            <a:off x="474663" y="312738"/>
            <a:ext cx="8813800" cy="90773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00050" lvl="0" marL="457200" algn="l">
              <a:spcBef>
                <a:spcPts val="1200"/>
              </a:spcBef>
              <a:spcAft>
                <a:spcPts val="0"/>
              </a:spcAft>
              <a:buSzPts val="2700"/>
              <a:buChar char="•"/>
              <a:defRPr/>
            </a:lvl1pPr>
            <a:lvl2pPr indent="-325755" lvl="1" marL="914400" algn="l"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1200"/>
              </a:spcBef>
              <a:spcAft>
                <a:spcPts val="0"/>
              </a:spcAft>
              <a:buSzPts val="2210"/>
              <a:buNone/>
              <a:defRPr/>
            </a:lvl2pPr>
            <a:lvl3pPr lvl="2" algn="ctr">
              <a:spcBef>
                <a:spcPts val="12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spcBef>
                <a:spcPts val="1200"/>
              </a:spcBef>
              <a:spcAft>
                <a:spcPts val="0"/>
              </a:spcAft>
              <a:buSzPts val="1380"/>
              <a:buNone/>
              <a:defRPr/>
            </a:lvl4pPr>
            <a:lvl5pPr lvl="4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5pPr>
            <a:lvl6pPr lvl="5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6pPr>
            <a:lvl7pPr lvl="6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7pPr>
            <a:lvl8pPr lvl="7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8pPr>
            <a:lvl9pPr lvl="8" algn="ctr">
              <a:spcBef>
                <a:spcPts val="120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Ch.x/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000"/>
              <a:buNone/>
              <a:defRPr sz="20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966"/>
              <a:buNone/>
              <a:defRPr sz="14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Ch.1/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342900" y="2489200"/>
            <a:ext cx="6070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spcBef>
                <a:spcPts val="1200"/>
              </a:spcBef>
              <a:spcAft>
                <a:spcPts val="0"/>
              </a:spcAft>
              <a:buSzPts val="4200"/>
              <a:buChar char="•"/>
              <a:defRPr sz="2800"/>
            </a:lvl1pPr>
            <a:lvl2pPr indent="-358140" lvl="1" marL="914400" algn="l">
              <a:spcBef>
                <a:spcPts val="120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 sz="1800"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6565900" y="2489200"/>
            <a:ext cx="6070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spcBef>
                <a:spcPts val="1200"/>
              </a:spcBef>
              <a:spcAft>
                <a:spcPts val="0"/>
              </a:spcAft>
              <a:buSzPts val="4200"/>
              <a:buChar char="•"/>
              <a:defRPr sz="2800"/>
            </a:lvl1pPr>
            <a:lvl2pPr indent="-358140" lvl="1" marL="914400" algn="l">
              <a:spcBef>
                <a:spcPts val="1200"/>
              </a:spcBef>
              <a:spcAft>
                <a:spcPts val="0"/>
              </a:spcAft>
              <a:buSzPts val="2040"/>
              <a:buChar char="●"/>
              <a:defRPr sz="24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07467" lvl="3" marL="1828800" algn="l">
              <a:spcBef>
                <a:spcPts val="1200"/>
              </a:spcBef>
              <a:spcAft>
                <a:spcPts val="0"/>
              </a:spcAft>
              <a:buSzPts val="1242"/>
              <a:buChar char="✓"/>
              <a:defRPr sz="1800"/>
            </a:lvl4pPr>
            <a:lvl5pPr indent="-285750" lvl="4" marL="22860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5pPr>
            <a:lvl6pPr indent="-285750" lvl="5" marL="27432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6pPr>
            <a:lvl7pPr indent="-285750" lvl="6" marL="32004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7pPr>
            <a:lvl8pPr indent="-285750" lvl="7" marL="36576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8pPr>
            <a:lvl9pPr indent="-285750" lvl="8" marL="4114800" algn="l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1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Ch.1/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6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4"/>
              <a:buNone/>
              <a:defRPr b="1" sz="16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4" name="Google Shape;44;p47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57200" lvl="0" marL="457200" algn="l">
              <a:spcBef>
                <a:spcPts val="1200"/>
              </a:spcBef>
              <a:spcAft>
                <a:spcPts val="0"/>
              </a:spcAft>
              <a:buSzPts val="3600"/>
              <a:buChar char="•"/>
              <a:defRPr sz="2400"/>
            </a:lvl1pPr>
            <a:lvl2pPr indent="-336550" lvl="1" marL="914400" algn="l">
              <a:spcBef>
                <a:spcPts val="12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298703" lvl="3" marL="1828800" algn="l">
              <a:spcBef>
                <a:spcPts val="1200"/>
              </a:spcBef>
              <a:spcAft>
                <a:spcPts val="0"/>
              </a:spcAft>
              <a:buSzPts val="1104"/>
              <a:buChar char="✓"/>
              <a:defRPr sz="1600"/>
            </a:lvl4pPr>
            <a:lvl5pPr indent="-279400" lvl="4" marL="22860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5pPr>
            <a:lvl6pPr indent="-279400" lvl="5" marL="27432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6pPr>
            <a:lvl7pPr indent="-279400" lvl="6" marL="32004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7pPr>
            <a:lvl8pPr indent="-279400" lvl="7" marL="36576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8pPr>
            <a:lvl9pPr indent="-279400" lvl="8" marL="41148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9pPr>
          </a:lstStyle>
          <a:p/>
        </p:txBody>
      </p:sp>
      <p:sp>
        <p:nvSpPr>
          <p:cNvPr id="45" name="Google Shape;45;p47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36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4"/>
              <a:buNone/>
              <a:defRPr b="1" sz="16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6" name="Google Shape;46;p47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57200" lvl="0" marL="457200" algn="l">
              <a:spcBef>
                <a:spcPts val="1200"/>
              </a:spcBef>
              <a:spcAft>
                <a:spcPts val="0"/>
              </a:spcAft>
              <a:buSzPts val="3600"/>
              <a:buChar char="•"/>
              <a:defRPr sz="2400"/>
            </a:lvl1pPr>
            <a:lvl2pPr indent="-336550" lvl="1" marL="914400" algn="l">
              <a:spcBef>
                <a:spcPts val="1200"/>
              </a:spcBef>
              <a:spcAft>
                <a:spcPts val="0"/>
              </a:spcAft>
              <a:buSzPts val="1700"/>
              <a:buChar char="●"/>
              <a:defRPr sz="2000"/>
            </a:lvl2pPr>
            <a:lvl3pPr indent="-320039" lvl="2" marL="137160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298703" lvl="3" marL="1828800" algn="l">
              <a:spcBef>
                <a:spcPts val="1200"/>
              </a:spcBef>
              <a:spcAft>
                <a:spcPts val="0"/>
              </a:spcAft>
              <a:buSzPts val="1104"/>
              <a:buChar char="✓"/>
              <a:defRPr sz="1600"/>
            </a:lvl4pPr>
            <a:lvl5pPr indent="-279400" lvl="4" marL="22860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5pPr>
            <a:lvl6pPr indent="-279400" lvl="5" marL="27432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6pPr>
            <a:lvl7pPr indent="-279400" lvl="6" marL="32004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7pPr>
            <a:lvl8pPr indent="-279400" lvl="7" marL="36576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8pPr>
            <a:lvl9pPr indent="-279400" lvl="8" marL="4114800" algn="l">
              <a:spcBef>
                <a:spcPts val="1200"/>
              </a:spcBef>
              <a:spcAft>
                <a:spcPts val="0"/>
              </a:spcAft>
              <a:buSzPts val="800"/>
              <a:buChar char="●"/>
              <a:defRPr sz="1600"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533400" lvl="0" marL="457200" algn="l">
              <a:spcBef>
                <a:spcPts val="1200"/>
              </a:spcBef>
              <a:spcAft>
                <a:spcPts val="0"/>
              </a:spcAft>
              <a:buSzPts val="4800"/>
              <a:buChar char="•"/>
              <a:defRPr sz="3200"/>
            </a:lvl1pPr>
            <a:lvl2pPr indent="-379730" lvl="1" marL="914400" algn="l">
              <a:spcBef>
                <a:spcPts val="1200"/>
              </a:spcBef>
              <a:spcAft>
                <a:spcPts val="0"/>
              </a:spcAft>
              <a:buSzPts val="2380"/>
              <a:buChar char="●"/>
              <a:defRPr sz="2800"/>
            </a:lvl2pPr>
            <a:lvl3pPr indent="-350519" lvl="2" marL="1371600" algn="l">
              <a:spcBef>
                <a:spcPts val="120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16230" lvl="3" marL="1828800" algn="l">
              <a:spcBef>
                <a:spcPts val="1200"/>
              </a:spcBef>
              <a:spcAft>
                <a:spcPts val="0"/>
              </a:spcAft>
              <a:buSzPts val="1380"/>
              <a:buChar char="✓"/>
              <a:defRPr sz="2000"/>
            </a:lvl4pPr>
            <a:lvl5pPr indent="-292100" lvl="4" marL="22860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5pPr>
            <a:lvl6pPr indent="-292100" lvl="5" marL="27432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6pPr>
            <a:lvl7pPr indent="-292100" lvl="6" marL="32004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7pPr>
            <a:lvl8pPr indent="-292100" lvl="7" marL="36576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8pPr>
            <a:lvl9pPr indent="-292100" lvl="8" marL="4114800" algn="l">
              <a:spcBef>
                <a:spcPts val="1200"/>
              </a:spcBef>
              <a:spcAft>
                <a:spcPts val="0"/>
              </a:spcAft>
              <a:buSzPts val="1000"/>
              <a:buChar char="●"/>
              <a:defRPr sz="2000"/>
            </a:lvl9pPr>
          </a:lstStyle>
          <a:p/>
        </p:txBody>
      </p:sp>
      <p:sp>
        <p:nvSpPr>
          <p:cNvPr id="53" name="Google Shape;53;p49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100"/>
              <a:buNone/>
              <a:defRPr sz="1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621"/>
              <a:buNone/>
              <a:defRPr sz="9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/>
          <p:nvPr>
            <p:ph idx="2" type="pic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50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100"/>
              <a:buNone/>
              <a:defRPr sz="1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621"/>
              <a:buNone/>
              <a:defRPr sz="9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20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4200"/>
              <a:buFont typeface="Palatino"/>
              <a:buChar char="•"/>
              <a:defRPr b="0" i="0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935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221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0519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1623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1380"/>
              <a:buFont typeface="Merriweather Sans"/>
              <a:buChar char="✓"/>
              <a:defRPr b="0" i="0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8575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8575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28575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28575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285750" lvl="8" marL="4114800" marR="0" rtl="0" algn="l">
              <a:spcBef>
                <a:spcPts val="1200"/>
              </a:spcBef>
              <a:spcAft>
                <a:spcPts val="0"/>
              </a:spcAft>
              <a:buClr>
                <a:srgbClr val="4A71A9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41"/>
          <p:cNvGrpSpPr/>
          <p:nvPr/>
        </p:nvGrpSpPr>
        <p:grpSpPr>
          <a:xfrm>
            <a:off x="404813" y="2235200"/>
            <a:ext cx="12193587" cy="50800"/>
            <a:chOff x="0" y="0"/>
            <a:chExt cx="7680" cy="32"/>
          </a:xfrm>
        </p:grpSpPr>
        <p:cxnSp>
          <p:nvCxnSpPr>
            <p:cNvPr id="13" name="Google Shape;13;p41"/>
            <p:cNvCxnSpPr/>
            <p:nvPr/>
          </p:nvCxnSpPr>
          <p:spPr>
            <a:xfrm>
              <a:off x="0" y="0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41"/>
            <p:cNvCxnSpPr/>
            <p:nvPr/>
          </p:nvCxnSpPr>
          <p:spPr>
            <a:xfrm>
              <a:off x="0" y="32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" name="Google Shape;15;p41"/>
          <p:cNvGrpSpPr/>
          <p:nvPr/>
        </p:nvGrpSpPr>
        <p:grpSpPr>
          <a:xfrm>
            <a:off x="393700" y="9347200"/>
            <a:ext cx="12192000" cy="50800"/>
            <a:chOff x="0" y="0"/>
            <a:chExt cx="7680" cy="32"/>
          </a:xfrm>
        </p:grpSpPr>
        <p:cxnSp>
          <p:nvCxnSpPr>
            <p:cNvPr id="16" name="Google Shape;16;p41"/>
            <p:cNvCxnSpPr/>
            <p:nvPr/>
          </p:nvCxnSpPr>
          <p:spPr>
            <a:xfrm>
              <a:off x="0" y="0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41"/>
            <p:cNvCxnSpPr/>
            <p:nvPr/>
          </p:nvCxnSpPr>
          <p:spPr>
            <a:xfrm>
              <a:off x="0" y="32"/>
              <a:ext cx="7680" cy="0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" name="Google Shape;18;p41"/>
          <p:cNvSpPr/>
          <p:nvPr/>
        </p:nvSpPr>
        <p:spPr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 DBMS</a:t>
            </a:r>
            <a:endParaRPr/>
          </a:p>
        </p:txBody>
      </p:sp>
      <p:sp>
        <p:nvSpPr>
          <p:cNvPr id="19" name="Google Shape;19;p41"/>
          <p:cNvSpPr/>
          <p:nvPr/>
        </p:nvSpPr>
        <p:spPr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© M. T. Özsu &amp; P. Valduriez</a:t>
            </a: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41"/>
          <p:cNvSpPr/>
          <p:nvPr/>
        </p:nvSpPr>
        <p:spPr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Ch.1/</a:t>
            </a:r>
            <a:fld id="{00000000-1234-1234-1234-123412341234}" type="slidenum">
              <a:rPr lang="en-US" sz="1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3" name="Google Shape;73;p1"/>
          <p:cNvSpPr txBox="1"/>
          <p:nvPr>
            <p:ph idx="1" type="body"/>
          </p:nvPr>
        </p:nvSpPr>
        <p:spPr>
          <a:xfrm>
            <a:off x="342900" y="2284500"/>
            <a:ext cx="6159600" cy="7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94005" lvl="0" marL="3683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1771A9"/>
                </a:solidFill>
              </a:rPr>
              <a:t>Introduction</a:t>
            </a:r>
            <a:endParaRPr sz="2400"/>
          </a:p>
          <a:p>
            <a:pPr indent="-401415" lvl="1" marL="7620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1771A9"/>
                </a:solidFill>
              </a:rPr>
              <a:t>What is a distributed DBMS</a:t>
            </a:r>
            <a:endParaRPr sz="2400"/>
          </a:p>
          <a:p>
            <a:pPr indent="-401415" lvl="1" marL="7620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1771A9"/>
                </a:solidFill>
              </a:rPr>
              <a:t>Distributed DBMS Architecture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Background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Distributed Database Design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Database Integration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Semantic Data Control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Distributed Query Processing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Multidatabase query processing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Distributed Transaction Management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Replication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4" name="Google Shape;74;p1"/>
          <p:cNvSpPr txBox="1"/>
          <p:nvPr>
            <p:ph idx="1" type="body"/>
          </p:nvPr>
        </p:nvSpPr>
        <p:spPr>
          <a:xfrm>
            <a:off x="6654875" y="2284500"/>
            <a:ext cx="6159600" cy="7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Parallel Database Systems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Distributed Object DBMS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Peer-to-Peer Data Management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Web Data Management </a:t>
            </a:r>
            <a:endParaRPr sz="2400"/>
          </a:p>
          <a:p>
            <a:pPr indent="-294005" lvl="0" marL="3683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Current Issues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Assumptions</a:t>
            </a:r>
            <a:endParaRPr/>
          </a:p>
        </p:txBody>
      </p:sp>
      <p:sp>
        <p:nvSpPr>
          <p:cNvPr id="271" name="Google Shape;271;p10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Data stored at a number of sites</a:t>
            </a:r>
            <a:r>
              <a:rPr lang="en-US"/>
              <a:t> 🡪 each site </a:t>
            </a:r>
            <a:r>
              <a:rPr i="1" lang="en-US"/>
              <a:t>logically</a:t>
            </a:r>
            <a:r>
              <a:rPr lang="en-US"/>
              <a:t> consists of a single processor.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Processors at different </a:t>
            </a:r>
            <a:r>
              <a:rPr lang="en-US">
                <a:solidFill>
                  <a:schemeClr val="dk2"/>
                </a:solidFill>
              </a:rPr>
              <a:t>sites are interconnected by a computer network</a:t>
            </a:r>
            <a:r>
              <a:rPr lang="en-US"/>
              <a:t> 🡪 not a multiprocessor system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Parallel database systems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Distributed database is a </a:t>
            </a:r>
            <a:r>
              <a:rPr lang="en-US">
                <a:solidFill>
                  <a:schemeClr val="dk2"/>
                </a:solidFill>
              </a:rPr>
              <a:t>database, not a collection of files</a:t>
            </a:r>
            <a:r>
              <a:rPr lang="en-US"/>
              <a:t> 🡪 data logically related as exhibited in the users’ access patterns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Relational data model 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D-DBMS is a </a:t>
            </a:r>
            <a:r>
              <a:rPr lang="en-US">
                <a:solidFill>
                  <a:schemeClr val="dk2"/>
                </a:solidFill>
              </a:rPr>
              <a:t>full-fledged DBMS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Not remote file system, not a TP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Delivery Alternatives</a:t>
            </a:r>
            <a:endParaRPr/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68300" rtl="0" algn="l"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2400"/>
              <a:t>Delivery modes</a:t>
            </a:r>
            <a:endParaRPr sz="24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Pull-only</a:t>
            </a:r>
            <a:endParaRPr sz="22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Push-only</a:t>
            </a:r>
            <a:endParaRPr sz="22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Hybrid</a:t>
            </a:r>
            <a:endParaRPr sz="2200"/>
          </a:p>
          <a:p>
            <a:pPr indent="-342900" lvl="0" marL="368300" rtl="0" algn="l">
              <a:spcBef>
                <a:spcPts val="1200"/>
              </a:spcBef>
              <a:spcAft>
                <a:spcPts val="0"/>
              </a:spcAft>
              <a:buSzPts val="3800"/>
              <a:buChar char="•"/>
            </a:pPr>
            <a:r>
              <a:rPr lang="en-US" sz="2400"/>
              <a:t>Frequency</a:t>
            </a:r>
            <a:endParaRPr sz="24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Periodic</a:t>
            </a:r>
            <a:endParaRPr sz="22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Conditional</a:t>
            </a:r>
            <a:endParaRPr sz="22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Ad-hoc or irregular</a:t>
            </a:r>
            <a:endParaRPr sz="2200"/>
          </a:p>
          <a:p>
            <a:pPr indent="-342900" lvl="0" marL="368300" rtl="0" algn="l">
              <a:spcBef>
                <a:spcPts val="1200"/>
              </a:spcBef>
              <a:spcAft>
                <a:spcPts val="0"/>
              </a:spcAft>
              <a:buSzPts val="3800"/>
              <a:buChar char="•"/>
            </a:pPr>
            <a:r>
              <a:rPr lang="en-US" sz="2400"/>
              <a:t>Communication Methods</a:t>
            </a:r>
            <a:endParaRPr sz="24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Unicast</a:t>
            </a:r>
            <a:endParaRPr sz="2200"/>
          </a:p>
          <a:p>
            <a:pPr indent="-342900" lvl="1" marL="762000" rtl="0" algn="l"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lang="en-US" sz="2200"/>
              <a:t>One-to-many</a:t>
            </a:r>
            <a:endParaRPr sz="2200"/>
          </a:p>
          <a:p>
            <a:pPr indent="-342900" lvl="0" marL="368300" rtl="0" algn="l">
              <a:spcBef>
                <a:spcPts val="1200"/>
              </a:spcBef>
              <a:spcAft>
                <a:spcPts val="0"/>
              </a:spcAft>
              <a:buSzPts val="3800"/>
              <a:buChar char="•"/>
            </a:pPr>
            <a:r>
              <a:rPr lang="en-US" sz="2400"/>
              <a:t>Note: not all combinations make sense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Promises</a:t>
            </a:r>
            <a:endParaRPr/>
          </a:p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299" lvl="0" marL="4079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❶"/>
            </a:pPr>
            <a:r>
              <a:rPr lang="en-US"/>
              <a:t>Transparent management of distributed, fragmented, and replicated data</a:t>
            </a:r>
            <a:endParaRPr/>
          </a:p>
          <a:p>
            <a:pPr indent="-368299" lvl="0" marL="407988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2800"/>
              <a:buFont typeface="Noto Sans Symbols"/>
              <a:buChar char="❷"/>
            </a:pPr>
            <a:r>
              <a:rPr lang="en-US"/>
              <a:t>Improved reliability/availability through distributed transactions</a:t>
            </a:r>
            <a:endParaRPr/>
          </a:p>
          <a:p>
            <a:pPr indent="-368299" lvl="0" marL="407988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2800"/>
              <a:buFont typeface="Noto Sans Symbols"/>
              <a:buChar char="❸"/>
            </a:pPr>
            <a:r>
              <a:rPr lang="en-US"/>
              <a:t>Improved performance</a:t>
            </a:r>
            <a:endParaRPr/>
          </a:p>
          <a:p>
            <a:pPr indent="-368299" lvl="0" marL="407988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2800"/>
              <a:buFont typeface="Noto Sans Symbols"/>
              <a:buChar char="❹"/>
            </a:pPr>
            <a:r>
              <a:rPr lang="en-US"/>
              <a:t>Easier and more economical system expansion</a:t>
            </a:r>
            <a:endParaRPr/>
          </a:p>
        </p:txBody>
      </p:sp>
      <p:sp>
        <p:nvSpPr>
          <p:cNvPr id="284" name="Google Shape;284;p12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Ch.x/</a:t>
            </a:r>
            <a:fld id="{00000000-1234-1234-1234-123412341234}" type="slidenum">
              <a:rPr lang="en-US"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Transparency</a:t>
            </a:r>
            <a:endParaRPr/>
          </a:p>
        </p:txBody>
      </p:sp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Transparency is the separation of the higher level semantics of a system from the lower level implementation issues.</a:t>
            </a:r>
            <a:endParaRPr/>
          </a:p>
          <a:p>
            <a:pPr indent="-368300" lvl="0" marL="36830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Fundamental issue is to provide</a:t>
            </a:r>
            <a:endParaRPr/>
          </a:p>
          <a:p>
            <a:pPr indent="-368300" lvl="4" marL="20955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Book Antiqua"/>
              <a:buNone/>
            </a:pPr>
            <a:r>
              <a:rPr b="1" lang="en-US" sz="2800">
                <a:solidFill>
                  <a:schemeClr val="hlink"/>
                </a:solidFill>
              </a:rPr>
              <a:t>data independence</a:t>
            </a:r>
            <a:endParaRPr sz="1700"/>
          </a:p>
          <a:p>
            <a:pPr indent="-368300" lvl="0" marL="3683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/>
              <a:t> 	in the distributed environment</a:t>
            </a:r>
            <a:endParaRPr/>
          </a:p>
          <a:p>
            <a:pPr indent="-368299" lvl="1" marL="7620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955"/>
              <a:buChar char="●"/>
            </a:pPr>
            <a:r>
              <a:rPr lang="en-US" sz="2300"/>
              <a:t>Network (distribution) transparency</a:t>
            </a:r>
            <a:endParaRPr/>
          </a:p>
          <a:p>
            <a:pPr indent="-368299" lvl="1" marL="7620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955"/>
              <a:buChar char="●"/>
            </a:pPr>
            <a:r>
              <a:rPr lang="en-US" sz="2300"/>
              <a:t>Replication transparency</a:t>
            </a:r>
            <a:endParaRPr/>
          </a:p>
          <a:p>
            <a:pPr indent="-368299" lvl="1" marL="7620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955"/>
              <a:buChar char="●"/>
            </a:pPr>
            <a:r>
              <a:rPr lang="en-US" sz="2300"/>
              <a:t>Fragmentation transparency</a:t>
            </a:r>
            <a:endParaRPr/>
          </a:p>
          <a:p>
            <a:pPr indent="-368300" lvl="2" marL="12065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horizontal fragmentation: selection</a:t>
            </a:r>
            <a:endParaRPr/>
          </a:p>
          <a:p>
            <a:pPr indent="-368300" lvl="2" marL="12065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vertical fragmentation: projection</a:t>
            </a:r>
            <a:endParaRPr/>
          </a:p>
          <a:p>
            <a:pPr indent="-368300" lvl="2" marL="12065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40"/>
              <a:buChar char="●"/>
            </a:pPr>
            <a:r>
              <a:rPr lang="en-US" sz="2300"/>
              <a:t>hybrid</a:t>
            </a:r>
            <a:endParaRPr/>
          </a:p>
        </p:txBody>
      </p:sp>
      <p:sp>
        <p:nvSpPr>
          <p:cNvPr id="291" name="Google Shape;291;p13"/>
          <p:cNvSpPr txBox="1"/>
          <p:nvPr>
            <p:ph idx="12" type="sldNum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Ch.x/</a:t>
            </a:r>
            <a:fld id="{00000000-1234-1234-1234-123412341234}" type="slidenum">
              <a:rPr lang="en-US"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Fig-2-3.jpg" id="298" name="Google Shape;2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976" y="2428527"/>
            <a:ext cx="7720267" cy="677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Transparent Access</a:t>
            </a:r>
            <a:endParaRPr/>
          </a:p>
        </p:txBody>
      </p:sp>
      <p:sp>
        <p:nvSpPr>
          <p:cNvPr id="304" name="Google Shape;304;p15"/>
          <p:cNvSpPr txBox="1"/>
          <p:nvPr>
            <p:ph idx="4294967295" type="body"/>
          </p:nvPr>
        </p:nvSpPr>
        <p:spPr>
          <a:xfrm>
            <a:off x="190252" y="2724968"/>
            <a:ext cx="5880100" cy="26558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ENAME,SAL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39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EMP,ASG,PAY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39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DUR &gt; 12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39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EMP.ENO = ASG.ENO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39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PAY.TITLE = EMP.TITLE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7C03"/>
                </a:solidFill>
                <a:latin typeface="Book Antiqua"/>
                <a:ea typeface="Book Antiqua"/>
                <a:cs typeface="Book Antiqua"/>
                <a:sym typeface="Book Antiqua"/>
              </a:rPr>
              <a:t>Paris projects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7C03"/>
                </a:solidFill>
                <a:latin typeface="Book Antiqua"/>
                <a:ea typeface="Book Antiqua"/>
                <a:cs typeface="Book Antiqua"/>
                <a:sym typeface="Book Antiqua"/>
              </a:rPr>
              <a:t>Paris employees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7C03"/>
                </a:solidFill>
                <a:latin typeface="Book Antiqua"/>
                <a:ea typeface="Book Antiqua"/>
                <a:cs typeface="Book Antiqua"/>
                <a:sym typeface="Book Antiqua"/>
              </a:rPr>
              <a:t>Paris assignments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</a:rPr>
              <a:t>Boston employees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5008"/>
                </a:solidFill>
                <a:latin typeface="Book Antiqua"/>
                <a:ea typeface="Book Antiqua"/>
                <a:cs typeface="Book Antiqua"/>
                <a:sym typeface="Book Antiqua"/>
              </a:rPr>
              <a:t>Montreal projects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7C03"/>
                </a:solidFill>
                <a:latin typeface="Book Antiqua"/>
                <a:ea typeface="Book Antiqua"/>
                <a:cs typeface="Book Antiqua"/>
                <a:sym typeface="Book Antiqua"/>
              </a:rPr>
              <a:t>Paris projects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New York projects </a:t>
            </a:r>
            <a:endParaRPr b="1" sz="18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37C03"/>
                </a:solidFill>
                <a:latin typeface="Book Antiqua"/>
                <a:ea typeface="Book Antiqua"/>
                <a:cs typeface="Book Antiqua"/>
                <a:sym typeface="Book Antiqua"/>
              </a:rPr>
              <a:t>    </a:t>
            </a: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with budget &gt; 200000</a:t>
            </a:r>
            <a:endParaRPr b="1" sz="1800">
              <a:solidFill>
                <a:srgbClr val="FF5008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5008"/>
                </a:solidFill>
                <a:latin typeface="Book Antiqua"/>
                <a:ea typeface="Book Antiqua"/>
                <a:cs typeface="Book Antiqua"/>
                <a:sym typeface="Book Antiqua"/>
              </a:rPr>
              <a:t>Montreal employees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5008"/>
                </a:solidFill>
                <a:latin typeface="Book Antiqua"/>
                <a:ea typeface="Book Antiqua"/>
                <a:cs typeface="Book Antiqua"/>
                <a:sym typeface="Book Antiqua"/>
              </a:rPr>
              <a:t>Montreal assignments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7188769" y="7306170"/>
            <a:ext cx="939236" cy="73898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312" name="Google Shape;312;p15"/>
          <p:cNvCxnSpPr/>
          <p:nvPr/>
        </p:nvCxnSpPr>
        <p:spPr>
          <a:xfrm flipH="1">
            <a:off x="7559044" y="6637867"/>
            <a:ext cx="632178" cy="65024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5"/>
          <p:cNvCxnSpPr/>
          <p:nvPr/>
        </p:nvCxnSpPr>
        <p:spPr>
          <a:xfrm rot="10800000">
            <a:off x="7396484" y="4470400"/>
            <a:ext cx="379307" cy="16256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5"/>
          <p:cNvCxnSpPr/>
          <p:nvPr/>
        </p:nvCxnSpPr>
        <p:spPr>
          <a:xfrm rot="10800000">
            <a:off x="7396484" y="4470400"/>
            <a:ext cx="379307" cy="16256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5"/>
          <p:cNvSpPr/>
          <p:nvPr/>
        </p:nvSpPr>
        <p:spPr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Boston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Communication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Network</a:t>
            </a:r>
            <a:endParaRPr/>
          </a:p>
        </p:txBody>
      </p:sp>
      <p:cxnSp>
        <p:nvCxnSpPr>
          <p:cNvPr id="317" name="Google Shape;317;p15"/>
          <p:cNvCxnSpPr/>
          <p:nvPr/>
        </p:nvCxnSpPr>
        <p:spPr>
          <a:xfrm>
            <a:off x="6773338" y="7577103"/>
            <a:ext cx="397369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5"/>
          <p:cNvSpPr/>
          <p:nvPr/>
        </p:nvSpPr>
        <p:spPr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319" name="Google Shape;319;p15"/>
          <p:cNvCxnSpPr/>
          <p:nvPr/>
        </p:nvCxnSpPr>
        <p:spPr>
          <a:xfrm>
            <a:off x="10241285" y="6023752"/>
            <a:ext cx="596053" cy="68636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5"/>
          <p:cNvSpPr/>
          <p:nvPr/>
        </p:nvSpPr>
        <p:spPr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Montreal</a:t>
            </a:r>
            <a:endParaRPr/>
          </a:p>
        </p:txBody>
      </p:sp>
      <p:cxnSp>
        <p:nvCxnSpPr>
          <p:cNvPr id="321" name="Google Shape;321;p15"/>
          <p:cNvCxnSpPr/>
          <p:nvPr/>
        </p:nvCxnSpPr>
        <p:spPr>
          <a:xfrm>
            <a:off x="11361143" y="7053299"/>
            <a:ext cx="559929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15"/>
          <p:cNvSpPr/>
          <p:nvPr/>
        </p:nvSpPr>
        <p:spPr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324" name="Google Shape;324;p15"/>
          <p:cNvCxnSpPr/>
          <p:nvPr/>
        </p:nvCxnSpPr>
        <p:spPr>
          <a:xfrm>
            <a:off x="8940805" y="3458916"/>
            <a:ext cx="0" cy="5599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5"/>
          <p:cNvCxnSpPr/>
          <p:nvPr/>
        </p:nvCxnSpPr>
        <p:spPr>
          <a:xfrm>
            <a:off x="8940805" y="3458916"/>
            <a:ext cx="0" cy="5599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5"/>
          <p:cNvSpPr/>
          <p:nvPr/>
        </p:nvSpPr>
        <p:spPr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8904680" y="4000783"/>
            <a:ext cx="54187" cy="54187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332" name="Google Shape;332;p15"/>
          <p:cNvCxnSpPr/>
          <p:nvPr/>
        </p:nvCxnSpPr>
        <p:spPr>
          <a:xfrm flipH="1" rot="10800000">
            <a:off x="10132912" y="4425245"/>
            <a:ext cx="252871" cy="19868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5"/>
          <p:cNvCxnSpPr/>
          <p:nvPr/>
        </p:nvCxnSpPr>
        <p:spPr>
          <a:xfrm flipH="1" rot="10800000">
            <a:off x="10132912" y="4425245"/>
            <a:ext cx="252871" cy="19868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5"/>
          <p:cNvCxnSpPr/>
          <p:nvPr/>
        </p:nvCxnSpPr>
        <p:spPr>
          <a:xfrm flipH="1" rot="10800000">
            <a:off x="10837339" y="3720818"/>
            <a:ext cx="379307" cy="32512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5"/>
          <p:cNvSpPr/>
          <p:nvPr/>
        </p:nvSpPr>
        <p:spPr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Paris</a:t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10096787" y="4614898"/>
            <a:ext cx="54187" cy="54187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7766760" y="4614898"/>
            <a:ext cx="54187" cy="54187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York</a:t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</a:rPr>
              <a:t>Boston projects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</a:rPr>
              <a:t>Boston employees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</a:rPr>
              <a:t>Boston assignments</a:t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</a:rPr>
              <a:t>Boston projects</a:t>
            </a:r>
            <a:endParaRPr b="1" sz="18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New York employees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New York projects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New York assignments</a:t>
            </a:r>
            <a:endParaRPr/>
          </a:p>
        </p:txBody>
      </p:sp>
      <p:cxnSp>
        <p:nvCxnSpPr>
          <p:cNvPr id="346" name="Google Shape;346;p15"/>
          <p:cNvCxnSpPr/>
          <p:nvPr/>
        </p:nvCxnSpPr>
        <p:spPr>
          <a:xfrm>
            <a:off x="6953960" y="4542649"/>
            <a:ext cx="0" cy="4876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5"/>
          <p:cNvSpPr/>
          <p:nvPr/>
        </p:nvSpPr>
        <p:spPr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Tokyo</a:t>
            </a:r>
            <a:endParaRPr/>
          </a:p>
        </p:txBody>
      </p:sp>
      <p:grpSp>
        <p:nvGrpSpPr>
          <p:cNvPr id="348" name="Google Shape;348;p1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cxnSp>
          <p:nvCxnSpPr>
            <p:cNvPr id="349" name="Google Shape;349;p15"/>
            <p:cNvCxnSpPr/>
            <p:nvPr/>
          </p:nvCxnSpPr>
          <p:spPr>
            <a:xfrm>
              <a:off x="434967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0" name="Google Shape;350;p15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6594973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extrusionOk="0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6926867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extrusionOk="0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353" name="Google Shape;353;p15"/>
            <p:cNvSpPr/>
            <p:nvPr/>
          </p:nvSpPr>
          <p:spPr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354" name="Google Shape;354;p15"/>
            <p:cNvCxnSpPr/>
            <p:nvPr/>
          </p:nvCxnSpPr>
          <p:spPr>
            <a:xfrm>
              <a:off x="366018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" name="Google Shape;355;p15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cxnSp>
          <p:nvCxnSpPr>
            <p:cNvPr id="356" name="Google Shape;356;p15"/>
            <p:cNvCxnSpPr/>
            <p:nvPr/>
          </p:nvCxnSpPr>
          <p:spPr>
            <a:xfrm>
              <a:off x="434967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7" name="Google Shape;357;p15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358" name="Google Shape;358;p15"/>
              <p:cNvSpPr/>
              <p:nvPr/>
            </p:nvSpPr>
            <p:spPr>
              <a:xfrm>
                <a:off x="6594973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extrusionOk="0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6926867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extrusionOk="0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360" name="Google Shape;360;p15"/>
            <p:cNvSpPr/>
            <p:nvPr/>
          </p:nvSpPr>
          <p:spPr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361" name="Google Shape;361;p15"/>
            <p:cNvCxnSpPr/>
            <p:nvPr/>
          </p:nvCxnSpPr>
          <p:spPr>
            <a:xfrm>
              <a:off x="366018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" name="Google Shape;362;p15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cxnSp>
          <p:nvCxnSpPr>
            <p:cNvPr id="363" name="Google Shape;363;p15"/>
            <p:cNvCxnSpPr/>
            <p:nvPr/>
          </p:nvCxnSpPr>
          <p:spPr>
            <a:xfrm>
              <a:off x="434967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4" name="Google Shape;364;p15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365" name="Google Shape;365;p15"/>
              <p:cNvSpPr/>
              <p:nvPr/>
            </p:nvSpPr>
            <p:spPr>
              <a:xfrm>
                <a:off x="6594973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extrusionOk="0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6926867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extrusionOk="0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367" name="Google Shape;367;p15"/>
            <p:cNvSpPr/>
            <p:nvPr/>
          </p:nvSpPr>
          <p:spPr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368" name="Google Shape;368;p15"/>
            <p:cNvCxnSpPr/>
            <p:nvPr/>
          </p:nvCxnSpPr>
          <p:spPr>
            <a:xfrm>
              <a:off x="366018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9" name="Google Shape;369;p15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cxnSp>
          <p:nvCxnSpPr>
            <p:cNvPr id="370" name="Google Shape;370;p15"/>
            <p:cNvCxnSpPr/>
            <p:nvPr/>
          </p:nvCxnSpPr>
          <p:spPr>
            <a:xfrm>
              <a:off x="434967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1" name="Google Shape;371;p15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372" name="Google Shape;372;p15"/>
              <p:cNvSpPr/>
              <p:nvPr/>
            </p:nvSpPr>
            <p:spPr>
              <a:xfrm>
                <a:off x="6594973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extrusionOk="0" h="21600" w="2160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6926867" y="5707663"/>
                <a:ext cx="352213" cy="99342"/>
              </a:xfrm>
              <a:custGeom>
                <a:rect b="b" l="l" r="r" t="t"/>
                <a:pathLst>
                  <a:path extrusionOk="0" fill="none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extrusionOk="0" h="21600" w="2160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374" name="Google Shape;374;p15"/>
            <p:cNvSpPr/>
            <p:nvPr/>
          </p:nvSpPr>
          <p:spPr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375" name="Google Shape;375;p15"/>
            <p:cNvCxnSpPr/>
            <p:nvPr/>
          </p:nvCxnSpPr>
          <p:spPr>
            <a:xfrm>
              <a:off x="3660180" y="6257652"/>
              <a:ext cx="0" cy="63217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Database - User View</a:t>
            </a:r>
            <a:endParaRPr/>
          </a:p>
        </p:txBody>
      </p:sp>
      <p:cxnSp>
        <p:nvCxnSpPr>
          <p:cNvPr id="381" name="Google Shape;381;p16"/>
          <p:cNvCxnSpPr/>
          <p:nvPr/>
        </p:nvCxnSpPr>
        <p:spPr>
          <a:xfrm>
            <a:off x="3029938" y="3775874"/>
            <a:ext cx="1038578" cy="10701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6"/>
          <p:cNvCxnSpPr/>
          <p:nvPr/>
        </p:nvCxnSpPr>
        <p:spPr>
          <a:xfrm>
            <a:off x="6683022" y="3249811"/>
            <a:ext cx="0" cy="94601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6"/>
          <p:cNvCxnSpPr/>
          <p:nvPr/>
        </p:nvCxnSpPr>
        <p:spPr>
          <a:xfrm flipH="1">
            <a:off x="9523307" y="3611055"/>
            <a:ext cx="713458" cy="119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6"/>
          <p:cNvCxnSpPr/>
          <p:nvPr/>
        </p:nvCxnSpPr>
        <p:spPr>
          <a:xfrm rot="10800000">
            <a:off x="9674579" y="7200923"/>
            <a:ext cx="833119" cy="98213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6"/>
          <p:cNvCxnSpPr/>
          <p:nvPr/>
        </p:nvCxnSpPr>
        <p:spPr>
          <a:xfrm rot="10800000">
            <a:off x="6996854" y="7882771"/>
            <a:ext cx="0" cy="3702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16"/>
          <p:cNvSpPr/>
          <p:nvPr/>
        </p:nvSpPr>
        <p:spPr>
          <a:xfrm>
            <a:off x="3280552" y="4231945"/>
            <a:ext cx="7238436" cy="3632764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4542649" y="4967981"/>
            <a:ext cx="304801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8952090" y="6058486"/>
            <a:ext cx="304799" cy="309316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8091876" y="4967981"/>
            <a:ext cx="304801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4005298" y="5839483"/>
            <a:ext cx="304801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6371450" y="4640602"/>
            <a:ext cx="302542" cy="309316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7983503" y="7257367"/>
            <a:ext cx="304801" cy="307058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4005298" y="6385865"/>
            <a:ext cx="304801" cy="307058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4973885" y="7038362"/>
            <a:ext cx="304799" cy="309316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7017174" y="5076354"/>
            <a:ext cx="302542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8843716" y="5076354"/>
            <a:ext cx="304799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5296747" y="5295357"/>
            <a:ext cx="302542" cy="307058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7125547" y="6058486"/>
            <a:ext cx="302542" cy="309316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7231663" y="7257367"/>
            <a:ext cx="304799" cy="307058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4973885" y="4857349"/>
            <a:ext cx="304799" cy="309316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8414739" y="7257367"/>
            <a:ext cx="304799" cy="307058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8414739" y="5403731"/>
            <a:ext cx="304799" cy="307058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5402863" y="7038362"/>
            <a:ext cx="304799" cy="309316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7125547" y="4532228"/>
            <a:ext cx="302542" cy="307058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9274952" y="6602612"/>
            <a:ext cx="304801" cy="309315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5617351" y="6166860"/>
            <a:ext cx="307058" cy="309316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4759396" y="5403731"/>
            <a:ext cx="302542" cy="307058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7446152" y="5620478"/>
            <a:ext cx="304801" cy="309316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4651023" y="6819359"/>
            <a:ext cx="304801" cy="311573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7875129" y="6602612"/>
            <a:ext cx="307058" cy="309315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9381068" y="6166860"/>
            <a:ext cx="304799" cy="309316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8520854" y="4857349"/>
            <a:ext cx="304801" cy="309316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6479823" y="5184728"/>
            <a:ext cx="302542" cy="311573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5188374" y="6710985"/>
            <a:ext cx="304801" cy="309315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3576321" y="6166860"/>
            <a:ext cx="304801" cy="309316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5942472" y="4748975"/>
            <a:ext cx="302542" cy="309316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4973885" y="6166860"/>
            <a:ext cx="304799" cy="309316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6263076" y="6819359"/>
            <a:ext cx="304801" cy="311573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6585939" y="6058486"/>
            <a:ext cx="304799" cy="309316"/>
          </a:xfrm>
          <a:prstGeom prst="ellipse">
            <a:avLst/>
          </a:prstGeom>
          <a:solidFill>
            <a:srgbClr val="FF5008"/>
          </a:solidFill>
          <a:ln cap="flat" cmpd="sng" w="12700">
            <a:solidFill>
              <a:srgbClr val="FF50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7554525" y="6929989"/>
            <a:ext cx="302542" cy="309316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7662899" y="4967981"/>
            <a:ext cx="302542" cy="309315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9381068" y="5514362"/>
            <a:ext cx="304799" cy="307058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9812303" y="6385865"/>
            <a:ext cx="304801" cy="307058"/>
          </a:xfrm>
          <a:prstGeom prst="ellipse">
            <a:avLst/>
          </a:prstGeom>
          <a:solidFill>
            <a:srgbClr val="FC0128"/>
          </a:solidFill>
          <a:ln cap="flat" cmpd="sng" w="127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5511236" y="4532228"/>
            <a:ext cx="304799" cy="307058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4436534" y="6166860"/>
            <a:ext cx="304799" cy="309316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4005298" y="5295357"/>
            <a:ext cx="304801" cy="307058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8629227" y="6602612"/>
            <a:ext cx="304801" cy="309315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7983503" y="6166860"/>
            <a:ext cx="304801" cy="309316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5834099" y="5728852"/>
            <a:ext cx="302542" cy="311573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6479823" y="7365741"/>
            <a:ext cx="302542" cy="309315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6048588" y="6275233"/>
            <a:ext cx="304799" cy="309316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9918419" y="5839483"/>
            <a:ext cx="304799" cy="309315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7017174" y="6710985"/>
            <a:ext cx="302542" cy="309315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5834099" y="7257367"/>
            <a:ext cx="302542" cy="307058"/>
          </a:xfrm>
          <a:prstGeom prst="ellipse">
            <a:avLst/>
          </a:prstGeom>
          <a:solidFill>
            <a:srgbClr val="438E00"/>
          </a:solidFill>
          <a:ln cap="flat" cmpd="sng" w="12700">
            <a:solidFill>
              <a:srgbClr val="438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3576321" y="5620478"/>
            <a:ext cx="304801" cy="309316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5296747" y="5728852"/>
            <a:ext cx="302542" cy="311573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5834099" y="5184728"/>
            <a:ext cx="302542" cy="311573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8306365" y="6819359"/>
            <a:ext cx="304799" cy="311573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descr="90%" id="439" name="Google Shape;439;p16"/>
          <p:cNvSpPr/>
          <p:nvPr/>
        </p:nvSpPr>
        <p:spPr>
          <a:xfrm>
            <a:off x="6692053" y="4313225"/>
            <a:ext cx="307058" cy="3093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9381068" y="5076354"/>
            <a:ext cx="304799" cy="309315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7017174" y="5514362"/>
            <a:ext cx="302542" cy="307058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8414739" y="5947857"/>
            <a:ext cx="304799" cy="309315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7983503" y="4640602"/>
            <a:ext cx="304801" cy="309316"/>
          </a:xfrm>
          <a:prstGeom prst="ellipse">
            <a:avLst/>
          </a:prstGeom>
          <a:solidFill>
            <a:srgbClr val="FAFD00"/>
          </a:solidFill>
          <a:ln cap="flat" cmpd="sng" w="12700">
            <a:solidFill>
              <a:srgbClr val="FAF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7875129" y="5620478"/>
            <a:ext cx="307058" cy="309316"/>
          </a:xfrm>
          <a:prstGeom prst="ellipse">
            <a:avLst/>
          </a:prstGeom>
          <a:solidFill>
            <a:srgbClr val="DC0081"/>
          </a:solidFill>
          <a:ln cap="flat" cmpd="sng" w="127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219788" y="6819359"/>
            <a:ext cx="304799" cy="311573"/>
          </a:xfrm>
          <a:prstGeom prst="ellipse">
            <a:avLst/>
          </a:prstGeom>
          <a:solidFill>
            <a:srgbClr val="DC0081"/>
          </a:solidFill>
          <a:ln cap="flat" cmpd="sng" w="127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6692053" y="7038362"/>
            <a:ext cx="307058" cy="309316"/>
          </a:xfrm>
          <a:prstGeom prst="ellipse">
            <a:avLst/>
          </a:prstGeom>
          <a:solidFill>
            <a:srgbClr val="DC0081"/>
          </a:solidFill>
          <a:ln cap="flat" cmpd="sng" w="127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6263076" y="5620478"/>
            <a:ext cx="304801" cy="309316"/>
          </a:xfrm>
          <a:prstGeom prst="ellipse">
            <a:avLst/>
          </a:prstGeom>
          <a:solidFill>
            <a:srgbClr val="DC0081"/>
          </a:solidFill>
          <a:ln cap="flat" cmpd="sng" w="127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8843716" y="5620478"/>
            <a:ext cx="304799" cy="309316"/>
          </a:xfrm>
          <a:prstGeom prst="ellipse">
            <a:avLst/>
          </a:prstGeom>
          <a:solidFill>
            <a:srgbClr val="DC0081"/>
          </a:solidFill>
          <a:ln cap="flat" cmpd="sng" w="127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7446152" y="6385865"/>
            <a:ext cx="304801" cy="307058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6585939" y="6494238"/>
            <a:ext cx="304799" cy="307058"/>
          </a:xfrm>
          <a:prstGeom prst="ellipse">
            <a:avLst/>
          </a:prstGeom>
          <a:solidFill>
            <a:srgbClr val="8901F3"/>
          </a:solidFill>
          <a:ln cap="flat" cmpd="sng" w="12700">
            <a:solidFill>
              <a:srgbClr val="8901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451" name="Google Shape;451;p16"/>
          <p:cNvCxnSpPr/>
          <p:nvPr/>
        </p:nvCxnSpPr>
        <p:spPr>
          <a:xfrm flipH="1" rot="10800000">
            <a:off x="3262490" y="7139964"/>
            <a:ext cx="715715" cy="76087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16"/>
          <p:cNvSpPr/>
          <p:nvPr/>
        </p:nvSpPr>
        <p:spPr>
          <a:xfrm>
            <a:off x="5012680" y="5830452"/>
            <a:ext cx="3719990" cy="459098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txBody>
          <a:bodyPr anchorCtr="0" anchor="t" bIns="40625" lIns="99325" spcFirstLastPara="1" rIns="99325" wrap="square" tIns="406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 Database</a:t>
            </a:r>
            <a:endParaRPr/>
          </a:p>
        </p:txBody>
      </p:sp>
      <p:pic>
        <p:nvPicPr>
          <p:cNvPr id="453" name="Google Shape;4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814" y="2662789"/>
            <a:ext cx="1551094" cy="123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530" y="8108549"/>
            <a:ext cx="1551094" cy="123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583" y="2227038"/>
            <a:ext cx="1803965" cy="130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2303" y="7898576"/>
            <a:ext cx="1803965" cy="1300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16"/>
          <p:cNvGrpSpPr/>
          <p:nvPr/>
        </p:nvGrpSpPr>
        <p:grpSpPr>
          <a:xfrm>
            <a:off x="9679094" y="2572477"/>
            <a:ext cx="1345636" cy="1065671"/>
            <a:chOff x="4287" y="1078"/>
            <a:chExt cx="596" cy="472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287" y="1472"/>
                <a:ext cx="596" cy="67"/>
              </a:xfrm>
              <a:custGeom>
                <a:rect b="b" l="l" r="r" t="t"/>
                <a:pathLst>
                  <a:path extrusionOk="0" h="67" w="596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305" y="1479"/>
                <a:ext cx="558" cy="53"/>
              </a:xfrm>
              <a:custGeom>
                <a:rect b="b" l="l" r="r" t="t"/>
                <a:pathLst>
                  <a:path extrusionOk="0" h="53" w="558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4353" y="1479"/>
                <a:ext cx="19" cy="10"/>
              </a:xfrm>
              <a:custGeom>
                <a:rect b="b" l="l" r="r" t="t"/>
                <a:pathLst>
                  <a:path extrusionOk="0" h="10" w="19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4398" y="1479"/>
                <a:ext cx="75" cy="9"/>
              </a:xfrm>
              <a:custGeom>
                <a:rect b="b" l="l" r="r" t="t"/>
                <a:pathLst>
                  <a:path extrusionOk="0" h="9" w="75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493" y="1479"/>
                <a:ext cx="72" cy="10"/>
              </a:xfrm>
              <a:custGeom>
                <a:rect b="b" l="l" r="r" t="t"/>
                <a:pathLst>
                  <a:path extrusionOk="0" h="10" w="72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4578" y="1479"/>
                <a:ext cx="72" cy="10"/>
              </a:xfrm>
              <a:custGeom>
                <a:rect b="b" l="l" r="r" t="t"/>
                <a:pathLst>
                  <a:path extrusionOk="0" h="10" w="72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4665" y="1479"/>
                <a:ext cx="64" cy="11"/>
              </a:xfrm>
              <a:custGeom>
                <a:rect b="b" l="l" r="r" t="t"/>
                <a:pathLst>
                  <a:path extrusionOk="0" h="11" w="64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4743" y="1484"/>
                <a:ext cx="79" cy="9"/>
              </a:xfrm>
              <a:custGeom>
                <a:rect b="b" l="l" r="r" t="t"/>
                <a:pathLst>
                  <a:path extrusionOk="0" h="9" w="7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grpSp>
          <p:nvGrpSpPr>
            <p:cNvPr id="469" name="Google Shape;469;p16"/>
            <p:cNvGrpSpPr/>
            <p:nvPr/>
          </p:nvGrpSpPr>
          <p:grpSpPr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470" name="Google Shape;470;p16"/>
              <p:cNvGrpSpPr/>
              <p:nvPr/>
            </p:nvGrpSpPr>
            <p:grpSpPr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471" name="Google Shape;471;p16"/>
                <p:cNvSpPr/>
                <p:nvPr/>
              </p:nvSpPr>
              <p:spPr>
                <a:xfrm>
                  <a:off x="4377" y="1497"/>
                  <a:ext cx="231" cy="1"/>
                </a:xfrm>
                <a:custGeom>
                  <a:rect b="b" l="l" r="r" t="t"/>
                  <a:pathLst>
                    <a:path extrusionOk="0" h="1" w="23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4386" y="1505"/>
                  <a:ext cx="236" cy="1"/>
                </a:xfrm>
                <a:custGeom>
                  <a:rect b="b" l="l" r="r" t="t"/>
                  <a:pathLst>
                    <a:path extrusionOk="0" h="1" w="236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4390" y="1512"/>
                  <a:ext cx="205" cy="1"/>
                </a:xfrm>
                <a:custGeom>
                  <a:rect b="b" l="l" r="r" t="t"/>
                  <a:pathLst>
                    <a:path extrusionOk="0" h="1" w="205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394" y="1521"/>
                  <a:ext cx="29" cy="1"/>
                </a:xfrm>
                <a:custGeom>
                  <a:rect b="b" l="l" r="r" t="t"/>
                  <a:pathLst>
                    <a:path extrusionOk="0" h="1" w="29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475" name="Google Shape;475;p16"/>
              <p:cNvGrpSpPr/>
              <p:nvPr/>
            </p:nvGrpSpPr>
            <p:grpSpPr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476" name="Google Shape;476;p16"/>
                <p:cNvSpPr/>
                <p:nvPr/>
              </p:nvSpPr>
              <p:spPr>
                <a:xfrm>
                  <a:off x="4345" y="1501"/>
                  <a:ext cx="24" cy="1"/>
                </a:xfrm>
                <a:custGeom>
                  <a:rect b="b" l="l" r="r" t="t"/>
                  <a:pathLst>
                    <a:path extrusionOk="0" h="1" w="24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341" y="1508"/>
                  <a:ext cx="23" cy="1"/>
                </a:xfrm>
                <a:custGeom>
                  <a:rect b="b" l="l" r="r" t="t"/>
                  <a:pathLst>
                    <a:path extrusionOk="0" h="1" w="23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4335" y="1516"/>
                  <a:ext cx="41" cy="1"/>
                </a:xfrm>
                <a:custGeom>
                  <a:rect b="b" l="l" r="r" t="t"/>
                  <a:pathLst>
                    <a:path extrusionOk="0" h="1" w="4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479" name="Google Shape;479;p16"/>
              <p:cNvGrpSpPr/>
              <p:nvPr/>
            </p:nvGrpSpPr>
            <p:grpSpPr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480" name="Google Shape;480;p16"/>
                <p:cNvSpPr/>
                <p:nvPr/>
              </p:nvSpPr>
              <p:spPr>
                <a:xfrm>
                  <a:off x="4430" y="1521"/>
                  <a:ext cx="139" cy="1"/>
                </a:xfrm>
                <a:custGeom>
                  <a:rect b="b" l="l" r="r" t="t"/>
                  <a:pathLst>
                    <a:path extrusionOk="0" h="1" w="139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19" y="1496"/>
                  <a:ext cx="33" cy="1"/>
                </a:xfrm>
                <a:custGeom>
                  <a:rect b="b" l="l" r="r" t="t"/>
                  <a:pathLst>
                    <a:path extrusionOk="0" h="1" w="33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28" y="1505"/>
                  <a:ext cx="26" cy="1"/>
                </a:xfrm>
                <a:custGeom>
                  <a:rect b="b" l="l" r="r" t="t"/>
                  <a:pathLst>
                    <a:path extrusionOk="0" h="1" w="26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4610" y="1513"/>
                  <a:ext cx="44" cy="1"/>
                </a:xfrm>
                <a:custGeom>
                  <a:rect b="b" l="l" r="r" t="t"/>
                  <a:pathLst>
                    <a:path extrusionOk="0" h="1" w="44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4574" y="1521"/>
                  <a:ext cx="24" cy="1"/>
                </a:xfrm>
                <a:custGeom>
                  <a:rect b="b" l="l" r="r" t="t"/>
                  <a:pathLst>
                    <a:path extrusionOk="0" h="1" w="24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4603" y="1521"/>
                  <a:ext cx="49" cy="1"/>
                </a:xfrm>
                <a:custGeom>
                  <a:rect b="b" l="l" r="r" t="t"/>
                  <a:pathLst>
                    <a:path extrusionOk="0" h="1" w="49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486" name="Google Shape;486;p16"/>
              <p:cNvGrpSpPr/>
              <p:nvPr/>
            </p:nvGrpSpPr>
            <p:grpSpPr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487" name="Google Shape;487;p16"/>
                <p:cNvSpPr/>
                <p:nvPr/>
              </p:nvSpPr>
              <p:spPr>
                <a:xfrm>
                  <a:off x="4663" y="1501"/>
                  <a:ext cx="67" cy="1"/>
                </a:xfrm>
                <a:custGeom>
                  <a:rect b="b" l="l" r="r" t="t"/>
                  <a:pathLst>
                    <a:path extrusionOk="0" h="1" w="67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4673" y="1509"/>
                  <a:ext cx="58" cy="1"/>
                </a:xfrm>
                <a:custGeom>
                  <a:rect b="b" l="l" r="r" t="t"/>
                  <a:pathLst>
                    <a:path extrusionOk="0" h="1" w="58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4673" y="1521"/>
                  <a:ext cx="61" cy="1"/>
                </a:xfrm>
                <a:custGeom>
                  <a:rect b="b" l="l" r="r" t="t"/>
                  <a:pathLst>
                    <a:path extrusionOk="0" h="1" w="6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490" name="Google Shape;490;p16"/>
              <p:cNvGrpSpPr/>
              <p:nvPr/>
            </p:nvGrpSpPr>
            <p:grpSpPr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491" name="Google Shape;491;p16"/>
                <p:cNvSpPr/>
                <p:nvPr/>
              </p:nvSpPr>
              <p:spPr>
                <a:xfrm>
                  <a:off x="4751" y="1501"/>
                  <a:ext cx="63" cy="1"/>
                </a:xfrm>
                <a:custGeom>
                  <a:rect b="b" l="l" r="r" t="t"/>
                  <a:pathLst>
                    <a:path extrusionOk="0" h="1" w="63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92" name="Google Shape;492;p16"/>
                <p:cNvSpPr/>
                <p:nvPr/>
              </p:nvSpPr>
              <p:spPr>
                <a:xfrm>
                  <a:off x="4745" y="1509"/>
                  <a:ext cx="52" cy="1"/>
                </a:xfrm>
                <a:custGeom>
                  <a:rect b="b" l="l" r="r" t="t"/>
                  <a:pathLst>
                    <a:path extrusionOk="0" h="1" w="52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4751" y="1516"/>
                  <a:ext cx="48" cy="1"/>
                </a:xfrm>
                <a:custGeom>
                  <a:rect b="b" l="l" r="r" t="t"/>
                  <a:pathLst>
                    <a:path extrusionOk="0" h="1" w="48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94" name="Google Shape;494;p16"/>
                <p:cNvSpPr/>
                <p:nvPr/>
              </p:nvSpPr>
              <p:spPr>
                <a:xfrm>
                  <a:off x="4749" y="1523"/>
                  <a:ext cx="60" cy="1"/>
                </a:xfrm>
                <a:custGeom>
                  <a:rect b="b" l="l" r="r" t="t"/>
                  <a:pathLst>
                    <a:path extrusionOk="0" h="1" w="60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4806" y="1509"/>
                  <a:ext cx="17" cy="1"/>
                </a:xfrm>
                <a:custGeom>
                  <a:rect b="b" l="l" r="r" t="t"/>
                  <a:pathLst>
                    <a:path extrusionOk="0" h="1" w="17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4812" y="1519"/>
                  <a:ext cx="17" cy="1"/>
                </a:xfrm>
                <a:custGeom>
                  <a:rect b="b" l="l" r="r" t="t"/>
                  <a:pathLst>
                    <a:path extrusionOk="0" h="1" w="17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</p:grpSp>
        <p:sp>
          <p:nvSpPr>
            <p:cNvPr id="497" name="Google Shape;497;p16"/>
            <p:cNvSpPr/>
            <p:nvPr/>
          </p:nvSpPr>
          <p:spPr>
            <a:xfrm>
              <a:off x="4329" y="1078"/>
              <a:ext cx="512" cy="389"/>
            </a:xfrm>
            <a:custGeom>
              <a:rect b="b" l="l" r="r" t="t"/>
              <a:pathLst>
                <a:path extrusionOk="0" h="389" w="512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grpSp>
          <p:nvGrpSpPr>
            <p:cNvPr id="498" name="Google Shape;498;p16"/>
            <p:cNvGrpSpPr/>
            <p:nvPr/>
          </p:nvGrpSpPr>
          <p:grpSpPr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499" name="Google Shape;499;p16"/>
              <p:cNvSpPr/>
              <p:nvPr/>
            </p:nvSpPr>
            <p:spPr>
              <a:xfrm>
                <a:off x="4379" y="1119"/>
                <a:ext cx="412" cy="305"/>
              </a:xfrm>
              <a:custGeom>
                <a:rect b="b" l="l" r="r" t="t"/>
                <a:pathLst>
                  <a:path extrusionOk="0" h="305" w="412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4380" y="1271"/>
                <a:ext cx="411" cy="153"/>
              </a:xfrm>
              <a:custGeom>
                <a:rect b="b" l="l" r="r" t="t"/>
                <a:pathLst>
                  <a:path extrusionOk="0" h="153" w="411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4381" y="1119"/>
                <a:ext cx="407" cy="153"/>
              </a:xfrm>
              <a:custGeom>
                <a:rect b="b" l="l" r="r" t="t"/>
                <a:pathLst>
                  <a:path extrusionOk="0" h="153" w="407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4392" y="1129"/>
                <a:ext cx="386" cy="284"/>
              </a:xfrm>
              <a:custGeom>
                <a:rect b="b" l="l" r="r" t="t"/>
                <a:pathLst>
                  <a:path extrusionOk="0" h="284" w="386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503" name="Google Shape;503;p16"/>
            <p:cNvSpPr/>
            <p:nvPr/>
          </p:nvSpPr>
          <p:spPr>
            <a:xfrm>
              <a:off x="4753" y="1437"/>
              <a:ext cx="18" cy="7"/>
            </a:xfrm>
            <a:custGeom>
              <a:rect b="b" l="l" r="r" t="t"/>
              <a:pathLst>
                <a:path extrusionOk="0" h="7" w="18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504" name="Google Shape;504;p16"/>
          <p:cNvGrpSpPr/>
          <p:nvPr/>
        </p:nvGrpSpPr>
        <p:grpSpPr>
          <a:xfrm>
            <a:off x="2092960" y="7873740"/>
            <a:ext cx="1345636" cy="1065671"/>
            <a:chOff x="927" y="3426"/>
            <a:chExt cx="596" cy="472"/>
          </a:xfrm>
        </p:grpSpPr>
        <p:grpSp>
          <p:nvGrpSpPr>
            <p:cNvPr id="505" name="Google Shape;505;p16"/>
            <p:cNvGrpSpPr/>
            <p:nvPr/>
          </p:nvGrpSpPr>
          <p:grpSpPr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506" name="Google Shape;506;p16"/>
              <p:cNvSpPr/>
              <p:nvPr/>
            </p:nvSpPr>
            <p:spPr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927" y="3820"/>
                <a:ext cx="596" cy="67"/>
              </a:xfrm>
              <a:custGeom>
                <a:rect b="b" l="l" r="r" t="t"/>
                <a:pathLst>
                  <a:path extrusionOk="0" h="67" w="596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945" y="3827"/>
                <a:ext cx="558" cy="53"/>
              </a:xfrm>
              <a:custGeom>
                <a:rect b="b" l="l" r="r" t="t"/>
                <a:pathLst>
                  <a:path extrusionOk="0" h="53" w="558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grpSp>
          <p:nvGrpSpPr>
            <p:cNvPr id="509" name="Google Shape;509;p16"/>
            <p:cNvGrpSpPr/>
            <p:nvPr/>
          </p:nvGrpSpPr>
          <p:grpSpPr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510" name="Google Shape;510;p16"/>
              <p:cNvSpPr/>
              <p:nvPr/>
            </p:nvSpPr>
            <p:spPr>
              <a:xfrm>
                <a:off x="993" y="3827"/>
                <a:ext cx="19" cy="10"/>
              </a:xfrm>
              <a:custGeom>
                <a:rect b="b" l="l" r="r" t="t"/>
                <a:pathLst>
                  <a:path extrusionOk="0" h="10" w="19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1038" y="3827"/>
                <a:ext cx="75" cy="9"/>
              </a:xfrm>
              <a:custGeom>
                <a:rect b="b" l="l" r="r" t="t"/>
                <a:pathLst>
                  <a:path extrusionOk="0" h="9" w="75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1133" y="3827"/>
                <a:ext cx="72" cy="10"/>
              </a:xfrm>
              <a:custGeom>
                <a:rect b="b" l="l" r="r" t="t"/>
                <a:pathLst>
                  <a:path extrusionOk="0" h="10" w="72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1218" y="3827"/>
                <a:ext cx="72" cy="10"/>
              </a:xfrm>
              <a:custGeom>
                <a:rect b="b" l="l" r="r" t="t"/>
                <a:pathLst>
                  <a:path extrusionOk="0" h="10" w="72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1305" y="3827"/>
                <a:ext cx="64" cy="11"/>
              </a:xfrm>
              <a:custGeom>
                <a:rect b="b" l="l" r="r" t="t"/>
                <a:pathLst>
                  <a:path extrusionOk="0" h="11" w="64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1383" y="3832"/>
                <a:ext cx="79" cy="9"/>
              </a:xfrm>
              <a:custGeom>
                <a:rect b="b" l="l" r="r" t="t"/>
                <a:pathLst>
                  <a:path extrusionOk="0" h="9" w="7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grpSp>
          <p:nvGrpSpPr>
            <p:cNvPr id="516" name="Google Shape;516;p16"/>
            <p:cNvGrpSpPr/>
            <p:nvPr/>
          </p:nvGrpSpPr>
          <p:grpSpPr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517" name="Google Shape;517;p16"/>
              <p:cNvGrpSpPr/>
              <p:nvPr/>
            </p:nvGrpSpPr>
            <p:grpSpPr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518" name="Google Shape;518;p16"/>
                <p:cNvSpPr/>
                <p:nvPr/>
              </p:nvSpPr>
              <p:spPr>
                <a:xfrm>
                  <a:off x="1017" y="3845"/>
                  <a:ext cx="231" cy="1"/>
                </a:xfrm>
                <a:custGeom>
                  <a:rect b="b" l="l" r="r" t="t"/>
                  <a:pathLst>
                    <a:path extrusionOk="0" h="1" w="23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19" name="Google Shape;519;p16"/>
                <p:cNvSpPr/>
                <p:nvPr/>
              </p:nvSpPr>
              <p:spPr>
                <a:xfrm>
                  <a:off x="1026" y="3853"/>
                  <a:ext cx="236" cy="1"/>
                </a:xfrm>
                <a:custGeom>
                  <a:rect b="b" l="l" r="r" t="t"/>
                  <a:pathLst>
                    <a:path extrusionOk="0" h="1" w="236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0" name="Google Shape;520;p16"/>
                <p:cNvSpPr/>
                <p:nvPr/>
              </p:nvSpPr>
              <p:spPr>
                <a:xfrm>
                  <a:off x="1030" y="3860"/>
                  <a:ext cx="205" cy="1"/>
                </a:xfrm>
                <a:custGeom>
                  <a:rect b="b" l="l" r="r" t="t"/>
                  <a:pathLst>
                    <a:path extrusionOk="0" h="1" w="205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1" name="Google Shape;521;p16"/>
                <p:cNvSpPr/>
                <p:nvPr/>
              </p:nvSpPr>
              <p:spPr>
                <a:xfrm>
                  <a:off x="1034" y="3869"/>
                  <a:ext cx="29" cy="1"/>
                </a:xfrm>
                <a:custGeom>
                  <a:rect b="b" l="l" r="r" t="t"/>
                  <a:pathLst>
                    <a:path extrusionOk="0" h="1" w="29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522" name="Google Shape;522;p16"/>
              <p:cNvGrpSpPr/>
              <p:nvPr/>
            </p:nvGrpSpPr>
            <p:grpSpPr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523" name="Google Shape;523;p16"/>
                <p:cNvSpPr/>
                <p:nvPr/>
              </p:nvSpPr>
              <p:spPr>
                <a:xfrm>
                  <a:off x="985" y="3849"/>
                  <a:ext cx="24" cy="1"/>
                </a:xfrm>
                <a:custGeom>
                  <a:rect b="b" l="l" r="r" t="t"/>
                  <a:pathLst>
                    <a:path extrusionOk="0" h="1" w="24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4" name="Google Shape;524;p16"/>
                <p:cNvSpPr/>
                <p:nvPr/>
              </p:nvSpPr>
              <p:spPr>
                <a:xfrm>
                  <a:off x="981" y="3856"/>
                  <a:ext cx="23" cy="1"/>
                </a:xfrm>
                <a:custGeom>
                  <a:rect b="b" l="l" r="r" t="t"/>
                  <a:pathLst>
                    <a:path extrusionOk="0" h="1" w="23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5" name="Google Shape;525;p16"/>
                <p:cNvSpPr/>
                <p:nvPr/>
              </p:nvSpPr>
              <p:spPr>
                <a:xfrm>
                  <a:off x="975" y="3864"/>
                  <a:ext cx="41" cy="1"/>
                </a:xfrm>
                <a:custGeom>
                  <a:rect b="b" l="l" r="r" t="t"/>
                  <a:pathLst>
                    <a:path extrusionOk="0" h="1" w="4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526" name="Google Shape;526;p16"/>
              <p:cNvGrpSpPr/>
              <p:nvPr/>
            </p:nvGrpSpPr>
            <p:grpSpPr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527" name="Google Shape;527;p16"/>
                <p:cNvSpPr/>
                <p:nvPr/>
              </p:nvSpPr>
              <p:spPr>
                <a:xfrm>
                  <a:off x="1070" y="3869"/>
                  <a:ext cx="139" cy="1"/>
                </a:xfrm>
                <a:custGeom>
                  <a:rect b="b" l="l" r="r" t="t"/>
                  <a:pathLst>
                    <a:path extrusionOk="0" h="1" w="139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8" name="Google Shape;528;p16"/>
                <p:cNvSpPr/>
                <p:nvPr/>
              </p:nvSpPr>
              <p:spPr>
                <a:xfrm>
                  <a:off x="1259" y="3844"/>
                  <a:ext cx="33" cy="1"/>
                </a:xfrm>
                <a:custGeom>
                  <a:rect b="b" l="l" r="r" t="t"/>
                  <a:pathLst>
                    <a:path extrusionOk="0" h="1" w="33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29" name="Google Shape;529;p16"/>
                <p:cNvSpPr/>
                <p:nvPr/>
              </p:nvSpPr>
              <p:spPr>
                <a:xfrm>
                  <a:off x="1268" y="3853"/>
                  <a:ext cx="26" cy="1"/>
                </a:xfrm>
                <a:custGeom>
                  <a:rect b="b" l="l" r="r" t="t"/>
                  <a:pathLst>
                    <a:path extrusionOk="0" h="1" w="26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0" name="Google Shape;530;p16"/>
                <p:cNvSpPr/>
                <p:nvPr/>
              </p:nvSpPr>
              <p:spPr>
                <a:xfrm>
                  <a:off x="1250" y="3861"/>
                  <a:ext cx="44" cy="1"/>
                </a:xfrm>
                <a:custGeom>
                  <a:rect b="b" l="l" r="r" t="t"/>
                  <a:pathLst>
                    <a:path extrusionOk="0" h="1" w="44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1" name="Google Shape;531;p16"/>
                <p:cNvSpPr/>
                <p:nvPr/>
              </p:nvSpPr>
              <p:spPr>
                <a:xfrm>
                  <a:off x="1214" y="3869"/>
                  <a:ext cx="24" cy="1"/>
                </a:xfrm>
                <a:custGeom>
                  <a:rect b="b" l="l" r="r" t="t"/>
                  <a:pathLst>
                    <a:path extrusionOk="0" h="1" w="24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2" name="Google Shape;532;p16"/>
                <p:cNvSpPr/>
                <p:nvPr/>
              </p:nvSpPr>
              <p:spPr>
                <a:xfrm>
                  <a:off x="1243" y="3869"/>
                  <a:ext cx="49" cy="1"/>
                </a:xfrm>
                <a:custGeom>
                  <a:rect b="b" l="l" r="r" t="t"/>
                  <a:pathLst>
                    <a:path extrusionOk="0" h="1" w="49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533" name="Google Shape;533;p16"/>
              <p:cNvGrpSpPr/>
              <p:nvPr/>
            </p:nvGrpSpPr>
            <p:grpSpPr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534" name="Google Shape;534;p16"/>
                <p:cNvSpPr/>
                <p:nvPr/>
              </p:nvSpPr>
              <p:spPr>
                <a:xfrm>
                  <a:off x="1303" y="3849"/>
                  <a:ext cx="67" cy="1"/>
                </a:xfrm>
                <a:custGeom>
                  <a:rect b="b" l="l" r="r" t="t"/>
                  <a:pathLst>
                    <a:path extrusionOk="0" h="1" w="67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5" name="Google Shape;535;p16"/>
                <p:cNvSpPr/>
                <p:nvPr/>
              </p:nvSpPr>
              <p:spPr>
                <a:xfrm>
                  <a:off x="1313" y="3857"/>
                  <a:ext cx="58" cy="1"/>
                </a:xfrm>
                <a:custGeom>
                  <a:rect b="b" l="l" r="r" t="t"/>
                  <a:pathLst>
                    <a:path extrusionOk="0" h="1" w="58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6" name="Google Shape;536;p16"/>
                <p:cNvSpPr/>
                <p:nvPr/>
              </p:nvSpPr>
              <p:spPr>
                <a:xfrm>
                  <a:off x="1313" y="3869"/>
                  <a:ext cx="61" cy="1"/>
                </a:xfrm>
                <a:custGeom>
                  <a:rect b="b" l="l" r="r" t="t"/>
                  <a:pathLst>
                    <a:path extrusionOk="0" h="1" w="6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grpSp>
            <p:nvGrpSpPr>
              <p:cNvPr id="537" name="Google Shape;537;p16"/>
              <p:cNvGrpSpPr/>
              <p:nvPr/>
            </p:nvGrpSpPr>
            <p:grpSpPr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538" name="Google Shape;538;p16"/>
                <p:cNvSpPr/>
                <p:nvPr/>
              </p:nvSpPr>
              <p:spPr>
                <a:xfrm>
                  <a:off x="1391" y="3849"/>
                  <a:ext cx="63" cy="1"/>
                </a:xfrm>
                <a:custGeom>
                  <a:rect b="b" l="l" r="r" t="t"/>
                  <a:pathLst>
                    <a:path extrusionOk="0" h="1" w="63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39" name="Google Shape;539;p16"/>
                <p:cNvSpPr/>
                <p:nvPr/>
              </p:nvSpPr>
              <p:spPr>
                <a:xfrm>
                  <a:off x="1385" y="3857"/>
                  <a:ext cx="52" cy="1"/>
                </a:xfrm>
                <a:custGeom>
                  <a:rect b="b" l="l" r="r" t="t"/>
                  <a:pathLst>
                    <a:path extrusionOk="0" h="1" w="52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40" name="Google Shape;540;p16"/>
                <p:cNvSpPr/>
                <p:nvPr/>
              </p:nvSpPr>
              <p:spPr>
                <a:xfrm>
                  <a:off x="1391" y="3864"/>
                  <a:ext cx="48" cy="1"/>
                </a:xfrm>
                <a:custGeom>
                  <a:rect b="b" l="l" r="r" t="t"/>
                  <a:pathLst>
                    <a:path extrusionOk="0" h="1" w="48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41" name="Google Shape;541;p16"/>
                <p:cNvSpPr/>
                <p:nvPr/>
              </p:nvSpPr>
              <p:spPr>
                <a:xfrm>
                  <a:off x="1389" y="3871"/>
                  <a:ext cx="60" cy="1"/>
                </a:xfrm>
                <a:custGeom>
                  <a:rect b="b" l="l" r="r" t="t"/>
                  <a:pathLst>
                    <a:path extrusionOk="0" h="1" w="60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42" name="Google Shape;542;p16"/>
                <p:cNvSpPr/>
                <p:nvPr/>
              </p:nvSpPr>
              <p:spPr>
                <a:xfrm>
                  <a:off x="1446" y="3857"/>
                  <a:ext cx="17" cy="1"/>
                </a:xfrm>
                <a:custGeom>
                  <a:rect b="b" l="l" r="r" t="t"/>
                  <a:pathLst>
                    <a:path extrusionOk="0" h="1" w="17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543" name="Google Shape;543;p16"/>
                <p:cNvSpPr/>
                <p:nvPr/>
              </p:nvSpPr>
              <p:spPr>
                <a:xfrm>
                  <a:off x="1452" y="3867"/>
                  <a:ext cx="17" cy="1"/>
                </a:xfrm>
                <a:custGeom>
                  <a:rect b="b" l="l" r="r" t="t"/>
                  <a:pathLst>
                    <a:path extrusionOk="0" h="1" w="17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263750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</p:grpSp>
        <p:sp>
          <p:nvSpPr>
            <p:cNvPr id="544" name="Google Shape;544;p16"/>
            <p:cNvSpPr/>
            <p:nvPr/>
          </p:nvSpPr>
          <p:spPr>
            <a:xfrm>
              <a:off x="969" y="3426"/>
              <a:ext cx="512" cy="389"/>
            </a:xfrm>
            <a:custGeom>
              <a:rect b="b" l="l" r="r" t="t"/>
              <a:pathLst>
                <a:path extrusionOk="0" h="389" w="512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grpSp>
          <p:nvGrpSpPr>
            <p:cNvPr id="545" name="Google Shape;545;p16"/>
            <p:cNvGrpSpPr/>
            <p:nvPr/>
          </p:nvGrpSpPr>
          <p:grpSpPr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546" name="Google Shape;546;p16"/>
              <p:cNvSpPr/>
              <p:nvPr/>
            </p:nvSpPr>
            <p:spPr>
              <a:xfrm>
                <a:off x="1019" y="3467"/>
                <a:ext cx="412" cy="305"/>
              </a:xfrm>
              <a:custGeom>
                <a:rect b="b" l="l" r="r" t="t"/>
                <a:pathLst>
                  <a:path extrusionOk="0" h="305" w="412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1020" y="3619"/>
                <a:ext cx="411" cy="153"/>
              </a:xfrm>
              <a:custGeom>
                <a:rect b="b" l="l" r="r" t="t"/>
                <a:pathLst>
                  <a:path extrusionOk="0" h="153" w="411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1021" y="3467"/>
                <a:ext cx="407" cy="153"/>
              </a:xfrm>
              <a:custGeom>
                <a:rect b="b" l="l" r="r" t="t"/>
                <a:pathLst>
                  <a:path extrusionOk="0" h="153" w="407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1032" y="3477"/>
                <a:ext cx="386" cy="284"/>
              </a:xfrm>
              <a:custGeom>
                <a:rect b="b" l="l" r="r" t="t"/>
                <a:pathLst>
                  <a:path extrusionOk="0" h="284" w="386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550" name="Google Shape;550;p16"/>
            <p:cNvSpPr/>
            <p:nvPr/>
          </p:nvSpPr>
          <p:spPr>
            <a:xfrm>
              <a:off x="1393" y="3785"/>
              <a:ext cx="18" cy="7"/>
            </a:xfrm>
            <a:custGeom>
              <a:rect b="b" l="l" r="r" t="t"/>
              <a:pathLst>
                <a:path extrusionOk="0" h="7" w="18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17"/>
          <p:cNvCxnSpPr/>
          <p:nvPr/>
        </p:nvCxnSpPr>
        <p:spPr>
          <a:xfrm>
            <a:off x="4486175" y="3724672"/>
            <a:ext cx="698811" cy="71363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7"/>
          <p:cNvCxnSpPr/>
          <p:nvPr/>
        </p:nvCxnSpPr>
        <p:spPr>
          <a:xfrm flipH="1" rot="10800000">
            <a:off x="8538917" y="4300735"/>
            <a:ext cx="555772" cy="422053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17"/>
          <p:cNvCxnSpPr/>
          <p:nvPr/>
        </p:nvCxnSpPr>
        <p:spPr>
          <a:xfrm>
            <a:off x="7283592" y="6388968"/>
            <a:ext cx="365760" cy="6208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7"/>
          <p:cNvCxnSpPr/>
          <p:nvPr/>
        </p:nvCxnSpPr>
        <p:spPr>
          <a:xfrm flipH="1" rot="10800000">
            <a:off x="3982120" y="5842647"/>
            <a:ext cx="821302" cy="618329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1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- Reality</a:t>
            </a:r>
            <a:endParaRPr/>
          </a:p>
        </p:txBody>
      </p:sp>
      <p:sp>
        <p:nvSpPr>
          <p:cNvPr id="560" name="Google Shape;560;p17"/>
          <p:cNvSpPr/>
          <p:nvPr/>
        </p:nvSpPr>
        <p:spPr>
          <a:xfrm>
            <a:off x="4569742" y="4147057"/>
            <a:ext cx="4219787" cy="2260035"/>
          </a:xfrm>
          <a:prstGeom prst="ellipse">
            <a:avLst/>
          </a:prstGeom>
          <a:solidFill>
            <a:srgbClr val="00DFCA"/>
          </a:solidFill>
          <a:ln cap="flat" cmpd="sng" w="50800">
            <a:solidFill>
              <a:srgbClr val="00DF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5322030" y="4925990"/>
            <a:ext cx="2855195" cy="82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0625" lIns="99325" spcFirstLastPara="1" rIns="99325" wrap="square" tIns="406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Communication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Subsystem</a:t>
            </a:r>
            <a:endParaRPr/>
          </a:p>
        </p:txBody>
      </p:sp>
      <p:cxnSp>
        <p:nvCxnSpPr>
          <p:cNvPr id="562" name="Google Shape;562;p17"/>
          <p:cNvCxnSpPr/>
          <p:nvPr/>
        </p:nvCxnSpPr>
        <p:spPr>
          <a:xfrm rot="10800000">
            <a:off x="4077547" y="5257883"/>
            <a:ext cx="4425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7"/>
          <p:cNvCxnSpPr/>
          <p:nvPr/>
        </p:nvCxnSpPr>
        <p:spPr>
          <a:xfrm rot="10800000">
            <a:off x="2147142" y="5278203"/>
            <a:ext cx="5960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" name="Google Shape;564;p17"/>
          <p:cNvGrpSpPr/>
          <p:nvPr/>
        </p:nvGrpSpPr>
        <p:grpSpPr>
          <a:xfrm>
            <a:off x="775626" y="4529417"/>
            <a:ext cx="1371695" cy="1488018"/>
            <a:chOff x="378177" y="4283005"/>
            <a:chExt cx="1531903" cy="1661812"/>
          </a:xfrm>
        </p:grpSpPr>
        <p:sp>
          <p:nvSpPr>
            <p:cNvPr id="565" name="Google Shape;565;p17"/>
            <p:cNvSpPr/>
            <p:nvPr/>
          </p:nvSpPr>
          <p:spPr>
            <a:xfrm>
              <a:off x="379307" y="4283005"/>
              <a:ext cx="1530773" cy="34995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79307" y="5592604"/>
              <a:ext cx="1530773" cy="352213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567" name="Google Shape;567;p17"/>
            <p:cNvCxnSpPr/>
            <p:nvPr/>
          </p:nvCxnSpPr>
          <p:spPr>
            <a:xfrm>
              <a:off x="378177" y="4448952"/>
              <a:ext cx="0" cy="13343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1910080" y="4474918"/>
              <a:ext cx="0" cy="13320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9" name="Google Shape;569;p17"/>
            <p:cNvSpPr/>
            <p:nvPr/>
          </p:nvSpPr>
          <p:spPr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cap="flat" cmpd="sng" w="12700">
              <a:solidFill>
                <a:srgbClr val="43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cap="flat" cmpd="sng" w="12700">
              <a:solidFill>
                <a:srgbClr val="43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cap="flat" cmpd="sng" w="12700">
              <a:solidFill>
                <a:srgbClr val="00DF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cap="flat" cmpd="sng" w="127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cap="flat" cmpd="sng" w="12700">
              <a:solidFill>
                <a:srgbClr val="8901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576" name="Google Shape;576;p17"/>
          <p:cNvCxnSpPr/>
          <p:nvPr/>
        </p:nvCxnSpPr>
        <p:spPr>
          <a:xfrm>
            <a:off x="2851201" y="3724672"/>
            <a:ext cx="33866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7" name="Google Shape;577;p17"/>
          <p:cNvGrpSpPr/>
          <p:nvPr/>
        </p:nvGrpSpPr>
        <p:grpSpPr>
          <a:xfrm>
            <a:off x="1525296" y="2932584"/>
            <a:ext cx="1320305" cy="1483661"/>
            <a:chOff x="699" y="865"/>
            <a:chExt cx="687" cy="772"/>
          </a:xfrm>
        </p:grpSpPr>
        <p:sp>
          <p:nvSpPr>
            <p:cNvPr id="578" name="Google Shape;578;p17"/>
            <p:cNvSpPr/>
            <p:nvPr/>
          </p:nvSpPr>
          <p:spPr>
            <a:xfrm>
              <a:off x="703" y="865"/>
              <a:ext cx="679" cy="15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703" y="1481"/>
              <a:ext cx="679" cy="15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580" name="Google Shape;580;p17"/>
            <p:cNvCxnSpPr/>
            <p:nvPr/>
          </p:nvCxnSpPr>
          <p:spPr>
            <a:xfrm>
              <a:off x="699" y="946"/>
              <a:ext cx="0" cy="59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1386" y="965"/>
              <a:ext cx="0" cy="5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2" name="Google Shape;582;p17"/>
            <p:cNvSpPr/>
            <p:nvPr/>
          </p:nvSpPr>
          <p:spPr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cap="flat" cmpd="sng" w="12700">
              <a:solidFill>
                <a:srgbClr val="43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cap="flat" cmpd="sng" w="12700">
              <a:solidFill>
                <a:srgbClr val="00DF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cap="flat" cmpd="sng" w="12700">
              <a:solidFill>
                <a:srgbClr val="00DF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cap="flat" cmpd="sng" w="12700">
              <a:solidFill>
                <a:srgbClr val="FC0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cap="flat" cmpd="sng" w="12700">
              <a:solidFill>
                <a:srgbClr val="8901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cap="flat" cmpd="sng" w="12700">
              <a:solidFill>
                <a:srgbClr val="8901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cap="flat" cmpd="sng" w="12700">
              <a:solidFill>
                <a:srgbClr val="FF50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591" name="Google Shape;591;p17"/>
          <p:cNvCxnSpPr/>
          <p:nvPr/>
        </p:nvCxnSpPr>
        <p:spPr>
          <a:xfrm>
            <a:off x="4536975" y="3580656"/>
            <a:ext cx="559929" cy="27996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7"/>
          <p:cNvCxnSpPr/>
          <p:nvPr/>
        </p:nvCxnSpPr>
        <p:spPr>
          <a:xfrm flipH="1" rot="10800000">
            <a:off x="4558184" y="3076600"/>
            <a:ext cx="589279" cy="39285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17"/>
          <p:cNvGrpSpPr/>
          <p:nvPr/>
        </p:nvGrpSpPr>
        <p:grpSpPr>
          <a:xfrm>
            <a:off x="6958862" y="6964764"/>
            <a:ext cx="1360545" cy="976549"/>
            <a:chOff x="6958862" y="6820748"/>
            <a:chExt cx="1360545" cy="976549"/>
          </a:xfrm>
        </p:grpSpPr>
        <p:sp>
          <p:nvSpPr>
            <p:cNvPr id="594" name="Google Shape;594;p17"/>
            <p:cNvSpPr/>
            <p:nvPr/>
          </p:nvSpPr>
          <p:spPr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 dir="2700000" dist="107763">
                <a:schemeClr val="accent1">
                  <a:alpha val="74901"/>
                </a:schemeClr>
              </a:outerShdw>
            </a:effectLst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Software</a:t>
              </a:r>
              <a:endParaRPr/>
            </a:p>
          </p:txBody>
        </p:sp>
      </p:grpSp>
      <p:grpSp>
        <p:nvGrpSpPr>
          <p:cNvPr id="596" name="Google Shape;596;p17"/>
          <p:cNvGrpSpPr/>
          <p:nvPr/>
        </p:nvGrpSpPr>
        <p:grpSpPr>
          <a:xfrm>
            <a:off x="8590632" y="7722895"/>
            <a:ext cx="1246455" cy="1402377"/>
            <a:chOff x="8901289" y="7434863"/>
            <a:chExt cx="1534160" cy="1726072"/>
          </a:xfrm>
        </p:grpSpPr>
        <p:sp>
          <p:nvSpPr>
            <p:cNvPr id="597" name="Google Shape;597;p17"/>
            <p:cNvSpPr/>
            <p:nvPr/>
          </p:nvSpPr>
          <p:spPr>
            <a:xfrm>
              <a:off x="8902419" y="7434863"/>
              <a:ext cx="1533030" cy="34995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8902419" y="8810979"/>
              <a:ext cx="1533030" cy="34995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599" name="Google Shape;599;p17"/>
            <p:cNvCxnSpPr/>
            <p:nvPr/>
          </p:nvCxnSpPr>
          <p:spPr>
            <a:xfrm>
              <a:off x="8901289" y="7636934"/>
              <a:ext cx="0" cy="13320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10435449" y="7643708"/>
              <a:ext cx="0" cy="13320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17"/>
            <p:cNvSpPr/>
            <p:nvPr/>
          </p:nvSpPr>
          <p:spPr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cap="flat" cmpd="sng" w="12700">
              <a:solidFill>
                <a:srgbClr val="8901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cap="flat" cmpd="sng" w="12700">
              <a:solidFill>
                <a:srgbClr val="43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cap="flat" cmpd="sng" w="12700">
              <a:solidFill>
                <a:srgbClr val="FC0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cap="flat" cmpd="sng" w="12700">
              <a:solidFill>
                <a:srgbClr val="FC0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cap="flat" cmpd="sng" w="127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cap="flat" cmpd="sng" w="12700">
              <a:solidFill>
                <a:srgbClr val="FF50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609" name="Google Shape;609;p17"/>
          <p:cNvGrpSpPr/>
          <p:nvPr/>
        </p:nvGrpSpPr>
        <p:grpSpPr>
          <a:xfrm>
            <a:off x="8768514" y="6349579"/>
            <a:ext cx="1547395" cy="759469"/>
            <a:chOff x="8998734" y="6308231"/>
            <a:chExt cx="1547395" cy="759469"/>
          </a:xfrm>
        </p:grpSpPr>
        <p:sp>
          <p:nvSpPr>
            <p:cNvPr id="610" name="Google Shape;610;p17"/>
            <p:cNvSpPr/>
            <p:nvPr/>
          </p:nvSpPr>
          <p:spPr>
            <a:xfrm>
              <a:off x="9027216" y="6308231"/>
              <a:ext cx="1490431" cy="759469"/>
            </a:xfrm>
            <a:prstGeom prst="roundRect">
              <a:avLst>
                <a:gd fmla="val 12495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/>
            </a:p>
          </p:txBody>
        </p:sp>
      </p:grpSp>
      <p:cxnSp>
        <p:nvCxnSpPr>
          <p:cNvPr id="612" name="Google Shape;612;p17"/>
          <p:cNvCxnSpPr/>
          <p:nvPr/>
        </p:nvCxnSpPr>
        <p:spPr>
          <a:xfrm>
            <a:off x="8019628" y="7922345"/>
            <a:ext cx="571004" cy="554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17"/>
          <p:cNvCxnSpPr/>
          <p:nvPr/>
        </p:nvCxnSpPr>
        <p:spPr>
          <a:xfrm flipH="1">
            <a:off x="8302600" y="6749008"/>
            <a:ext cx="496711" cy="5350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4" name="Google Shape;614;p17"/>
          <p:cNvGrpSpPr/>
          <p:nvPr/>
        </p:nvGrpSpPr>
        <p:grpSpPr>
          <a:xfrm>
            <a:off x="5163359" y="6643134"/>
            <a:ext cx="1377183" cy="702721"/>
            <a:chOff x="5134248" y="6681617"/>
            <a:chExt cx="1377183" cy="702721"/>
          </a:xfrm>
        </p:grpSpPr>
        <p:sp>
          <p:nvSpPr>
            <p:cNvPr id="615" name="Google Shape;615;p17"/>
            <p:cNvSpPr/>
            <p:nvPr/>
          </p:nvSpPr>
          <p:spPr>
            <a:xfrm>
              <a:off x="5134248" y="6681617"/>
              <a:ext cx="1377183" cy="702721"/>
            </a:xfrm>
            <a:prstGeom prst="roundRect">
              <a:avLst>
                <a:gd fmla="val 12495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Query</a:t>
              </a:r>
              <a:endParaRPr/>
            </a:p>
          </p:txBody>
        </p:sp>
      </p:grpSp>
      <p:cxnSp>
        <p:nvCxnSpPr>
          <p:cNvPr id="617" name="Google Shape;617;p17"/>
          <p:cNvCxnSpPr/>
          <p:nvPr/>
        </p:nvCxnSpPr>
        <p:spPr>
          <a:xfrm>
            <a:off x="6546427" y="6941057"/>
            <a:ext cx="399627" cy="5554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17"/>
          <p:cNvCxnSpPr/>
          <p:nvPr/>
        </p:nvCxnSpPr>
        <p:spPr>
          <a:xfrm flipH="1">
            <a:off x="2829992" y="7459666"/>
            <a:ext cx="732002" cy="65749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9" name="Google Shape;619;p17"/>
          <p:cNvGrpSpPr/>
          <p:nvPr/>
        </p:nvGrpSpPr>
        <p:grpSpPr>
          <a:xfrm>
            <a:off x="9075972" y="3780932"/>
            <a:ext cx="1360545" cy="951852"/>
            <a:chOff x="9224543" y="3504073"/>
            <a:chExt cx="1360545" cy="951852"/>
          </a:xfrm>
        </p:grpSpPr>
        <p:sp>
          <p:nvSpPr>
            <p:cNvPr id="620" name="Google Shape;620;p17"/>
            <p:cNvSpPr/>
            <p:nvPr/>
          </p:nvSpPr>
          <p:spPr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 dir="2700000" dist="107763">
                <a:schemeClr val="accent1">
                  <a:alpha val="74901"/>
                </a:schemeClr>
              </a:outerShdw>
            </a:effectLst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9224543" y="3655343"/>
              <a:ext cx="1360545" cy="69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Software</a:t>
              </a:r>
              <a:endParaRPr/>
            </a:p>
          </p:txBody>
        </p:sp>
      </p:grpSp>
      <p:grpSp>
        <p:nvGrpSpPr>
          <p:cNvPr id="622" name="Google Shape;622;p17"/>
          <p:cNvGrpSpPr/>
          <p:nvPr/>
        </p:nvGrpSpPr>
        <p:grpSpPr>
          <a:xfrm>
            <a:off x="10966896" y="3076600"/>
            <a:ext cx="1331287" cy="1462943"/>
            <a:chOff x="11147777" y="2113281"/>
            <a:chExt cx="1531903" cy="1683399"/>
          </a:xfrm>
        </p:grpSpPr>
        <p:sp>
          <p:nvSpPr>
            <p:cNvPr id="623" name="Google Shape;623;p17"/>
            <p:cNvSpPr/>
            <p:nvPr/>
          </p:nvSpPr>
          <p:spPr>
            <a:xfrm>
              <a:off x="11148907" y="2113281"/>
              <a:ext cx="1530773" cy="34995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1148907" y="3446724"/>
              <a:ext cx="1530773" cy="34995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625" name="Google Shape;625;p17"/>
            <p:cNvCxnSpPr/>
            <p:nvPr/>
          </p:nvCxnSpPr>
          <p:spPr>
            <a:xfrm>
              <a:off x="11147777" y="2296161"/>
              <a:ext cx="0" cy="133434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>
              <a:off x="12679680" y="2302935"/>
              <a:ext cx="0" cy="133434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7" name="Google Shape;627;p17"/>
            <p:cNvSpPr/>
            <p:nvPr/>
          </p:nvSpPr>
          <p:spPr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cap="flat" cmpd="sng" w="12700">
              <a:solidFill>
                <a:srgbClr val="43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cap="flat" cmpd="sng" w="508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cap="flat" cmpd="sng" w="12700">
              <a:solidFill>
                <a:srgbClr val="00DF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cap="flat" cmpd="sng" w="12700">
              <a:solidFill>
                <a:srgbClr val="00DF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cap="flat" cmpd="sng" w="12700">
              <a:solidFill>
                <a:srgbClr val="FC0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cap="flat" cmpd="sng" w="127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cap="flat" cmpd="sng" w="12700">
              <a:solidFill>
                <a:srgbClr val="8901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635" name="Google Shape;635;p17"/>
          <p:cNvCxnSpPr/>
          <p:nvPr/>
        </p:nvCxnSpPr>
        <p:spPr>
          <a:xfrm flipH="1" rot="10800000">
            <a:off x="10390833" y="3868687"/>
            <a:ext cx="576064" cy="3865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6" name="Google Shape;636;p17"/>
          <p:cNvGrpSpPr/>
          <p:nvPr/>
        </p:nvGrpSpPr>
        <p:grpSpPr>
          <a:xfrm>
            <a:off x="3115460" y="6460976"/>
            <a:ext cx="1360545" cy="976549"/>
            <a:chOff x="6958862" y="6820748"/>
            <a:chExt cx="1360545" cy="976549"/>
          </a:xfrm>
        </p:grpSpPr>
        <p:sp>
          <p:nvSpPr>
            <p:cNvPr id="637" name="Google Shape;637;p17"/>
            <p:cNvSpPr/>
            <p:nvPr/>
          </p:nvSpPr>
          <p:spPr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 dir="2700000" dist="107763">
                <a:schemeClr val="accent1">
                  <a:alpha val="74901"/>
                </a:schemeClr>
              </a:outerShdw>
            </a:effectLst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Software</a:t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2755420" y="4804792"/>
            <a:ext cx="1360545" cy="976549"/>
            <a:chOff x="6958862" y="6820748"/>
            <a:chExt cx="1360545" cy="976549"/>
          </a:xfrm>
        </p:grpSpPr>
        <p:sp>
          <p:nvSpPr>
            <p:cNvPr id="640" name="Google Shape;640;p17"/>
            <p:cNvSpPr/>
            <p:nvPr/>
          </p:nvSpPr>
          <p:spPr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 dir="2700000" dist="107763">
                <a:schemeClr val="accent1">
                  <a:alpha val="74901"/>
                </a:schemeClr>
              </a:outerShdw>
            </a:effectLst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Software</a:t>
              </a:r>
              <a:endParaRPr/>
            </a:p>
          </p:txBody>
        </p:sp>
      </p:grpSp>
      <p:grpSp>
        <p:nvGrpSpPr>
          <p:cNvPr id="642" name="Google Shape;642;p17"/>
          <p:cNvGrpSpPr/>
          <p:nvPr/>
        </p:nvGrpSpPr>
        <p:grpSpPr>
          <a:xfrm>
            <a:off x="2109912" y="8117160"/>
            <a:ext cx="1377183" cy="702721"/>
            <a:chOff x="5134248" y="6681617"/>
            <a:chExt cx="1377183" cy="702721"/>
          </a:xfrm>
        </p:grpSpPr>
        <p:sp>
          <p:nvSpPr>
            <p:cNvPr id="643" name="Google Shape;643;p17"/>
            <p:cNvSpPr/>
            <p:nvPr/>
          </p:nvSpPr>
          <p:spPr>
            <a:xfrm>
              <a:off x="5134248" y="6681617"/>
              <a:ext cx="1377183" cy="702721"/>
            </a:xfrm>
            <a:prstGeom prst="roundRect">
              <a:avLst>
                <a:gd fmla="val 12495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Query</a:t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3187468" y="3292624"/>
            <a:ext cx="1360545" cy="976549"/>
            <a:chOff x="6958862" y="6820748"/>
            <a:chExt cx="1360545" cy="976549"/>
          </a:xfrm>
        </p:grpSpPr>
        <p:sp>
          <p:nvSpPr>
            <p:cNvPr id="646" name="Google Shape;646;p17"/>
            <p:cNvSpPr/>
            <p:nvPr/>
          </p:nvSpPr>
          <p:spPr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ctr" dir="2700000" dist="107763">
                <a:schemeClr val="accent1">
                  <a:alpha val="74901"/>
                </a:schemeClr>
              </a:outerShdw>
            </a:effectLst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Software</a:t>
              </a:r>
              <a:endParaRPr/>
            </a:p>
          </p:txBody>
        </p:sp>
      </p:grpSp>
      <p:grpSp>
        <p:nvGrpSpPr>
          <p:cNvPr id="648" name="Google Shape;648;p17"/>
          <p:cNvGrpSpPr/>
          <p:nvPr/>
        </p:nvGrpSpPr>
        <p:grpSpPr>
          <a:xfrm>
            <a:off x="5134248" y="2500536"/>
            <a:ext cx="1377183" cy="702721"/>
            <a:chOff x="5134248" y="6681617"/>
            <a:chExt cx="1377183" cy="702721"/>
          </a:xfrm>
        </p:grpSpPr>
        <p:sp>
          <p:nvSpPr>
            <p:cNvPr id="649" name="Google Shape;649;p17"/>
            <p:cNvSpPr/>
            <p:nvPr/>
          </p:nvSpPr>
          <p:spPr>
            <a:xfrm>
              <a:off x="5134248" y="6681617"/>
              <a:ext cx="1377183" cy="702721"/>
            </a:xfrm>
            <a:prstGeom prst="roundRect">
              <a:avLst>
                <a:gd fmla="val 12495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Query</a:t>
              </a:r>
              <a:endParaRPr/>
            </a:p>
          </p:txBody>
        </p:sp>
      </p:grpSp>
      <p:grpSp>
        <p:nvGrpSpPr>
          <p:cNvPr id="651" name="Google Shape;651;p17"/>
          <p:cNvGrpSpPr/>
          <p:nvPr/>
        </p:nvGrpSpPr>
        <p:grpSpPr>
          <a:xfrm>
            <a:off x="5062240" y="3292624"/>
            <a:ext cx="1547395" cy="759469"/>
            <a:chOff x="8998734" y="6308231"/>
            <a:chExt cx="1547395" cy="759469"/>
          </a:xfrm>
        </p:grpSpPr>
        <p:sp>
          <p:nvSpPr>
            <p:cNvPr id="652" name="Google Shape;652;p17"/>
            <p:cNvSpPr/>
            <p:nvPr/>
          </p:nvSpPr>
          <p:spPr>
            <a:xfrm>
              <a:off x="9027216" y="6308231"/>
              <a:ext cx="1490431" cy="759469"/>
            </a:xfrm>
            <a:prstGeom prst="roundRect">
              <a:avLst>
                <a:gd fmla="val 12495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5000" lIns="130025" spcFirstLastPara="1" rIns="130025" wrap="square" tIns="6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625" lIns="99325" spcFirstLastPara="1" rIns="99325" wrap="square" tIns="406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8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Transparency</a:t>
            </a:r>
            <a:endParaRPr/>
          </a:p>
        </p:txBody>
      </p:sp>
      <p:sp>
        <p:nvSpPr>
          <p:cNvPr id="659" name="Google Shape;659;p18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Data independence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Network transparency (or distribution transparency)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Location transparency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Fragmentation transparency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Replication transparency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Fragmentation transparency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Reliability Through Transactions</a:t>
            </a:r>
            <a:endParaRPr/>
          </a:p>
        </p:txBody>
      </p:sp>
      <p:sp>
        <p:nvSpPr>
          <p:cNvPr id="665" name="Google Shape;665;p19"/>
          <p:cNvSpPr txBox="1"/>
          <p:nvPr>
            <p:ph idx="1" type="body"/>
          </p:nvPr>
        </p:nvSpPr>
        <p:spPr>
          <a:xfrm>
            <a:off x="309712" y="2572544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Replicated components and data should make distributed DBMS more reliable.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Distributed transactions provide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Concurrency transparency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Failure atomicity</a:t>
            </a:r>
            <a:endParaRPr/>
          </a:p>
          <a:p>
            <a:pPr indent="-368300" lvl="1" marL="368300" rtl="0" algn="l">
              <a:spcBef>
                <a:spcPts val="1200"/>
              </a:spcBef>
              <a:spcAft>
                <a:spcPts val="0"/>
              </a:spcAft>
              <a:buSzPts val="3900"/>
              <a:buFont typeface="Palatino"/>
              <a:buChar char="•"/>
            </a:pPr>
            <a:r>
              <a:rPr lang="en-US"/>
              <a:t>Distributed transaction support requires implementation of 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Distributed concurrency control protocols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Commit protocols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Data replication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Great for read-intensive workloads, problematic for updates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Replication protocols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Systems</a:t>
            </a:r>
            <a:endParaRPr/>
          </a:p>
        </p:txBody>
      </p:sp>
      <p:cxnSp>
        <p:nvCxnSpPr>
          <p:cNvPr id="80" name="Google Shape;80;p2"/>
          <p:cNvCxnSpPr/>
          <p:nvPr/>
        </p:nvCxnSpPr>
        <p:spPr>
          <a:xfrm>
            <a:off x="5730241" y="7066844"/>
            <a:ext cx="2282614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1" name="Google Shape;81;p2"/>
          <p:cNvCxnSpPr/>
          <p:nvPr/>
        </p:nvCxnSpPr>
        <p:spPr>
          <a:xfrm>
            <a:off x="5748303" y="4375573"/>
            <a:ext cx="2282614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2" name="Google Shape;82;p2"/>
          <p:cNvCxnSpPr/>
          <p:nvPr/>
        </p:nvCxnSpPr>
        <p:spPr>
          <a:xfrm>
            <a:off x="5748303" y="5676053"/>
            <a:ext cx="2282614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3" name="Google Shape;83;p2"/>
          <p:cNvSpPr/>
          <p:nvPr/>
        </p:nvSpPr>
        <p:spPr>
          <a:xfrm>
            <a:off x="1661725" y="3806613"/>
            <a:ext cx="4073031" cy="577991"/>
          </a:xfrm>
          <a:prstGeom prst="rect">
            <a:avLst/>
          </a:prstGeom>
          <a:solidFill>
            <a:srgbClr val="A3F25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736261" y="3786294"/>
            <a:ext cx="1926217" cy="594463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program 1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1661725" y="4366542"/>
            <a:ext cx="4073031" cy="5779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115927" y="4402666"/>
            <a:ext cx="3171400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data description 1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661725" y="5134187"/>
            <a:ext cx="4073031" cy="577991"/>
          </a:xfrm>
          <a:prstGeom prst="rect">
            <a:avLst/>
          </a:prstGeom>
          <a:solidFill>
            <a:srgbClr val="A3F25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736261" y="5113867"/>
            <a:ext cx="1926217" cy="594463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program 2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661725" y="5694116"/>
            <a:ext cx="4073031" cy="5779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115927" y="5730240"/>
            <a:ext cx="3171400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data description 2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661725" y="6515947"/>
            <a:ext cx="4073031" cy="577991"/>
          </a:xfrm>
          <a:prstGeom prst="rect">
            <a:avLst/>
          </a:prstGeom>
          <a:solidFill>
            <a:srgbClr val="A3F25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736261" y="6495627"/>
            <a:ext cx="1926217" cy="594463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program 3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661725" y="7075876"/>
            <a:ext cx="4073031" cy="5779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115927" y="7112000"/>
            <a:ext cx="3171400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data description 3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11343076" y="3612444"/>
            <a:ext cx="0" cy="402110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2"/>
          <p:cNvSpPr/>
          <p:nvPr/>
        </p:nvSpPr>
        <p:spPr>
          <a:xfrm>
            <a:off x="8055751" y="3639538"/>
            <a:ext cx="3287324" cy="3991751"/>
          </a:xfrm>
          <a:prstGeom prst="rect">
            <a:avLst/>
          </a:prstGeom>
          <a:solidFill>
            <a:srgbClr val="79001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062526" y="3314418"/>
            <a:ext cx="3280550" cy="598312"/>
          </a:xfrm>
          <a:prstGeom prst="ellipse">
            <a:avLst/>
          </a:prstGeom>
          <a:solidFill>
            <a:srgbClr val="790015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8044463" y="3635023"/>
            <a:ext cx="0" cy="402561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2"/>
          <p:cNvGrpSpPr/>
          <p:nvPr/>
        </p:nvGrpSpPr>
        <p:grpSpPr>
          <a:xfrm>
            <a:off x="8064782" y="7583876"/>
            <a:ext cx="3280552" cy="496711"/>
            <a:chOff x="3572" y="3359"/>
            <a:chExt cx="1453" cy="220"/>
          </a:xfrm>
        </p:grpSpPr>
        <p:sp>
          <p:nvSpPr>
            <p:cNvPr id="100" name="Google Shape;100;p2"/>
            <p:cNvSpPr/>
            <p:nvPr/>
          </p:nvSpPr>
          <p:spPr>
            <a:xfrm>
              <a:off x="4326" y="3359"/>
              <a:ext cx="699" cy="220"/>
            </a:xfrm>
            <a:custGeom>
              <a:rect b="b" l="l" r="r" t="t"/>
              <a:pathLst>
                <a:path extrusionOk="0" fill="none" h="21600" w="2163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extrusionOk="0" h="21600" w="2163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572" y="3375"/>
              <a:ext cx="777" cy="204"/>
            </a:xfrm>
            <a:custGeom>
              <a:rect b="b" l="l" r="r" t="t"/>
              <a:pathLst>
                <a:path extrusionOk="0" fill="none" h="21600" w="2160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extrusionOk="0" h="21600" w="2160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8064782" y="4779716"/>
            <a:ext cx="3280552" cy="325120"/>
            <a:chOff x="3572" y="2117"/>
            <a:chExt cx="1453" cy="144"/>
          </a:xfrm>
        </p:grpSpPr>
        <p:sp>
          <p:nvSpPr>
            <p:cNvPr id="103" name="Google Shape;103;p2"/>
            <p:cNvSpPr/>
            <p:nvPr/>
          </p:nvSpPr>
          <p:spPr>
            <a:xfrm>
              <a:off x="4325" y="2117"/>
              <a:ext cx="700" cy="144"/>
            </a:xfrm>
            <a:custGeom>
              <a:rect b="b" l="l" r="r" t="t"/>
              <a:pathLst>
                <a:path extrusionOk="0" fill="none" h="21750" w="21631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extrusionOk="0" h="21750" w="21631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72" y="2128"/>
              <a:ext cx="777" cy="132"/>
            </a:xfrm>
            <a:custGeom>
              <a:rect b="b" l="l" r="r" t="t"/>
              <a:pathLst>
                <a:path extrusionOk="0" fill="none" h="21600" w="2160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extrusionOk="0" h="21600" w="2160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8064782" y="6193085"/>
            <a:ext cx="3280552" cy="424462"/>
            <a:chOff x="3572" y="2743"/>
            <a:chExt cx="1453" cy="188"/>
          </a:xfrm>
        </p:grpSpPr>
        <p:sp>
          <p:nvSpPr>
            <p:cNvPr id="106" name="Google Shape;106;p2"/>
            <p:cNvSpPr/>
            <p:nvPr/>
          </p:nvSpPr>
          <p:spPr>
            <a:xfrm>
              <a:off x="4326" y="2743"/>
              <a:ext cx="699" cy="187"/>
            </a:xfrm>
            <a:custGeom>
              <a:rect b="b" l="l" r="r" t="t"/>
              <a:pathLst>
                <a:path extrusionOk="0" fill="none" h="21600" w="2163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extrusionOk="0" h="21600" w="2163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2" y="2760"/>
              <a:ext cx="777" cy="171"/>
            </a:xfrm>
            <a:custGeom>
              <a:rect b="b" l="l" r="r" t="t"/>
              <a:pathLst>
                <a:path extrusionOk="0" fill="none" h="21726" w="2160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extrusionOk="0" h="21726" w="2160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>
            <a:off x="9083854" y="4172373"/>
            <a:ext cx="1147583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File 1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9083854" y="5727984"/>
            <a:ext cx="1147583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File 2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9083854" y="7019433"/>
            <a:ext cx="1147583" cy="5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File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0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Potentially Improved Performance</a:t>
            </a:r>
            <a:endParaRPr/>
          </a:p>
        </p:txBody>
      </p:sp>
      <p:sp>
        <p:nvSpPr>
          <p:cNvPr id="671" name="Google Shape;671;p20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Proximity of data to its points of use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Requires some support for fragmentation and replication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Parallelism in execution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Inter-query parallelism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Intra-query parallelism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Parallelism Requirements</a:t>
            </a:r>
            <a:endParaRPr/>
          </a:p>
        </p:txBody>
      </p:sp>
      <p:sp>
        <p:nvSpPr>
          <p:cNvPr id="677" name="Google Shape;677;p2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Have as much of the data required by </a:t>
            </a:r>
            <a:r>
              <a:rPr i="1" lang="en-US"/>
              <a:t>each</a:t>
            </a:r>
            <a:r>
              <a:rPr lang="en-US"/>
              <a:t> application at the site where the application executes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Full replication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How about updates?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Mutual consistency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Freshness of copies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Expansion</a:t>
            </a:r>
            <a:endParaRPr/>
          </a:p>
        </p:txBody>
      </p:sp>
      <p:sp>
        <p:nvSpPr>
          <p:cNvPr id="683" name="Google Shape;683;p22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Issue is database scaling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Emergence of microprocessor and workstation technologies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Demise of Grosh's law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Client-server model of computing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Data communication cost vs telecommunication cost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Issues</a:t>
            </a:r>
            <a:endParaRPr/>
          </a:p>
        </p:txBody>
      </p:sp>
      <p:sp>
        <p:nvSpPr>
          <p:cNvPr id="689" name="Google Shape;689;p23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Distributed Database Design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How to distribute the database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Replicated &amp; non-replicated database distribution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A related problem in directory management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Query Processing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Convert user transactions to data manipulation instructions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Optimization problem</a:t>
            </a:r>
            <a:endParaRPr/>
          </a:p>
          <a:p>
            <a:pPr indent="-368300" lvl="2" marL="1206500" rtl="0" algn="l">
              <a:spcBef>
                <a:spcPts val="10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min{cost = data transmission + local processing}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General formulation is NP-hard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Issues</a:t>
            </a:r>
            <a:endParaRPr/>
          </a:p>
        </p:txBody>
      </p:sp>
      <p:sp>
        <p:nvSpPr>
          <p:cNvPr id="695" name="Google Shape;695;p24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Concurrency Control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Synchronization of concurrent accesses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Consistency and isolation of transactions' effects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Deadlock management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 Reliability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How to make the system resilient to failures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Atomicity and durability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"/>
          <p:cNvSpPr/>
          <p:nvPr/>
        </p:nvSpPr>
        <p:spPr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Directory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Management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9586525" y="5120640"/>
            <a:ext cx="137725" cy="171591"/>
          </a:xfrm>
          <a:custGeom>
            <a:rect b="b" l="l" r="r" t="t"/>
            <a:pathLst>
              <a:path extrusionOk="0" fill="none" h="21600" w="17464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extrusionOk="0" h="21600" w="17464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702" name="Google Shape;702;p25"/>
          <p:cNvCxnSpPr/>
          <p:nvPr/>
        </p:nvCxnSpPr>
        <p:spPr>
          <a:xfrm rot="10800000">
            <a:off x="9654258" y="5274169"/>
            <a:ext cx="0" cy="541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2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Issues</a:t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Reliability</a:t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Deadlock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Management</a:t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Processing</a:t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Concurrency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</a:t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Design</a:t>
            </a:r>
            <a:endParaRPr/>
          </a:p>
        </p:txBody>
      </p:sp>
      <p:cxnSp>
        <p:nvCxnSpPr>
          <p:cNvPr id="709" name="Google Shape;709;p25"/>
          <p:cNvCxnSpPr/>
          <p:nvPr/>
        </p:nvCxnSpPr>
        <p:spPr>
          <a:xfrm>
            <a:off x="6664960" y="3233138"/>
            <a:ext cx="0" cy="128241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710" name="Google Shape;710;p25"/>
          <p:cNvCxnSpPr/>
          <p:nvPr/>
        </p:nvCxnSpPr>
        <p:spPr>
          <a:xfrm>
            <a:off x="6664960" y="5454791"/>
            <a:ext cx="0" cy="125532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11" name="Google Shape;711;p25"/>
          <p:cNvCxnSpPr/>
          <p:nvPr/>
        </p:nvCxnSpPr>
        <p:spPr>
          <a:xfrm>
            <a:off x="6637867" y="7622258"/>
            <a:ext cx="0" cy="63217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12" name="Google Shape;712;p25"/>
          <p:cNvCxnSpPr/>
          <p:nvPr/>
        </p:nvCxnSpPr>
        <p:spPr>
          <a:xfrm>
            <a:off x="7893191" y="4985173"/>
            <a:ext cx="1499164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13" name="Google Shape;713;p25"/>
          <p:cNvCxnSpPr/>
          <p:nvPr/>
        </p:nvCxnSpPr>
        <p:spPr>
          <a:xfrm>
            <a:off x="3937565" y="4985173"/>
            <a:ext cx="1499164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14" name="Google Shape;714;p25"/>
          <p:cNvSpPr/>
          <p:nvPr/>
        </p:nvSpPr>
        <p:spPr>
          <a:xfrm>
            <a:off x="2639343" y="2801903"/>
            <a:ext cx="2835769" cy="1724942"/>
          </a:xfrm>
          <a:custGeom>
            <a:rect b="b" l="l" r="r" t="t"/>
            <a:pathLst>
              <a:path extrusionOk="0" fill="none" h="21599" w="2160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extrusionOk="0" h="21599" w="2160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2639343" y="5445760"/>
            <a:ext cx="2808676" cy="1724942"/>
          </a:xfrm>
          <a:custGeom>
            <a:rect b="b" l="l" r="r" t="t"/>
            <a:pathLst>
              <a:path extrusionOk="0" fill="none" h="21600" w="2160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extrusionOk="0" h="21600" w="2160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16" name="Google Shape;716;p25"/>
          <p:cNvSpPr/>
          <p:nvPr/>
        </p:nvSpPr>
        <p:spPr>
          <a:xfrm>
            <a:off x="7884160" y="5445760"/>
            <a:ext cx="2727396" cy="1752036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Issues</a:t>
            </a:r>
            <a:endParaRPr/>
          </a:p>
        </p:txBody>
      </p:sp>
      <p:sp>
        <p:nvSpPr>
          <p:cNvPr id="722" name="Google Shape;722;p26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Operating System Support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Operating system with proper support for database operations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Dichotomy between general purpose processing requirements and database processing requirements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b="1" lang="en-US"/>
              <a:t>Open Systems and Interoperability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Distributed Multidatabase Systems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More probable scenario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Parallel issues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728" name="Google Shape;728;p27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Defines the structure of the system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components identified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functions of each component defined</a:t>
            </a:r>
            <a:endParaRPr/>
          </a:p>
          <a:p>
            <a:pPr indent="-368300" lvl="1" marL="76200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interrelationships and interactions between components defined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8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ANSI/SPARC Architecture</a:t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5698631" y="6188443"/>
            <a:ext cx="2149404" cy="740551"/>
          </a:xfrm>
          <a:prstGeom prst="rect">
            <a:avLst/>
          </a:prstGeom>
          <a:solidFill>
            <a:srgbClr val="FAFD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5" name="Google Shape;735;p28"/>
          <p:cNvSpPr/>
          <p:nvPr/>
        </p:nvSpPr>
        <p:spPr>
          <a:xfrm>
            <a:off x="5725724" y="8012727"/>
            <a:ext cx="2176498" cy="632178"/>
          </a:xfrm>
          <a:prstGeom prst="rect">
            <a:avLst/>
          </a:prstGeom>
          <a:solidFill>
            <a:srgbClr val="FAFD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736" name="Google Shape;736;p28"/>
          <p:cNvCxnSpPr/>
          <p:nvPr/>
        </p:nvCxnSpPr>
        <p:spPr>
          <a:xfrm>
            <a:off x="6782364" y="5213083"/>
            <a:ext cx="0" cy="95729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8"/>
          <p:cNvCxnSpPr/>
          <p:nvPr/>
        </p:nvCxnSpPr>
        <p:spPr>
          <a:xfrm>
            <a:off x="6782364" y="6956087"/>
            <a:ext cx="0" cy="10385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8"/>
          <p:cNvCxnSpPr/>
          <p:nvPr/>
        </p:nvCxnSpPr>
        <p:spPr>
          <a:xfrm>
            <a:off x="4181404" y="5185989"/>
            <a:ext cx="2077156" cy="9663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8"/>
          <p:cNvCxnSpPr/>
          <p:nvPr/>
        </p:nvCxnSpPr>
        <p:spPr>
          <a:xfrm flipH="1">
            <a:off x="7279076" y="5213083"/>
            <a:ext cx="1986844" cy="93923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8"/>
          <p:cNvCxnSpPr/>
          <p:nvPr/>
        </p:nvCxnSpPr>
        <p:spPr>
          <a:xfrm>
            <a:off x="3531165" y="3786167"/>
            <a:ext cx="327378" cy="6231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8"/>
          <p:cNvCxnSpPr/>
          <p:nvPr/>
        </p:nvCxnSpPr>
        <p:spPr>
          <a:xfrm flipH="1">
            <a:off x="4461369" y="3713919"/>
            <a:ext cx="541867" cy="68636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8"/>
          <p:cNvCxnSpPr/>
          <p:nvPr/>
        </p:nvCxnSpPr>
        <p:spPr>
          <a:xfrm>
            <a:off x="6782364" y="3786167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8"/>
          <p:cNvCxnSpPr/>
          <p:nvPr/>
        </p:nvCxnSpPr>
        <p:spPr>
          <a:xfrm>
            <a:off x="8389902" y="3713918"/>
            <a:ext cx="632178" cy="70442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8"/>
          <p:cNvCxnSpPr/>
          <p:nvPr/>
        </p:nvCxnSpPr>
        <p:spPr>
          <a:xfrm flipH="1">
            <a:off x="9446542" y="3731981"/>
            <a:ext cx="704427" cy="68636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28"/>
          <p:cNvSpPr/>
          <p:nvPr/>
        </p:nvSpPr>
        <p:spPr>
          <a:xfrm>
            <a:off x="1270146" y="4314488"/>
            <a:ext cx="1519192" cy="92788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External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sp>
        <p:nvSpPr>
          <p:cNvPr id="746" name="Google Shape;746;p28"/>
          <p:cNvSpPr/>
          <p:nvPr/>
        </p:nvSpPr>
        <p:spPr>
          <a:xfrm>
            <a:off x="1258604" y="6265208"/>
            <a:ext cx="2000606" cy="92788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Conceptual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>
            <a:off x="1250244" y="8053368"/>
            <a:ext cx="1482235" cy="92788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>
            <a:off x="5705341" y="8080460"/>
            <a:ext cx="2230813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Internal view</a:t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1202964" y="2986914"/>
            <a:ext cx="111169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Users</a:t>
            </a:r>
            <a:endParaRPr/>
          </a:p>
        </p:txBody>
      </p:sp>
      <p:pic>
        <p:nvPicPr>
          <p:cNvPr id="750" name="Google Shape;7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47" y="2752106"/>
            <a:ext cx="1476587" cy="107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1" y="2697919"/>
            <a:ext cx="142240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9761" y="2697919"/>
            <a:ext cx="1395307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6774" y="2704693"/>
            <a:ext cx="1747520" cy="108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1" y="2704693"/>
            <a:ext cx="1747520" cy="1083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5" name="Google Shape;755;p28"/>
          <p:cNvGrpSpPr/>
          <p:nvPr/>
        </p:nvGrpSpPr>
        <p:grpSpPr>
          <a:xfrm>
            <a:off x="3352800" y="4404798"/>
            <a:ext cx="1607538" cy="778933"/>
            <a:chOff x="1485" y="1758"/>
            <a:chExt cx="712" cy="345"/>
          </a:xfrm>
        </p:grpSpPr>
        <p:sp>
          <p:nvSpPr>
            <p:cNvPr id="756" name="Google Shape;756;p28"/>
            <p:cNvSpPr/>
            <p:nvPr/>
          </p:nvSpPr>
          <p:spPr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28" y="1758"/>
              <a:ext cx="627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External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view</a:t>
              </a:r>
              <a:endParaRPr/>
            </a:p>
          </p:txBody>
        </p:sp>
      </p:grpSp>
      <p:sp>
        <p:nvSpPr>
          <p:cNvPr id="758" name="Google Shape;758;p28"/>
          <p:cNvSpPr/>
          <p:nvPr/>
        </p:nvSpPr>
        <p:spPr>
          <a:xfrm>
            <a:off x="5772787" y="6181671"/>
            <a:ext cx="2001095" cy="81785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Conceptual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view</a:t>
            </a:r>
            <a:endParaRPr/>
          </a:p>
        </p:txBody>
      </p:sp>
      <p:grpSp>
        <p:nvGrpSpPr>
          <p:cNvPr id="759" name="Google Shape;759;p28"/>
          <p:cNvGrpSpPr/>
          <p:nvPr/>
        </p:nvGrpSpPr>
        <p:grpSpPr>
          <a:xfrm>
            <a:off x="5989884" y="4404798"/>
            <a:ext cx="1607538" cy="778933"/>
            <a:chOff x="2653" y="1758"/>
            <a:chExt cx="712" cy="345"/>
          </a:xfrm>
        </p:grpSpPr>
        <p:sp>
          <p:nvSpPr>
            <p:cNvPr id="760" name="Google Shape;760;p28"/>
            <p:cNvSpPr/>
            <p:nvPr/>
          </p:nvSpPr>
          <p:spPr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696" y="1758"/>
              <a:ext cx="627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External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view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8482471" y="4404798"/>
            <a:ext cx="1607538" cy="778933"/>
            <a:chOff x="3757" y="1758"/>
            <a:chExt cx="712" cy="345"/>
          </a:xfrm>
        </p:grpSpPr>
        <p:sp>
          <p:nvSpPr>
            <p:cNvPr id="763" name="Google Shape;763;p28"/>
            <p:cNvSpPr/>
            <p:nvPr/>
          </p:nvSpPr>
          <p:spPr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800" y="1758"/>
              <a:ext cx="627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External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view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DBMS Architecture</a:t>
            </a:r>
            <a:endParaRPr/>
          </a:p>
        </p:txBody>
      </p:sp>
      <p:pic>
        <p:nvPicPr>
          <p:cNvPr descr="Fig-1-9.jpg" id="770" name="Google Shape;7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872" y="2356520"/>
            <a:ext cx="5838800" cy="70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304996" y="2596501"/>
            <a:ext cx="10397067" cy="6312747"/>
            <a:chOff x="578" y="988"/>
            <a:chExt cx="4605" cy="2796"/>
          </a:xfrm>
        </p:grpSpPr>
        <p:sp>
          <p:nvSpPr>
            <p:cNvPr id="117" name="Google Shape;117;p3"/>
            <p:cNvSpPr/>
            <p:nvPr/>
          </p:nvSpPr>
          <p:spPr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4627" y="2936"/>
                <a:ext cx="556" cy="153"/>
              </a:xfrm>
              <a:custGeom>
                <a:rect b="b" l="l" r="r" t="t"/>
                <a:pathLst>
                  <a:path extrusionOk="0" fill="none" h="21741" w="2160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extrusionOk="0" h="21741" w="2160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028" y="2946"/>
                <a:ext cx="616" cy="142"/>
              </a:xfrm>
              <a:custGeom>
                <a:rect b="b" l="l" r="r" t="t"/>
                <a:pathLst>
                  <a:path extrusionOk="0" fill="none" h="21599" w="2160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extrusionOk="0" h="21599" w="2160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122" name="Google Shape;122;p3"/>
            <p:cNvSpPr/>
            <p:nvPr/>
          </p:nvSpPr>
          <p:spPr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database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DBMS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98" y="988"/>
              <a:ext cx="926" cy="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program 1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(with 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semantics)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02" y="2092"/>
              <a:ext cx="926" cy="657"/>
            </a:xfrm>
            <a:prstGeom prst="rect">
              <a:avLst/>
            </a:prstGeom>
            <a:solidFill>
              <a:srgbClr val="60C9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program 2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(with 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semantics)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98" y="3116"/>
              <a:ext cx="926" cy="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program 3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(with 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semantics)</a:t>
              </a:r>
              <a:endParaRPr/>
            </a:p>
          </p:txBody>
        </p:sp>
        <p:grpSp>
          <p:nvGrpSpPr>
            <p:cNvPr id="129" name="Google Shape;129;p3"/>
            <p:cNvGrpSpPr/>
            <p:nvPr/>
          </p:nvGrpSpPr>
          <p:grpSpPr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cxnSp>
            <p:nvCxnSpPr>
              <p:cNvPr id="131" name="Google Shape;131;p3"/>
              <p:cNvCxnSpPr/>
              <p:nvPr/>
            </p:nvCxnSpPr>
            <p:spPr>
              <a:xfrm>
                <a:off x="2287" y="2436"/>
                <a:ext cx="1264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2287" y="2708"/>
                <a:ext cx="1264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>
                <a:off x="2295" y="2172"/>
                <a:ext cx="1248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4" name="Google Shape;134;p3"/>
            <p:cNvSpPr/>
            <p:nvPr/>
          </p:nvSpPr>
          <p:spPr>
            <a:xfrm>
              <a:off x="2401" y="1875"/>
              <a:ext cx="1071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description</a:t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296" y="2147"/>
              <a:ext cx="1286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manipulation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560" y="2419"/>
              <a:ext cx="699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control</a:t>
              </a:r>
              <a:endParaRPr/>
            </a:p>
          </p:txBody>
        </p:sp>
        <p:grpSp>
          <p:nvGrpSpPr>
            <p:cNvPr id="137" name="Google Shape;137;p3"/>
            <p:cNvGrpSpPr/>
            <p:nvPr/>
          </p:nvGrpSpPr>
          <p:grpSpPr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cxnSp>
          <p:nvCxnSpPr>
            <p:cNvPr id="141" name="Google Shape;141;p3"/>
            <p:cNvCxnSpPr/>
            <p:nvPr/>
          </p:nvCxnSpPr>
          <p:spPr>
            <a:xfrm>
              <a:off x="1559" y="2432"/>
              <a:ext cx="712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1551" y="1312"/>
              <a:ext cx="720" cy="736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43" name="Google Shape;143;p3"/>
            <p:cNvCxnSpPr/>
            <p:nvPr/>
          </p:nvCxnSpPr>
          <p:spPr>
            <a:xfrm flipH="1" rot="10800000">
              <a:off x="1551" y="2828"/>
              <a:ext cx="720" cy="64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3551" y="2432"/>
              <a:ext cx="472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/>
          <p:nvPr>
            <p:ph type="title"/>
          </p:nvPr>
        </p:nvSpPr>
        <p:spPr>
          <a:xfrm>
            <a:off x="355600" y="455588"/>
            <a:ext cx="126492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Implementation Alternatives</a:t>
            </a:r>
            <a:endParaRPr/>
          </a:p>
        </p:txBody>
      </p:sp>
      <p:pic>
        <p:nvPicPr>
          <p:cNvPr descr="Fig-1-10.jpg" id="776" name="Google Shape;7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952" y="2788568"/>
            <a:ext cx="8064896" cy="640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1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Dimensions of the Problem</a:t>
            </a:r>
            <a:endParaRPr/>
          </a:p>
        </p:txBody>
      </p:sp>
      <p:sp>
        <p:nvSpPr>
          <p:cNvPr id="782" name="Google Shape;782;p31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10000"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Distribution</a:t>
            </a:r>
            <a:endParaRPr/>
          </a:p>
          <a:p>
            <a:pPr indent="-368300" lvl="1" marL="762000" rtl="0" algn="l">
              <a:spcBef>
                <a:spcPts val="481"/>
              </a:spcBef>
              <a:spcAft>
                <a:spcPts val="0"/>
              </a:spcAft>
              <a:buSzPct val="85000"/>
              <a:buChar char="●"/>
            </a:pPr>
            <a:r>
              <a:rPr lang="en-US"/>
              <a:t>Whether the components of the system are located on the same machine or not</a:t>
            </a:r>
            <a:endParaRPr/>
          </a:p>
          <a:p>
            <a:pPr indent="-368300" lvl="0" marL="368300" rtl="0" algn="l">
              <a:spcBef>
                <a:spcPts val="518"/>
              </a:spcBef>
              <a:spcAft>
                <a:spcPts val="0"/>
              </a:spcAft>
              <a:buSzPct val="150000"/>
              <a:buChar char="•"/>
            </a:pPr>
            <a:r>
              <a:rPr lang="en-US"/>
              <a:t>Heterogeneity</a:t>
            </a:r>
            <a:endParaRPr/>
          </a:p>
          <a:p>
            <a:pPr indent="-368300" lvl="1" marL="762000" rtl="0" algn="l">
              <a:spcBef>
                <a:spcPts val="481"/>
              </a:spcBef>
              <a:spcAft>
                <a:spcPts val="0"/>
              </a:spcAft>
              <a:buSzPct val="85000"/>
              <a:buChar char="●"/>
            </a:pPr>
            <a:r>
              <a:rPr lang="en-US"/>
              <a:t>Various levels (hardware, communications, operating system)</a:t>
            </a:r>
            <a:endParaRPr/>
          </a:p>
          <a:p>
            <a:pPr indent="-368300" lvl="1" marL="762000" rtl="0" algn="l">
              <a:spcBef>
                <a:spcPts val="481"/>
              </a:spcBef>
              <a:spcAft>
                <a:spcPts val="0"/>
              </a:spcAft>
              <a:buSzPct val="85000"/>
              <a:buChar char="●"/>
            </a:pPr>
            <a:r>
              <a:rPr lang="en-US"/>
              <a:t>DBMS important one</a:t>
            </a:r>
            <a:endParaRPr/>
          </a:p>
          <a:p>
            <a:pPr indent="-368300" lvl="2" marL="1206500" rtl="0" algn="l">
              <a:spcBef>
                <a:spcPts val="44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data model, query language,transaction management algorithms</a:t>
            </a:r>
            <a:endParaRPr/>
          </a:p>
          <a:p>
            <a:pPr indent="-368300" lvl="0" marL="368300" rtl="0" algn="l">
              <a:spcBef>
                <a:spcPts val="518"/>
              </a:spcBef>
              <a:spcAft>
                <a:spcPts val="0"/>
              </a:spcAft>
              <a:buSzPct val="156024"/>
              <a:buChar char="•"/>
            </a:pPr>
            <a:r>
              <a:rPr lang="en-US"/>
              <a:t>Autonomy</a:t>
            </a:r>
            <a:endParaRPr sz="2691"/>
          </a:p>
          <a:p>
            <a:pPr indent="-368300" lvl="1" marL="762000" rtl="0" algn="l">
              <a:spcBef>
                <a:spcPts val="481"/>
              </a:spcBef>
              <a:spcAft>
                <a:spcPts val="0"/>
              </a:spcAft>
              <a:buSzPct val="85000"/>
              <a:buChar char="●"/>
            </a:pPr>
            <a:r>
              <a:rPr lang="en-US"/>
              <a:t>Not well understood and most troublesome</a:t>
            </a:r>
            <a:endParaRPr/>
          </a:p>
          <a:p>
            <a:pPr indent="-368300" lvl="1" marL="762000" rtl="0" algn="l">
              <a:spcBef>
                <a:spcPts val="481"/>
              </a:spcBef>
              <a:spcAft>
                <a:spcPts val="0"/>
              </a:spcAft>
              <a:buSzPct val="85000"/>
              <a:buChar char="●"/>
            </a:pPr>
            <a:r>
              <a:rPr lang="en-US"/>
              <a:t>Various versions</a:t>
            </a:r>
            <a:endParaRPr/>
          </a:p>
          <a:p>
            <a:pPr indent="-368300" lvl="2" marL="1206500" rtl="0" algn="l">
              <a:spcBef>
                <a:spcPts val="1200"/>
              </a:spcBef>
              <a:spcAft>
                <a:spcPts val="0"/>
              </a:spcAft>
              <a:buSzPct val="80000"/>
              <a:buChar char="●"/>
            </a:pPr>
            <a:r>
              <a:rPr lang="en-US">
                <a:solidFill>
                  <a:schemeClr val="dk2"/>
                </a:solidFill>
              </a:rPr>
              <a:t>Design autonomy</a:t>
            </a:r>
            <a:r>
              <a:rPr lang="en-US"/>
              <a:t>: Ability of a component DBMS to decide on issues related to its own design.</a:t>
            </a:r>
            <a:endParaRPr/>
          </a:p>
          <a:p>
            <a:pPr indent="-368300" lvl="2" marL="1206500" rtl="0" algn="l">
              <a:spcBef>
                <a:spcPts val="1200"/>
              </a:spcBef>
              <a:spcAft>
                <a:spcPts val="0"/>
              </a:spcAft>
              <a:buSzPct val="80000"/>
              <a:buChar char="●"/>
            </a:pPr>
            <a:r>
              <a:rPr lang="en-US">
                <a:solidFill>
                  <a:schemeClr val="dk2"/>
                </a:solidFill>
              </a:rPr>
              <a:t>Communication autonomy</a:t>
            </a:r>
            <a:r>
              <a:rPr lang="en-US"/>
              <a:t>: Ability of a component DBMS to decide whether and how to communicate with other DBMSs.</a:t>
            </a:r>
            <a:endParaRPr/>
          </a:p>
          <a:p>
            <a:pPr indent="-368300" lvl="2" marL="1206500" rtl="0" algn="l">
              <a:spcBef>
                <a:spcPts val="1200"/>
              </a:spcBef>
              <a:spcAft>
                <a:spcPts val="0"/>
              </a:spcAft>
              <a:buSzPct val="80000"/>
              <a:buChar char="●"/>
            </a:pPr>
            <a:r>
              <a:rPr lang="en-US">
                <a:solidFill>
                  <a:schemeClr val="dk2"/>
                </a:solidFill>
              </a:rPr>
              <a:t>Execution autonomy</a:t>
            </a:r>
            <a:r>
              <a:rPr lang="en-US"/>
              <a:t>: Ability of a component DBMS to execute local operations in any manner it wants to.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Client/Server Architecture</a:t>
            </a:r>
            <a:endParaRPr/>
          </a:p>
        </p:txBody>
      </p:sp>
      <p:pic>
        <p:nvPicPr>
          <p:cNvPr descr="Fig-1-11.jpg" id="788" name="Google Shape;7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4208" y="2428528"/>
            <a:ext cx="3479637" cy="688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Client-Server Architectures</a:t>
            </a:r>
            <a:endParaRPr/>
          </a:p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More efficient division of labor 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Horizontal and vertical scaling of resources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Better price/performance on client machines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Ability to use familiar tools on client machines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Client access to remote data (via standards)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Full DBMS functionality provided to client workstations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Overall better system price/performance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Server</a:t>
            </a:r>
            <a:endParaRPr/>
          </a:p>
        </p:txBody>
      </p:sp>
      <p:pic>
        <p:nvPicPr>
          <p:cNvPr descr="Fig-1-12.jpg" id="800" name="Google Shape;8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064" y="2356520"/>
            <a:ext cx="6207100" cy="688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Database Servers</a:t>
            </a:r>
            <a:endParaRPr/>
          </a:p>
        </p:txBody>
      </p:sp>
      <p:pic>
        <p:nvPicPr>
          <p:cNvPr descr="Fig-1-13.jpg" id="806" name="Google Shape;8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024" y="2419176"/>
            <a:ext cx="6918424" cy="68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6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Datalogical Distributed DBMS Architecture</a:t>
            </a: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3964658" y="26280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7866098" y="26280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5915378" y="26280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373511" y="4253653"/>
            <a:ext cx="2077156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3964658" y="58792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5915378" y="58792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7866098" y="587925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3964658" y="734229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915378" y="734229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1" name="Google Shape;821;p36"/>
          <p:cNvSpPr/>
          <p:nvPr/>
        </p:nvSpPr>
        <p:spPr>
          <a:xfrm>
            <a:off x="7866098" y="7342293"/>
            <a:ext cx="957298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822" name="Google Shape;822;p36"/>
          <p:cNvCxnSpPr/>
          <p:nvPr/>
        </p:nvCxnSpPr>
        <p:spPr>
          <a:xfrm>
            <a:off x="4452338" y="3449884"/>
            <a:ext cx="1770098" cy="7947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6403058" y="3440853"/>
            <a:ext cx="0" cy="7947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36"/>
          <p:cNvCxnSpPr/>
          <p:nvPr/>
        </p:nvCxnSpPr>
        <p:spPr>
          <a:xfrm flipH="1">
            <a:off x="6556587" y="3449884"/>
            <a:ext cx="1788160" cy="7947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36"/>
          <p:cNvSpPr/>
          <p:nvPr/>
        </p:nvSpPr>
        <p:spPr>
          <a:xfrm>
            <a:off x="6951620" y="2451947"/>
            <a:ext cx="702324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...</a:t>
            </a: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6951620" y="5612836"/>
            <a:ext cx="702324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...</a:t>
            </a: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6951620" y="7238436"/>
            <a:ext cx="702324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...</a:t>
            </a:r>
            <a:endParaRPr/>
          </a:p>
        </p:txBody>
      </p:sp>
      <p:cxnSp>
        <p:nvCxnSpPr>
          <p:cNvPr id="828" name="Google Shape;828;p36"/>
          <p:cNvCxnSpPr/>
          <p:nvPr/>
        </p:nvCxnSpPr>
        <p:spPr>
          <a:xfrm flipH="1">
            <a:off x="4443307" y="5075484"/>
            <a:ext cx="1788160" cy="7947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6"/>
          <p:cNvCxnSpPr/>
          <p:nvPr/>
        </p:nvCxnSpPr>
        <p:spPr>
          <a:xfrm>
            <a:off x="6728178" y="5066453"/>
            <a:ext cx="1625600" cy="812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6"/>
          <p:cNvCxnSpPr/>
          <p:nvPr/>
        </p:nvCxnSpPr>
        <p:spPr>
          <a:xfrm>
            <a:off x="6403058" y="5066453"/>
            <a:ext cx="0" cy="7947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6"/>
          <p:cNvCxnSpPr/>
          <p:nvPr/>
        </p:nvCxnSpPr>
        <p:spPr>
          <a:xfrm>
            <a:off x="4452338" y="6692053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6"/>
          <p:cNvCxnSpPr/>
          <p:nvPr/>
        </p:nvCxnSpPr>
        <p:spPr>
          <a:xfrm>
            <a:off x="6403058" y="6692053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6"/>
          <p:cNvCxnSpPr/>
          <p:nvPr/>
        </p:nvCxnSpPr>
        <p:spPr>
          <a:xfrm>
            <a:off x="8353778" y="6692053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36"/>
          <p:cNvSpPr/>
          <p:nvPr/>
        </p:nvSpPr>
        <p:spPr>
          <a:xfrm>
            <a:off x="4077480" y="2749973"/>
            <a:ext cx="794872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ES</a:t>
            </a:r>
            <a:r>
              <a:rPr b="1" baseline="-25000" lang="en-US" sz="2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6010138" y="2768035"/>
            <a:ext cx="794872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7951926" y="2759004"/>
            <a:ext cx="819510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5920463" y="4402667"/>
            <a:ext cx="101938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GCS</a:t>
            </a: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969504" y="6010204"/>
            <a:ext cx="103566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5893131" y="6019235"/>
            <a:ext cx="103566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7852980" y="6019235"/>
            <a:ext cx="1060299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4006959" y="7446151"/>
            <a:ext cx="92462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5966710" y="7482275"/>
            <a:ext cx="92462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7917528" y="7482275"/>
            <a:ext cx="949266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Peer-to-Peer Component Architecture</a:t>
            </a:r>
            <a:endParaRPr/>
          </a:p>
        </p:txBody>
      </p:sp>
      <p:grpSp>
        <p:nvGrpSpPr>
          <p:cNvPr id="849" name="Google Shape;849;p37"/>
          <p:cNvGrpSpPr/>
          <p:nvPr/>
        </p:nvGrpSpPr>
        <p:grpSpPr>
          <a:xfrm>
            <a:off x="6687541" y="2429369"/>
            <a:ext cx="5951502" cy="5707662"/>
            <a:chOff x="2971" y="1056"/>
            <a:chExt cx="2636" cy="2528"/>
          </a:xfrm>
        </p:grpSpPr>
        <p:sp>
          <p:nvSpPr>
            <p:cNvPr id="850" name="Google Shape;850;p37"/>
            <p:cNvSpPr/>
            <p:nvPr/>
          </p:nvSpPr>
          <p:spPr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cap="flat" cmpd="sng" w="12700">
              <a:solidFill>
                <a:srgbClr val="EAEC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grpSp>
          <p:nvGrpSpPr>
            <p:cNvPr id="851" name="Google Shape;851;p37"/>
            <p:cNvGrpSpPr/>
            <p:nvPr/>
          </p:nvGrpSpPr>
          <p:grpSpPr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852" name="Google Shape;852;p37"/>
              <p:cNvSpPr/>
              <p:nvPr/>
            </p:nvSpPr>
            <p:spPr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  <p:sp>
          <p:nvSpPr>
            <p:cNvPr id="860" name="Google Shape;860;p37"/>
            <p:cNvSpPr/>
            <p:nvPr/>
          </p:nvSpPr>
          <p:spPr>
            <a:xfrm>
              <a:off x="4996" y="1941"/>
              <a:ext cx="611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Database</a:t>
              </a:r>
              <a:endParaRPr/>
            </a:p>
          </p:txBody>
        </p:sp>
        <p:cxnSp>
          <p:nvCxnSpPr>
            <p:cNvPr id="861" name="Google Shape;861;p37"/>
            <p:cNvCxnSpPr/>
            <p:nvPr/>
          </p:nvCxnSpPr>
          <p:spPr>
            <a:xfrm>
              <a:off x="4831" y="2424"/>
              <a:ext cx="4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62" name="Google Shape;862;p37"/>
            <p:cNvSpPr/>
            <p:nvPr/>
          </p:nvSpPr>
          <p:spPr>
            <a:xfrm>
              <a:off x="3065" y="1056"/>
              <a:ext cx="1387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DATA PROCESSOR</a:t>
              </a:r>
              <a:endParaRPr/>
            </a:p>
          </p:txBody>
        </p:sp>
      </p:grpSp>
      <p:grpSp>
        <p:nvGrpSpPr>
          <p:cNvPr id="863" name="Google Shape;863;p37"/>
          <p:cNvGrpSpPr/>
          <p:nvPr/>
        </p:nvGrpSpPr>
        <p:grpSpPr>
          <a:xfrm>
            <a:off x="42898" y="2429369"/>
            <a:ext cx="6391769" cy="5707662"/>
            <a:chOff x="28" y="1056"/>
            <a:chExt cx="2831" cy="2528"/>
          </a:xfrm>
        </p:grpSpPr>
        <p:sp>
          <p:nvSpPr>
            <p:cNvPr id="864" name="Google Shape;864;p37"/>
            <p:cNvSpPr/>
            <p:nvPr/>
          </p:nvSpPr>
          <p:spPr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cap="flat" cmpd="sng" w="12700">
              <a:solidFill>
                <a:srgbClr val="EAEC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cxnSp>
          <p:nvCxnSpPr>
            <p:cNvPr id="865" name="Google Shape;865;p37"/>
            <p:cNvCxnSpPr/>
            <p:nvPr/>
          </p:nvCxnSpPr>
          <p:spPr>
            <a:xfrm>
              <a:off x="519" y="2556"/>
              <a:ext cx="252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866" name="Google Shape;866;p37"/>
            <p:cNvSpPr/>
            <p:nvPr/>
          </p:nvSpPr>
          <p:spPr>
            <a:xfrm>
              <a:off x="775" y="1056"/>
              <a:ext cx="1342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 PROCESSOR</a:t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27" y="2106"/>
              <a:ext cx="385" cy="636"/>
            </a:xfrm>
            <a:prstGeom prst="octagon">
              <a:avLst>
                <a:gd fmla="val 29282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26375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</p:txBody>
        </p:sp>
        <p:cxnSp>
          <p:nvCxnSpPr>
            <p:cNvPr id="869" name="Google Shape;869;p37"/>
            <p:cNvCxnSpPr/>
            <p:nvPr/>
          </p:nvCxnSpPr>
          <p:spPr>
            <a:xfrm rot="10800000">
              <a:off x="519" y="2308"/>
              <a:ext cx="26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870" name="Google Shape;870;p37"/>
            <p:cNvSpPr/>
            <p:nvPr/>
          </p:nvSpPr>
          <p:spPr>
            <a:xfrm>
              <a:off x="105" y="1757"/>
              <a:ext cx="561" cy="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requests</a:t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8" y="2857"/>
              <a:ext cx="671" cy="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System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responses</a:t>
              </a:r>
              <a:endParaRPr/>
            </a:p>
          </p:txBody>
        </p:sp>
      </p:grpSp>
      <p:cxnSp>
        <p:nvCxnSpPr>
          <p:cNvPr id="872" name="Google Shape;872;p37"/>
          <p:cNvCxnSpPr/>
          <p:nvPr/>
        </p:nvCxnSpPr>
        <p:spPr>
          <a:xfrm>
            <a:off x="6156961" y="5572196"/>
            <a:ext cx="108373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37"/>
          <p:cNvSpPr/>
          <p:nvPr/>
        </p:nvSpPr>
        <p:spPr>
          <a:xfrm>
            <a:off x="1767841" y="4515555"/>
            <a:ext cx="713457" cy="1824284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1713654" y="3242168"/>
            <a:ext cx="1463039" cy="740551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1864943" y="3203786"/>
            <a:ext cx="1151431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External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cxnSp>
        <p:nvCxnSpPr>
          <p:cNvPr id="876" name="Google Shape;876;p37"/>
          <p:cNvCxnSpPr/>
          <p:nvPr/>
        </p:nvCxnSpPr>
        <p:spPr>
          <a:xfrm flipH="1">
            <a:off x="2097476" y="3973688"/>
            <a:ext cx="248355" cy="52380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77" name="Google Shape;877;p37"/>
          <p:cNvSpPr/>
          <p:nvPr/>
        </p:nvSpPr>
        <p:spPr>
          <a:xfrm rot="-5400000">
            <a:off x="1282526" y="5073076"/>
            <a:ext cx="1663766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User Interface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Handler</a:t>
            </a: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3005103" y="4542649"/>
            <a:ext cx="740551" cy="1824284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9" name="Google Shape;879;p37"/>
          <p:cNvSpPr/>
          <p:nvPr/>
        </p:nvSpPr>
        <p:spPr>
          <a:xfrm>
            <a:off x="3411503" y="3242169"/>
            <a:ext cx="1571413" cy="740551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0" name="Google Shape;880;p37"/>
          <p:cNvSpPr/>
          <p:nvPr/>
        </p:nvSpPr>
        <p:spPr>
          <a:xfrm>
            <a:off x="3420530" y="3197013"/>
            <a:ext cx="1521750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Conceptual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cxnSp>
        <p:nvCxnSpPr>
          <p:cNvPr id="881" name="Google Shape;881;p37"/>
          <p:cNvCxnSpPr/>
          <p:nvPr/>
        </p:nvCxnSpPr>
        <p:spPr>
          <a:xfrm>
            <a:off x="2950916" y="3994008"/>
            <a:ext cx="311124" cy="52275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82" name="Google Shape;882;p37"/>
          <p:cNvCxnSpPr/>
          <p:nvPr/>
        </p:nvCxnSpPr>
        <p:spPr>
          <a:xfrm flipH="1">
            <a:off x="3379894" y="4000782"/>
            <a:ext cx="519289" cy="52380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83" name="Google Shape;883;p37"/>
          <p:cNvCxnSpPr/>
          <p:nvPr/>
        </p:nvCxnSpPr>
        <p:spPr>
          <a:xfrm>
            <a:off x="2508392" y="5499946"/>
            <a:ext cx="48768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37"/>
          <p:cNvSpPr/>
          <p:nvPr/>
        </p:nvSpPr>
        <p:spPr>
          <a:xfrm rot="-5400000">
            <a:off x="2497703" y="5093397"/>
            <a:ext cx="1714711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Semantic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Controller</a:t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52533" y="4542649"/>
            <a:ext cx="740551" cy="1905564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886" name="Google Shape;886;p37"/>
          <p:cNvCxnSpPr/>
          <p:nvPr/>
        </p:nvCxnSpPr>
        <p:spPr>
          <a:xfrm>
            <a:off x="5028071" y="5499947"/>
            <a:ext cx="41543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37"/>
          <p:cNvSpPr/>
          <p:nvPr/>
        </p:nvSpPr>
        <p:spPr>
          <a:xfrm rot="-5400000">
            <a:off x="5234643" y="5053271"/>
            <a:ext cx="1221487" cy="8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Execution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Monitor</a:t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8534401" y="2944143"/>
            <a:ext cx="1029546" cy="885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9" name="Google Shape;889;p37"/>
          <p:cNvSpPr/>
          <p:nvPr/>
        </p:nvSpPr>
        <p:spPr>
          <a:xfrm>
            <a:off x="8613423" y="4542650"/>
            <a:ext cx="903110" cy="1878472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890" name="Google Shape;890;p37"/>
          <p:cNvCxnSpPr/>
          <p:nvPr/>
        </p:nvCxnSpPr>
        <p:spPr>
          <a:xfrm>
            <a:off x="8179930" y="5490917"/>
            <a:ext cx="401884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91" name="Google Shape;891;p37"/>
          <p:cNvGrpSpPr/>
          <p:nvPr/>
        </p:nvGrpSpPr>
        <p:grpSpPr>
          <a:xfrm>
            <a:off x="8532143" y="2889956"/>
            <a:ext cx="1031804" cy="1047609"/>
            <a:chOff x="3779" y="1280"/>
            <a:chExt cx="457" cy="464"/>
          </a:xfrm>
        </p:grpSpPr>
        <p:sp>
          <p:nvSpPr>
            <p:cNvPr id="892" name="Google Shape;892;p37"/>
            <p:cNvSpPr/>
            <p:nvPr/>
          </p:nvSpPr>
          <p:spPr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895" name="Google Shape;895;p37"/>
          <p:cNvCxnSpPr/>
          <p:nvPr/>
        </p:nvCxnSpPr>
        <p:spPr>
          <a:xfrm>
            <a:off x="9055947" y="3802099"/>
            <a:ext cx="0" cy="71345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96" name="Google Shape;896;p37"/>
          <p:cNvSpPr/>
          <p:nvPr/>
        </p:nvSpPr>
        <p:spPr>
          <a:xfrm>
            <a:off x="8539487" y="3043485"/>
            <a:ext cx="1041951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Log</a:t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 rot="-5400000">
            <a:off x="8185652" y="5131781"/>
            <a:ext cx="1785744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 Recovery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Manager</a:t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9986152" y="4542650"/>
            <a:ext cx="903111" cy="1878471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899" name="Google Shape;899;p37"/>
          <p:cNvCxnSpPr/>
          <p:nvPr/>
        </p:nvCxnSpPr>
        <p:spPr>
          <a:xfrm>
            <a:off x="9552659" y="5490917"/>
            <a:ext cx="401884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37"/>
          <p:cNvSpPr/>
          <p:nvPr/>
        </p:nvSpPr>
        <p:spPr>
          <a:xfrm>
            <a:off x="9724250" y="3242170"/>
            <a:ext cx="1463040" cy="740551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1" name="Google Shape;901;p37"/>
          <p:cNvSpPr/>
          <p:nvPr/>
        </p:nvSpPr>
        <p:spPr>
          <a:xfrm>
            <a:off x="9863788" y="3212819"/>
            <a:ext cx="1123003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Internal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cxnSp>
        <p:nvCxnSpPr>
          <p:cNvPr id="902" name="Google Shape;902;p37"/>
          <p:cNvCxnSpPr/>
          <p:nvPr/>
        </p:nvCxnSpPr>
        <p:spPr>
          <a:xfrm>
            <a:off x="10410614" y="3991752"/>
            <a:ext cx="0" cy="52380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03" name="Google Shape;903;p37"/>
          <p:cNvSpPr/>
          <p:nvPr/>
        </p:nvSpPr>
        <p:spPr>
          <a:xfrm rot="-5400000">
            <a:off x="9838659" y="5032093"/>
            <a:ext cx="1195839" cy="88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Runtime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Support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Processor</a:t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6879449" y="3242169"/>
            <a:ext cx="1571414" cy="740551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5" name="Google Shape;905;p37"/>
          <p:cNvSpPr/>
          <p:nvPr/>
        </p:nvSpPr>
        <p:spPr>
          <a:xfrm>
            <a:off x="7240694" y="4542649"/>
            <a:ext cx="903112" cy="1878471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06" name="Google Shape;906;p37"/>
          <p:cNvCxnSpPr/>
          <p:nvPr/>
        </p:nvCxnSpPr>
        <p:spPr>
          <a:xfrm>
            <a:off x="7701281" y="3991751"/>
            <a:ext cx="0" cy="52380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07" name="Google Shape;907;p37"/>
          <p:cNvSpPr/>
          <p:nvPr/>
        </p:nvSpPr>
        <p:spPr>
          <a:xfrm rot="-5400000">
            <a:off x="6948607" y="5147584"/>
            <a:ext cx="1471481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 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Processor</a:t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6944921" y="3197013"/>
            <a:ext cx="1521750" cy="83869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Conceptual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Schema</a:t>
            </a:r>
            <a:endParaRPr/>
          </a:p>
        </p:txBody>
      </p:sp>
      <p:cxnSp>
        <p:nvCxnSpPr>
          <p:cNvPr id="909" name="Google Shape;909;p37"/>
          <p:cNvCxnSpPr/>
          <p:nvPr/>
        </p:nvCxnSpPr>
        <p:spPr>
          <a:xfrm flipH="1">
            <a:off x="4774208" y="3957885"/>
            <a:ext cx="967322" cy="5588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10" name="Google Shape;910;p37"/>
          <p:cNvSpPr/>
          <p:nvPr/>
        </p:nvSpPr>
        <p:spPr>
          <a:xfrm>
            <a:off x="4242366" y="4542649"/>
            <a:ext cx="767644" cy="1878471"/>
          </a:xfrm>
          <a:prstGeom prst="roundRect">
            <a:avLst>
              <a:gd fmla="val 24032" name="adj"/>
            </a:avLst>
          </a:prstGeom>
          <a:solidFill>
            <a:srgbClr val="0080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5046135" y="3178951"/>
            <a:ext cx="1374986" cy="778933"/>
          </a:xfrm>
          <a:custGeom>
            <a:rect b="b" l="l" r="r" t="t"/>
            <a:pathLst>
              <a:path extrusionOk="0" h="345" w="609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12" name="Google Shape;912;p37"/>
          <p:cNvCxnSpPr/>
          <p:nvPr/>
        </p:nvCxnSpPr>
        <p:spPr>
          <a:xfrm>
            <a:off x="4334935" y="3992880"/>
            <a:ext cx="216747" cy="54186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13" name="Google Shape;913;p37"/>
          <p:cNvCxnSpPr/>
          <p:nvPr/>
        </p:nvCxnSpPr>
        <p:spPr>
          <a:xfrm>
            <a:off x="3772748" y="5499947"/>
            <a:ext cx="45155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37"/>
          <p:cNvSpPr/>
          <p:nvPr/>
        </p:nvSpPr>
        <p:spPr>
          <a:xfrm rot="-5400000">
            <a:off x="3818386" y="5149842"/>
            <a:ext cx="1638180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Global Query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Optimizer</a:t>
            </a: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289974" y="3504071"/>
            <a:ext cx="894080" cy="39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GD/D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2083930" y="6339840"/>
            <a:ext cx="3659857" cy="1083733"/>
          </a:xfrm>
          <a:custGeom>
            <a:rect b="b" l="l" r="r" t="t"/>
            <a:pathLst>
              <a:path extrusionOk="0" h="480" w="1621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917" name="Google Shape;917;p37"/>
          <p:cNvGrpSpPr/>
          <p:nvPr/>
        </p:nvGrpSpPr>
        <p:grpSpPr>
          <a:xfrm>
            <a:off x="7654528" y="6422834"/>
            <a:ext cx="2808312" cy="974246"/>
            <a:chOff x="7654528" y="6422834"/>
            <a:chExt cx="2808312" cy="974246"/>
          </a:xfrm>
        </p:grpSpPr>
        <p:cxnSp>
          <p:nvCxnSpPr>
            <p:cNvPr id="918" name="Google Shape;918;p37"/>
            <p:cNvCxnSpPr/>
            <p:nvPr/>
          </p:nvCxnSpPr>
          <p:spPr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9" name="Google Shape;919;p37"/>
            <p:cNvCxnSpPr/>
            <p:nvPr/>
          </p:nvCxnSpPr>
          <p:spPr>
            <a:xfrm rot="10800000">
              <a:off x="8086576" y="7397080"/>
              <a:ext cx="1872208" cy="0"/>
            </a:xfrm>
            <a:prstGeom prst="straightConnector1">
              <a:avLst/>
            </a:prstGeom>
            <a:solidFill>
              <a:srgbClr val="6682A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0" name="Google Shape;920;p37"/>
            <p:cNvCxnSpPr/>
            <p:nvPr/>
          </p:nvCxnSpPr>
          <p:spPr>
            <a:xfrm rot="10800000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8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Datalogical Multi-DBMS Architecture </a:t>
            </a:r>
            <a:endParaRPr/>
          </a:p>
        </p:txBody>
      </p:sp>
      <p:sp>
        <p:nvSpPr>
          <p:cNvPr id="926" name="Google Shape;926;p38"/>
          <p:cNvSpPr/>
          <p:nvPr/>
        </p:nvSpPr>
        <p:spPr>
          <a:xfrm>
            <a:off x="4185920" y="2709333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4045938" y="2718364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6109547" y="2700302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5888285" y="4343964"/>
            <a:ext cx="141788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3020907" y="7289429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31" name="Google Shape;931;p38"/>
          <p:cNvCxnSpPr/>
          <p:nvPr/>
        </p:nvCxnSpPr>
        <p:spPr>
          <a:xfrm>
            <a:off x="4558184" y="3508648"/>
            <a:ext cx="1880998" cy="82628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8"/>
          <p:cNvCxnSpPr/>
          <p:nvPr/>
        </p:nvCxnSpPr>
        <p:spPr>
          <a:xfrm>
            <a:off x="6619804" y="3436640"/>
            <a:ext cx="0" cy="889262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8"/>
          <p:cNvCxnSpPr/>
          <p:nvPr/>
        </p:nvCxnSpPr>
        <p:spPr>
          <a:xfrm flipH="1">
            <a:off x="6773333" y="3504071"/>
            <a:ext cx="1842347" cy="830862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38"/>
          <p:cNvSpPr/>
          <p:nvPr/>
        </p:nvSpPr>
        <p:spPr>
          <a:xfrm>
            <a:off x="7186429" y="2542259"/>
            <a:ext cx="702324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...</a:t>
            </a:r>
            <a:endParaRPr/>
          </a:p>
        </p:txBody>
      </p:sp>
      <p:cxnSp>
        <p:nvCxnSpPr>
          <p:cNvPr id="935" name="Google Shape;935;p38"/>
          <p:cNvCxnSpPr/>
          <p:nvPr/>
        </p:nvCxnSpPr>
        <p:spPr>
          <a:xfrm flipH="1">
            <a:off x="4154311" y="5156765"/>
            <a:ext cx="2311964" cy="1155982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8"/>
          <p:cNvCxnSpPr/>
          <p:nvPr/>
        </p:nvCxnSpPr>
        <p:spPr>
          <a:xfrm>
            <a:off x="6944925" y="5156764"/>
            <a:ext cx="2212622" cy="110179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8"/>
          <p:cNvCxnSpPr/>
          <p:nvPr/>
        </p:nvCxnSpPr>
        <p:spPr>
          <a:xfrm>
            <a:off x="6619804" y="5156765"/>
            <a:ext cx="0" cy="76764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8"/>
          <p:cNvCxnSpPr/>
          <p:nvPr/>
        </p:nvCxnSpPr>
        <p:spPr>
          <a:xfrm>
            <a:off x="3504071" y="6782364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8"/>
          <p:cNvCxnSpPr/>
          <p:nvPr/>
        </p:nvCxnSpPr>
        <p:spPr>
          <a:xfrm>
            <a:off x="3504071" y="6731565"/>
            <a:ext cx="0" cy="63217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8"/>
          <p:cNvCxnSpPr/>
          <p:nvPr/>
        </p:nvCxnSpPr>
        <p:spPr>
          <a:xfrm>
            <a:off x="6619804" y="6782364"/>
            <a:ext cx="0" cy="6321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38"/>
          <p:cNvCxnSpPr/>
          <p:nvPr/>
        </p:nvCxnSpPr>
        <p:spPr>
          <a:xfrm>
            <a:off x="6619804" y="6731565"/>
            <a:ext cx="0" cy="63217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38"/>
          <p:cNvCxnSpPr/>
          <p:nvPr/>
        </p:nvCxnSpPr>
        <p:spPr>
          <a:xfrm>
            <a:off x="9816818" y="6748498"/>
            <a:ext cx="0" cy="63217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38"/>
          <p:cNvSpPr/>
          <p:nvPr/>
        </p:nvSpPr>
        <p:spPr>
          <a:xfrm>
            <a:off x="6087538" y="4483947"/>
            <a:ext cx="101938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GCS</a:t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3079173" y="4285263"/>
            <a:ext cx="849801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…</a:t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9310639" y="4312356"/>
            <a:ext cx="849801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…</a:t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4137292" y="2858347"/>
            <a:ext cx="107261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GES</a:t>
            </a:r>
            <a:r>
              <a:rPr b="1" baseline="-25000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5969565" y="2709333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8001565" y="2691271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1743005" y="4343964"/>
            <a:ext cx="1255324" cy="794738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0" name="Google Shape;950;p38"/>
          <p:cNvSpPr/>
          <p:nvPr/>
        </p:nvSpPr>
        <p:spPr>
          <a:xfrm>
            <a:off x="4045938" y="4343964"/>
            <a:ext cx="1255324" cy="794738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2880925" y="5946987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2880925" y="7397080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5996658" y="5942471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5996658" y="7419658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9166578" y="5942471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9166578" y="7397080"/>
            <a:ext cx="1255324" cy="794738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7920285" y="4343964"/>
            <a:ext cx="1255324" cy="794738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8" name="Google Shape;958;p38"/>
          <p:cNvSpPr/>
          <p:nvPr/>
        </p:nvSpPr>
        <p:spPr>
          <a:xfrm>
            <a:off x="10309014" y="4370094"/>
            <a:ext cx="1255324" cy="794738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59" name="Google Shape;959;p38"/>
          <p:cNvCxnSpPr/>
          <p:nvPr/>
        </p:nvCxnSpPr>
        <p:spPr>
          <a:xfrm>
            <a:off x="2393244" y="5156765"/>
            <a:ext cx="876018" cy="76764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8"/>
          <p:cNvCxnSpPr/>
          <p:nvPr/>
        </p:nvCxnSpPr>
        <p:spPr>
          <a:xfrm>
            <a:off x="8518624" y="5164537"/>
            <a:ext cx="964043" cy="75084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8"/>
          <p:cNvCxnSpPr/>
          <p:nvPr/>
        </p:nvCxnSpPr>
        <p:spPr>
          <a:xfrm flipH="1">
            <a:off x="3793067" y="5156765"/>
            <a:ext cx="894080" cy="76764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8"/>
          <p:cNvCxnSpPr/>
          <p:nvPr/>
        </p:nvCxnSpPr>
        <p:spPr>
          <a:xfrm flipH="1">
            <a:off x="10024533" y="5156765"/>
            <a:ext cx="894080" cy="76764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38"/>
          <p:cNvSpPr/>
          <p:nvPr/>
        </p:nvSpPr>
        <p:spPr>
          <a:xfrm>
            <a:off x="6107619" y="6082453"/>
            <a:ext cx="103566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9265551" y="6082453"/>
            <a:ext cx="1057379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i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i="1"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7847599" y="5856676"/>
            <a:ext cx="849801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…</a:t>
            </a: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7847599" y="7181056"/>
            <a:ext cx="849801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…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6163135" y="7533028"/>
            <a:ext cx="92462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9321067" y="7533028"/>
            <a:ext cx="946346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i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i="1"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9" name="Google Shape;969;p38"/>
          <p:cNvSpPr/>
          <p:nvPr/>
        </p:nvSpPr>
        <p:spPr>
          <a:xfrm>
            <a:off x="1808706" y="4483947"/>
            <a:ext cx="1126180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LES</a:t>
            </a:r>
            <a:r>
              <a:rPr b="1" baseline="-25000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11</a:t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107900" y="4483947"/>
            <a:ext cx="113140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LES</a:t>
            </a:r>
            <a:r>
              <a:rPr b="1" baseline="-25000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r>
              <a:rPr b="1" baseline="-25000" i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7995113" y="4483947"/>
            <a:ext cx="1105667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LES</a:t>
            </a:r>
            <a:r>
              <a:rPr b="1" baseline="-25000" i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b="1" baseline="-25000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10326203" y="4483947"/>
            <a:ext cx="1220946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LES</a:t>
            </a:r>
            <a:r>
              <a:rPr b="1" baseline="-25000" i="1" lang="en-US" sz="2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nm</a:t>
            </a:r>
            <a:endParaRPr b="1" baseline="-25000" i="1" sz="2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6060919" y="2849315"/>
            <a:ext cx="107261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GES</a:t>
            </a:r>
            <a:r>
              <a:rPr b="1" baseline="-25000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8083188" y="2831253"/>
            <a:ext cx="1094336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GES</a:t>
            </a:r>
            <a:r>
              <a:rPr b="1" baseline="-25000" i="1" lang="en-US" sz="26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 b="1" baseline="-25000" i="1" sz="26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75" name="Google Shape;975;p38"/>
          <p:cNvSpPr/>
          <p:nvPr/>
        </p:nvSpPr>
        <p:spPr>
          <a:xfrm>
            <a:off x="3047402" y="7510450"/>
            <a:ext cx="924628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LIS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991886" y="6086969"/>
            <a:ext cx="1035661" cy="52777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LCS</a:t>
            </a:r>
            <a:r>
              <a:rPr b="1" baseline="-25000"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/>
          <p:nvPr>
            <p:ph type="title"/>
          </p:nvPr>
        </p:nvSpPr>
        <p:spPr>
          <a:xfrm>
            <a:off x="355600" y="444500"/>
            <a:ext cx="12483504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28675" spcFirstLastPara="1" rIns="128675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MDBS Components &amp; Execution</a:t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>
            <a:off x="3973689" y="4284596"/>
            <a:ext cx="5111609" cy="975360"/>
          </a:xfrm>
          <a:prstGeom prst="rect">
            <a:avLst/>
          </a:prstGeom>
          <a:solidFill>
            <a:srgbClr val="CBCBE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5526104" y="4372744"/>
            <a:ext cx="2142249" cy="92788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Multi-DBMS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Layer</a:t>
            </a:r>
            <a:endParaRPr sz="26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4" name="Google Shape;984;p39"/>
          <p:cNvSpPr/>
          <p:nvPr/>
        </p:nvSpPr>
        <p:spPr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5" name="Google Shape;985;p39"/>
          <p:cNvSpPr/>
          <p:nvPr/>
        </p:nvSpPr>
        <p:spPr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6" name="Google Shape;986;p39"/>
          <p:cNvSpPr/>
          <p:nvPr/>
        </p:nvSpPr>
        <p:spPr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7" name="Google Shape;987;p39"/>
          <p:cNvSpPr/>
          <p:nvPr/>
        </p:nvSpPr>
        <p:spPr>
          <a:xfrm>
            <a:off x="2546773" y="6443032"/>
            <a:ext cx="2004907" cy="10656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2939645" y="6736543"/>
            <a:ext cx="1221422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DBMS</a:t>
            </a:r>
            <a:r>
              <a:rPr baseline="-25000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8398933" y="6443032"/>
            <a:ext cx="2004907" cy="10927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8791805" y="6750090"/>
            <a:ext cx="1221422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DBMS</a:t>
            </a:r>
            <a:r>
              <a:rPr baseline="-25000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/>
          </a:p>
        </p:txBody>
      </p:sp>
      <p:sp>
        <p:nvSpPr>
          <p:cNvPr id="991" name="Google Shape;991;p39"/>
          <p:cNvSpPr/>
          <p:nvPr/>
        </p:nvSpPr>
        <p:spPr>
          <a:xfrm>
            <a:off x="5472853" y="6443032"/>
            <a:ext cx="2004907" cy="10656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5865725" y="6736543"/>
            <a:ext cx="1221422" cy="4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DBMS</a:t>
            </a:r>
            <a:r>
              <a:rPr baseline="-25000"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993" name="Google Shape;993;p39"/>
          <p:cNvSpPr/>
          <p:nvPr/>
        </p:nvSpPr>
        <p:spPr>
          <a:xfrm>
            <a:off x="5891363" y="2356520"/>
            <a:ext cx="1303753" cy="118949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Request</a:t>
            </a:r>
            <a:endParaRPr/>
          </a:p>
        </p:txBody>
      </p:sp>
      <p:sp>
        <p:nvSpPr>
          <p:cNvPr id="994" name="Google Shape;994;p39"/>
          <p:cNvSpPr/>
          <p:nvPr/>
        </p:nvSpPr>
        <p:spPr>
          <a:xfrm>
            <a:off x="789715" y="4164935"/>
            <a:ext cx="1303753" cy="118949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Request</a:t>
            </a:r>
            <a:endParaRPr/>
          </a:p>
        </p:txBody>
      </p:sp>
      <p:sp>
        <p:nvSpPr>
          <p:cNvPr id="995" name="Google Shape;995;p39"/>
          <p:cNvSpPr/>
          <p:nvPr/>
        </p:nvSpPr>
        <p:spPr>
          <a:xfrm>
            <a:off x="2582566" y="5282535"/>
            <a:ext cx="1768505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Subrequest</a:t>
            </a:r>
            <a:endParaRPr sz="23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996" name="Google Shape;996;p39"/>
          <p:cNvGrpSpPr/>
          <p:nvPr/>
        </p:nvGrpSpPr>
        <p:grpSpPr>
          <a:xfrm>
            <a:off x="3061547" y="8402783"/>
            <a:ext cx="975360" cy="722489"/>
            <a:chOff x="1356" y="3632"/>
            <a:chExt cx="432" cy="320"/>
          </a:xfrm>
        </p:grpSpPr>
        <p:sp>
          <p:nvSpPr>
            <p:cNvPr id="997" name="Google Shape;997;p39"/>
            <p:cNvSpPr/>
            <p:nvPr/>
          </p:nvSpPr>
          <p:spPr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1376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1376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1376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1376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1376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1376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376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376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1376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1376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376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376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5987627" y="8402783"/>
            <a:ext cx="975360" cy="722489"/>
            <a:chOff x="2652" y="3632"/>
            <a:chExt cx="432" cy="320"/>
          </a:xfrm>
        </p:grpSpPr>
        <p:sp>
          <p:nvSpPr>
            <p:cNvPr id="1026" name="Google Shape;1026;p39"/>
            <p:cNvSpPr/>
            <p:nvPr/>
          </p:nvSpPr>
          <p:spPr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672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672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672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2672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672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672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672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672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672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672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672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672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1054" name="Google Shape;1054;p39"/>
          <p:cNvGrpSpPr/>
          <p:nvPr/>
        </p:nvGrpSpPr>
        <p:grpSpPr>
          <a:xfrm>
            <a:off x="8913707" y="8402783"/>
            <a:ext cx="975360" cy="722489"/>
            <a:chOff x="3948" y="3632"/>
            <a:chExt cx="432" cy="320"/>
          </a:xfrm>
        </p:grpSpPr>
        <p:sp>
          <p:nvSpPr>
            <p:cNvPr id="1055" name="Google Shape;1055;p39"/>
            <p:cNvSpPr/>
            <p:nvPr/>
          </p:nvSpPr>
          <p:spPr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3968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3968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3968" y="3788"/>
              <a:ext cx="400" cy="16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968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968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3968" y="3756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3968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968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968" y="3708"/>
              <a:ext cx="400" cy="144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3968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3968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3968" y="3652"/>
              <a:ext cx="400" cy="152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1083" name="Google Shape;1083;p39"/>
          <p:cNvCxnSpPr/>
          <p:nvPr/>
        </p:nvCxnSpPr>
        <p:spPr>
          <a:xfrm>
            <a:off x="3549227" y="7517734"/>
            <a:ext cx="0" cy="10837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4" name="Google Shape;1084;p39"/>
          <p:cNvCxnSpPr/>
          <p:nvPr/>
        </p:nvCxnSpPr>
        <p:spPr>
          <a:xfrm>
            <a:off x="6475307" y="7544828"/>
            <a:ext cx="0" cy="10837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5" name="Google Shape;1085;p39"/>
          <p:cNvCxnSpPr/>
          <p:nvPr/>
        </p:nvCxnSpPr>
        <p:spPr>
          <a:xfrm>
            <a:off x="9401387" y="7571921"/>
            <a:ext cx="0" cy="10837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6" name="Google Shape;1086;p39"/>
          <p:cNvCxnSpPr/>
          <p:nvPr/>
        </p:nvCxnSpPr>
        <p:spPr>
          <a:xfrm>
            <a:off x="6529493" y="5268988"/>
            <a:ext cx="0" cy="11650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87" name="Google Shape;1087;p39"/>
          <p:cNvCxnSpPr/>
          <p:nvPr/>
        </p:nvCxnSpPr>
        <p:spPr>
          <a:xfrm flipH="1">
            <a:off x="3603413" y="5268987"/>
            <a:ext cx="1544320" cy="119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88" name="Google Shape;1088;p39"/>
          <p:cNvCxnSpPr/>
          <p:nvPr/>
        </p:nvCxnSpPr>
        <p:spPr>
          <a:xfrm>
            <a:off x="7857067" y="5268987"/>
            <a:ext cx="1544320" cy="119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89" name="Google Shape;1089;p39"/>
          <p:cNvSpPr/>
          <p:nvPr/>
        </p:nvSpPr>
        <p:spPr>
          <a:xfrm>
            <a:off x="8624380" y="5282535"/>
            <a:ext cx="1768505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Subrequest</a:t>
            </a:r>
            <a:endParaRPr sz="23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90" name="Google Shape;1090;p39"/>
          <p:cNvSpPr/>
          <p:nvPr/>
        </p:nvSpPr>
        <p:spPr>
          <a:xfrm>
            <a:off x="6538193" y="5282535"/>
            <a:ext cx="1768505" cy="835555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Subrequest</a:t>
            </a:r>
            <a:endParaRPr sz="23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91" name="Google Shape;1091;p39"/>
          <p:cNvSpPr/>
          <p:nvPr/>
        </p:nvSpPr>
        <p:spPr>
          <a:xfrm>
            <a:off x="11058088" y="4192028"/>
            <a:ext cx="1303753" cy="1189498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Request</a:t>
            </a:r>
            <a:endParaRPr/>
          </a:p>
        </p:txBody>
      </p:sp>
      <p:cxnSp>
        <p:nvCxnSpPr>
          <p:cNvPr id="1092" name="Google Shape;1092;p39"/>
          <p:cNvCxnSpPr/>
          <p:nvPr/>
        </p:nvCxnSpPr>
        <p:spPr>
          <a:xfrm>
            <a:off x="1625600" y="5350268"/>
            <a:ext cx="1219200" cy="10837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93" name="Google Shape;1093;p39"/>
          <p:cNvCxnSpPr/>
          <p:nvPr/>
        </p:nvCxnSpPr>
        <p:spPr>
          <a:xfrm flipH="1">
            <a:off x="10214187" y="5350268"/>
            <a:ext cx="1219200" cy="10837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94" name="Google Shape;1094;p39"/>
          <p:cNvCxnSpPr/>
          <p:nvPr/>
        </p:nvCxnSpPr>
        <p:spPr>
          <a:xfrm>
            <a:off x="6529493" y="3508648"/>
            <a:ext cx="0" cy="75788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FF5008">
                <a:alpha val="74901"/>
              </a:srgbClr>
            </a:outerShdw>
          </a:effectLst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FF5008">
                <a:alpha val="74901"/>
              </a:srgbClr>
            </a:outerShdw>
          </a:effectLst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885831" y="5752818"/>
            <a:ext cx="3124764" cy="1715911"/>
          </a:xfrm>
          <a:prstGeom prst="rect">
            <a:avLst/>
          </a:prstGeom>
          <a:solidFill>
            <a:srgbClr val="493A2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93744B">
                <a:alpha val="74901"/>
              </a:srgbClr>
            </a:outerShdw>
          </a:effectLst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3368604" y="4018845"/>
            <a:ext cx="2257778" cy="171591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4" name="Google Shape;154;p4"/>
          <p:cNvCxnSpPr/>
          <p:nvPr/>
        </p:nvCxnSpPr>
        <p:spPr>
          <a:xfrm flipH="1">
            <a:off x="7369387" y="4018845"/>
            <a:ext cx="2275840" cy="171591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5" name="Google Shape;155;p4"/>
          <p:cNvSpPr/>
          <p:nvPr/>
        </p:nvSpPr>
        <p:spPr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Computer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Networks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integration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distribution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integration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integration ≠ centralization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</p:spPr>
        <p:txBody>
          <a:bodyPr anchorCtr="0" anchor="t" bIns="36100" lIns="90300" spcFirstLastPara="1" rIns="90300" wrap="square" tIns="361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Systems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0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Mediator/Wrapper Architecture</a:t>
            </a:r>
            <a:endParaRPr/>
          </a:p>
        </p:txBody>
      </p:sp>
      <p:pic>
        <p:nvPicPr>
          <p:cNvPr descr="Fig-1-19.jpg" id="1100" name="Google Shape;11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152" y="2428528"/>
            <a:ext cx="5400600" cy="680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A number of autonomous processing elements (not necessarily homogeneous) that are interconnected by a computer network and that cooperate in performing their assigned tasks.</a:t>
            </a:r>
            <a:endParaRPr/>
          </a:p>
          <a:p>
            <a:pPr indent="-368300" lvl="0" marL="368300" rtl="0" algn="l">
              <a:spcBef>
                <a:spcPts val="1200"/>
              </a:spcBef>
              <a:spcAft>
                <a:spcPts val="0"/>
              </a:spcAft>
              <a:buSzPts val="4200"/>
              <a:buChar char="•"/>
            </a:pPr>
            <a:r>
              <a:rPr lang="en-US">
                <a:solidFill>
                  <a:schemeClr val="dk2"/>
                </a:solidFill>
              </a:rPr>
              <a:t>What is being distributed?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Processing logic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Function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Data</a:t>
            </a:r>
            <a:endParaRPr/>
          </a:p>
          <a:p>
            <a:pPr indent="-368300" lvl="1" marL="762000" rtl="0" algn="l">
              <a:spcBef>
                <a:spcPts val="120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solidFill>
                  <a:schemeClr val="dk2"/>
                </a:solidFill>
              </a:rPr>
              <a:t>Control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566704" y="216747"/>
            <a:ext cx="12329724" cy="1600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Distributed Database System?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650240" y="2384214"/>
            <a:ext cx="11704320" cy="628565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A distributed database (DDB) is a collection of multiple, </a:t>
            </a:r>
            <a:r>
              <a:rPr i="1" lang="en-US">
                <a:solidFill>
                  <a:srgbClr val="0000FF"/>
                </a:solidFill>
              </a:rPr>
              <a:t>logically interrelated</a:t>
            </a:r>
            <a:r>
              <a:rPr i="1" lang="en-US"/>
              <a:t> </a:t>
            </a:r>
            <a:r>
              <a:rPr lang="en-US"/>
              <a:t>databases distributed over a </a:t>
            </a:r>
            <a:r>
              <a:rPr i="1" lang="en-US">
                <a:solidFill>
                  <a:srgbClr val="0000FF"/>
                </a:solidFill>
              </a:rPr>
              <a:t>computer network</a:t>
            </a:r>
            <a:r>
              <a:rPr i="1" lang="en-US"/>
              <a:t>.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600"/>
              </a:spcBef>
              <a:spcAft>
                <a:spcPts val="0"/>
              </a:spcAft>
              <a:buSzPts val="4200"/>
              <a:buNone/>
            </a:pPr>
            <a:r>
              <a:rPr lang="en-US"/>
              <a:t>A distributed database management system (D–DBMS) is the software that manages the DDB and provides an access mechanism that makes this distribution </a:t>
            </a:r>
            <a:r>
              <a:rPr lang="en-US">
                <a:solidFill>
                  <a:srgbClr val="0000FF"/>
                </a:solidFill>
              </a:rPr>
              <a:t>transparent</a:t>
            </a:r>
            <a:r>
              <a:rPr lang="en-US">
                <a:solidFill>
                  <a:srgbClr val="333399"/>
                </a:solidFill>
              </a:rPr>
              <a:t> </a:t>
            </a:r>
            <a:r>
              <a:rPr lang="en-US"/>
              <a:t>to the users. </a:t>
            </a:r>
            <a:endParaRPr/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SzPts val="4200"/>
              <a:buNone/>
            </a:pPr>
            <a:r>
              <a:rPr lang="en-US"/>
              <a:t>Distributed database system (DDBS) = DDB + D–DBMS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 DDBS?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8300" lvl="0" marL="36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 timesharing computer system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 loosely or tightly coupled multiprocessor system</a:t>
            </a:r>
            <a:endParaRPr/>
          </a:p>
          <a:p>
            <a:pPr indent="-368300" lvl="0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4200"/>
              <a:buChar char="•"/>
            </a:pPr>
            <a:r>
              <a:rPr lang="en-US"/>
              <a:t>A database system which resides at one of the nodes of a network of computers - this is a centralized database on a network node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Centralized DBMS on a Network</a:t>
            </a:r>
            <a:endParaRPr/>
          </a:p>
        </p:txBody>
      </p:sp>
      <p:cxnSp>
        <p:nvCxnSpPr>
          <p:cNvPr id="185" name="Google Shape;185;p8"/>
          <p:cNvCxnSpPr/>
          <p:nvPr/>
        </p:nvCxnSpPr>
        <p:spPr>
          <a:xfrm>
            <a:off x="5987627" y="3781023"/>
            <a:ext cx="0" cy="118307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8"/>
          <p:cNvCxnSpPr/>
          <p:nvPr/>
        </p:nvCxnSpPr>
        <p:spPr>
          <a:xfrm flipH="1">
            <a:off x="4172374" y="6589698"/>
            <a:ext cx="921173" cy="9663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8"/>
          <p:cNvCxnSpPr/>
          <p:nvPr/>
        </p:nvCxnSpPr>
        <p:spPr>
          <a:xfrm rot="10800000">
            <a:off x="3540196" y="4675103"/>
            <a:ext cx="1228231" cy="3273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8"/>
          <p:cNvCxnSpPr/>
          <p:nvPr/>
        </p:nvCxnSpPr>
        <p:spPr>
          <a:xfrm flipH="1" rot="10800000">
            <a:off x="7595164" y="4422232"/>
            <a:ext cx="650240" cy="46961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8"/>
          <p:cNvCxnSpPr/>
          <p:nvPr/>
        </p:nvCxnSpPr>
        <p:spPr>
          <a:xfrm>
            <a:off x="6926862" y="6589699"/>
            <a:ext cx="848924" cy="100245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8"/>
          <p:cNvSpPr/>
          <p:nvPr/>
        </p:nvSpPr>
        <p:spPr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959751" y="4322890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5183858" y="2914036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7676444" y="3537183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 flipH="1" rot="10800000">
            <a:off x="9302045" y="3115733"/>
            <a:ext cx="1011484" cy="4876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8"/>
          <p:cNvSpPr/>
          <p:nvPr/>
        </p:nvSpPr>
        <p:spPr>
          <a:xfrm>
            <a:off x="6972018" y="7541096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3178951" y="7574090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grpSp>
        <p:nvGrpSpPr>
          <p:cNvPr id="197" name="Google Shape;197;p8"/>
          <p:cNvGrpSpPr/>
          <p:nvPr/>
        </p:nvGrpSpPr>
        <p:grpSpPr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98" name="Google Shape;198;p8"/>
            <p:cNvSpPr/>
            <p:nvPr/>
          </p:nvSpPr>
          <p:spPr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202" name="Google Shape;202;p8"/>
            <p:cNvSpPr/>
            <p:nvPr/>
          </p:nvSpPr>
          <p:spPr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206" name="Google Shape;206;p8"/>
            <p:cNvSpPr/>
            <p:nvPr/>
          </p:nvSpPr>
          <p:spPr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210" name="Google Shape;210;p8"/>
            <p:cNvSpPr/>
            <p:nvPr/>
          </p:nvSpPr>
          <p:spPr>
            <a:xfrm>
              <a:off x="2006" y="1098"/>
              <a:ext cx="1944" cy="710"/>
            </a:xfrm>
            <a:custGeom>
              <a:rect b="b" l="l" r="r" t="t"/>
              <a:pathLst>
                <a:path extrusionOk="0" h="1420" w="3888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020" y="1310"/>
              <a:ext cx="1785" cy="500"/>
            </a:xfrm>
            <a:custGeom>
              <a:rect b="b" l="l" r="r" t="t"/>
              <a:pathLst>
                <a:path extrusionOk="0" h="1000" w="3569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212" name="Google Shape;212;p8"/>
          <p:cNvSpPr/>
          <p:nvPr/>
        </p:nvSpPr>
        <p:spPr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Communication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Environment</a:t>
            </a:r>
            <a:endParaRPr/>
          </a:p>
        </p:txBody>
      </p:sp>
      <p:cxnSp>
        <p:nvCxnSpPr>
          <p:cNvPr id="218" name="Google Shape;218;p9"/>
          <p:cNvCxnSpPr/>
          <p:nvPr/>
        </p:nvCxnSpPr>
        <p:spPr>
          <a:xfrm flipH="1">
            <a:off x="6394027" y="4041423"/>
            <a:ext cx="81280" cy="94375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9"/>
          <p:cNvCxnSpPr/>
          <p:nvPr/>
        </p:nvCxnSpPr>
        <p:spPr>
          <a:xfrm flipH="1">
            <a:off x="4660053" y="6610774"/>
            <a:ext cx="975360" cy="120565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9"/>
          <p:cNvCxnSpPr/>
          <p:nvPr/>
        </p:nvCxnSpPr>
        <p:spPr>
          <a:xfrm rot="10800000">
            <a:off x="4027876" y="4935502"/>
            <a:ext cx="848924" cy="22577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9"/>
          <p:cNvCxnSpPr/>
          <p:nvPr/>
        </p:nvCxnSpPr>
        <p:spPr>
          <a:xfrm flipH="1" rot="10800000">
            <a:off x="8082845" y="4551681"/>
            <a:ext cx="912142" cy="60056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9"/>
          <p:cNvCxnSpPr/>
          <p:nvPr/>
        </p:nvCxnSpPr>
        <p:spPr>
          <a:xfrm>
            <a:off x="7369387" y="6610773"/>
            <a:ext cx="866987" cy="130048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9"/>
          <p:cNvCxnSpPr/>
          <p:nvPr/>
        </p:nvCxnSpPr>
        <p:spPr>
          <a:xfrm>
            <a:off x="3278293" y="8213796"/>
            <a:ext cx="451556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3251200" y="4131734"/>
            <a:ext cx="0" cy="43349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9"/>
          <p:cNvSpPr/>
          <p:nvPr/>
        </p:nvSpPr>
        <p:spPr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7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447431" y="4603940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671538" y="3174436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164124" y="3797582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flipH="1" rot="10800000">
            <a:off x="9789725" y="3680178"/>
            <a:ext cx="1011484" cy="4876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9"/>
          <p:cNvSpPr/>
          <p:nvPr/>
        </p:nvSpPr>
        <p:spPr>
          <a:xfrm>
            <a:off x="7459698" y="7888676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B99A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3666631" y="7834489"/>
            <a:ext cx="1607538" cy="848924"/>
          </a:xfrm>
          <a:prstGeom prst="rect">
            <a:avLst/>
          </a:prstGeom>
          <a:solidFill>
            <a:srgbClr val="B99A6C"/>
          </a:solidFill>
          <a:ln cap="flat" cmpd="sng" w="12700">
            <a:solidFill>
              <a:srgbClr val="8468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3200" lIns="128675" spcFirstLastPara="1" rIns="128675" wrap="square" tIns="63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grpSp>
        <p:nvGrpSpPr>
          <p:cNvPr id="233" name="Google Shape;233;p9"/>
          <p:cNvGrpSpPr/>
          <p:nvPr/>
        </p:nvGrpSpPr>
        <p:grpSpPr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234" name="Google Shape;234;p9"/>
            <p:cNvSpPr/>
            <p:nvPr/>
          </p:nvSpPr>
          <p:spPr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238" name="Google Shape;238;p9"/>
            <p:cNvSpPr/>
            <p:nvPr/>
          </p:nvSpPr>
          <p:spPr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242" name="Google Shape;242;p9"/>
            <p:cNvSpPr/>
            <p:nvPr/>
          </p:nvSpPr>
          <p:spPr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45" name="Google Shape;245;p9"/>
          <p:cNvGrpSpPr/>
          <p:nvPr/>
        </p:nvGrpSpPr>
        <p:grpSpPr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246" name="Google Shape;246;p9"/>
            <p:cNvSpPr/>
            <p:nvPr/>
          </p:nvSpPr>
          <p:spPr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249" name="Google Shape;249;p9"/>
          <p:cNvCxnSpPr/>
          <p:nvPr/>
        </p:nvCxnSpPr>
        <p:spPr>
          <a:xfrm>
            <a:off x="9077396" y="8313138"/>
            <a:ext cx="9753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" name="Google Shape;250;p9"/>
          <p:cNvGrpSpPr/>
          <p:nvPr/>
        </p:nvGrpSpPr>
        <p:grpSpPr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251" name="Google Shape;251;p9"/>
            <p:cNvSpPr/>
            <p:nvPr/>
          </p:nvSpPr>
          <p:spPr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255" name="Google Shape;255;p9"/>
            <p:cNvSpPr/>
            <p:nvPr/>
          </p:nvSpPr>
          <p:spPr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58" name="Google Shape;258;p9"/>
          <p:cNvGrpSpPr/>
          <p:nvPr/>
        </p:nvGrpSpPr>
        <p:grpSpPr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259" name="Google Shape;259;p9"/>
            <p:cNvSpPr/>
            <p:nvPr/>
          </p:nvSpPr>
          <p:spPr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263" name="Google Shape;263;p9"/>
            <p:cNvSpPr/>
            <p:nvPr/>
          </p:nvSpPr>
          <p:spPr>
            <a:xfrm>
              <a:off x="2006" y="1098"/>
              <a:ext cx="1944" cy="710"/>
            </a:xfrm>
            <a:custGeom>
              <a:rect b="b" l="l" r="r" t="t"/>
              <a:pathLst>
                <a:path extrusionOk="0" h="1420" w="3888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020" y="1310"/>
              <a:ext cx="1785" cy="500"/>
            </a:xfrm>
            <a:custGeom>
              <a:rect b="b" l="l" r="r" t="t"/>
              <a:pathLst>
                <a:path extrusionOk="0" h="1000" w="3569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</p:spPr>
        <p:txBody>
          <a:bodyPr anchorCtr="0" anchor="t" bIns="63200" lIns="128675" spcFirstLastPara="1" rIns="128675" wrap="square" tIns="63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Communication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750"/>
                </a:solidFill>
                <a:latin typeface="Book Antiqua"/>
                <a:ea typeface="Book Antiqua"/>
                <a:cs typeface="Book Antiqua"/>
                <a:sym typeface="Book Antiqua"/>
              </a:rPr>
              <a:t>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