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8" d="100"/>
          <a:sy n="68" d="100"/>
        </p:scale>
        <p:origin x="51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92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444585"/>
            <a:ext cx="7477601" cy="2874645"/>
          </a:xfrm>
          <a:prstGeom prst="rect">
            <a:avLst/>
          </a:prstGeom>
          <a:noFill/>
          <a:ln/>
        </p:spPr>
        <p:txBody>
          <a:bodyPr wrap="square" rtlCol="0" anchor="t"/>
          <a:lstStyle/>
          <a:p>
            <a:pPr marL="0" indent="0">
              <a:lnSpc>
                <a:spcPts val="7545"/>
              </a:lnSpc>
              <a:buNone/>
            </a:pPr>
            <a:r>
              <a:rPr lang="en-US" sz="6036" dirty="0">
                <a:solidFill>
                  <a:srgbClr val="5955EB"/>
                </a:solidFill>
                <a:latin typeface="Libre Baskerville" pitchFamily="34" charset="0"/>
                <a:ea typeface="Libre Baskerville" pitchFamily="34" charset="-122"/>
                <a:cs typeface="Libre Baskerville" pitchFamily="34" charset="-120"/>
              </a:rPr>
              <a:t>Employee Management System</a:t>
            </a:r>
            <a:endParaRPr lang="en-US" sz="6036" dirty="0"/>
          </a:p>
        </p:txBody>
      </p:sp>
      <p:sp>
        <p:nvSpPr>
          <p:cNvPr id="6" name="Text 3"/>
          <p:cNvSpPr/>
          <p:nvPr/>
        </p:nvSpPr>
        <p:spPr>
          <a:xfrm>
            <a:off x="6319599" y="4652486"/>
            <a:ext cx="7477601" cy="2132409"/>
          </a:xfrm>
          <a:prstGeom prst="rect">
            <a:avLst/>
          </a:prstGeom>
          <a:noFill/>
          <a:ln/>
        </p:spPr>
        <p:txBody>
          <a:bodyPr wrap="square" rtlCol="0" anchor="t"/>
          <a:lstStyle/>
          <a:p>
            <a:pPr marR="134620" indent="450850" algn="just">
              <a:lnSpc>
                <a:spcPct val="108000"/>
              </a:lnSpc>
              <a:spcAft>
                <a:spcPts val="15"/>
              </a:spcAft>
            </a:pPr>
            <a:r>
              <a:rPr lang="en-US" sz="175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Employee</a:t>
            </a:r>
            <a:r>
              <a:rPr lang="en-PK" sz="175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 Management System</a:t>
            </a:r>
            <a:r>
              <a:rPr lang="en-US" sz="175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 is</a:t>
            </a:r>
            <a:r>
              <a:rPr lang="en-PK" sz="175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PK" sz="175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ever green project for real life.  </a:t>
            </a:r>
          </a:p>
          <a:p>
            <a:pPr>
              <a:lnSpc>
                <a:spcPct val="107000"/>
              </a:lnSpc>
              <a:spcAft>
                <a:spcPts val="1545"/>
              </a:spcAft>
            </a:pPr>
            <a:r>
              <a:rPr lang="en-PK" sz="1750" dirty="0">
                <a:solidFill>
                  <a:schemeClr val="bg2">
                    <a:lumMod val="50000"/>
                  </a:schemeClr>
                </a:solidFill>
                <a:effectLst/>
                <a:latin typeface="Open Sans" panose="020B0606030504020204" pitchFamily="34" charset="0"/>
                <a:ea typeface="Open Sans" panose="020B0606030504020204" pitchFamily="34" charset="0"/>
                <a:cs typeface="Open Sans" panose="020B0606030504020204" pitchFamily="34" charset="0"/>
              </a:rPr>
              <a:t>This database schema is designed to manage employee information within an organization. It consists of several interconnected tables that store essential details about employees, their roles, salaries, departments, and addresses. </a:t>
            </a:r>
          </a:p>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5" name="Text 2"/>
          <p:cNvSpPr/>
          <p:nvPr/>
        </p:nvSpPr>
        <p:spPr>
          <a:xfrm>
            <a:off x="791408" y="747593"/>
            <a:ext cx="5276493" cy="659606"/>
          </a:xfrm>
          <a:prstGeom prst="rect">
            <a:avLst/>
          </a:prstGeom>
          <a:noFill/>
          <a:ln/>
        </p:spPr>
        <p:txBody>
          <a:bodyPr wrap="none" rtlCol="0" anchor="t"/>
          <a:lstStyle/>
          <a:p>
            <a:pPr marL="0" indent="0">
              <a:lnSpc>
                <a:spcPts val="5193"/>
              </a:lnSpc>
              <a:buNone/>
            </a:pPr>
            <a:r>
              <a:rPr lang="en-US" sz="4155" dirty="0">
                <a:solidFill>
                  <a:srgbClr val="5955EB"/>
                </a:solidFill>
                <a:latin typeface="Libre Baskerville" pitchFamily="34" charset="0"/>
                <a:ea typeface="Libre Baskerville" pitchFamily="34" charset="-122"/>
                <a:cs typeface="Libre Baskerville" pitchFamily="34" charset="-120"/>
              </a:rPr>
              <a:t>Data Manipulation</a:t>
            </a:r>
            <a:endParaRPr lang="en-US" sz="4155" dirty="0"/>
          </a:p>
        </p:txBody>
      </p:sp>
      <p:sp>
        <p:nvSpPr>
          <p:cNvPr id="6" name="Shape 3"/>
          <p:cNvSpPr/>
          <p:nvPr/>
        </p:nvSpPr>
        <p:spPr>
          <a:xfrm>
            <a:off x="1086922" y="1723787"/>
            <a:ext cx="42148" cy="5758220"/>
          </a:xfrm>
          <a:prstGeom prst="rect">
            <a:avLst/>
          </a:prstGeom>
          <a:solidFill>
            <a:srgbClr val="B8B7E0"/>
          </a:solidFill>
          <a:ln/>
        </p:spPr>
      </p:sp>
      <p:sp>
        <p:nvSpPr>
          <p:cNvPr id="7" name="Shape 4"/>
          <p:cNvSpPr/>
          <p:nvPr/>
        </p:nvSpPr>
        <p:spPr>
          <a:xfrm>
            <a:off x="1345406" y="2104906"/>
            <a:ext cx="738664" cy="42148"/>
          </a:xfrm>
          <a:prstGeom prst="rect">
            <a:avLst/>
          </a:prstGeom>
          <a:solidFill>
            <a:srgbClr val="B8B7E0"/>
          </a:solidFill>
          <a:ln/>
        </p:spPr>
      </p:sp>
      <p:sp>
        <p:nvSpPr>
          <p:cNvPr id="8" name="Shape 5"/>
          <p:cNvSpPr/>
          <p:nvPr/>
        </p:nvSpPr>
        <p:spPr>
          <a:xfrm>
            <a:off x="870585" y="1888688"/>
            <a:ext cx="474821" cy="474821"/>
          </a:xfrm>
          <a:prstGeom prst="roundRect">
            <a:avLst>
              <a:gd name="adj" fmla="val 26670"/>
            </a:avLst>
          </a:prstGeom>
          <a:solidFill>
            <a:srgbClr val="DED6FF"/>
          </a:solidFill>
          <a:ln/>
        </p:spPr>
      </p:sp>
      <p:sp>
        <p:nvSpPr>
          <p:cNvPr id="9" name="Text 6"/>
          <p:cNvSpPr/>
          <p:nvPr/>
        </p:nvSpPr>
        <p:spPr>
          <a:xfrm>
            <a:off x="1037392" y="1928217"/>
            <a:ext cx="141208" cy="395645"/>
          </a:xfrm>
          <a:prstGeom prst="rect">
            <a:avLst/>
          </a:prstGeom>
          <a:noFill/>
          <a:ln/>
        </p:spPr>
        <p:txBody>
          <a:bodyPr wrap="none" rtlCol="0" anchor="t"/>
          <a:lstStyle/>
          <a:p>
            <a:pPr marL="0" indent="0" algn="ctr">
              <a:lnSpc>
                <a:spcPts val="3116"/>
              </a:lnSpc>
              <a:buNone/>
            </a:pPr>
            <a:r>
              <a:rPr lang="en-US" sz="2493" dirty="0">
                <a:solidFill>
                  <a:srgbClr val="5955EB"/>
                </a:solidFill>
                <a:latin typeface="Libre Baskerville" pitchFamily="34" charset="0"/>
                <a:ea typeface="Libre Baskerville" pitchFamily="34" charset="-122"/>
                <a:cs typeface="Libre Baskerville" pitchFamily="34" charset="-120"/>
              </a:rPr>
              <a:t>1</a:t>
            </a:r>
            <a:endParaRPr lang="en-US" sz="2493" dirty="0"/>
          </a:p>
        </p:txBody>
      </p:sp>
      <p:sp>
        <p:nvSpPr>
          <p:cNvPr id="10" name="Text 7"/>
          <p:cNvSpPr/>
          <p:nvPr/>
        </p:nvSpPr>
        <p:spPr>
          <a:xfrm>
            <a:off x="2268736" y="1934766"/>
            <a:ext cx="2638187" cy="329803"/>
          </a:xfrm>
          <a:prstGeom prst="rect">
            <a:avLst/>
          </a:prstGeom>
          <a:noFill/>
          <a:ln/>
        </p:spPr>
        <p:txBody>
          <a:bodyPr wrap="none" rtlCol="0" anchor="t"/>
          <a:lstStyle/>
          <a:p>
            <a:pPr marL="0" indent="0" algn="l">
              <a:lnSpc>
                <a:spcPts val="2597"/>
              </a:lnSpc>
              <a:buNone/>
            </a:pPr>
            <a:r>
              <a:rPr lang="en-US" sz="2077" dirty="0">
                <a:solidFill>
                  <a:srgbClr val="5955EB"/>
                </a:solidFill>
                <a:latin typeface="Libre Baskerville" pitchFamily="34" charset="0"/>
                <a:ea typeface="Libre Baskerville" pitchFamily="34" charset="-122"/>
                <a:cs typeface="Libre Baskerville" pitchFamily="34" charset="-120"/>
              </a:rPr>
              <a:t>Remove All Data</a:t>
            </a:r>
            <a:endParaRPr lang="en-US" sz="2077" dirty="0"/>
          </a:p>
        </p:txBody>
      </p:sp>
      <p:sp>
        <p:nvSpPr>
          <p:cNvPr id="11" name="Text 8"/>
          <p:cNvSpPr/>
          <p:nvPr/>
        </p:nvSpPr>
        <p:spPr>
          <a:xfrm>
            <a:off x="2268736" y="2391132"/>
            <a:ext cx="7912656" cy="1012984"/>
          </a:xfrm>
          <a:prstGeom prst="rect">
            <a:avLst/>
          </a:prstGeom>
          <a:noFill/>
          <a:ln/>
        </p:spPr>
        <p:txBody>
          <a:bodyPr wrap="square" rtlCol="0" anchor="t"/>
          <a:lstStyle/>
          <a:p>
            <a:pPr marL="0" indent="0" algn="l">
              <a:lnSpc>
                <a:spcPts val="2659"/>
              </a:lnSpc>
              <a:buNone/>
            </a:pPr>
            <a:r>
              <a:rPr lang="en-US" sz="1662" dirty="0">
                <a:solidFill>
                  <a:srgbClr val="49495A"/>
                </a:solidFill>
                <a:latin typeface="Open Sans" pitchFamily="34" charset="0"/>
                <a:ea typeface="Open Sans" pitchFamily="34" charset="-122"/>
                <a:cs typeface="Open Sans" pitchFamily="34" charset="-120"/>
              </a:rPr>
              <a:t>The system allows for the complete removal of all records from the employee table, effectively resetting the database and providing a clean slate for new data entry.</a:t>
            </a:r>
            <a:endParaRPr lang="en-US" sz="1662" dirty="0"/>
          </a:p>
        </p:txBody>
      </p:sp>
      <p:sp>
        <p:nvSpPr>
          <p:cNvPr id="12" name="Shape 9"/>
          <p:cNvSpPr/>
          <p:nvPr/>
        </p:nvSpPr>
        <p:spPr>
          <a:xfrm>
            <a:off x="1345406" y="4207192"/>
            <a:ext cx="738664" cy="42148"/>
          </a:xfrm>
          <a:prstGeom prst="rect">
            <a:avLst/>
          </a:prstGeom>
          <a:solidFill>
            <a:srgbClr val="B8B7E0"/>
          </a:solidFill>
          <a:ln/>
        </p:spPr>
      </p:sp>
      <p:sp>
        <p:nvSpPr>
          <p:cNvPr id="13" name="Shape 10"/>
          <p:cNvSpPr/>
          <p:nvPr/>
        </p:nvSpPr>
        <p:spPr>
          <a:xfrm>
            <a:off x="870585" y="3990975"/>
            <a:ext cx="474821" cy="474821"/>
          </a:xfrm>
          <a:prstGeom prst="roundRect">
            <a:avLst>
              <a:gd name="adj" fmla="val 26670"/>
            </a:avLst>
          </a:prstGeom>
          <a:solidFill>
            <a:srgbClr val="DED6FF"/>
          </a:solidFill>
          <a:ln/>
        </p:spPr>
      </p:sp>
      <p:sp>
        <p:nvSpPr>
          <p:cNvPr id="14" name="Text 11"/>
          <p:cNvSpPr/>
          <p:nvPr/>
        </p:nvSpPr>
        <p:spPr>
          <a:xfrm>
            <a:off x="1010483" y="4030504"/>
            <a:ext cx="195024" cy="395645"/>
          </a:xfrm>
          <a:prstGeom prst="rect">
            <a:avLst/>
          </a:prstGeom>
          <a:noFill/>
          <a:ln/>
        </p:spPr>
        <p:txBody>
          <a:bodyPr wrap="none" rtlCol="0" anchor="t"/>
          <a:lstStyle/>
          <a:p>
            <a:pPr marL="0" indent="0" algn="ctr">
              <a:lnSpc>
                <a:spcPts val="3116"/>
              </a:lnSpc>
              <a:buNone/>
            </a:pPr>
            <a:r>
              <a:rPr lang="en-US" sz="2493" dirty="0">
                <a:solidFill>
                  <a:srgbClr val="5955EB"/>
                </a:solidFill>
                <a:latin typeface="Libre Baskerville" pitchFamily="34" charset="0"/>
                <a:ea typeface="Libre Baskerville" pitchFamily="34" charset="-122"/>
                <a:cs typeface="Libre Baskerville" pitchFamily="34" charset="-120"/>
              </a:rPr>
              <a:t>2</a:t>
            </a:r>
            <a:endParaRPr lang="en-US" sz="2493" dirty="0"/>
          </a:p>
        </p:txBody>
      </p:sp>
      <p:sp>
        <p:nvSpPr>
          <p:cNvPr id="15" name="Text 12"/>
          <p:cNvSpPr/>
          <p:nvPr/>
        </p:nvSpPr>
        <p:spPr>
          <a:xfrm>
            <a:off x="2268736" y="4037052"/>
            <a:ext cx="3468291" cy="329803"/>
          </a:xfrm>
          <a:prstGeom prst="rect">
            <a:avLst/>
          </a:prstGeom>
          <a:noFill/>
          <a:ln/>
        </p:spPr>
        <p:txBody>
          <a:bodyPr wrap="none" rtlCol="0" anchor="t"/>
          <a:lstStyle/>
          <a:p>
            <a:pPr marL="0" indent="0" algn="l">
              <a:lnSpc>
                <a:spcPts val="2597"/>
              </a:lnSpc>
              <a:buNone/>
            </a:pPr>
            <a:r>
              <a:rPr lang="en-US" sz="2077" dirty="0">
                <a:solidFill>
                  <a:srgbClr val="5955EB"/>
                </a:solidFill>
                <a:latin typeface="Libre Baskerville" pitchFamily="34" charset="0"/>
                <a:ea typeface="Libre Baskerville" pitchFamily="34" charset="-122"/>
                <a:cs typeface="Libre Baskerville" pitchFamily="34" charset="-120"/>
              </a:rPr>
              <a:t>Delete Specific Employee</a:t>
            </a:r>
            <a:endParaRPr lang="en-US" sz="2077" dirty="0"/>
          </a:p>
        </p:txBody>
      </p:sp>
      <p:sp>
        <p:nvSpPr>
          <p:cNvPr id="16" name="Text 13"/>
          <p:cNvSpPr/>
          <p:nvPr/>
        </p:nvSpPr>
        <p:spPr>
          <a:xfrm>
            <a:off x="2268736" y="4493419"/>
            <a:ext cx="7912656" cy="675323"/>
          </a:xfrm>
          <a:prstGeom prst="rect">
            <a:avLst/>
          </a:prstGeom>
          <a:noFill/>
          <a:ln/>
        </p:spPr>
        <p:txBody>
          <a:bodyPr wrap="square" rtlCol="0" anchor="t"/>
          <a:lstStyle/>
          <a:p>
            <a:pPr marL="0" indent="0" algn="l">
              <a:lnSpc>
                <a:spcPts val="2659"/>
              </a:lnSpc>
              <a:buNone/>
            </a:pPr>
            <a:r>
              <a:rPr lang="en-US" sz="1662" dirty="0">
                <a:solidFill>
                  <a:srgbClr val="49495A"/>
                </a:solidFill>
                <a:latin typeface="Open Sans" pitchFamily="34" charset="0"/>
                <a:ea typeface="Open Sans" pitchFamily="34" charset="-122"/>
                <a:cs typeface="Open Sans" pitchFamily="34" charset="-120"/>
              </a:rPr>
              <a:t>Users can delete a particular employee from the table based on their unique EmployeeID, allowing for the removal of individual records as needed.</a:t>
            </a:r>
            <a:endParaRPr lang="en-US" sz="1662" dirty="0"/>
          </a:p>
        </p:txBody>
      </p:sp>
      <p:sp>
        <p:nvSpPr>
          <p:cNvPr id="17" name="Shape 14"/>
          <p:cNvSpPr/>
          <p:nvPr/>
        </p:nvSpPr>
        <p:spPr>
          <a:xfrm>
            <a:off x="1345406" y="5971818"/>
            <a:ext cx="738664" cy="42148"/>
          </a:xfrm>
          <a:prstGeom prst="rect">
            <a:avLst/>
          </a:prstGeom>
          <a:solidFill>
            <a:srgbClr val="B8B7E0"/>
          </a:solidFill>
          <a:ln/>
        </p:spPr>
      </p:sp>
      <p:sp>
        <p:nvSpPr>
          <p:cNvPr id="18" name="Shape 15"/>
          <p:cNvSpPr/>
          <p:nvPr/>
        </p:nvSpPr>
        <p:spPr>
          <a:xfrm>
            <a:off x="870585" y="5755600"/>
            <a:ext cx="474821" cy="474821"/>
          </a:xfrm>
          <a:prstGeom prst="roundRect">
            <a:avLst>
              <a:gd name="adj" fmla="val 26670"/>
            </a:avLst>
          </a:prstGeom>
          <a:solidFill>
            <a:srgbClr val="DED6FF"/>
          </a:solidFill>
          <a:ln/>
        </p:spPr>
      </p:sp>
      <p:sp>
        <p:nvSpPr>
          <p:cNvPr id="19" name="Text 16"/>
          <p:cNvSpPr/>
          <p:nvPr/>
        </p:nvSpPr>
        <p:spPr>
          <a:xfrm>
            <a:off x="1010483" y="5795129"/>
            <a:ext cx="195024" cy="395645"/>
          </a:xfrm>
          <a:prstGeom prst="rect">
            <a:avLst/>
          </a:prstGeom>
          <a:noFill/>
          <a:ln/>
        </p:spPr>
        <p:txBody>
          <a:bodyPr wrap="none" rtlCol="0" anchor="t"/>
          <a:lstStyle/>
          <a:p>
            <a:pPr marL="0" indent="0" algn="ctr">
              <a:lnSpc>
                <a:spcPts val="3116"/>
              </a:lnSpc>
              <a:buNone/>
            </a:pPr>
            <a:r>
              <a:rPr lang="en-US" sz="2493" dirty="0">
                <a:solidFill>
                  <a:srgbClr val="5955EB"/>
                </a:solidFill>
                <a:latin typeface="Libre Baskerville" pitchFamily="34" charset="0"/>
                <a:ea typeface="Libre Baskerville" pitchFamily="34" charset="-122"/>
                <a:cs typeface="Libre Baskerville" pitchFamily="34" charset="-120"/>
              </a:rPr>
              <a:t>3</a:t>
            </a:r>
            <a:endParaRPr lang="en-US" sz="2493" dirty="0"/>
          </a:p>
        </p:txBody>
      </p:sp>
      <p:sp>
        <p:nvSpPr>
          <p:cNvPr id="20" name="Text 17"/>
          <p:cNvSpPr/>
          <p:nvPr/>
        </p:nvSpPr>
        <p:spPr>
          <a:xfrm>
            <a:off x="2268736" y="5801678"/>
            <a:ext cx="4164806" cy="329803"/>
          </a:xfrm>
          <a:prstGeom prst="rect">
            <a:avLst/>
          </a:prstGeom>
          <a:noFill/>
          <a:ln/>
        </p:spPr>
        <p:txBody>
          <a:bodyPr wrap="none" rtlCol="0" anchor="t"/>
          <a:lstStyle/>
          <a:p>
            <a:pPr marL="0" indent="0" algn="l">
              <a:lnSpc>
                <a:spcPts val="2597"/>
              </a:lnSpc>
              <a:buNone/>
            </a:pPr>
            <a:r>
              <a:rPr lang="en-US" sz="2077" dirty="0">
                <a:solidFill>
                  <a:srgbClr val="5955EB"/>
                </a:solidFill>
                <a:latin typeface="Libre Baskerville" pitchFamily="34" charset="0"/>
                <a:ea typeface="Libre Baskerville" pitchFamily="34" charset="-122"/>
                <a:cs typeface="Libre Baskerville" pitchFamily="34" charset="-120"/>
              </a:rPr>
              <a:t>Update Employee Information</a:t>
            </a:r>
            <a:endParaRPr lang="en-US" sz="2077" dirty="0"/>
          </a:p>
        </p:txBody>
      </p:sp>
      <p:sp>
        <p:nvSpPr>
          <p:cNvPr id="21" name="Text 18"/>
          <p:cNvSpPr/>
          <p:nvPr/>
        </p:nvSpPr>
        <p:spPr>
          <a:xfrm>
            <a:off x="2268736" y="6258044"/>
            <a:ext cx="7912656" cy="1012984"/>
          </a:xfrm>
          <a:prstGeom prst="rect">
            <a:avLst/>
          </a:prstGeom>
          <a:noFill/>
          <a:ln/>
        </p:spPr>
        <p:txBody>
          <a:bodyPr wrap="square" rtlCol="0" anchor="t"/>
          <a:lstStyle/>
          <a:p>
            <a:pPr marL="0" indent="0" algn="l">
              <a:lnSpc>
                <a:spcPts val="2659"/>
              </a:lnSpc>
              <a:buNone/>
            </a:pPr>
            <a:r>
              <a:rPr lang="en-US" sz="1662" dirty="0">
                <a:solidFill>
                  <a:srgbClr val="49495A"/>
                </a:solidFill>
                <a:latin typeface="Open Sans" pitchFamily="34" charset="0"/>
                <a:ea typeface="Open Sans" pitchFamily="34" charset="-122"/>
                <a:cs typeface="Open Sans" pitchFamily="34" charset="-120"/>
              </a:rPr>
              <a:t>The system enables the modification of employee information, such as phone number, hire date, and department, based on their EmployeeID, ensuring the data remains up-to-date and accurate.</a:t>
            </a:r>
            <a:endParaRPr lang="en-US" sz="166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505903"/>
            <a:ext cx="5554980"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Data Retrieval</a:t>
            </a:r>
            <a:endParaRPr lang="en-US" sz="4374" dirty="0"/>
          </a:p>
        </p:txBody>
      </p:sp>
      <p:sp>
        <p:nvSpPr>
          <p:cNvPr id="5" name="Text 3"/>
          <p:cNvSpPr/>
          <p:nvPr/>
        </p:nvSpPr>
        <p:spPr>
          <a:xfrm>
            <a:off x="2037993" y="2755702"/>
            <a:ext cx="3156347" cy="1041559"/>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Employee Details with Department and Salary</a:t>
            </a:r>
            <a:endParaRPr lang="en-US" sz="2187" dirty="0"/>
          </a:p>
        </p:txBody>
      </p:sp>
      <p:sp>
        <p:nvSpPr>
          <p:cNvPr id="6" name="Text 4"/>
          <p:cNvSpPr/>
          <p:nvPr/>
        </p:nvSpPr>
        <p:spPr>
          <a:xfrm>
            <a:off x="2037993" y="4019431"/>
            <a:ext cx="3156347" cy="2487811"/>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 can fetch employee details, including their department name and salary, providing a comprehensive view of the workforce and their compensation.</a:t>
            </a:r>
            <a:endParaRPr lang="en-US" sz="1750" dirty="0"/>
          </a:p>
        </p:txBody>
      </p:sp>
      <p:sp>
        <p:nvSpPr>
          <p:cNvPr id="7" name="Text 5"/>
          <p:cNvSpPr/>
          <p:nvPr/>
        </p:nvSpPr>
        <p:spPr>
          <a:xfrm>
            <a:off x="5743932" y="2755702"/>
            <a:ext cx="3156347"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Department-wise Employee Count</a:t>
            </a:r>
            <a:endParaRPr lang="en-US" sz="2187" dirty="0"/>
          </a:p>
        </p:txBody>
      </p:sp>
      <p:sp>
        <p:nvSpPr>
          <p:cNvPr id="8" name="Text 6"/>
          <p:cNvSpPr/>
          <p:nvPr/>
        </p:nvSpPr>
        <p:spPr>
          <a:xfrm>
            <a:off x="5743932" y="3672245"/>
            <a:ext cx="3156347" cy="2132409"/>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Users can retrieve the total number of employees in each department, enabling the analysis of workforce distribution and potential staffing needs.</a:t>
            </a:r>
            <a:endParaRPr lang="en-US" sz="1750" dirty="0"/>
          </a:p>
        </p:txBody>
      </p:sp>
      <p:sp>
        <p:nvSpPr>
          <p:cNvPr id="9" name="Text 7"/>
          <p:cNvSpPr/>
          <p:nvPr/>
        </p:nvSpPr>
        <p:spPr>
          <a:xfrm>
            <a:off x="9449872" y="2755702"/>
            <a:ext cx="277749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Salary Analysis</a:t>
            </a:r>
            <a:endParaRPr lang="en-US" sz="2187" dirty="0"/>
          </a:p>
        </p:txBody>
      </p:sp>
      <p:sp>
        <p:nvSpPr>
          <p:cNvPr id="10" name="Text 8"/>
          <p:cNvSpPr/>
          <p:nvPr/>
        </p:nvSpPr>
        <p:spPr>
          <a:xfrm>
            <a:off x="9449872" y="3325058"/>
            <a:ext cx="3156347" cy="3198614"/>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 can calculate the average salary of all employees, identify the maximum and minimum salaries, and provide the total salary expenditure by department, offering valuable insights for HR and financial planning.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10980420" y="0"/>
            <a:ext cx="3657600" cy="8229600"/>
          </a:xfrm>
          <a:prstGeom prst="rect">
            <a:avLst/>
          </a:prstGeom>
        </p:spPr>
      </p:pic>
      <p:sp>
        <p:nvSpPr>
          <p:cNvPr id="5" name="Text 2"/>
          <p:cNvSpPr/>
          <p:nvPr/>
        </p:nvSpPr>
        <p:spPr>
          <a:xfrm>
            <a:off x="833199" y="994886"/>
            <a:ext cx="9306401" cy="1388745"/>
          </a:xfrm>
          <a:prstGeom prst="rect">
            <a:avLst/>
          </a:prstGeom>
          <a:noFill/>
          <a:ln/>
        </p:spPr>
        <p:txBody>
          <a:bodyPr wrap="squar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Employee Roles and Assignments</a:t>
            </a:r>
            <a:endParaRPr lang="en-US" sz="4374" dirty="0"/>
          </a:p>
        </p:txBody>
      </p:sp>
      <p:sp>
        <p:nvSpPr>
          <p:cNvPr id="6" name="Shape 3"/>
          <p:cNvSpPr/>
          <p:nvPr/>
        </p:nvSpPr>
        <p:spPr>
          <a:xfrm>
            <a:off x="833199" y="2890480"/>
            <a:ext cx="499943" cy="499943"/>
          </a:xfrm>
          <a:prstGeom prst="roundRect">
            <a:avLst>
              <a:gd name="adj" fmla="val 26667"/>
            </a:avLst>
          </a:prstGeom>
          <a:solidFill>
            <a:srgbClr val="DED6FF"/>
          </a:solidFill>
          <a:ln/>
        </p:spPr>
      </p:sp>
      <p:sp>
        <p:nvSpPr>
          <p:cNvPr id="7" name="Text 4"/>
          <p:cNvSpPr/>
          <p:nvPr/>
        </p:nvSpPr>
        <p:spPr>
          <a:xfrm>
            <a:off x="1008817" y="2932152"/>
            <a:ext cx="148709"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1</a:t>
            </a:r>
            <a:endParaRPr lang="en-US" sz="2624" dirty="0"/>
          </a:p>
        </p:txBody>
      </p:sp>
      <p:sp>
        <p:nvSpPr>
          <p:cNvPr id="8" name="Text 5"/>
          <p:cNvSpPr/>
          <p:nvPr/>
        </p:nvSpPr>
        <p:spPr>
          <a:xfrm>
            <a:off x="1555313" y="2966799"/>
            <a:ext cx="3820001"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Role-based Employee Counts</a:t>
            </a:r>
            <a:endParaRPr lang="en-US" sz="2187" dirty="0"/>
          </a:p>
        </p:txBody>
      </p:sp>
      <p:sp>
        <p:nvSpPr>
          <p:cNvPr id="9" name="Text 6"/>
          <p:cNvSpPr/>
          <p:nvPr/>
        </p:nvSpPr>
        <p:spPr>
          <a:xfrm>
            <a:off x="1555313" y="3794403"/>
            <a:ext cx="3820001"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 can count the number of employees assigned to each role, providing a clear understanding of the organization's workforce composition and potential skill gaps.</a:t>
            </a:r>
            <a:endParaRPr lang="en-US" sz="1750" dirty="0"/>
          </a:p>
        </p:txBody>
      </p:sp>
      <p:sp>
        <p:nvSpPr>
          <p:cNvPr id="10" name="Shape 7"/>
          <p:cNvSpPr/>
          <p:nvPr/>
        </p:nvSpPr>
        <p:spPr>
          <a:xfrm>
            <a:off x="5597485" y="2890480"/>
            <a:ext cx="499943" cy="499943"/>
          </a:xfrm>
          <a:prstGeom prst="roundRect">
            <a:avLst>
              <a:gd name="adj" fmla="val 26667"/>
            </a:avLst>
          </a:prstGeom>
          <a:solidFill>
            <a:srgbClr val="DED6FF"/>
          </a:solidFill>
          <a:ln/>
        </p:spPr>
      </p:sp>
      <p:sp>
        <p:nvSpPr>
          <p:cNvPr id="11" name="Text 8"/>
          <p:cNvSpPr/>
          <p:nvPr/>
        </p:nvSpPr>
        <p:spPr>
          <a:xfrm>
            <a:off x="5744766" y="2932152"/>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2</a:t>
            </a:r>
            <a:endParaRPr lang="en-US" sz="2624" dirty="0"/>
          </a:p>
        </p:txBody>
      </p:sp>
      <p:sp>
        <p:nvSpPr>
          <p:cNvPr id="12" name="Text 9"/>
          <p:cNvSpPr/>
          <p:nvPr/>
        </p:nvSpPr>
        <p:spPr>
          <a:xfrm>
            <a:off x="6319599" y="2966799"/>
            <a:ext cx="3820001"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Employee Roles and Names</a:t>
            </a:r>
            <a:endParaRPr lang="en-US" sz="2187" dirty="0"/>
          </a:p>
        </p:txBody>
      </p:sp>
      <p:sp>
        <p:nvSpPr>
          <p:cNvPr id="13" name="Text 10"/>
          <p:cNvSpPr/>
          <p:nvPr/>
        </p:nvSpPr>
        <p:spPr>
          <a:xfrm>
            <a:off x="6319599" y="3794403"/>
            <a:ext cx="3820001"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Users can retrieve a list of employee names along with their respective roles, enabling the identification of key personnel and their responsibilities.</a:t>
            </a:r>
            <a:endParaRPr lang="en-US" sz="1750" dirty="0"/>
          </a:p>
        </p:txBody>
      </p:sp>
      <p:sp>
        <p:nvSpPr>
          <p:cNvPr id="14" name="Shape 11"/>
          <p:cNvSpPr/>
          <p:nvPr/>
        </p:nvSpPr>
        <p:spPr>
          <a:xfrm>
            <a:off x="833199" y="5967174"/>
            <a:ext cx="499943" cy="499943"/>
          </a:xfrm>
          <a:prstGeom prst="roundRect">
            <a:avLst>
              <a:gd name="adj" fmla="val 26667"/>
            </a:avLst>
          </a:prstGeom>
          <a:solidFill>
            <a:srgbClr val="DED6FF"/>
          </a:solidFill>
          <a:ln/>
        </p:spPr>
      </p:sp>
      <p:sp>
        <p:nvSpPr>
          <p:cNvPr id="15" name="Text 12"/>
          <p:cNvSpPr/>
          <p:nvPr/>
        </p:nvSpPr>
        <p:spPr>
          <a:xfrm>
            <a:off x="980480" y="6008846"/>
            <a:ext cx="205383" cy="416481"/>
          </a:xfrm>
          <a:prstGeom prst="rect">
            <a:avLst/>
          </a:prstGeom>
          <a:noFill/>
          <a:ln/>
        </p:spPr>
        <p:txBody>
          <a:bodyPr wrap="none" rtlCol="0" anchor="t"/>
          <a:lstStyle/>
          <a:p>
            <a:pPr marL="0" indent="0" algn="ctr">
              <a:lnSpc>
                <a:spcPts val="3281"/>
              </a:lnSpc>
              <a:buNone/>
            </a:pPr>
            <a:r>
              <a:rPr lang="en-US" sz="2624" dirty="0">
                <a:solidFill>
                  <a:srgbClr val="5955EB"/>
                </a:solidFill>
                <a:latin typeface="Libre Baskerville" pitchFamily="34" charset="0"/>
                <a:ea typeface="Libre Baskerville" pitchFamily="34" charset="-122"/>
                <a:cs typeface="Libre Baskerville" pitchFamily="34" charset="-120"/>
              </a:rPr>
              <a:t>3</a:t>
            </a:r>
            <a:endParaRPr lang="en-US" sz="2624" dirty="0"/>
          </a:p>
        </p:txBody>
      </p:sp>
      <p:sp>
        <p:nvSpPr>
          <p:cNvPr id="16" name="Text 13"/>
          <p:cNvSpPr/>
          <p:nvPr/>
        </p:nvSpPr>
        <p:spPr>
          <a:xfrm>
            <a:off x="1555313" y="6043493"/>
            <a:ext cx="4331732"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Employees with Specific Roles</a:t>
            </a:r>
            <a:endParaRPr lang="en-US" sz="2187" dirty="0"/>
          </a:p>
        </p:txBody>
      </p:sp>
      <p:sp>
        <p:nvSpPr>
          <p:cNvPr id="17" name="Text 14"/>
          <p:cNvSpPr/>
          <p:nvPr/>
        </p:nvSpPr>
        <p:spPr>
          <a:xfrm>
            <a:off x="1555313" y="6523911"/>
            <a:ext cx="8584287" cy="710803"/>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 can fetch employees who are assigned to a specific role, allowing for targeted analysis and management of specialized talent.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736640"/>
            <a:ext cx="5837634"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Advanced Reporting</a:t>
            </a:r>
            <a:endParaRPr lang="en-US" sz="4374" dirty="0"/>
          </a:p>
        </p:txBody>
      </p:sp>
      <p:sp>
        <p:nvSpPr>
          <p:cNvPr id="5" name="Shape 3"/>
          <p:cNvSpPr/>
          <p:nvPr/>
        </p:nvSpPr>
        <p:spPr>
          <a:xfrm>
            <a:off x="2037993" y="1875353"/>
            <a:ext cx="5166122" cy="2693551"/>
          </a:xfrm>
          <a:prstGeom prst="roundRect">
            <a:avLst>
              <a:gd name="adj" fmla="val 4950"/>
            </a:avLst>
          </a:prstGeom>
          <a:solidFill>
            <a:srgbClr val="DED6FF"/>
          </a:solidFill>
          <a:ln/>
        </p:spPr>
      </p:sp>
      <p:sp>
        <p:nvSpPr>
          <p:cNvPr id="6" name="Text 4"/>
          <p:cNvSpPr/>
          <p:nvPr/>
        </p:nvSpPr>
        <p:spPr>
          <a:xfrm>
            <a:off x="2260163" y="2097524"/>
            <a:ext cx="4699278"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Employees Above Average Salary</a:t>
            </a:r>
            <a:endParaRPr lang="en-US" sz="2187" dirty="0"/>
          </a:p>
        </p:txBody>
      </p:sp>
      <p:sp>
        <p:nvSpPr>
          <p:cNvPr id="7" name="Text 5"/>
          <p:cNvSpPr/>
          <p:nvPr/>
        </p:nvSpPr>
        <p:spPr>
          <a:xfrm>
            <a:off x="2260163" y="2577941"/>
            <a:ext cx="4721781"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 can identify employees with salaries greater than the average, providing insights into the organization's compensation structure and potential areas for adjustment.</a:t>
            </a:r>
            <a:endParaRPr lang="en-US" sz="1750" dirty="0"/>
          </a:p>
        </p:txBody>
      </p:sp>
      <p:sp>
        <p:nvSpPr>
          <p:cNvPr id="8" name="Shape 6"/>
          <p:cNvSpPr/>
          <p:nvPr/>
        </p:nvSpPr>
        <p:spPr>
          <a:xfrm>
            <a:off x="7426285" y="1875353"/>
            <a:ext cx="5166122" cy="2693551"/>
          </a:xfrm>
          <a:prstGeom prst="roundRect">
            <a:avLst>
              <a:gd name="adj" fmla="val 4950"/>
            </a:avLst>
          </a:prstGeom>
          <a:solidFill>
            <a:srgbClr val="DED6FF"/>
          </a:solidFill>
          <a:ln/>
        </p:spPr>
      </p:sp>
      <p:sp>
        <p:nvSpPr>
          <p:cNvPr id="9" name="Text 7"/>
          <p:cNvSpPr/>
          <p:nvPr/>
        </p:nvSpPr>
        <p:spPr>
          <a:xfrm>
            <a:off x="7648456" y="2097524"/>
            <a:ext cx="4721781" cy="694373"/>
          </a:xfrm>
          <a:prstGeom prst="rect">
            <a:avLst/>
          </a:prstGeom>
          <a:noFill/>
          <a:ln/>
        </p:spPr>
        <p:txBody>
          <a:bodyPr wrap="squar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Departments with More Than 2 Employees</a:t>
            </a:r>
            <a:endParaRPr lang="en-US" sz="2187" dirty="0"/>
          </a:p>
        </p:txBody>
      </p:sp>
      <p:sp>
        <p:nvSpPr>
          <p:cNvPr id="10" name="Text 8"/>
          <p:cNvSpPr/>
          <p:nvPr/>
        </p:nvSpPr>
        <p:spPr>
          <a:xfrm>
            <a:off x="7648456" y="2925128"/>
            <a:ext cx="4721781"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Users can retrieve a list of departments with more than five employees, enabling the identification of potential areas for growth or resource allocation.</a:t>
            </a:r>
            <a:endParaRPr lang="en-US" sz="1750" dirty="0"/>
          </a:p>
        </p:txBody>
      </p:sp>
      <p:sp>
        <p:nvSpPr>
          <p:cNvPr id="11" name="Shape 9"/>
          <p:cNvSpPr/>
          <p:nvPr/>
        </p:nvSpPr>
        <p:spPr>
          <a:xfrm>
            <a:off x="2037993" y="4791075"/>
            <a:ext cx="5166122" cy="2701766"/>
          </a:xfrm>
          <a:prstGeom prst="roundRect">
            <a:avLst>
              <a:gd name="adj" fmla="val 4935"/>
            </a:avLst>
          </a:prstGeom>
          <a:solidFill>
            <a:srgbClr val="DED6FF"/>
          </a:solidFill>
          <a:ln/>
        </p:spPr>
      </p:sp>
      <p:sp>
        <p:nvSpPr>
          <p:cNvPr id="12" name="Text 10"/>
          <p:cNvSpPr/>
          <p:nvPr/>
        </p:nvSpPr>
        <p:spPr>
          <a:xfrm>
            <a:off x="2260163" y="5013246"/>
            <a:ext cx="4305300"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Employees Without Addresses</a:t>
            </a:r>
            <a:endParaRPr lang="en-US" sz="2187" dirty="0"/>
          </a:p>
        </p:txBody>
      </p:sp>
      <p:sp>
        <p:nvSpPr>
          <p:cNvPr id="13" name="Text 11"/>
          <p:cNvSpPr/>
          <p:nvPr/>
        </p:nvSpPr>
        <p:spPr>
          <a:xfrm>
            <a:off x="2260163" y="5493663"/>
            <a:ext cx="4721781" cy="1421606"/>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 can display employees who do not have addresses listed, allowing for the identification of missing data and the opportunity to update employee records.</a:t>
            </a:r>
            <a:endParaRPr lang="en-US" sz="1750" dirty="0"/>
          </a:p>
        </p:txBody>
      </p:sp>
      <p:sp>
        <p:nvSpPr>
          <p:cNvPr id="14" name="Shape 12"/>
          <p:cNvSpPr/>
          <p:nvPr/>
        </p:nvSpPr>
        <p:spPr>
          <a:xfrm>
            <a:off x="7426285" y="4791075"/>
            <a:ext cx="5166122" cy="2701766"/>
          </a:xfrm>
          <a:prstGeom prst="roundRect">
            <a:avLst>
              <a:gd name="adj" fmla="val 4935"/>
            </a:avLst>
          </a:prstGeom>
          <a:solidFill>
            <a:srgbClr val="DED6FF"/>
          </a:solidFill>
          <a:ln/>
        </p:spPr>
      </p:sp>
      <p:sp>
        <p:nvSpPr>
          <p:cNvPr id="15" name="Text 13"/>
          <p:cNvSpPr/>
          <p:nvPr/>
        </p:nvSpPr>
        <p:spPr>
          <a:xfrm>
            <a:off x="7648456" y="5013246"/>
            <a:ext cx="4344472" cy="347186"/>
          </a:xfrm>
          <a:prstGeom prst="rect">
            <a:avLst/>
          </a:prstGeom>
          <a:noFill/>
          <a:ln/>
        </p:spPr>
        <p:txBody>
          <a:bodyPr wrap="none" rtlCol="0" anchor="t"/>
          <a:lstStyle/>
          <a:p>
            <a:pPr marL="0" indent="0">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Top 2 Highest Paid Employees</a:t>
            </a:r>
            <a:endParaRPr lang="en-US" sz="2187" dirty="0"/>
          </a:p>
        </p:txBody>
      </p:sp>
      <p:sp>
        <p:nvSpPr>
          <p:cNvPr id="16" name="Text 14"/>
          <p:cNvSpPr/>
          <p:nvPr/>
        </p:nvSpPr>
        <p:spPr>
          <a:xfrm>
            <a:off x="7648456" y="5493663"/>
            <a:ext cx="4721781" cy="1777008"/>
          </a:xfrm>
          <a:prstGeom prst="rect">
            <a:avLst/>
          </a:prstGeom>
          <a:noFill/>
          <a:ln/>
        </p:spPr>
        <p:txBody>
          <a:bodyPr wrap="square" rtlCol="0" anchor="t"/>
          <a:lstStyle/>
          <a:p>
            <a:pPr marL="0" indent="0">
              <a:lnSpc>
                <a:spcPts val="2799"/>
              </a:lnSpc>
              <a:buNone/>
            </a:pPr>
            <a:r>
              <a:rPr lang="en-US" sz="1750" dirty="0">
                <a:solidFill>
                  <a:srgbClr val="49495A"/>
                </a:solidFill>
                <a:latin typeface="Open Sans" pitchFamily="34" charset="0"/>
                <a:ea typeface="Open Sans" pitchFamily="34" charset="-122"/>
                <a:cs typeface="Open Sans" pitchFamily="34" charset="-120"/>
              </a:rPr>
              <a:t>The system can retrieve the top two employees with the highest salaries, providing insights into the organization's compensation structure and potential areas for talent retention.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2037993" y="1339215"/>
            <a:ext cx="6940629" cy="694373"/>
          </a:xfrm>
          <a:prstGeom prst="rect">
            <a:avLst/>
          </a:prstGeom>
          <a:noFill/>
          <a:ln/>
        </p:spPr>
        <p:txBody>
          <a:bodyPr wrap="none" rtlCol="0" anchor="t"/>
          <a:lstStyle/>
          <a:p>
            <a:pPr marL="0" indent="0">
              <a:lnSpc>
                <a:spcPts val="5468"/>
              </a:lnSpc>
              <a:buNone/>
            </a:pPr>
            <a:r>
              <a:rPr lang="en-US" sz="4374" dirty="0">
                <a:solidFill>
                  <a:srgbClr val="5955EB"/>
                </a:solidFill>
                <a:latin typeface="Libre Baskerville" pitchFamily="34" charset="0"/>
                <a:ea typeface="Libre Baskerville" pitchFamily="34" charset="-122"/>
                <a:cs typeface="Libre Baskerville" pitchFamily="34" charset="-120"/>
              </a:rPr>
              <a:t>Structural Modifications</a:t>
            </a:r>
            <a:endParaRPr lang="en-US" sz="4374" dirty="0"/>
          </a:p>
        </p:txBody>
      </p:sp>
      <p:pic>
        <p:nvPicPr>
          <p:cNvPr id="5" name="Image 0" descr="preencoded.png"/>
          <p:cNvPicPr>
            <a:picLocks noChangeAspect="1"/>
          </p:cNvPicPr>
          <p:nvPr/>
        </p:nvPicPr>
        <p:blipFill>
          <a:blip r:embed="rId3"/>
          <a:stretch>
            <a:fillRect/>
          </a:stretch>
        </p:blipFill>
        <p:spPr>
          <a:xfrm>
            <a:off x="2037993" y="2477929"/>
            <a:ext cx="3518059" cy="888682"/>
          </a:xfrm>
          <a:prstGeom prst="rect">
            <a:avLst/>
          </a:prstGeom>
        </p:spPr>
      </p:pic>
      <p:sp>
        <p:nvSpPr>
          <p:cNvPr id="6" name="Text 3"/>
          <p:cNvSpPr/>
          <p:nvPr/>
        </p:nvSpPr>
        <p:spPr>
          <a:xfrm>
            <a:off x="2260163" y="369986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Delete Table</a:t>
            </a:r>
            <a:endParaRPr lang="en-US" sz="2187" dirty="0"/>
          </a:p>
        </p:txBody>
      </p:sp>
      <p:sp>
        <p:nvSpPr>
          <p:cNvPr id="7" name="Text 4"/>
          <p:cNvSpPr/>
          <p:nvPr/>
        </p:nvSpPr>
        <p:spPr>
          <a:xfrm>
            <a:off x="2260163" y="4180284"/>
            <a:ext cx="3073718" cy="2132409"/>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system allows for the deletion of a specific table and its associated data from the database, enabling the restructuring of the database as needed.</a:t>
            </a:r>
            <a:endParaRPr lang="en-US" sz="1750" dirty="0"/>
          </a:p>
        </p:txBody>
      </p:sp>
      <p:pic>
        <p:nvPicPr>
          <p:cNvPr id="8" name="Image 1" descr="preencoded.png"/>
          <p:cNvPicPr>
            <a:picLocks noChangeAspect="1"/>
          </p:cNvPicPr>
          <p:nvPr/>
        </p:nvPicPr>
        <p:blipFill>
          <a:blip r:embed="rId4"/>
          <a:stretch>
            <a:fillRect/>
          </a:stretch>
        </p:blipFill>
        <p:spPr>
          <a:xfrm>
            <a:off x="5556052" y="2477929"/>
            <a:ext cx="3518178" cy="888682"/>
          </a:xfrm>
          <a:prstGeom prst="rect">
            <a:avLst/>
          </a:prstGeom>
        </p:spPr>
      </p:pic>
      <p:sp>
        <p:nvSpPr>
          <p:cNvPr id="9" name="Text 5"/>
          <p:cNvSpPr/>
          <p:nvPr/>
        </p:nvSpPr>
        <p:spPr>
          <a:xfrm>
            <a:off x="5778222" y="369986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Rename Column</a:t>
            </a:r>
            <a:endParaRPr lang="en-US" sz="2187" dirty="0"/>
          </a:p>
        </p:txBody>
      </p:sp>
      <p:sp>
        <p:nvSpPr>
          <p:cNvPr id="10" name="Text 6"/>
          <p:cNvSpPr/>
          <p:nvPr/>
        </p:nvSpPr>
        <p:spPr>
          <a:xfrm>
            <a:off x="5778222" y="4180284"/>
            <a:ext cx="3073837" cy="2132409"/>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Users can rename a specific column in a table, allowing for the adjustment of the database schema to meet changing organizational requirements.</a:t>
            </a:r>
            <a:endParaRPr lang="en-US" sz="1750" dirty="0"/>
          </a:p>
        </p:txBody>
      </p:sp>
      <p:pic>
        <p:nvPicPr>
          <p:cNvPr id="11" name="Image 2" descr="preencoded.png"/>
          <p:cNvPicPr>
            <a:picLocks noChangeAspect="1"/>
          </p:cNvPicPr>
          <p:nvPr/>
        </p:nvPicPr>
        <p:blipFill>
          <a:blip r:embed="rId5"/>
          <a:stretch>
            <a:fillRect/>
          </a:stretch>
        </p:blipFill>
        <p:spPr>
          <a:xfrm>
            <a:off x="9074229" y="2477929"/>
            <a:ext cx="3518178" cy="888682"/>
          </a:xfrm>
          <a:prstGeom prst="rect">
            <a:avLst/>
          </a:prstGeom>
        </p:spPr>
      </p:pic>
      <p:sp>
        <p:nvSpPr>
          <p:cNvPr id="12" name="Text 7"/>
          <p:cNvSpPr/>
          <p:nvPr/>
        </p:nvSpPr>
        <p:spPr>
          <a:xfrm>
            <a:off x="9296400" y="3699867"/>
            <a:ext cx="2777490" cy="347186"/>
          </a:xfrm>
          <a:prstGeom prst="rect">
            <a:avLst/>
          </a:prstGeom>
          <a:noFill/>
          <a:ln/>
        </p:spPr>
        <p:txBody>
          <a:bodyPr wrap="none" rtlCol="0" anchor="t"/>
          <a:lstStyle/>
          <a:p>
            <a:pPr marL="0" indent="0" algn="l">
              <a:lnSpc>
                <a:spcPts val="2734"/>
              </a:lnSpc>
              <a:buNone/>
            </a:pPr>
            <a:r>
              <a:rPr lang="en-US" sz="2187" dirty="0">
                <a:solidFill>
                  <a:srgbClr val="5955EB"/>
                </a:solidFill>
                <a:latin typeface="Libre Baskerville" pitchFamily="34" charset="0"/>
                <a:ea typeface="Libre Baskerville" pitchFamily="34" charset="-122"/>
                <a:cs typeface="Libre Baskerville" pitchFamily="34" charset="-120"/>
              </a:rPr>
              <a:t>Delete Column</a:t>
            </a:r>
            <a:endParaRPr lang="en-US" sz="2187" dirty="0"/>
          </a:p>
        </p:txBody>
      </p:sp>
      <p:sp>
        <p:nvSpPr>
          <p:cNvPr id="13" name="Text 8"/>
          <p:cNvSpPr/>
          <p:nvPr/>
        </p:nvSpPr>
        <p:spPr>
          <a:xfrm>
            <a:off x="9296400" y="4180284"/>
            <a:ext cx="3073837" cy="2487811"/>
          </a:xfrm>
          <a:prstGeom prst="rect">
            <a:avLst/>
          </a:prstGeom>
          <a:noFill/>
          <a:ln/>
        </p:spPr>
        <p:txBody>
          <a:bodyPr wrap="square" rtlCol="0" anchor="t"/>
          <a:lstStyle/>
          <a:p>
            <a:pPr marL="0" indent="0" algn="l">
              <a:lnSpc>
                <a:spcPts val="2799"/>
              </a:lnSpc>
              <a:buNone/>
            </a:pPr>
            <a:r>
              <a:rPr lang="en-US" sz="1750" dirty="0">
                <a:solidFill>
                  <a:srgbClr val="49495A"/>
                </a:solidFill>
                <a:latin typeface="Open Sans" pitchFamily="34" charset="0"/>
                <a:ea typeface="Open Sans" pitchFamily="34" charset="-122"/>
                <a:cs typeface="Open Sans" pitchFamily="34" charset="-120"/>
              </a:rPr>
              <a:t>The system provides the capability to remove a specific column from a table, enabling the streamlining of the database structure and the removal of unnecessary data fields.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24063" y="-32084"/>
            <a:ext cx="14630400" cy="8261866"/>
          </a:xfrm>
          <a:prstGeom prst="rect">
            <a:avLst/>
          </a:prstGeom>
          <a:solidFill>
            <a:srgbClr val="FBFAFF"/>
          </a:solidFill>
          <a:ln/>
        </p:spPr>
      </p:sp>
      <p:sp>
        <p:nvSpPr>
          <p:cNvPr id="4" name="Text 2"/>
          <p:cNvSpPr/>
          <p:nvPr/>
        </p:nvSpPr>
        <p:spPr>
          <a:xfrm>
            <a:off x="3518178" y="439579"/>
            <a:ext cx="5664756" cy="499586"/>
          </a:xfrm>
          <a:prstGeom prst="rect">
            <a:avLst/>
          </a:prstGeom>
          <a:noFill/>
          <a:ln/>
        </p:spPr>
        <p:txBody>
          <a:bodyPr wrap="none" rtlCol="0" anchor="t"/>
          <a:lstStyle/>
          <a:p>
            <a:pPr marL="0" indent="0">
              <a:lnSpc>
                <a:spcPts val="3934"/>
              </a:lnSpc>
              <a:buNone/>
            </a:pPr>
            <a:r>
              <a:rPr lang="en-US" sz="3147" dirty="0">
                <a:solidFill>
                  <a:srgbClr val="5955EB"/>
                </a:solidFill>
                <a:latin typeface="Libre Baskerville" pitchFamily="34" charset="0"/>
                <a:ea typeface="Libre Baskerville" pitchFamily="34" charset="-122"/>
                <a:cs typeface="Libre Baskerville" pitchFamily="34" charset="-120"/>
              </a:rPr>
              <a:t>Database Schema Overview</a:t>
            </a:r>
            <a:endParaRPr lang="en-US" sz="3147" dirty="0"/>
          </a:p>
        </p:txBody>
      </p:sp>
      <p:sp>
        <p:nvSpPr>
          <p:cNvPr id="5" name="Shape 3"/>
          <p:cNvSpPr/>
          <p:nvPr/>
        </p:nvSpPr>
        <p:spPr>
          <a:xfrm>
            <a:off x="3518178" y="1258848"/>
            <a:ext cx="7594044" cy="462677"/>
          </a:xfrm>
          <a:prstGeom prst="rect">
            <a:avLst/>
          </a:prstGeom>
          <a:solidFill>
            <a:srgbClr val="DED6FF"/>
          </a:solidFill>
          <a:ln/>
        </p:spPr>
      </p:sp>
      <p:sp>
        <p:nvSpPr>
          <p:cNvPr id="6" name="Text 4"/>
          <p:cNvSpPr/>
          <p:nvPr/>
        </p:nvSpPr>
        <p:spPr>
          <a:xfrm>
            <a:off x="3677960" y="1362313"/>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Table</a:t>
            </a:r>
            <a:endParaRPr lang="en-US" sz="1259" dirty="0"/>
          </a:p>
        </p:txBody>
      </p:sp>
      <p:sp>
        <p:nvSpPr>
          <p:cNvPr id="7" name="Text 5"/>
          <p:cNvSpPr/>
          <p:nvPr/>
        </p:nvSpPr>
        <p:spPr>
          <a:xfrm>
            <a:off x="7478792" y="1362313"/>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Description</a:t>
            </a:r>
            <a:endParaRPr lang="en-US" sz="1259" dirty="0"/>
          </a:p>
        </p:txBody>
      </p:sp>
      <p:sp>
        <p:nvSpPr>
          <p:cNvPr id="8" name="Text 6"/>
          <p:cNvSpPr/>
          <p:nvPr/>
        </p:nvSpPr>
        <p:spPr>
          <a:xfrm>
            <a:off x="3677960" y="1824990"/>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Employees</a:t>
            </a:r>
            <a:endParaRPr lang="en-US" sz="1259" dirty="0"/>
          </a:p>
        </p:txBody>
      </p:sp>
      <p:sp>
        <p:nvSpPr>
          <p:cNvPr id="9" name="Text 7"/>
          <p:cNvSpPr/>
          <p:nvPr/>
        </p:nvSpPr>
        <p:spPr>
          <a:xfrm>
            <a:off x="7478792" y="1824990"/>
            <a:ext cx="3473648" cy="767239"/>
          </a:xfrm>
          <a:prstGeom prst="rect">
            <a:avLst/>
          </a:prstGeom>
          <a:noFill/>
          <a:ln/>
        </p:spPr>
        <p:txBody>
          <a:bodyPr wrap="squar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Stores essential employee data, including EmployeeID, FirstName, LastName, Email, PhoneNumber, HireDate, and DepartmentID.</a:t>
            </a:r>
            <a:endParaRPr lang="en-US" sz="1259" dirty="0"/>
          </a:p>
        </p:txBody>
      </p:sp>
      <p:sp>
        <p:nvSpPr>
          <p:cNvPr id="10" name="Shape 8"/>
          <p:cNvSpPr/>
          <p:nvPr/>
        </p:nvSpPr>
        <p:spPr>
          <a:xfrm>
            <a:off x="3518178" y="2695694"/>
            <a:ext cx="7594044" cy="974169"/>
          </a:xfrm>
          <a:prstGeom prst="rect">
            <a:avLst/>
          </a:prstGeom>
          <a:solidFill>
            <a:srgbClr val="DED6FF"/>
          </a:solidFill>
          <a:ln/>
        </p:spPr>
      </p:sp>
      <p:sp>
        <p:nvSpPr>
          <p:cNvPr id="11" name="Text 9"/>
          <p:cNvSpPr/>
          <p:nvPr/>
        </p:nvSpPr>
        <p:spPr>
          <a:xfrm>
            <a:off x="3677960" y="2799159"/>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Departments</a:t>
            </a:r>
            <a:endParaRPr lang="en-US" sz="1259" dirty="0"/>
          </a:p>
        </p:txBody>
      </p:sp>
      <p:sp>
        <p:nvSpPr>
          <p:cNvPr id="12" name="Text 10"/>
          <p:cNvSpPr/>
          <p:nvPr/>
        </p:nvSpPr>
        <p:spPr>
          <a:xfrm>
            <a:off x="7478792" y="2799159"/>
            <a:ext cx="3473648" cy="767239"/>
          </a:xfrm>
          <a:prstGeom prst="rect">
            <a:avLst/>
          </a:prstGeom>
          <a:noFill/>
          <a:ln/>
        </p:spPr>
        <p:txBody>
          <a:bodyPr wrap="squar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Holds department-specific information, with a unique DepartmentID and corresponding DepartmentName.</a:t>
            </a:r>
            <a:endParaRPr lang="en-US" sz="1259" dirty="0"/>
          </a:p>
        </p:txBody>
      </p:sp>
      <p:sp>
        <p:nvSpPr>
          <p:cNvPr id="13" name="Text 11"/>
          <p:cNvSpPr/>
          <p:nvPr/>
        </p:nvSpPr>
        <p:spPr>
          <a:xfrm>
            <a:off x="3677960" y="3773329"/>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Salaries</a:t>
            </a:r>
            <a:endParaRPr lang="en-US" sz="1259" dirty="0"/>
          </a:p>
        </p:txBody>
      </p:sp>
      <p:sp>
        <p:nvSpPr>
          <p:cNvPr id="14" name="Text 12"/>
          <p:cNvSpPr/>
          <p:nvPr/>
        </p:nvSpPr>
        <p:spPr>
          <a:xfrm>
            <a:off x="7478792" y="3773329"/>
            <a:ext cx="3473648" cy="767239"/>
          </a:xfrm>
          <a:prstGeom prst="rect">
            <a:avLst/>
          </a:prstGeom>
          <a:noFill/>
          <a:ln/>
        </p:spPr>
        <p:txBody>
          <a:bodyPr wrap="squar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Tracks the salary history of employees, recording SalaryID, EmployeeID, Salary, and EffectiveDate.</a:t>
            </a:r>
            <a:endParaRPr lang="en-US" sz="1259" dirty="0"/>
          </a:p>
        </p:txBody>
      </p:sp>
      <p:sp>
        <p:nvSpPr>
          <p:cNvPr id="15" name="Shape 13"/>
          <p:cNvSpPr/>
          <p:nvPr/>
        </p:nvSpPr>
        <p:spPr>
          <a:xfrm>
            <a:off x="3518178" y="4644033"/>
            <a:ext cx="7594044" cy="974169"/>
          </a:xfrm>
          <a:prstGeom prst="rect">
            <a:avLst/>
          </a:prstGeom>
          <a:solidFill>
            <a:srgbClr val="DED6FF"/>
          </a:solidFill>
          <a:ln/>
        </p:spPr>
      </p:sp>
      <p:sp>
        <p:nvSpPr>
          <p:cNvPr id="16" name="Text 14"/>
          <p:cNvSpPr/>
          <p:nvPr/>
        </p:nvSpPr>
        <p:spPr>
          <a:xfrm>
            <a:off x="3677960" y="4747498"/>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Addresses</a:t>
            </a:r>
            <a:endParaRPr lang="en-US" sz="1259" dirty="0"/>
          </a:p>
        </p:txBody>
      </p:sp>
      <p:sp>
        <p:nvSpPr>
          <p:cNvPr id="17" name="Text 15"/>
          <p:cNvSpPr/>
          <p:nvPr/>
        </p:nvSpPr>
        <p:spPr>
          <a:xfrm>
            <a:off x="7478792" y="4747498"/>
            <a:ext cx="3473648" cy="767239"/>
          </a:xfrm>
          <a:prstGeom prst="rect">
            <a:avLst/>
          </a:prstGeom>
          <a:noFill/>
          <a:ln/>
        </p:spPr>
        <p:txBody>
          <a:bodyPr wrap="squar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Stores employee addresses, including AddressID, EmployeeID, Address, City, State, and ZipCode.</a:t>
            </a:r>
            <a:endParaRPr lang="en-US" sz="1259" dirty="0"/>
          </a:p>
        </p:txBody>
      </p:sp>
      <p:sp>
        <p:nvSpPr>
          <p:cNvPr id="18" name="Text 16"/>
          <p:cNvSpPr/>
          <p:nvPr/>
        </p:nvSpPr>
        <p:spPr>
          <a:xfrm>
            <a:off x="3677960" y="5721668"/>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Roles</a:t>
            </a:r>
            <a:endParaRPr lang="en-US" sz="1259" dirty="0"/>
          </a:p>
        </p:txBody>
      </p:sp>
      <p:sp>
        <p:nvSpPr>
          <p:cNvPr id="19" name="Text 17"/>
          <p:cNvSpPr/>
          <p:nvPr/>
        </p:nvSpPr>
        <p:spPr>
          <a:xfrm>
            <a:off x="7478792" y="5721668"/>
            <a:ext cx="3473648" cy="767239"/>
          </a:xfrm>
          <a:prstGeom prst="rect">
            <a:avLst/>
          </a:prstGeom>
          <a:noFill/>
          <a:ln/>
        </p:spPr>
        <p:txBody>
          <a:bodyPr wrap="squar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Defines various roles within the organization, with a unique RoleID and corresponding RoleName.</a:t>
            </a:r>
            <a:endParaRPr lang="en-US" sz="1259" dirty="0"/>
          </a:p>
        </p:txBody>
      </p:sp>
      <p:sp>
        <p:nvSpPr>
          <p:cNvPr id="20" name="Shape 18"/>
          <p:cNvSpPr/>
          <p:nvPr/>
        </p:nvSpPr>
        <p:spPr>
          <a:xfrm>
            <a:off x="3518178" y="6592372"/>
            <a:ext cx="7594044" cy="1229916"/>
          </a:xfrm>
          <a:prstGeom prst="rect">
            <a:avLst/>
          </a:prstGeom>
          <a:solidFill>
            <a:srgbClr val="DED6FF"/>
          </a:solidFill>
          <a:ln/>
        </p:spPr>
      </p:sp>
      <p:sp>
        <p:nvSpPr>
          <p:cNvPr id="21" name="Text 19"/>
          <p:cNvSpPr/>
          <p:nvPr/>
        </p:nvSpPr>
        <p:spPr>
          <a:xfrm>
            <a:off x="3677960" y="6695837"/>
            <a:ext cx="3473648" cy="255746"/>
          </a:xfrm>
          <a:prstGeom prst="rect">
            <a:avLst/>
          </a:prstGeom>
          <a:noFill/>
          <a:ln/>
        </p:spPr>
        <p:txBody>
          <a:bodyPr wrap="non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EmployeeRoles</a:t>
            </a:r>
            <a:endParaRPr lang="en-US" sz="1259" dirty="0"/>
          </a:p>
        </p:txBody>
      </p:sp>
      <p:sp>
        <p:nvSpPr>
          <p:cNvPr id="22" name="Text 20"/>
          <p:cNvSpPr/>
          <p:nvPr/>
        </p:nvSpPr>
        <p:spPr>
          <a:xfrm>
            <a:off x="7478792" y="6695837"/>
            <a:ext cx="3473648" cy="1022985"/>
          </a:xfrm>
          <a:prstGeom prst="rect">
            <a:avLst/>
          </a:prstGeom>
          <a:noFill/>
          <a:ln/>
        </p:spPr>
        <p:txBody>
          <a:bodyPr wrap="square" rtlCol="0" anchor="t"/>
          <a:lstStyle/>
          <a:p>
            <a:pPr marL="0" indent="0">
              <a:lnSpc>
                <a:spcPts val="2014"/>
              </a:lnSpc>
              <a:buNone/>
            </a:pPr>
            <a:r>
              <a:rPr lang="en-US" sz="1259" dirty="0">
                <a:solidFill>
                  <a:srgbClr val="49495A"/>
                </a:solidFill>
                <a:latin typeface="Open Sans" pitchFamily="34" charset="0"/>
                <a:ea typeface="Open Sans" pitchFamily="34" charset="-122"/>
                <a:cs typeface="Open Sans" pitchFamily="34" charset="-120"/>
              </a:rPr>
              <a:t>Establishes the relationship between employees and their roles, with EmployeeID and RoleID fields forming a composite primary key.</a:t>
            </a:r>
            <a:endParaRPr lang="en-US" sz="125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673</Words>
  <Application>Microsoft Office PowerPoint</Application>
  <PresentationFormat>Custom</PresentationFormat>
  <Paragraphs>68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Sadia Sher</cp:lastModifiedBy>
  <cp:revision>3</cp:revision>
  <dcterms:created xsi:type="dcterms:W3CDTF">2024-05-08T06:51:46Z</dcterms:created>
  <dcterms:modified xsi:type="dcterms:W3CDTF">2024-05-08T08:54:08Z</dcterms:modified>
</cp:coreProperties>
</file>