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ink/ink1.xml" ContentType="application/inkml+xml"/>
  <Override PartName="/ppt/comments/comment1.xml" ContentType="application/vnd.openxmlformats-officedocument.presentationml.comments+xml"/>
  <Override PartName="/ppt/ink/ink2.xml" ContentType="application/inkml+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10" r:id="rId4"/>
  </p:sldMasterIdLst>
  <p:notesMasterIdLst>
    <p:notesMasterId r:id="rId20"/>
  </p:notesMasterIdLst>
  <p:sldIdLst>
    <p:sldId id="278" r:id="rId5"/>
    <p:sldId id="287" r:id="rId6"/>
    <p:sldId id="305" r:id="rId7"/>
    <p:sldId id="288" r:id="rId8"/>
    <p:sldId id="294" r:id="rId9"/>
    <p:sldId id="297" r:id="rId10"/>
    <p:sldId id="298" r:id="rId11"/>
    <p:sldId id="299" r:id="rId12"/>
    <p:sldId id="304" r:id="rId13"/>
    <p:sldId id="300" r:id="rId14"/>
    <p:sldId id="301" r:id="rId15"/>
    <p:sldId id="302" r:id="rId16"/>
    <p:sldId id="296" r:id="rId17"/>
    <p:sldId id="303" r:id="rId18"/>
    <p:sldId id="293"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NINDA CHANDRA SIKDER" initials="ACS" lastIdx="1" clrIdx="0">
    <p:extLst>
      <p:ext uri="{19B8F6BF-5375-455C-9EA6-DF929625EA0E}">
        <p15:presenceInfo xmlns:p15="http://schemas.microsoft.com/office/powerpoint/2012/main" userId="S::23-51413-1@student.aiub.edu::c6b37a36-3063-4ba4-bba9-3698d77a387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4BB9E3-BC13-4340-9F4F-BE357B7DFC58}" v="135" dt="2023-12-12T09:19:07.598"/>
    <p1510:client id="{D4C2A900-5362-4F00-B08F-85333F53E1F2}" v="20" dt="2023-12-12T09:08:52.383"/>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6058" autoAdjust="0"/>
  </p:normalViewPr>
  <p:slideViewPr>
    <p:cSldViewPr snapToGrid="0" snapToObjects="1">
      <p:cViewPr varScale="1">
        <p:scale>
          <a:sx n="78" d="100"/>
          <a:sy n="78" d="100"/>
        </p:scale>
        <p:origin x="739"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BASSUM AKTAR SADIA" userId="S::23-52427-2@student.aiub.edu::7f5e7893-fffc-421a-949a-adad251b4959" providerId="AD" clId="Web-{234BB9E3-BC13-4340-9F4F-BE357B7DFC58}"/>
    <pc:docChg chg="addSld delSld modSld">
      <pc:chgData name="TABASSUM AKTAR SADIA" userId="S::23-52427-2@student.aiub.edu::7f5e7893-fffc-421a-949a-adad251b4959" providerId="AD" clId="Web-{234BB9E3-BC13-4340-9F4F-BE357B7DFC58}" dt="2023-12-12T09:19:07.598" v="85"/>
      <pc:docMkLst>
        <pc:docMk/>
      </pc:docMkLst>
      <pc:sldChg chg="modSp">
        <pc:chgData name="TABASSUM AKTAR SADIA" userId="S::23-52427-2@student.aiub.edu::7f5e7893-fffc-421a-949a-adad251b4959" providerId="AD" clId="Web-{234BB9E3-BC13-4340-9F4F-BE357B7DFC58}" dt="2023-12-12T09:15:00.983" v="0" actId="20577"/>
        <pc:sldMkLst>
          <pc:docMk/>
          <pc:sldMk cId="2131568492" sldId="278"/>
        </pc:sldMkLst>
        <pc:spChg chg="mod">
          <ac:chgData name="TABASSUM AKTAR SADIA" userId="S::23-52427-2@student.aiub.edu::7f5e7893-fffc-421a-949a-adad251b4959" providerId="AD" clId="Web-{234BB9E3-BC13-4340-9F4F-BE357B7DFC58}" dt="2023-12-12T09:15:00.983" v="0" actId="20577"/>
          <ac:spMkLst>
            <pc:docMk/>
            <pc:sldMk cId="2131568492" sldId="278"/>
            <ac:spMk id="3" creationId="{86C1060B-300F-3CE3-E5AA-D8E29791C960}"/>
          </ac:spMkLst>
        </pc:spChg>
      </pc:sldChg>
      <pc:sldChg chg="modSp new del">
        <pc:chgData name="TABASSUM AKTAR SADIA" userId="S::23-52427-2@student.aiub.edu::7f5e7893-fffc-421a-949a-adad251b4959" providerId="AD" clId="Web-{234BB9E3-BC13-4340-9F4F-BE357B7DFC58}" dt="2023-12-12T09:16:23.376" v="7"/>
        <pc:sldMkLst>
          <pc:docMk/>
          <pc:sldMk cId="736751618" sldId="305"/>
        </pc:sldMkLst>
        <pc:spChg chg="mod">
          <ac:chgData name="TABASSUM AKTAR SADIA" userId="S::23-52427-2@student.aiub.edu::7f5e7893-fffc-421a-949a-adad251b4959" providerId="AD" clId="Web-{234BB9E3-BC13-4340-9F4F-BE357B7DFC58}" dt="2023-12-12T09:16:18.032" v="6" actId="20577"/>
          <ac:spMkLst>
            <pc:docMk/>
            <pc:sldMk cId="736751618" sldId="305"/>
            <ac:spMk id="2" creationId="{DBF0BF2F-11DE-346D-EF19-15AA5DE8B6B2}"/>
          </ac:spMkLst>
        </pc:spChg>
      </pc:sldChg>
      <pc:sldChg chg="new del">
        <pc:chgData name="TABASSUM AKTAR SADIA" userId="S::23-52427-2@student.aiub.edu::7f5e7893-fffc-421a-949a-adad251b4959" providerId="AD" clId="Web-{234BB9E3-BC13-4340-9F4F-BE357B7DFC58}" dt="2023-12-12T09:16:07.453" v="4"/>
        <pc:sldMkLst>
          <pc:docMk/>
          <pc:sldMk cId="2203351497" sldId="305"/>
        </pc:sldMkLst>
      </pc:sldChg>
      <pc:sldChg chg="new del">
        <pc:chgData name="TABASSUM AKTAR SADIA" userId="S::23-52427-2@student.aiub.edu::7f5e7893-fffc-421a-949a-adad251b4959" providerId="AD" clId="Web-{234BB9E3-BC13-4340-9F4F-BE357B7DFC58}" dt="2023-12-12T09:15:53.172" v="2"/>
        <pc:sldMkLst>
          <pc:docMk/>
          <pc:sldMk cId="2915405740" sldId="305"/>
        </pc:sldMkLst>
      </pc:sldChg>
      <pc:sldChg chg="delSp modSp add del replId delAnim">
        <pc:chgData name="TABASSUM AKTAR SADIA" userId="S::23-52427-2@student.aiub.edu::7f5e7893-fffc-421a-949a-adad251b4959" providerId="AD" clId="Web-{234BB9E3-BC13-4340-9F4F-BE357B7DFC58}" dt="2023-12-12T09:17:15.783" v="26"/>
        <pc:sldMkLst>
          <pc:docMk/>
          <pc:sldMk cId="3284649535" sldId="305"/>
        </pc:sldMkLst>
        <pc:spChg chg="del mod">
          <ac:chgData name="TABASSUM AKTAR SADIA" userId="S::23-52427-2@student.aiub.edu::7f5e7893-fffc-421a-949a-adad251b4959" providerId="AD" clId="Web-{234BB9E3-BC13-4340-9F4F-BE357B7DFC58}" dt="2023-12-12T09:16:39.485" v="13"/>
          <ac:spMkLst>
            <pc:docMk/>
            <pc:sldMk cId="3284649535" sldId="305"/>
            <ac:spMk id="4" creationId="{46FEBB9B-5056-70AE-05E9-81860F416115}"/>
          </ac:spMkLst>
        </pc:spChg>
        <pc:spChg chg="del mod">
          <ac:chgData name="TABASSUM AKTAR SADIA" userId="S::23-52427-2@student.aiub.edu::7f5e7893-fffc-421a-949a-adad251b4959" providerId="AD" clId="Web-{234BB9E3-BC13-4340-9F4F-BE357B7DFC58}" dt="2023-12-12T09:16:44.501" v="18"/>
          <ac:spMkLst>
            <pc:docMk/>
            <pc:sldMk cId="3284649535" sldId="305"/>
            <ac:spMk id="65" creationId="{A59F1EC4-80D3-41D3-A73B-037E47F04BC5}"/>
          </ac:spMkLst>
        </pc:spChg>
        <pc:spChg chg="del mod">
          <ac:chgData name="TABASSUM AKTAR SADIA" userId="S::23-52427-2@student.aiub.edu::7f5e7893-fffc-421a-949a-adad251b4959" providerId="AD" clId="Web-{234BB9E3-BC13-4340-9F4F-BE357B7DFC58}" dt="2023-12-12T09:16:54.626" v="23"/>
          <ac:spMkLst>
            <pc:docMk/>
            <pc:sldMk cId="3284649535" sldId="305"/>
            <ac:spMk id="82" creationId="{C4A72CC2-9DBB-42C1-A291-B532C9BF8324}"/>
          </ac:spMkLst>
        </pc:spChg>
      </pc:sldChg>
      <pc:sldChg chg="addSp delSp modSp add replId addAnim delAnim modAnim">
        <pc:chgData name="TABASSUM AKTAR SADIA" userId="S::23-52427-2@student.aiub.edu::7f5e7893-fffc-421a-949a-adad251b4959" providerId="AD" clId="Web-{234BB9E3-BC13-4340-9F4F-BE357B7DFC58}" dt="2023-12-12T09:19:07.598" v="85"/>
        <pc:sldMkLst>
          <pc:docMk/>
          <pc:sldMk cId="3539222429" sldId="305"/>
        </pc:sldMkLst>
        <pc:spChg chg="add mod">
          <ac:chgData name="TABASSUM AKTAR SADIA" userId="S::23-52427-2@student.aiub.edu::7f5e7893-fffc-421a-949a-adad251b4959" providerId="AD" clId="Web-{234BB9E3-BC13-4340-9F4F-BE357B7DFC58}" dt="2023-12-12T09:18:59.129" v="82" actId="1076"/>
          <ac:spMkLst>
            <pc:docMk/>
            <pc:sldMk cId="3539222429" sldId="305"/>
            <ac:spMk id="2" creationId="{24797B69-5681-63B9-A885-2F4D0C94CD48}"/>
          </ac:spMkLst>
        </pc:spChg>
        <pc:spChg chg="del mod">
          <ac:chgData name="TABASSUM AKTAR SADIA" userId="S::23-52427-2@student.aiub.edu::7f5e7893-fffc-421a-949a-adad251b4959" providerId="AD" clId="Web-{234BB9E3-BC13-4340-9F4F-BE357B7DFC58}" dt="2023-12-12T09:17:36.643" v="50"/>
          <ac:spMkLst>
            <pc:docMk/>
            <pc:sldMk cId="3539222429" sldId="305"/>
            <ac:spMk id="4" creationId="{46FEBB9B-5056-70AE-05E9-81860F416115}"/>
          </ac:spMkLst>
        </pc:spChg>
        <pc:spChg chg="del mod">
          <ac:chgData name="TABASSUM AKTAR SADIA" userId="S::23-52427-2@student.aiub.edu::7f5e7893-fffc-421a-949a-adad251b4959" providerId="AD" clId="Web-{234BB9E3-BC13-4340-9F4F-BE357B7DFC58}" dt="2023-12-12T09:17:44.768" v="60"/>
          <ac:spMkLst>
            <pc:docMk/>
            <pc:sldMk cId="3539222429" sldId="305"/>
            <ac:spMk id="65" creationId="{A59F1EC4-80D3-41D3-A73B-037E47F04BC5}"/>
          </ac:spMkLst>
        </pc:spChg>
        <pc:spChg chg="del mod">
          <ac:chgData name="TABASSUM AKTAR SADIA" userId="S::23-52427-2@student.aiub.edu::7f5e7893-fffc-421a-949a-adad251b4959" providerId="AD" clId="Web-{234BB9E3-BC13-4340-9F4F-BE357B7DFC58}" dt="2023-12-12T09:17:53.143" v="62"/>
          <ac:spMkLst>
            <pc:docMk/>
            <pc:sldMk cId="3539222429" sldId="305"/>
            <ac:spMk id="82" creationId="{C4A72CC2-9DBB-42C1-A291-B532C9BF8324}"/>
          </ac:spMkLst>
        </pc:spChg>
      </pc:sldChg>
      <pc:sldChg chg="add del">
        <pc:chgData name="TABASSUM AKTAR SADIA" userId="S::23-52427-2@student.aiub.edu::7f5e7893-fffc-421a-949a-adad251b4959" providerId="AD" clId="Web-{234BB9E3-BC13-4340-9F4F-BE357B7DFC58}" dt="2023-12-12T09:17:11.517" v="25"/>
        <pc:sldMkLst>
          <pc:docMk/>
          <pc:sldMk cId="736751618" sldId="306"/>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3-12-10T23:35:57.231" idx="1">
    <p:pos x="934" y="353"/>
    <p:text/>
    <p:extLst>
      <p:ext uri="{C676402C-5697-4E1C-873F-D02D1690AC5C}">
        <p15:threadingInfo xmlns:p15="http://schemas.microsoft.com/office/powerpoint/2012/main" timeZoneBias="-360"/>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0T17:09:08.723"/>
    </inkml:context>
    <inkml:brush xml:id="br0">
      <inkml:brushProperty name="width" value="0.05" units="cm"/>
      <inkml:brushProperty name="height" value="0.05" units="cm"/>
    </inkml:brush>
  </inkml:definitions>
  <inkml:trace contextRef="#ctx0" brushRef="#br0">1 1 24575,'0'3'0,"4"2"0,1 4 0,-1 3 0,4 1 0,0 1 0,-2 3 0,3-3 0,-1 2 0,2 0 0,3 2 0,4-2 0,-2-4-8191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0T17:09:08.723"/>
    </inkml:context>
    <inkml:brush xml:id="br0">
      <inkml:brushProperty name="width" value="0.05" units="cm"/>
      <inkml:brushProperty name="height" value="0.05" units="cm"/>
    </inkml:brush>
  </inkml:definitions>
  <inkml:trace contextRef="#ctx0" brushRef="#br0">1 1 24575,'0'3'0,"4"2"0,1 4 0,-1 3 0,4 1 0,0 1 0,-2 3 0,3-3 0,-1 2 0,2 0 0,3 2 0,4-2 0,-2-4-8191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2/18/2025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Freeform: Shape 12">
            <a:extLst>
              <a:ext uri="{FF2B5EF4-FFF2-40B4-BE49-F238E27FC236}">
                <a16:creationId xmlns:a16="http://schemas.microsoft.com/office/drawing/2014/main" id="{FE834629-38DF-4809-9FAA-2EEDFED86452}"/>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BE0DA5A2-5991-425F-83FA-3101D7E01A15}"/>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60805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2/18/2025</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6367832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2/18/2025</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376435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2/18/2025</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956813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2/18/2025</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7889508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2/18/2025</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6808098"/>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2/18/2025</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4401088"/>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2/18/2025</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3661213"/>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2/18/2025</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9430471"/>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5561724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1124162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2/18/2025</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27776917"/>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2722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Freeform: Shape 7">
            <a:extLst>
              <a:ext uri="{FF2B5EF4-FFF2-40B4-BE49-F238E27FC236}">
                <a16:creationId xmlns:a16="http://schemas.microsoft.com/office/drawing/2014/main" id="{EA16C2FB-3824-491B-A6FD-23CB27E56BE2}"/>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2A09A067-C697-4569-BB1F-3AD2DB279BC9}"/>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74AB90F5-8763-46A5-BE63-CE2DE317FD0C}"/>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9C89BECA-8C85-4742-B909-1604BCF06C59}"/>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6452454F-9D41-4FC6-92F9-178850AF4574}"/>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6731590-40C9-4788-A9F5-85955BADDA76}"/>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3919612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2/18/2025</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3345145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1" name="Image 0" descr="preencoded.png">
            <a:extLst>
              <a:ext uri="{FF2B5EF4-FFF2-40B4-BE49-F238E27FC236}">
                <a16:creationId xmlns:a16="http://schemas.microsoft.com/office/drawing/2014/main" id="{ADB332A8-9580-4836-9114-1514D2A3480F}"/>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2" name="Image 1" descr="preencoded.png">
            <a:extLst>
              <a:ext uri="{FF2B5EF4-FFF2-40B4-BE49-F238E27FC236}">
                <a16:creationId xmlns:a16="http://schemas.microsoft.com/office/drawing/2014/main" id="{BECA0C48-9101-44FD-A8E1-F822FFB6F36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Image 5" descr="preencoded.png">
            <a:extLst>
              <a:ext uri="{FF2B5EF4-FFF2-40B4-BE49-F238E27FC236}">
                <a16:creationId xmlns:a16="http://schemas.microsoft.com/office/drawing/2014/main" id="{20493900-03A2-4539-A946-820D3A39781C}"/>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4" name="Image 6" descr="preencoded.png">
            <a:extLst>
              <a:ext uri="{FF2B5EF4-FFF2-40B4-BE49-F238E27FC236}">
                <a16:creationId xmlns:a16="http://schemas.microsoft.com/office/drawing/2014/main" id="{B04DE123-4372-4F2F-A8BE-1061BCD18817}"/>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2812164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2/18/2025</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 name="Freeform: Shape 6">
            <a:extLst>
              <a:ext uri="{FF2B5EF4-FFF2-40B4-BE49-F238E27FC236}">
                <a16:creationId xmlns:a16="http://schemas.microsoft.com/office/drawing/2014/main" id="{828F26DF-397C-46DA-906F-7D9859202672}"/>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3C4D3AB1-F597-42C2-8AB2-293BF9FD8E5F}"/>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774756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2/18/2025</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2A7D7188-98C2-433F-B8B4-E22FE66A1077}"/>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785BD9CE-9AA5-44F7-A8D4-A0BE90B0B3EA}"/>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63239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2/18/2025</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9" name="Freeform: Shape 8">
            <a:extLst>
              <a:ext uri="{FF2B5EF4-FFF2-40B4-BE49-F238E27FC236}">
                <a16:creationId xmlns:a16="http://schemas.microsoft.com/office/drawing/2014/main" id="{D8F01430-6623-40C8-96B1-00F98F4363F5}"/>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279680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2/18/2025</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7610211D-7807-42D9-BAEB-6A5C296BBD18}"/>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96844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4.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2/18/2025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Presentation title</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60369584"/>
      </p:ext>
    </p:extLst>
  </p:cSld>
  <p:clrMap bg1="lt1" tx1="dk1" bg2="lt2" tx2="dk2" accent1="accent1" accent2="accent2" accent3="accent3" accent4="accent4" accent5="accent5" accent6="accent6" hlink="hlink" folHlink="folHlink"/>
  <p:sldLayoutIdLst>
    <p:sldLayoutId id="2147484211" r:id="rId1"/>
    <p:sldLayoutId id="2147484212" r:id="rId2"/>
    <p:sldLayoutId id="2147484213" r:id="rId3"/>
    <p:sldLayoutId id="2147484214" r:id="rId4"/>
    <p:sldLayoutId id="2147484215" r:id="rId5"/>
    <p:sldLayoutId id="2147484216" r:id="rId6"/>
    <p:sldLayoutId id="2147484217" r:id="rId7"/>
    <p:sldLayoutId id="2147484218" r:id="rId8"/>
    <p:sldLayoutId id="2147484219" r:id="rId9"/>
    <p:sldLayoutId id="2147484220" r:id="rId10"/>
    <p:sldLayoutId id="2147484221" r:id="rId11"/>
    <p:sldLayoutId id="2147484222" r:id="rId12"/>
    <p:sldLayoutId id="2147484223" r:id="rId13"/>
    <p:sldLayoutId id="2147484224" r:id="rId14"/>
    <p:sldLayoutId id="2147484225" r:id="rId15"/>
    <p:sldLayoutId id="2147484226" r:id="rId16"/>
    <p:sldLayoutId id="2147484227" r:id="rId17"/>
    <p:sldLayoutId id="2147484230" r:id="rId18"/>
    <p:sldLayoutId id="2147484231" r:id="rId19"/>
    <p:sldLayoutId id="2147484232" r:id="rId20"/>
    <p:sldLayoutId id="2147483664" r:id="rId21"/>
    <p:sldLayoutId id="2147483655" r:id="rId22"/>
    <p:sldLayoutId id="2147483654" r:id="rId23"/>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xml"/><Relationship Id="rId1" Type="http://schemas.openxmlformats.org/officeDocument/2006/relationships/slideLayout" Target="../slideLayouts/slideLayout18.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br>
              <a:rPr lang="en-US" b="1" i="0" dirty="0">
                <a:effectLst/>
                <a:latin typeface="-apple-system"/>
              </a:rPr>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067291" y="3055716"/>
            <a:ext cx="6180881" cy="2395960"/>
          </a:xfrm>
        </p:spPr>
        <p:txBody>
          <a:bodyPr/>
          <a:lstStyle/>
          <a:p>
            <a:r>
              <a:rPr lang="en-US" b="1" i="0" dirty="0">
                <a:effectLst/>
                <a:latin typeface="-apple-system"/>
              </a:rPr>
              <a:t>COMPUTER AIDED DESIGN AND DRAFTING [Q]</a:t>
            </a:r>
          </a:p>
          <a:p>
            <a:r>
              <a:rPr lang="en-US" dirty="0"/>
              <a:t>Supervisor : </a:t>
            </a:r>
            <a:r>
              <a:rPr lang="en-US" b="0" i="1" dirty="0">
                <a:solidFill>
                  <a:schemeClr val="tx1">
                    <a:lumMod val="85000"/>
                    <a:lumOff val="15000"/>
                  </a:schemeClr>
                </a:solidFill>
                <a:effectLst/>
                <a:latin typeface="SourceSansPro"/>
              </a:rPr>
              <a:t>DR. MD. MAHADI HASAN</a:t>
            </a:r>
          </a:p>
          <a:p>
            <a:endParaRPr lang="en-US" i="1" dirty="0">
              <a:solidFill>
                <a:schemeClr val="tx1">
                  <a:lumMod val="85000"/>
                  <a:lumOff val="15000"/>
                </a:schemeClr>
              </a:solidFill>
              <a:latin typeface="SourceSansPro"/>
            </a:endParaRPr>
          </a:p>
        </p:txBody>
      </p:sp>
      <p:pic>
        <p:nvPicPr>
          <p:cNvPr id="1028" name="Picture 4" descr="American International University-Bangladesh - Wikipedia">
            <a:extLst>
              <a:ext uri="{FF2B5EF4-FFF2-40B4-BE49-F238E27FC236}">
                <a16:creationId xmlns:a16="http://schemas.microsoft.com/office/drawing/2014/main" id="{EECE31BA-FFCE-456E-ACF3-4ACAB1270D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4998" y="192178"/>
            <a:ext cx="2582003" cy="2582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6849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66E9FB0-D842-18C0-2432-B6EAA13571F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AFAE457-2431-5F4E-6656-0ED96D71618B}"/>
              </a:ext>
            </a:extLst>
          </p:cNvPr>
          <p:cNvSpPr>
            <a:spLocks noGrp="1"/>
          </p:cNvSpPr>
          <p:nvPr>
            <p:ph type="sldNum" sz="quarter" idx="12"/>
          </p:nvPr>
        </p:nvSpPr>
        <p:spPr/>
        <p:txBody>
          <a:bodyPr/>
          <a:lstStyle/>
          <a:p>
            <a:fld id="{6D22F896-40B5-4ADD-8801-0D06FADFA095}" type="slidenum">
              <a:rPr lang="en-US" smtClean="0"/>
              <a:t>10</a:t>
            </a:fld>
            <a:endParaRPr lang="en-US" dirty="0"/>
          </a:p>
        </p:txBody>
      </p:sp>
      <p:sp>
        <p:nvSpPr>
          <p:cNvPr id="3" name="TextBox 2">
            <a:extLst>
              <a:ext uri="{FF2B5EF4-FFF2-40B4-BE49-F238E27FC236}">
                <a16:creationId xmlns:a16="http://schemas.microsoft.com/office/drawing/2014/main" id="{ED69DB79-162E-FC11-80DC-2A4F9F263ACF}"/>
              </a:ext>
            </a:extLst>
          </p:cNvPr>
          <p:cNvSpPr txBox="1"/>
          <p:nvPr/>
        </p:nvSpPr>
        <p:spPr>
          <a:xfrm>
            <a:off x="2418735" y="2658428"/>
            <a:ext cx="8340480" cy="1015663"/>
          </a:xfrm>
          <a:prstGeom prst="rect">
            <a:avLst/>
          </a:prstGeom>
          <a:noFill/>
        </p:spPr>
        <p:txBody>
          <a:bodyPr wrap="square">
            <a:spAutoFit/>
          </a:bodyPr>
          <a:lstStyle/>
          <a:p>
            <a:r>
              <a:rPr lang="en-SG" sz="6000" b="1" i="1" dirty="0">
                <a:latin typeface="Arial" panose="020B0604020202020204" pitchFamily="34" charset="0"/>
                <a:cs typeface="Arial" panose="020B0604020202020204" pitchFamily="34" charset="0"/>
              </a:rPr>
              <a:t>         Procedure </a:t>
            </a:r>
          </a:p>
        </p:txBody>
      </p:sp>
    </p:spTree>
    <p:extLst>
      <p:ext uri="{BB962C8B-B14F-4D97-AF65-F5344CB8AC3E}">
        <p14:creationId xmlns:p14="http://schemas.microsoft.com/office/powerpoint/2010/main" val="39892484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0FF571-6746-1B87-1E83-3A7723DC184C}"/>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9C676A0F-39E6-EE80-1FFF-A54D98394DCD}"/>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5" name="TextBox 4">
            <a:extLst>
              <a:ext uri="{FF2B5EF4-FFF2-40B4-BE49-F238E27FC236}">
                <a16:creationId xmlns:a16="http://schemas.microsoft.com/office/drawing/2014/main" id="{61234143-FCFD-23C2-5F11-1890189002FC}"/>
              </a:ext>
            </a:extLst>
          </p:cNvPr>
          <p:cNvSpPr txBox="1"/>
          <p:nvPr/>
        </p:nvSpPr>
        <p:spPr>
          <a:xfrm>
            <a:off x="2792362" y="1569032"/>
            <a:ext cx="6115664" cy="4247317"/>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 Open AutoCAD 2007 and start a new drawing.</a:t>
            </a:r>
          </a:p>
          <a:p>
            <a:r>
              <a:rPr lang="en-US" dirty="0">
                <a:latin typeface="Arial" panose="020B0604020202020204" pitchFamily="34" charset="0"/>
                <a:cs typeface="Arial" panose="020B0604020202020204" pitchFamily="34" charset="0"/>
              </a:rPr>
              <a:t>• Set the units to the appropriate scale (e.g., feet).</a:t>
            </a:r>
          </a:p>
          <a:p>
            <a:r>
              <a:rPr lang="en-US" dirty="0">
                <a:latin typeface="Arial" panose="020B0604020202020204" pitchFamily="34" charset="0"/>
                <a:cs typeface="Arial" panose="020B0604020202020204" pitchFamily="34" charset="0"/>
              </a:rPr>
              <a:t>• Use the "Rectangle" tool to draw the outer walls of the hospital. Ensure the total area is approximately 8000 square feet.</a:t>
            </a:r>
          </a:p>
          <a:p>
            <a:r>
              <a:rPr lang="en-US" dirty="0">
                <a:latin typeface="Arial" panose="020B0604020202020204" pitchFamily="34" charset="0"/>
                <a:cs typeface="Arial" panose="020B0604020202020204" pitchFamily="34" charset="0"/>
              </a:rPr>
              <a:t>• Use the "Line" tool to create internal walls to divide the space into rooms.</a:t>
            </a:r>
          </a:p>
          <a:p>
            <a:r>
              <a:rPr lang="en-US" dirty="0">
                <a:latin typeface="Arial" panose="020B0604020202020204" pitchFamily="34" charset="0"/>
                <a:cs typeface="Arial" panose="020B0604020202020204" pitchFamily="34" charset="0"/>
              </a:rPr>
              <a:t>• Designate areas for at least 10 rooms. Consider including offices for employees, staff rooms, a kitchen, toilets, and a prayer room. Use the "Rectangle" tool to outline each room.</a:t>
            </a:r>
          </a:p>
          <a:p>
            <a:r>
              <a:rPr lang="en-US" dirty="0">
                <a:latin typeface="Arial" panose="020B0604020202020204" pitchFamily="34" charset="0"/>
                <a:cs typeface="Arial" panose="020B0604020202020204" pitchFamily="34" charset="0"/>
              </a:rPr>
              <a:t>•Label each room with its purpose, e.g., "Employee Room 1," "Staff Room 1," "Kitchen," "Toilets," and "Prayer Room."</a:t>
            </a:r>
          </a:p>
          <a:p>
            <a:r>
              <a:rPr lang="en-US" dirty="0"/>
              <a:t> </a:t>
            </a:r>
          </a:p>
        </p:txBody>
      </p:sp>
    </p:spTree>
    <p:extLst>
      <p:ext uri="{BB962C8B-B14F-4D97-AF65-F5344CB8AC3E}">
        <p14:creationId xmlns:p14="http://schemas.microsoft.com/office/powerpoint/2010/main" val="16697868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C75F29-EA61-56E6-8C65-E55FB2A1627D}"/>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38C4D106-F09D-A715-A46F-522F3A27DDE1}"/>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5" name="TextBox 4">
            <a:extLst>
              <a:ext uri="{FF2B5EF4-FFF2-40B4-BE49-F238E27FC236}">
                <a16:creationId xmlns:a16="http://schemas.microsoft.com/office/drawing/2014/main" id="{DC89726E-44B7-0696-2F0C-163DDE75D3A9}"/>
              </a:ext>
            </a:extLst>
          </p:cNvPr>
          <p:cNvSpPr txBox="1"/>
          <p:nvPr/>
        </p:nvSpPr>
        <p:spPr>
          <a:xfrm>
            <a:off x="1573161" y="1641987"/>
            <a:ext cx="7816645" cy="2862322"/>
          </a:xfrm>
          <a:prstGeom prst="rect">
            <a:avLst/>
          </a:prstGeom>
          <a:noFill/>
        </p:spPr>
        <p:txBody>
          <a:bodyPr wrap="square">
            <a:spAutoFit/>
          </a:bodyPr>
          <a:lstStyle/>
          <a:p>
            <a:r>
              <a:rPr lang="en-US" dirty="0"/>
              <a:t>• </a:t>
            </a:r>
            <a:r>
              <a:rPr lang="en-US" sz="2000" dirty="0">
                <a:latin typeface="Arial" panose="020B0604020202020204" pitchFamily="34" charset="0"/>
                <a:cs typeface="Arial" panose="020B0604020202020204" pitchFamily="34" charset="0"/>
              </a:rPr>
              <a:t>Add dimensions to define the size of rooms and distances between objects. Use the "Dimension" tool for accurate measurements.</a:t>
            </a:r>
          </a:p>
          <a:p>
            <a:r>
              <a:rPr lang="en-US" sz="2000" dirty="0">
                <a:latin typeface="Arial" panose="020B0604020202020204" pitchFamily="34" charset="0"/>
                <a:cs typeface="Arial" panose="020B0604020202020204" pitchFamily="34" charset="0"/>
              </a:rPr>
              <a:t>• Ensure that the plan complies with local building codes and regulations.</a:t>
            </a:r>
          </a:p>
          <a:p>
            <a:r>
              <a:rPr lang="en-US" sz="2000" dirty="0">
                <a:latin typeface="Arial" panose="020B0604020202020204" pitchFamily="34" charset="0"/>
                <a:cs typeface="Arial" panose="020B0604020202020204" pitchFamily="34" charset="0"/>
              </a:rPr>
              <a:t>• Divide the building into rooms using the LINE and </a:t>
            </a:r>
            <a:r>
              <a:rPr lang="en-US" dirty="0">
                <a:latin typeface="Arial" panose="020B0604020202020204" pitchFamily="34" charset="0"/>
                <a:cs typeface="Arial" panose="020B0604020202020204" pitchFamily="34" charset="0"/>
              </a:rPr>
              <a:t>OFFSET</a:t>
            </a:r>
            <a:r>
              <a:rPr lang="en-US" sz="2000" dirty="0">
                <a:latin typeface="Arial" panose="020B0604020202020204" pitchFamily="34" charset="0"/>
                <a:cs typeface="Arial" panose="020B0604020202020204" pitchFamily="34" charset="0"/>
              </a:rPr>
              <a:t> commands.</a:t>
            </a:r>
          </a:p>
          <a:p>
            <a:r>
              <a:rPr lang="en-US" sz="2000" dirty="0">
                <a:latin typeface="Arial" panose="020B0604020202020204" pitchFamily="34" charset="0"/>
                <a:cs typeface="Arial" panose="020B0604020202020204" pitchFamily="34" charset="0"/>
              </a:rPr>
              <a:t>• Assign objects to appropriate layers for better control and organization.</a:t>
            </a:r>
          </a:p>
        </p:txBody>
      </p:sp>
    </p:spTree>
    <p:extLst>
      <p:ext uri="{BB962C8B-B14F-4D97-AF65-F5344CB8AC3E}">
        <p14:creationId xmlns:p14="http://schemas.microsoft.com/office/powerpoint/2010/main" val="1490904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A0986-04FB-4848-B90E-223A46B9DA4A}"/>
              </a:ext>
            </a:extLst>
          </p:cNvPr>
          <p:cNvSpPr>
            <a:spLocks noGrp="1"/>
          </p:cNvSpPr>
          <p:nvPr>
            <p:ph type="title"/>
          </p:nvPr>
        </p:nvSpPr>
        <p:spPr/>
        <p:txBody>
          <a:bodyPr/>
          <a:lstStyle/>
          <a:p>
            <a:r>
              <a:rPr lang="en-US" b="1" dirty="0"/>
              <a:t>            Discussion </a:t>
            </a:r>
          </a:p>
        </p:txBody>
      </p:sp>
      <p:sp>
        <p:nvSpPr>
          <p:cNvPr id="3" name="Text Placeholder 2">
            <a:extLst>
              <a:ext uri="{FF2B5EF4-FFF2-40B4-BE49-F238E27FC236}">
                <a16:creationId xmlns:a16="http://schemas.microsoft.com/office/drawing/2014/main" id="{24E62494-1B7C-4C84-86E3-3C17624CA9B4}"/>
              </a:ext>
            </a:extLst>
          </p:cNvPr>
          <p:cNvSpPr>
            <a:spLocks noGrp="1"/>
          </p:cNvSpPr>
          <p:nvPr>
            <p:ph type="body" idx="1"/>
          </p:nvPr>
        </p:nvSpPr>
        <p:spPr/>
        <p:txBody>
          <a:bodyPr/>
          <a:lstStyle/>
          <a:p>
            <a:r>
              <a:rPr lang="en-US" dirty="0"/>
              <a:t>precautions</a:t>
            </a:r>
          </a:p>
        </p:txBody>
      </p:sp>
      <p:sp>
        <p:nvSpPr>
          <p:cNvPr id="4" name="Content Placeholder 3">
            <a:extLst>
              <a:ext uri="{FF2B5EF4-FFF2-40B4-BE49-F238E27FC236}">
                <a16:creationId xmlns:a16="http://schemas.microsoft.com/office/drawing/2014/main" id="{A2C15873-E8DB-4CEE-9418-B096DFFB6921}"/>
              </a:ext>
            </a:extLst>
          </p:cNvPr>
          <p:cNvSpPr>
            <a:spLocks noGrp="1"/>
          </p:cNvSpPr>
          <p:nvPr>
            <p:ph sz="half" idx="2"/>
          </p:nvPr>
        </p:nvSpPr>
        <p:spPr>
          <a:xfrm>
            <a:off x="3753858" y="3096997"/>
            <a:ext cx="3741928" cy="3684588"/>
          </a:xfrm>
        </p:spPr>
        <p:txBody>
          <a:bodyPr/>
          <a:lstStyle/>
          <a:p>
            <a:pPr>
              <a:buFont typeface="Wingdings" panose="05000000000000000000" pitchFamily="2" charset="2"/>
              <a:buChar char="v"/>
            </a:pPr>
            <a:r>
              <a:rPr lang="en-US" sz="1600" b="1" dirty="0">
                <a:solidFill>
                  <a:schemeClr val="accent2">
                    <a:lumMod val="60000"/>
                    <a:lumOff val="40000"/>
                  </a:schemeClr>
                </a:solidFill>
                <a:latin typeface="Arial" panose="020B0604020202020204" pitchFamily="34" charset="0"/>
                <a:ea typeface="Calibri" panose="020F0502020204030204" pitchFamily="34" charset="0"/>
                <a:cs typeface="Arial" panose="020B0604020202020204" pitchFamily="34" charset="0"/>
              </a:rPr>
              <a:t>Use layers properly.</a:t>
            </a:r>
          </a:p>
          <a:p>
            <a:pPr>
              <a:buFont typeface="Wingdings" panose="05000000000000000000" pitchFamily="2" charset="2"/>
              <a:buChar char="v"/>
            </a:pPr>
            <a:r>
              <a:rPr lang="en-US" sz="1600" b="1" dirty="0">
                <a:solidFill>
                  <a:schemeClr val="accent2">
                    <a:lumMod val="60000"/>
                    <a:lumOff val="40000"/>
                  </a:schemeClr>
                </a:solidFill>
                <a:latin typeface="Arial" panose="020B0604020202020204" pitchFamily="34" charset="0"/>
                <a:ea typeface="Calibri" panose="020F0502020204030204" pitchFamily="34" charset="0"/>
                <a:cs typeface="Arial" panose="020B0604020202020204" pitchFamily="34" charset="0"/>
              </a:rPr>
              <a:t>Double-check before finalizing.</a:t>
            </a:r>
          </a:p>
          <a:p>
            <a:pPr>
              <a:buFont typeface="Wingdings" panose="05000000000000000000" pitchFamily="2" charset="2"/>
              <a:buChar char="v"/>
            </a:pPr>
            <a:r>
              <a:rPr lang="en-US" sz="1600" b="1" dirty="0">
                <a:solidFill>
                  <a:schemeClr val="accent2">
                    <a:lumMod val="60000"/>
                    <a:lumOff val="40000"/>
                  </a:schemeClr>
                </a:solidFill>
                <a:latin typeface="Arial" panose="020B0604020202020204" pitchFamily="34" charset="0"/>
                <a:ea typeface="Calibri" panose="020F0502020204030204" pitchFamily="34" charset="0"/>
                <a:cs typeface="Arial" panose="020B0604020202020204" pitchFamily="34" charset="0"/>
              </a:rPr>
              <a:t> Be mindful of precision.</a:t>
            </a:r>
          </a:p>
          <a:p>
            <a:pPr>
              <a:buFont typeface="Wingdings" panose="05000000000000000000" pitchFamily="2" charset="2"/>
              <a:buChar char="v"/>
            </a:pPr>
            <a:r>
              <a:rPr lang="en-US" sz="1600" b="1" dirty="0">
                <a:solidFill>
                  <a:schemeClr val="accent2">
                    <a:lumMod val="60000"/>
                    <a:lumOff val="40000"/>
                  </a:schemeClr>
                </a:solidFill>
                <a:latin typeface="Arial" panose="020B0604020202020204" pitchFamily="34" charset="0"/>
                <a:ea typeface="Calibri" panose="020F0502020204030204" pitchFamily="34" charset="0"/>
                <a:cs typeface="Arial" panose="020B0604020202020204" pitchFamily="34" charset="0"/>
              </a:rPr>
              <a:t>Check the drawing Units and Scale.</a:t>
            </a:r>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Text Placeholder 4">
            <a:extLst>
              <a:ext uri="{FF2B5EF4-FFF2-40B4-BE49-F238E27FC236}">
                <a16:creationId xmlns:a16="http://schemas.microsoft.com/office/drawing/2014/main" id="{6045DA37-D461-4F07-B020-4EB0668E8D3E}"/>
              </a:ext>
            </a:extLst>
          </p:cNvPr>
          <p:cNvSpPr>
            <a:spLocks noGrp="1"/>
          </p:cNvSpPr>
          <p:nvPr>
            <p:ph type="body" sz="quarter" idx="3"/>
          </p:nvPr>
        </p:nvSpPr>
        <p:spPr/>
        <p:txBody>
          <a:bodyPr/>
          <a:lstStyle/>
          <a:p>
            <a:r>
              <a:rPr lang="en-US" dirty="0"/>
              <a:t>Errors</a:t>
            </a:r>
          </a:p>
        </p:txBody>
      </p:sp>
      <p:sp>
        <p:nvSpPr>
          <p:cNvPr id="6" name="Content Placeholder 5">
            <a:extLst>
              <a:ext uri="{FF2B5EF4-FFF2-40B4-BE49-F238E27FC236}">
                <a16:creationId xmlns:a16="http://schemas.microsoft.com/office/drawing/2014/main" id="{E3F74BC2-5A24-489E-B8BF-67401A336DC5}"/>
              </a:ext>
            </a:extLst>
          </p:cNvPr>
          <p:cNvSpPr>
            <a:spLocks noGrp="1"/>
          </p:cNvSpPr>
          <p:nvPr>
            <p:ph sz="quarter" idx="4"/>
          </p:nvPr>
        </p:nvSpPr>
        <p:spPr>
          <a:xfrm>
            <a:off x="7754112" y="3096997"/>
            <a:ext cx="3741928" cy="3684588"/>
          </a:xfrm>
        </p:spPr>
        <p:txBody>
          <a:bodyPr/>
          <a:lstStyle/>
          <a:p>
            <a:pPr>
              <a:buFont typeface="Wingdings" panose="05000000000000000000" pitchFamily="2" charset="2"/>
              <a:buChar char="v"/>
            </a:pPr>
            <a:r>
              <a:rPr lang="en-US" b="1" dirty="0">
                <a:solidFill>
                  <a:schemeClr val="accent2">
                    <a:lumMod val="60000"/>
                    <a:lumOff val="40000"/>
                  </a:schemeClr>
                </a:solidFill>
                <a:latin typeface="Arial" panose="020B0604020202020204" pitchFamily="34" charset="0"/>
                <a:cs typeface="Arial" panose="020B0604020202020204" pitchFamily="34" charset="0"/>
              </a:rPr>
              <a:t>Drawing at the wrong scale.</a:t>
            </a:r>
          </a:p>
          <a:p>
            <a:pPr>
              <a:buFont typeface="Wingdings" panose="05000000000000000000" pitchFamily="2" charset="2"/>
              <a:buChar char="v"/>
            </a:pPr>
            <a:r>
              <a:rPr lang="en-US" b="1" dirty="0">
                <a:solidFill>
                  <a:schemeClr val="accent2">
                    <a:lumMod val="60000"/>
                    <a:lumOff val="40000"/>
                  </a:schemeClr>
                </a:solidFill>
                <a:latin typeface="Arial" panose="020B0604020202020204" pitchFamily="34" charset="0"/>
                <a:cs typeface="Arial" panose="020B0604020202020204" pitchFamily="34" charset="0"/>
              </a:rPr>
              <a:t>Ignoring units settings in AutoCAD.</a:t>
            </a:r>
          </a:p>
          <a:p>
            <a:pPr>
              <a:buFont typeface="Wingdings" panose="05000000000000000000" pitchFamily="2" charset="2"/>
              <a:buChar char="v"/>
            </a:pPr>
            <a:r>
              <a:rPr lang="en-US" b="1" dirty="0">
                <a:solidFill>
                  <a:schemeClr val="accent2">
                    <a:lumMod val="60000"/>
                    <a:lumOff val="40000"/>
                  </a:schemeClr>
                </a:solidFill>
                <a:latin typeface="Arial" panose="020B0604020202020204" pitchFamily="34" charset="0"/>
                <a:cs typeface="Arial" panose="020B0604020202020204" pitchFamily="34" charset="0"/>
              </a:rPr>
              <a:t>Allowing an uncontrolled increase in the number of layers.</a:t>
            </a:r>
          </a:p>
          <a:p>
            <a:pPr>
              <a:buFont typeface="Wingdings" panose="05000000000000000000" pitchFamily="2" charset="2"/>
              <a:buChar char="v"/>
            </a:pPr>
            <a:r>
              <a:rPr lang="en-US" b="1" dirty="0">
                <a:solidFill>
                  <a:schemeClr val="accent2">
                    <a:lumMod val="60000"/>
                    <a:lumOff val="40000"/>
                  </a:schemeClr>
                </a:solidFill>
                <a:latin typeface="Arial" panose="020B0604020202020204" pitchFamily="34" charset="0"/>
                <a:cs typeface="Arial" panose="020B0604020202020204" pitchFamily="34" charset="0"/>
              </a:rPr>
              <a:t>Neglecting Annotation Standards.</a:t>
            </a:r>
          </a:p>
          <a:p>
            <a:pPr>
              <a:buFont typeface="Wingdings" panose="05000000000000000000" pitchFamily="2" charset="2"/>
              <a:buChar char="v"/>
            </a:pPr>
            <a:endParaRPr lang="en-US" dirty="0"/>
          </a:p>
        </p:txBody>
      </p:sp>
      <p:sp>
        <p:nvSpPr>
          <p:cNvPr id="7" name="Slide Number Placeholder 6">
            <a:extLst>
              <a:ext uri="{FF2B5EF4-FFF2-40B4-BE49-F238E27FC236}">
                <a16:creationId xmlns:a16="http://schemas.microsoft.com/office/drawing/2014/main" id="{D9DD8454-4E14-49F7-B4E5-3AE24175730F}"/>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31726171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fade">
                                      <p:cBhvr>
                                        <p:cTn id="26" dur="1000"/>
                                        <p:tgtEl>
                                          <p:spTgt spid="4">
                                            <p:txEl>
                                              <p:pRg st="1" end="1"/>
                                            </p:txEl>
                                          </p:spTgt>
                                        </p:tgtEl>
                                      </p:cBhvr>
                                    </p:animEffect>
                                    <p:anim calcmode="lin" valueType="num">
                                      <p:cBhvr>
                                        <p:cTn id="2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fade">
                                      <p:cBhvr>
                                        <p:cTn id="33" dur="1000"/>
                                        <p:tgtEl>
                                          <p:spTgt spid="4">
                                            <p:txEl>
                                              <p:pRg st="2" end="2"/>
                                            </p:txEl>
                                          </p:spTgt>
                                        </p:tgtEl>
                                      </p:cBhvr>
                                    </p:animEffect>
                                    <p:anim calcmode="lin" valueType="num">
                                      <p:cBhvr>
                                        <p:cTn id="34"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
                                            <p:txEl>
                                              <p:pRg st="3" end="3"/>
                                            </p:txEl>
                                          </p:spTgt>
                                        </p:tgtEl>
                                        <p:attrNameLst>
                                          <p:attrName>style.visibility</p:attrName>
                                        </p:attrNameLst>
                                      </p:cBhvr>
                                      <p:to>
                                        <p:strVal val="visible"/>
                                      </p:to>
                                    </p:set>
                                    <p:animEffect transition="in" filter="fade">
                                      <p:cBhvr>
                                        <p:cTn id="40" dur="1000"/>
                                        <p:tgtEl>
                                          <p:spTgt spid="4">
                                            <p:txEl>
                                              <p:pRg st="3" end="3"/>
                                            </p:txEl>
                                          </p:spTgt>
                                        </p:tgtEl>
                                      </p:cBhvr>
                                    </p:animEffect>
                                    <p:anim calcmode="lin" valueType="num">
                                      <p:cBhvr>
                                        <p:cTn id="41"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animEffect transition="in" filter="fade">
                                      <p:cBhvr>
                                        <p:cTn id="47" dur="1000"/>
                                        <p:tgtEl>
                                          <p:spTgt spid="5">
                                            <p:txEl>
                                              <p:pRg st="0" end="0"/>
                                            </p:txEl>
                                          </p:spTgt>
                                        </p:tgtEl>
                                      </p:cBhvr>
                                    </p:animEffect>
                                    <p:anim calcmode="lin" valueType="num">
                                      <p:cBhvr>
                                        <p:cTn id="4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6">
                                            <p:txEl>
                                              <p:pRg st="0" end="0"/>
                                            </p:txEl>
                                          </p:spTgt>
                                        </p:tgtEl>
                                        <p:attrNameLst>
                                          <p:attrName>style.visibility</p:attrName>
                                        </p:attrNameLst>
                                      </p:cBhvr>
                                      <p:to>
                                        <p:strVal val="visible"/>
                                      </p:to>
                                    </p:set>
                                    <p:animEffect transition="in" filter="fade">
                                      <p:cBhvr>
                                        <p:cTn id="54" dur="1000"/>
                                        <p:tgtEl>
                                          <p:spTgt spid="6">
                                            <p:txEl>
                                              <p:pRg st="0" end="0"/>
                                            </p:txEl>
                                          </p:spTgt>
                                        </p:tgtEl>
                                      </p:cBhvr>
                                    </p:animEffect>
                                    <p:anim calcmode="lin" valueType="num">
                                      <p:cBhvr>
                                        <p:cTn id="5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5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6">
                                            <p:txEl>
                                              <p:pRg st="1" end="1"/>
                                            </p:txEl>
                                          </p:spTgt>
                                        </p:tgtEl>
                                        <p:attrNameLst>
                                          <p:attrName>style.visibility</p:attrName>
                                        </p:attrNameLst>
                                      </p:cBhvr>
                                      <p:to>
                                        <p:strVal val="visible"/>
                                      </p:to>
                                    </p:set>
                                    <p:animEffect transition="in" filter="fade">
                                      <p:cBhvr>
                                        <p:cTn id="61" dur="1000"/>
                                        <p:tgtEl>
                                          <p:spTgt spid="6">
                                            <p:txEl>
                                              <p:pRg st="1" end="1"/>
                                            </p:txEl>
                                          </p:spTgt>
                                        </p:tgtEl>
                                      </p:cBhvr>
                                    </p:animEffect>
                                    <p:anim calcmode="lin" valueType="num">
                                      <p:cBhvr>
                                        <p:cTn id="62"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63"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6">
                                            <p:txEl>
                                              <p:pRg st="2" end="2"/>
                                            </p:txEl>
                                          </p:spTgt>
                                        </p:tgtEl>
                                        <p:attrNameLst>
                                          <p:attrName>style.visibility</p:attrName>
                                        </p:attrNameLst>
                                      </p:cBhvr>
                                      <p:to>
                                        <p:strVal val="visible"/>
                                      </p:to>
                                    </p:set>
                                    <p:animEffect transition="in" filter="fade">
                                      <p:cBhvr>
                                        <p:cTn id="68" dur="1000"/>
                                        <p:tgtEl>
                                          <p:spTgt spid="6">
                                            <p:txEl>
                                              <p:pRg st="2" end="2"/>
                                            </p:txEl>
                                          </p:spTgt>
                                        </p:tgtEl>
                                      </p:cBhvr>
                                    </p:animEffect>
                                    <p:anim calcmode="lin" valueType="num">
                                      <p:cBhvr>
                                        <p:cTn id="69"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70"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6">
                                            <p:txEl>
                                              <p:pRg st="3" end="3"/>
                                            </p:txEl>
                                          </p:spTgt>
                                        </p:tgtEl>
                                        <p:attrNameLst>
                                          <p:attrName>style.visibility</p:attrName>
                                        </p:attrNameLst>
                                      </p:cBhvr>
                                      <p:to>
                                        <p:strVal val="visible"/>
                                      </p:to>
                                    </p:set>
                                    <p:animEffect transition="in" filter="fade">
                                      <p:cBhvr>
                                        <p:cTn id="75" dur="1000"/>
                                        <p:tgtEl>
                                          <p:spTgt spid="6">
                                            <p:txEl>
                                              <p:pRg st="3" end="3"/>
                                            </p:txEl>
                                          </p:spTgt>
                                        </p:tgtEl>
                                      </p:cBhvr>
                                    </p:animEffect>
                                    <p:anim calcmode="lin" valueType="num">
                                      <p:cBhvr>
                                        <p:cTn id="76"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77"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89D60C8-34FF-E42B-6CFD-55D343949DC4}"/>
              </a:ext>
            </a:extLst>
          </p:cNvPr>
          <p:cNvSpPr>
            <a:spLocks noGrp="1"/>
          </p:cNvSpPr>
          <p:nvPr>
            <p:ph type="title"/>
          </p:nvPr>
        </p:nvSpPr>
        <p:spPr>
          <a:xfrm>
            <a:off x="1199536" y="761999"/>
            <a:ext cx="9390902" cy="1096193"/>
          </a:xfrm>
        </p:spPr>
        <p:txBody>
          <a:bodyPr/>
          <a:lstStyle/>
          <a:p>
            <a:r>
              <a:rPr lang="en-US" b="1" dirty="0">
                <a:latin typeface="Arial" panose="020B0604020202020204" pitchFamily="34" charset="0"/>
                <a:cs typeface="Arial" panose="020B0604020202020204" pitchFamily="34" charset="0"/>
              </a:rPr>
              <a:t>Conclusion </a:t>
            </a:r>
            <a:endParaRPr lang="en-SG" b="1" dirty="0">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E35A2742-61D7-C868-8023-18AF90DE7B59}"/>
              </a:ext>
            </a:extLst>
          </p:cNvPr>
          <p:cNvSpPr>
            <a:spLocks noGrp="1"/>
          </p:cNvSpPr>
          <p:nvPr>
            <p:ph type="body" idx="1"/>
          </p:nvPr>
        </p:nvSpPr>
        <p:spPr>
          <a:xfrm>
            <a:off x="1199536" y="2374490"/>
            <a:ext cx="8986684" cy="3913239"/>
          </a:xfrm>
        </p:spPr>
        <p:txBody>
          <a:bodyPr>
            <a:normAutofit/>
          </a:bodyPr>
          <a:lstStyle/>
          <a:p>
            <a:r>
              <a:rPr lang="en-US" sz="1900" dirty="0">
                <a:latin typeface="Arial" panose="020B0604020202020204" pitchFamily="34" charset="0"/>
                <a:cs typeface="Arial" panose="020B0604020202020204" pitchFamily="34" charset="0"/>
              </a:rPr>
              <a:t>In essence, civil drawing is a visual language that facilitates the planning, communication, and execution of complex construction projects, contributing significantly to the success and efficiency of the entire engineering process.</a:t>
            </a:r>
          </a:p>
          <a:p>
            <a:r>
              <a:rPr lang="en-US" sz="1900" dirty="0">
                <a:latin typeface="Arial" panose="020B0604020202020204" pitchFamily="34" charset="0"/>
                <a:cs typeface="Arial" panose="020B0604020202020204" pitchFamily="34" charset="0"/>
              </a:rPr>
              <a:t>At the end, creating a civil plan for a hospital with approximately 8000 square feet of space using AutoCAD 2007 involves meticulous planning and attention to detail. The design must consider the specific needs of the facility, including at least 10 rooms for employees and staff, a kitchen, toilets, and a prayer room. Throughout the process, adherence to local building codes, regulations, and healthcare standards is crucial to ensure a safe and functional environment.</a:t>
            </a:r>
          </a:p>
          <a:p>
            <a:endParaRPr lang="en-US" dirty="0"/>
          </a:p>
          <a:p>
            <a:endParaRPr lang="en-US" dirty="0"/>
          </a:p>
          <a:p>
            <a:endParaRPr lang="en-US" dirty="0"/>
          </a:p>
          <a:p>
            <a:endParaRPr lang="en-US" dirty="0"/>
          </a:p>
          <a:p>
            <a:endParaRPr lang="en-US" dirty="0"/>
          </a:p>
          <a:p>
            <a:endParaRPr lang="en-SG" dirty="0"/>
          </a:p>
        </p:txBody>
      </p:sp>
      <p:sp>
        <p:nvSpPr>
          <p:cNvPr id="7" name="Slide Number Placeholder 6">
            <a:extLst>
              <a:ext uri="{FF2B5EF4-FFF2-40B4-BE49-F238E27FC236}">
                <a16:creationId xmlns:a16="http://schemas.microsoft.com/office/drawing/2014/main" id="{09348E43-1C7E-9245-3D92-6A5B72CDD7D9}"/>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36618813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1000"/>
                                        <p:tgtEl>
                                          <p:spTgt spid="9">
                                            <p:txEl>
                                              <p:pRg st="0" end="0"/>
                                            </p:txEl>
                                          </p:spTgt>
                                        </p:tgtEl>
                                      </p:cBhvr>
                                    </p:animEffect>
                                    <p:anim calcmode="lin" valueType="num">
                                      <p:cBhvr>
                                        <p:cTn id="14"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9">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fade">
                                      <p:cBhvr>
                                        <p:cTn id="18" dur="1000"/>
                                        <p:tgtEl>
                                          <p:spTgt spid="9">
                                            <p:txEl>
                                              <p:pRg st="1" end="1"/>
                                            </p:txEl>
                                          </p:spTgt>
                                        </p:tgtEl>
                                      </p:cBhvr>
                                    </p:animEffect>
                                    <p:anim calcmode="lin" valueType="num">
                                      <p:cBhvr>
                                        <p:cTn id="19"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890338" y="2097374"/>
            <a:ext cx="10265342" cy="1572127"/>
          </a:xfrm>
        </p:spPr>
        <p:txBody>
          <a:bodyPr>
            <a:normAutofit/>
          </a:bodyPr>
          <a:lstStyle/>
          <a:p>
            <a:r>
              <a:rPr lang="en-US" sz="7200" b="1" i="1" dirty="0">
                <a:solidFill>
                  <a:schemeClr val="bg2">
                    <a:lumMod val="10000"/>
                  </a:schemeClr>
                </a:solidFill>
                <a:latin typeface="Bahnschrift SemiBold SemiConden" panose="020B0502040204020203" pitchFamily="34" charset="0"/>
              </a:rPr>
              <a:t>THANK YOU</a:t>
            </a:r>
          </a:p>
        </p:txBody>
      </p:sp>
    </p:spTree>
    <p:extLst>
      <p:ext uri="{BB962C8B-B14F-4D97-AF65-F5344CB8AC3E}">
        <p14:creationId xmlns:p14="http://schemas.microsoft.com/office/powerpoint/2010/main" val="10039624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1" name="Ink 60">
                <a:extLst>
                  <a:ext uri="{FF2B5EF4-FFF2-40B4-BE49-F238E27FC236}">
                    <a16:creationId xmlns:a16="http://schemas.microsoft.com/office/drawing/2014/main" id="{4EDDB175-A0A1-455C-8B0E-69BEF7792DD1}"/>
                  </a:ext>
                </a:extLst>
              </p14:cNvPr>
              <p14:cNvContentPartPr/>
              <p14:nvPr/>
            </p14:nvContentPartPr>
            <p14:xfrm>
              <a:off x="898225" y="952342"/>
              <a:ext cx="38880" cy="60120"/>
            </p14:xfrm>
          </p:contentPart>
        </mc:Choice>
        <mc:Fallback xmlns="">
          <p:pic>
            <p:nvPicPr>
              <p:cNvPr id="61" name="Ink 60">
                <a:extLst>
                  <a:ext uri="{FF2B5EF4-FFF2-40B4-BE49-F238E27FC236}">
                    <a16:creationId xmlns:a16="http://schemas.microsoft.com/office/drawing/2014/main" id="{4EDDB175-A0A1-455C-8B0E-69BEF7792DD1}"/>
                  </a:ext>
                </a:extLst>
              </p:cNvPr>
              <p:cNvPicPr/>
              <p:nvPr/>
            </p:nvPicPr>
            <p:blipFill>
              <a:blip r:embed="rId3"/>
              <a:stretch>
                <a:fillRect/>
              </a:stretch>
            </p:blipFill>
            <p:spPr>
              <a:xfrm>
                <a:off x="889585" y="943702"/>
                <a:ext cx="56520" cy="77760"/>
              </a:xfrm>
              <a:prstGeom prst="rect">
                <a:avLst/>
              </a:prstGeom>
            </p:spPr>
          </p:pic>
        </mc:Fallback>
      </mc:AlternateContent>
      <p:sp>
        <p:nvSpPr>
          <p:cNvPr id="82" name="TextBox 81">
            <a:extLst>
              <a:ext uri="{FF2B5EF4-FFF2-40B4-BE49-F238E27FC236}">
                <a16:creationId xmlns:a16="http://schemas.microsoft.com/office/drawing/2014/main" id="{C4A72CC2-9DBB-42C1-A291-B532C9BF8324}"/>
              </a:ext>
            </a:extLst>
          </p:cNvPr>
          <p:cNvSpPr txBox="1"/>
          <p:nvPr/>
        </p:nvSpPr>
        <p:spPr>
          <a:xfrm>
            <a:off x="-3423307" y="675558"/>
            <a:ext cx="9665368" cy="523220"/>
          </a:xfrm>
          <a:prstGeom prst="rect">
            <a:avLst/>
          </a:prstGeom>
          <a:noFill/>
        </p:spPr>
        <p:txBody>
          <a:bodyPr wrap="square">
            <a:spAutoFit/>
          </a:bodyPr>
          <a:lstStyle/>
          <a:p>
            <a:pPr algn="ctr"/>
            <a:r>
              <a:rPr lang="en-US" sz="2800" b="1" dirty="0">
                <a:ln w="0"/>
                <a:effectLst>
                  <a:outerShdw blurRad="38100" dist="19050" dir="2700000" algn="tl" rotWithShape="0">
                    <a:schemeClr val="dk1">
                      <a:alpha val="40000"/>
                    </a:schemeClr>
                  </a:outerShdw>
                </a:effectLst>
              </a:rPr>
              <a:t>O</a:t>
            </a:r>
            <a:r>
              <a:rPr lang="en-US" sz="2800" b="1" cap="none" spc="0" dirty="0">
                <a:ln w="0"/>
                <a:solidFill>
                  <a:schemeClr val="tx1"/>
                </a:solidFill>
                <a:effectLst>
                  <a:outerShdw blurRad="38100" dist="19050" dir="2700000" algn="tl" rotWithShape="0">
                    <a:schemeClr val="dk1">
                      <a:alpha val="40000"/>
                    </a:schemeClr>
                  </a:outerShdw>
                </a:effectLst>
              </a:rPr>
              <a:t>utline</a:t>
            </a:r>
          </a:p>
        </p:txBody>
      </p:sp>
      <p:sp>
        <p:nvSpPr>
          <p:cNvPr id="65" name="TextBox 64">
            <a:extLst>
              <a:ext uri="{FF2B5EF4-FFF2-40B4-BE49-F238E27FC236}">
                <a16:creationId xmlns:a16="http://schemas.microsoft.com/office/drawing/2014/main" id="{A59F1EC4-80D3-41D3-A73B-037E47F04BC5}"/>
              </a:ext>
            </a:extLst>
          </p:cNvPr>
          <p:cNvSpPr txBox="1"/>
          <p:nvPr/>
        </p:nvSpPr>
        <p:spPr>
          <a:xfrm>
            <a:off x="604201" y="1892207"/>
            <a:ext cx="9454199" cy="923330"/>
          </a:xfrm>
          <a:prstGeom prst="rect">
            <a:avLst/>
          </a:prstGeom>
          <a:noFill/>
        </p:spPr>
        <p:txBody>
          <a:bodyPr wrap="square" rtlCol="0">
            <a:spAutoFit/>
          </a:bodyPr>
          <a:lstStyle/>
          <a:p>
            <a:r>
              <a:rPr lang="en-US" b="1" dirty="0"/>
              <a:t>    1.     Objectives </a:t>
            </a:r>
          </a:p>
          <a:p>
            <a:r>
              <a:rPr lang="en-US" b="1" dirty="0"/>
              <a:t>       2.        Introduction </a:t>
            </a:r>
          </a:p>
          <a:p>
            <a:r>
              <a:rPr lang="en-US" b="1" dirty="0"/>
              <a:t>          3.     Fittings and Fixture Layout</a:t>
            </a:r>
          </a:p>
        </p:txBody>
      </p:sp>
      <p:sp>
        <p:nvSpPr>
          <p:cNvPr id="86" name="TextBox 85">
            <a:extLst>
              <a:ext uri="{FF2B5EF4-FFF2-40B4-BE49-F238E27FC236}">
                <a16:creationId xmlns:a16="http://schemas.microsoft.com/office/drawing/2014/main" id="{A970EEC2-BD07-4B2A-9CD6-E44A6365D21E}"/>
              </a:ext>
            </a:extLst>
          </p:cNvPr>
          <p:cNvSpPr txBox="1"/>
          <p:nvPr/>
        </p:nvSpPr>
        <p:spPr>
          <a:xfrm>
            <a:off x="-3895579" y="3369535"/>
            <a:ext cx="16087579" cy="1754326"/>
          </a:xfrm>
          <a:prstGeom prst="rect">
            <a:avLst/>
          </a:prstGeom>
          <a:noFill/>
        </p:spPr>
        <p:txBody>
          <a:bodyPr wrap="square">
            <a:spAutoFit/>
          </a:bodyPr>
          <a:lstStyle/>
          <a:p>
            <a:pPr algn="ctr"/>
            <a:r>
              <a:rPr lang="en-US" dirty="0"/>
              <a:t> </a:t>
            </a:r>
          </a:p>
          <a:p>
            <a:pPr algn="ctr"/>
            <a:r>
              <a:rPr lang="en-US" dirty="0"/>
              <a:t>  </a:t>
            </a:r>
          </a:p>
          <a:p>
            <a:pPr algn="ctr"/>
            <a:endParaRPr lang="en-US" dirty="0"/>
          </a:p>
          <a:p>
            <a:pPr algn="ctr"/>
            <a:r>
              <a:rPr lang="en-US" dirty="0"/>
              <a:t>                                                               </a:t>
            </a:r>
          </a:p>
          <a:p>
            <a:pPr algn="ctr"/>
            <a:r>
              <a:rPr lang="en-US" dirty="0">
                <a:ln w="0"/>
                <a:solidFill>
                  <a:schemeClr val="accent1"/>
                </a:solidFill>
                <a:effectLst>
                  <a:outerShdw blurRad="38100" dist="25400" dir="5400000" algn="ctr" rotWithShape="0">
                    <a:srgbClr val="6E747A">
                      <a:alpha val="43000"/>
                    </a:srgbClr>
                  </a:outerShdw>
                </a:effectLst>
              </a:rPr>
              <a:t>  </a:t>
            </a:r>
          </a:p>
          <a:p>
            <a:pPr algn="ctr"/>
            <a:r>
              <a:rPr lang="en-US" dirty="0"/>
              <a:t> </a:t>
            </a:r>
            <a:endParaRPr lang="en-US" sz="1800" b="0" cap="none" spc="0" dirty="0">
              <a:ln w="0"/>
              <a:solidFill>
                <a:schemeClr val="accent1"/>
              </a:solidFill>
              <a:effectLst>
                <a:outerShdw blurRad="38100" dist="25400" dir="5400000" algn="ctr" rotWithShape="0">
                  <a:srgbClr val="6E747A">
                    <a:alpha val="43000"/>
                  </a:srgbClr>
                </a:outerShdw>
              </a:effectLst>
            </a:endParaRPr>
          </a:p>
        </p:txBody>
      </p:sp>
      <p:sp>
        <p:nvSpPr>
          <p:cNvPr id="4" name="TextBox 3">
            <a:extLst>
              <a:ext uri="{FF2B5EF4-FFF2-40B4-BE49-F238E27FC236}">
                <a16:creationId xmlns:a16="http://schemas.microsoft.com/office/drawing/2014/main" id="{46FEBB9B-5056-70AE-05E9-81860F416115}"/>
              </a:ext>
            </a:extLst>
          </p:cNvPr>
          <p:cNvSpPr txBox="1"/>
          <p:nvPr/>
        </p:nvSpPr>
        <p:spPr>
          <a:xfrm>
            <a:off x="1192764" y="2755846"/>
            <a:ext cx="9154049" cy="1631216"/>
          </a:xfrm>
          <a:prstGeom prst="rect">
            <a:avLst/>
          </a:prstGeom>
          <a:noFill/>
        </p:spPr>
        <p:txBody>
          <a:bodyPr wrap="square" rtlCol="0">
            <a:spAutoFit/>
          </a:bodyPr>
          <a:lstStyle/>
          <a:p>
            <a:r>
              <a:rPr lang="en-US" sz="2000" b="1" dirty="0"/>
              <a:t>    4. Important tools</a:t>
            </a:r>
          </a:p>
          <a:p>
            <a:r>
              <a:rPr lang="en-US" sz="2000" b="1" dirty="0"/>
              <a:t>        5. Civil planning</a:t>
            </a:r>
          </a:p>
          <a:p>
            <a:r>
              <a:rPr lang="en-SG" sz="2000" b="1" dirty="0"/>
              <a:t>            6. </a:t>
            </a:r>
            <a:r>
              <a:rPr lang="en-US" sz="2000" b="1" dirty="0"/>
              <a:t>Procedure </a:t>
            </a:r>
          </a:p>
          <a:p>
            <a:r>
              <a:rPr lang="en-US" sz="2000" b="1" dirty="0"/>
              <a:t>                7. Discussion</a:t>
            </a:r>
          </a:p>
          <a:p>
            <a:r>
              <a:rPr lang="en-SG" sz="2000" b="1" dirty="0"/>
              <a:t>                   8.</a:t>
            </a:r>
            <a:r>
              <a:rPr lang="en-US" sz="2000" b="1" dirty="0"/>
              <a:t>Conclusion </a:t>
            </a:r>
            <a:endParaRPr lang="en-SG" sz="2000" b="1" dirty="0"/>
          </a:p>
        </p:txBody>
      </p:sp>
    </p:spTree>
    <p:extLst>
      <p:ext uri="{BB962C8B-B14F-4D97-AF65-F5344CB8AC3E}">
        <p14:creationId xmlns:p14="http://schemas.microsoft.com/office/powerpoint/2010/main" val="24522697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1000"/>
                                        <p:tgtEl>
                                          <p:spTgt spid="82"/>
                                        </p:tgtEl>
                                      </p:cBhvr>
                                    </p:animEffect>
                                    <p:anim calcmode="lin" valueType="num">
                                      <p:cBhvr>
                                        <p:cTn id="8" dur="1000" fill="hold"/>
                                        <p:tgtEl>
                                          <p:spTgt spid="82"/>
                                        </p:tgtEl>
                                        <p:attrNameLst>
                                          <p:attrName>ppt_x</p:attrName>
                                        </p:attrNameLst>
                                      </p:cBhvr>
                                      <p:tavLst>
                                        <p:tav tm="0">
                                          <p:val>
                                            <p:strVal val="#ppt_x"/>
                                          </p:val>
                                        </p:tav>
                                        <p:tav tm="100000">
                                          <p:val>
                                            <p:strVal val="#ppt_x"/>
                                          </p:val>
                                        </p:tav>
                                      </p:tavLst>
                                    </p:anim>
                                    <p:anim calcmode="lin" valueType="num">
                                      <p:cBhvr>
                                        <p:cTn id="9"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fade">
                                      <p:cBhvr>
                                        <p:cTn id="14" dur="1000"/>
                                        <p:tgtEl>
                                          <p:spTgt spid="65"/>
                                        </p:tgtEl>
                                      </p:cBhvr>
                                    </p:animEffect>
                                    <p:anim calcmode="lin" valueType="num">
                                      <p:cBhvr>
                                        <p:cTn id="15" dur="1000" fill="hold"/>
                                        <p:tgtEl>
                                          <p:spTgt spid="65"/>
                                        </p:tgtEl>
                                        <p:attrNameLst>
                                          <p:attrName>ppt_x</p:attrName>
                                        </p:attrNameLst>
                                      </p:cBhvr>
                                      <p:tavLst>
                                        <p:tav tm="0">
                                          <p:val>
                                            <p:strVal val="#ppt_x"/>
                                          </p:val>
                                        </p:tav>
                                        <p:tav tm="100000">
                                          <p:val>
                                            <p:strVal val="#ppt_x"/>
                                          </p:val>
                                        </p:tav>
                                      </p:tavLst>
                                    </p:anim>
                                    <p:anim calcmode="lin" valueType="num">
                                      <p:cBhvr>
                                        <p:cTn id="16"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65"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1" name="Ink 60">
                <a:extLst>
                  <a:ext uri="{FF2B5EF4-FFF2-40B4-BE49-F238E27FC236}">
                    <a16:creationId xmlns:a16="http://schemas.microsoft.com/office/drawing/2014/main" id="{4EDDB175-A0A1-455C-8B0E-69BEF7792DD1}"/>
                  </a:ext>
                </a:extLst>
              </p14:cNvPr>
              <p14:cNvContentPartPr/>
              <p14:nvPr/>
            </p14:nvContentPartPr>
            <p14:xfrm>
              <a:off x="898225" y="952342"/>
              <a:ext cx="38880" cy="60120"/>
            </p14:xfrm>
          </p:contentPart>
        </mc:Choice>
        <mc:Fallback xmlns="">
          <p:pic>
            <p:nvPicPr>
              <p:cNvPr id="61" name="Ink 60">
                <a:extLst>
                  <a:ext uri="{FF2B5EF4-FFF2-40B4-BE49-F238E27FC236}">
                    <a16:creationId xmlns:a16="http://schemas.microsoft.com/office/drawing/2014/main" id="{4EDDB175-A0A1-455C-8B0E-69BEF7792DD1}"/>
                  </a:ext>
                </a:extLst>
              </p:cNvPr>
              <p:cNvPicPr/>
              <p:nvPr/>
            </p:nvPicPr>
            <p:blipFill>
              <a:blip r:embed="rId3"/>
              <a:stretch>
                <a:fillRect/>
              </a:stretch>
            </p:blipFill>
            <p:spPr>
              <a:xfrm>
                <a:off x="889225" y="943288"/>
                <a:ext cx="56520" cy="77866"/>
              </a:xfrm>
              <a:prstGeom prst="rect">
                <a:avLst/>
              </a:prstGeom>
            </p:spPr>
          </p:pic>
        </mc:Fallback>
      </mc:AlternateContent>
      <p:sp>
        <p:nvSpPr>
          <p:cNvPr id="86" name="TextBox 85">
            <a:extLst>
              <a:ext uri="{FF2B5EF4-FFF2-40B4-BE49-F238E27FC236}">
                <a16:creationId xmlns:a16="http://schemas.microsoft.com/office/drawing/2014/main" id="{A970EEC2-BD07-4B2A-9CD6-E44A6365D21E}"/>
              </a:ext>
            </a:extLst>
          </p:cNvPr>
          <p:cNvSpPr txBox="1"/>
          <p:nvPr/>
        </p:nvSpPr>
        <p:spPr>
          <a:xfrm>
            <a:off x="-3895579" y="3369535"/>
            <a:ext cx="16087579" cy="1754326"/>
          </a:xfrm>
          <a:prstGeom prst="rect">
            <a:avLst/>
          </a:prstGeom>
          <a:noFill/>
        </p:spPr>
        <p:txBody>
          <a:bodyPr wrap="square">
            <a:spAutoFit/>
          </a:bodyPr>
          <a:lstStyle/>
          <a:p>
            <a:pPr algn="ctr"/>
            <a:r>
              <a:rPr lang="en-US" dirty="0"/>
              <a:t> </a:t>
            </a:r>
          </a:p>
          <a:p>
            <a:pPr algn="ctr"/>
            <a:r>
              <a:rPr lang="en-US" dirty="0"/>
              <a:t>  </a:t>
            </a:r>
          </a:p>
          <a:p>
            <a:pPr algn="ctr"/>
            <a:endParaRPr lang="en-US" dirty="0"/>
          </a:p>
          <a:p>
            <a:pPr algn="ctr"/>
            <a:r>
              <a:rPr lang="en-US" dirty="0"/>
              <a:t>                                                               </a:t>
            </a:r>
          </a:p>
          <a:p>
            <a:pPr algn="ctr"/>
            <a:r>
              <a:rPr lang="en-US" dirty="0">
                <a:ln w="0"/>
                <a:solidFill>
                  <a:schemeClr val="accent1"/>
                </a:solidFill>
                <a:effectLst>
                  <a:outerShdw blurRad="38100" dist="25400" dir="5400000" algn="ctr" rotWithShape="0">
                    <a:srgbClr val="6E747A">
                      <a:alpha val="43000"/>
                    </a:srgbClr>
                  </a:outerShdw>
                </a:effectLst>
              </a:rPr>
              <a:t>  </a:t>
            </a:r>
          </a:p>
          <a:p>
            <a:pPr algn="ctr"/>
            <a:r>
              <a:rPr lang="en-US" dirty="0"/>
              <a:t> </a:t>
            </a:r>
            <a:endParaRPr lang="en-US" sz="18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24797B69-5681-63B9-A885-2F4D0C94CD48}"/>
              </a:ext>
            </a:extLst>
          </p:cNvPr>
          <p:cNvSpPr txBox="1"/>
          <p:nvPr/>
        </p:nvSpPr>
        <p:spPr>
          <a:xfrm>
            <a:off x="2357582" y="2357582"/>
            <a:ext cx="758074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solidFill>
                  <a:srgbClr val="0F0F0F"/>
                </a:solidFill>
                <a:latin typeface="Söhne"/>
              </a:rPr>
              <a:t>A Civil Plan of a Hospital</a:t>
            </a:r>
            <a:r>
              <a:rPr lang="en-US" sz="3600" dirty="0">
                <a:solidFill>
                  <a:srgbClr val="0F0F0F"/>
                </a:solidFill>
                <a:latin typeface="Söhne"/>
              </a:rPr>
              <a:t> </a:t>
            </a:r>
            <a:endParaRPr lang="en-US" sz="3600"/>
          </a:p>
        </p:txBody>
      </p:sp>
    </p:spTree>
    <p:extLst>
      <p:ext uri="{BB962C8B-B14F-4D97-AF65-F5344CB8AC3E}">
        <p14:creationId xmlns:p14="http://schemas.microsoft.com/office/powerpoint/2010/main" val="35392224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379" name="Group 378">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80" name="Picture 379">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81" name="Rectangle 380">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SG"/>
            </a:p>
          </p:txBody>
        </p:sp>
        <p:pic>
          <p:nvPicPr>
            <p:cNvPr id="382" name="Picture 381">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83" name="Picture 382">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85" name="Straight Connector 384">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 name="Title 6">
            <a:extLst>
              <a:ext uri="{FF2B5EF4-FFF2-40B4-BE49-F238E27FC236}">
                <a16:creationId xmlns:a16="http://schemas.microsoft.com/office/drawing/2014/main" id="{709A0009-05AA-35DE-833B-38CDEE5E3C3B}"/>
              </a:ext>
            </a:extLst>
          </p:cNvPr>
          <p:cNvSpPr>
            <a:spLocks noGrp="1"/>
          </p:cNvSpPr>
          <p:nvPr>
            <p:ph type="title"/>
          </p:nvPr>
        </p:nvSpPr>
        <p:spPr>
          <a:xfrm>
            <a:off x="1295402" y="982132"/>
            <a:ext cx="9601196" cy="1303867"/>
          </a:xfrm>
        </p:spPr>
        <p:txBody>
          <a:bodyPr vert="horz" lIns="91440" tIns="45720" rIns="91440" bIns="45720" rtlCol="0" anchor="ctr">
            <a:normAutofit/>
          </a:bodyPr>
          <a:lstStyle/>
          <a:p>
            <a:r>
              <a:rPr lang="en-US" b="1" dirty="0"/>
              <a:t>Objectives</a:t>
            </a:r>
          </a:p>
        </p:txBody>
      </p:sp>
      <p:sp>
        <p:nvSpPr>
          <p:cNvPr id="3" name="Text Placeholder 2">
            <a:extLst>
              <a:ext uri="{FF2B5EF4-FFF2-40B4-BE49-F238E27FC236}">
                <a16:creationId xmlns:a16="http://schemas.microsoft.com/office/drawing/2014/main" id="{8728E0BC-BF48-5B65-57DB-816091612D2F}"/>
              </a:ext>
            </a:extLst>
          </p:cNvPr>
          <p:cNvSpPr>
            <a:spLocks noGrp="1"/>
          </p:cNvSpPr>
          <p:nvPr>
            <p:ph type="body" idx="4294967295"/>
          </p:nvPr>
        </p:nvSpPr>
        <p:spPr>
          <a:xfrm>
            <a:off x="1352055" y="2997198"/>
            <a:ext cx="6256866" cy="3318936"/>
          </a:xfrm>
        </p:spPr>
        <p:txBody>
          <a:bodyPr vert="horz" lIns="91440" tIns="45720" rIns="91440" bIns="45720" rtlCol="0" anchor="t">
            <a:normAutofit/>
          </a:bodyPr>
          <a:lstStyle/>
          <a:p>
            <a:r>
              <a:rPr lang="en-US" sz="2000" dirty="0">
                <a:latin typeface="Arial" panose="020B0604020202020204" pitchFamily="34" charset="0"/>
                <a:cs typeface="Arial" panose="020B0604020202020204" pitchFamily="34" charset="0"/>
              </a:rPr>
              <a:t>Comprehensive and accurate representation.</a:t>
            </a:r>
          </a:p>
          <a:p>
            <a:r>
              <a:rPr lang="en-US" sz="2000" dirty="0">
                <a:latin typeface="Arial" panose="020B0604020202020204" pitchFamily="34" charset="0"/>
                <a:cs typeface="Arial" panose="020B0604020202020204" pitchFamily="34" charset="0"/>
              </a:rPr>
              <a:t>To enable adaptability and flexibility in design.</a:t>
            </a:r>
          </a:p>
          <a:p>
            <a:r>
              <a:rPr lang="en-US" sz="2000" dirty="0">
                <a:latin typeface="Arial" panose="020B0604020202020204" pitchFamily="34" charset="0"/>
                <a:cs typeface="Arial" panose="020B0604020202020204" pitchFamily="34" charset="0"/>
              </a:rPr>
              <a:t>Enhances project understanding.</a:t>
            </a:r>
          </a:p>
          <a:p>
            <a:endParaRPr lang="en-US" sz="2000" dirty="0">
              <a:latin typeface="Arial" panose="020B0604020202020204" pitchFamily="34" charset="0"/>
              <a:cs typeface="Arial" panose="020B0604020202020204" pitchFamily="34" charset="0"/>
            </a:endParaRPr>
          </a:p>
        </p:txBody>
      </p:sp>
      <p:pic>
        <p:nvPicPr>
          <p:cNvPr id="290" name="Picture Placeholder 289" descr="person with loud speaker icon">
            <a:extLst>
              <a:ext uri="{FF2B5EF4-FFF2-40B4-BE49-F238E27FC236}">
                <a16:creationId xmlns:a16="http://schemas.microsoft.com/office/drawing/2014/main" id="{5AF00CA9-C8EA-42CA-894A-71CE80BF88A7}"/>
              </a:ext>
            </a:extLst>
          </p:cNvPr>
          <p:cNvPicPr>
            <a:picLocks noGrp="1" noChangeAspect="1"/>
          </p:cNvPicPr>
          <p:nvPr>
            <p:ph type="pic" sz="quarter" idx="4294967295"/>
          </p:nvPr>
        </p:nvPicPr>
        <p:blipFill rotWithShape="1">
          <a:blip r:embed="rId5"/>
          <a:srcRect r="3959" b="1"/>
          <a:stretch/>
        </p:blipFill>
        <p:spPr>
          <a:xfrm>
            <a:off x="8085026" y="2701180"/>
            <a:ext cx="2739728" cy="2852640"/>
          </a:xfrm>
          <a:prstGeom prst="rect">
            <a:avLst/>
          </a:prstGeom>
          <a:ln w="57150" cmpd="thickThin">
            <a:solidFill>
              <a:schemeClr val="tx1">
                <a:lumMod val="50000"/>
                <a:lumOff val="50000"/>
              </a:schemeClr>
            </a:solidFill>
            <a:miter lim="800000"/>
          </a:ln>
        </p:spPr>
      </p:pic>
      <p:sp>
        <p:nvSpPr>
          <p:cNvPr id="373" name="Footer Placeholder 372">
            <a:extLst>
              <a:ext uri="{FF2B5EF4-FFF2-40B4-BE49-F238E27FC236}">
                <a16:creationId xmlns:a16="http://schemas.microsoft.com/office/drawing/2014/main" id="{B232D3DB-8C56-3A7C-879C-98F885F6F5AD}"/>
              </a:ext>
            </a:extLst>
          </p:cNvPr>
          <p:cNvSpPr>
            <a:spLocks noGrp="1"/>
          </p:cNvSpPr>
          <p:nvPr>
            <p:ph type="ftr" sz="quarter" idx="11"/>
          </p:nvPr>
        </p:nvSpPr>
        <p:spPr>
          <a:xfrm>
            <a:off x="1295401" y="5969000"/>
            <a:ext cx="7305900" cy="279400"/>
          </a:xfrm>
        </p:spPr>
        <p:txBody>
          <a:bodyPr vert="horz" lIns="91440" tIns="45720" rIns="91440" bIns="45720" rtlCol="0" anchor="ctr">
            <a:normAutofit/>
          </a:bodyPr>
          <a:lstStyle/>
          <a:p>
            <a:pPr defTabSz="914400"/>
            <a:endParaRPr lang="en-US" sz="1000" b="0" i="0" kern="1200">
              <a:solidFill>
                <a:schemeClr val="tx1"/>
              </a:solidFill>
              <a:effectLst/>
              <a:latin typeface="+mn-lt"/>
              <a:ea typeface="+mn-ea"/>
              <a:cs typeface="+mn-cs"/>
            </a:endParaRPr>
          </a:p>
        </p:txBody>
      </p:sp>
      <p:sp>
        <p:nvSpPr>
          <p:cNvPr id="374" name="Slide Number Placeholder 373">
            <a:extLst>
              <a:ext uri="{FF2B5EF4-FFF2-40B4-BE49-F238E27FC236}">
                <a16:creationId xmlns:a16="http://schemas.microsoft.com/office/drawing/2014/main" id="{B796D37E-F414-A907-50C3-C4BFE9536779}"/>
              </a:ext>
            </a:extLst>
          </p:cNvPr>
          <p:cNvSpPr>
            <a:spLocks noGrp="1"/>
          </p:cNvSpPr>
          <p:nvPr>
            <p:ph type="sldNum" sz="quarter" idx="12"/>
          </p:nvPr>
        </p:nvSpPr>
        <p:spPr>
          <a:xfrm>
            <a:off x="10353901" y="5969000"/>
            <a:ext cx="542697" cy="279400"/>
          </a:xfrm>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4</a:t>
            </a:fld>
            <a:endParaRPr lang="en-US"/>
          </a:p>
        </p:txBody>
      </p:sp>
      <p:pic>
        <p:nvPicPr>
          <p:cNvPr id="292" name="Picture Placeholder 291" descr="checklist icon">
            <a:extLst>
              <a:ext uri="{FF2B5EF4-FFF2-40B4-BE49-F238E27FC236}">
                <a16:creationId xmlns:a16="http://schemas.microsoft.com/office/drawing/2014/main" id="{9C46975E-EFCC-1FE7-0775-88B60414F67A}"/>
              </a:ext>
            </a:extLst>
          </p:cNvPr>
          <p:cNvPicPr>
            <a:picLocks noGrp="1" noChangeAspect="1"/>
          </p:cNvPicPr>
          <p:nvPr>
            <p:ph type="pic" sz="quarter" idx="4294967295"/>
          </p:nvPr>
        </p:nvPicPr>
        <p:blipFill rotWithShape="1">
          <a:blip r:embed="rId6"/>
          <a:srcRect/>
          <a:stretch/>
        </p:blipFill>
        <p:spPr>
          <a:xfrm>
            <a:off x="0" y="5495925"/>
            <a:ext cx="704850" cy="704850"/>
          </a:xfrm>
        </p:spPr>
      </p:pic>
      <p:pic>
        <p:nvPicPr>
          <p:cNvPr id="268" name="Picture Placeholder 267" descr="rocket icon">
            <a:extLst>
              <a:ext uri="{FF2B5EF4-FFF2-40B4-BE49-F238E27FC236}">
                <a16:creationId xmlns:a16="http://schemas.microsoft.com/office/drawing/2014/main" id="{DEAE6F20-743F-F9FA-75C2-D735CC8930D8}"/>
              </a:ext>
            </a:extLst>
          </p:cNvPr>
          <p:cNvPicPr>
            <a:picLocks noGrp="1" noChangeAspect="1"/>
          </p:cNvPicPr>
          <p:nvPr>
            <p:ph type="pic" sz="quarter" idx="4294967295"/>
          </p:nvPr>
        </p:nvPicPr>
        <p:blipFill rotWithShape="1">
          <a:blip r:embed="rId7"/>
          <a:srcRect t="543" b="543"/>
          <a:stretch/>
        </p:blipFill>
        <p:spPr>
          <a:xfrm>
            <a:off x="11680825" y="668338"/>
            <a:ext cx="511175" cy="511175"/>
          </a:xfrm>
        </p:spPr>
      </p:pic>
      <p:sp>
        <p:nvSpPr>
          <p:cNvPr id="29" name="TextBox 28">
            <a:extLst>
              <a:ext uri="{FF2B5EF4-FFF2-40B4-BE49-F238E27FC236}">
                <a16:creationId xmlns:a16="http://schemas.microsoft.com/office/drawing/2014/main" id="{9C6D5141-D36B-375F-36D8-5F5490CBAADD}"/>
              </a:ext>
            </a:extLst>
          </p:cNvPr>
          <p:cNvSpPr txBox="1"/>
          <p:nvPr/>
        </p:nvSpPr>
        <p:spPr>
          <a:xfrm>
            <a:off x="883336" y="1900537"/>
            <a:ext cx="9723703" cy="369332"/>
          </a:xfrm>
          <a:prstGeom prst="rect">
            <a:avLst/>
          </a:prstGeom>
          <a:noFill/>
        </p:spPr>
        <p:txBody>
          <a:bodyPr wrap="square" rtlCol="0">
            <a:spAutoFit/>
          </a:bodyPr>
          <a:lstStyle/>
          <a:p>
            <a:pPr>
              <a:spcAft>
                <a:spcPts val="600"/>
              </a:spcAft>
            </a:pPr>
            <a:r>
              <a:rPr lang="en-US"/>
              <a:t> </a:t>
            </a:r>
          </a:p>
        </p:txBody>
      </p:sp>
    </p:spTree>
    <p:extLst>
      <p:ext uri="{BB962C8B-B14F-4D97-AF65-F5344CB8AC3E}">
        <p14:creationId xmlns:p14="http://schemas.microsoft.com/office/powerpoint/2010/main" val="16004945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12D96-FEDE-44F7-8B2B-5407A490981B}"/>
              </a:ext>
            </a:extLst>
          </p:cNvPr>
          <p:cNvSpPr>
            <a:spLocks noGrp="1"/>
          </p:cNvSpPr>
          <p:nvPr>
            <p:ph type="title"/>
          </p:nvPr>
        </p:nvSpPr>
        <p:spPr>
          <a:xfrm>
            <a:off x="1163053" y="1700463"/>
            <a:ext cx="8737405" cy="4692316"/>
          </a:xfrm>
        </p:spPr>
        <p:txBody>
          <a:bodyPr>
            <a:normAutofit/>
          </a:bodyPr>
          <a:lstStyle/>
          <a:p>
            <a:r>
              <a:rPr lang="en-US" sz="2400" dirty="0"/>
              <a:t>. </a:t>
            </a:r>
            <a:endParaRPr lang="en-US" sz="2200" dirty="0">
              <a:latin typeface="Agency FB" panose="020B0503020202020204" pitchFamily="34" charset="0"/>
            </a:endParaRPr>
          </a:p>
        </p:txBody>
      </p:sp>
      <p:sp>
        <p:nvSpPr>
          <p:cNvPr id="3" name="Slide Number Placeholder 2">
            <a:extLst>
              <a:ext uri="{FF2B5EF4-FFF2-40B4-BE49-F238E27FC236}">
                <a16:creationId xmlns:a16="http://schemas.microsoft.com/office/drawing/2014/main" id="{20534989-EFA6-4A6B-AA78-7989B32D7D14}"/>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17" name="TextBox 16">
            <a:extLst>
              <a:ext uri="{FF2B5EF4-FFF2-40B4-BE49-F238E27FC236}">
                <a16:creationId xmlns:a16="http://schemas.microsoft.com/office/drawing/2014/main" id="{D3B72DA8-10C2-45CC-AEAC-B7A584B97DF2}"/>
              </a:ext>
            </a:extLst>
          </p:cNvPr>
          <p:cNvSpPr txBox="1"/>
          <p:nvPr/>
        </p:nvSpPr>
        <p:spPr>
          <a:xfrm flipH="1">
            <a:off x="4220546" y="697913"/>
            <a:ext cx="5015167" cy="769441"/>
          </a:xfrm>
          <a:prstGeom prst="rect">
            <a:avLst/>
          </a:prstGeom>
          <a:noFill/>
        </p:spPr>
        <p:txBody>
          <a:bodyPr wrap="square" rtlCol="0">
            <a:spAutoFit/>
          </a:bodyPr>
          <a:lstStyle/>
          <a:p>
            <a:r>
              <a:rPr lang="en-US" sz="4400" b="1" i="1" dirty="0"/>
              <a:t>Introduction</a:t>
            </a:r>
          </a:p>
        </p:txBody>
      </p:sp>
      <p:sp>
        <p:nvSpPr>
          <p:cNvPr id="20" name="TextBox 19">
            <a:extLst>
              <a:ext uri="{FF2B5EF4-FFF2-40B4-BE49-F238E27FC236}">
                <a16:creationId xmlns:a16="http://schemas.microsoft.com/office/drawing/2014/main" id="{831BAF4B-0DAB-4626-93CF-2CAC18C030BA}"/>
              </a:ext>
            </a:extLst>
          </p:cNvPr>
          <p:cNvSpPr txBox="1"/>
          <p:nvPr/>
        </p:nvSpPr>
        <p:spPr>
          <a:xfrm>
            <a:off x="2427315" y="1700463"/>
            <a:ext cx="8601631" cy="400110"/>
          </a:xfrm>
          <a:prstGeom prst="rect">
            <a:avLst/>
          </a:prstGeom>
          <a:noFill/>
        </p:spPr>
        <p:txBody>
          <a:bodyPr wrap="square">
            <a:spAutoFit/>
          </a:bodyPr>
          <a:lstStyle/>
          <a:p>
            <a:r>
              <a:rPr lang="en-US" sz="2000" b="1" dirty="0">
                <a:solidFill>
                  <a:schemeClr val="accent1"/>
                </a:solidFill>
              </a:rPr>
              <a:t> </a:t>
            </a:r>
          </a:p>
        </p:txBody>
      </p:sp>
      <p:sp>
        <p:nvSpPr>
          <p:cNvPr id="5" name="TextBox 4">
            <a:extLst>
              <a:ext uri="{FF2B5EF4-FFF2-40B4-BE49-F238E27FC236}">
                <a16:creationId xmlns:a16="http://schemas.microsoft.com/office/drawing/2014/main" id="{99EA3CD7-A3CF-7BCC-C85D-F805F2B73DD2}"/>
              </a:ext>
            </a:extLst>
          </p:cNvPr>
          <p:cNvSpPr txBox="1"/>
          <p:nvPr/>
        </p:nvSpPr>
        <p:spPr>
          <a:xfrm>
            <a:off x="2519514" y="2625498"/>
            <a:ext cx="8377084" cy="5632311"/>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Serves as the foundational blueprint for translating the vision of a civil engineering project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 Graphical representation.</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Civil drawing is a crucial aspect of civil engineering.</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Communicate engineering information visually.</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Designing a civil plan for a hospital is a meticulous and critical process that requires careful consideration of both functionality and spatial efficiency.</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SG"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92267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14F5498-C111-0921-6036-3CCCD7018193}"/>
              </a:ext>
            </a:extLst>
          </p:cNvPr>
          <p:cNvSpPr>
            <a:spLocks noGrp="1"/>
          </p:cNvSpPr>
          <p:nvPr>
            <p:ph type="title"/>
          </p:nvPr>
        </p:nvSpPr>
        <p:spPr/>
        <p:txBody>
          <a:bodyPr/>
          <a:lstStyle/>
          <a:p>
            <a:r>
              <a:rPr lang="en-SG" b="1" dirty="0"/>
              <a:t>Fittings and Fixture Layout</a:t>
            </a:r>
          </a:p>
        </p:txBody>
      </p:sp>
      <p:sp>
        <p:nvSpPr>
          <p:cNvPr id="15" name="Content Placeholder 14">
            <a:extLst>
              <a:ext uri="{FF2B5EF4-FFF2-40B4-BE49-F238E27FC236}">
                <a16:creationId xmlns:a16="http://schemas.microsoft.com/office/drawing/2014/main" id="{88ED14A8-9FC1-BB90-2B22-581785CC9E60}"/>
              </a:ext>
            </a:extLst>
          </p:cNvPr>
          <p:cNvSpPr>
            <a:spLocks noGrp="1"/>
          </p:cNvSpPr>
          <p:nvPr>
            <p:ph idx="1"/>
          </p:nvPr>
        </p:nvSpPr>
        <p:spPr>
          <a:xfrm>
            <a:off x="1295401" y="2435258"/>
            <a:ext cx="9601196" cy="3673442"/>
          </a:xfrm>
        </p:spPr>
        <p:txBody>
          <a:bodyPr/>
          <a:lstStyle/>
          <a:p>
            <a:pPr>
              <a:buFont typeface="Wingdings" panose="05000000000000000000" pitchFamily="2" charset="2"/>
              <a:buChar char="v"/>
            </a:pPr>
            <a:r>
              <a:rPr lang="en-SG" dirty="0"/>
              <a:t>	Switchboard Placement</a:t>
            </a:r>
          </a:p>
          <a:p>
            <a:pPr>
              <a:buFont typeface="Wingdings" panose="05000000000000000000" pitchFamily="2" charset="2"/>
              <a:buChar char="v"/>
            </a:pPr>
            <a:r>
              <a:rPr lang="en-SG" dirty="0"/>
              <a:t> Lighting and Fan Allocation</a:t>
            </a:r>
          </a:p>
          <a:p>
            <a:pPr>
              <a:buFont typeface="Wingdings" panose="05000000000000000000" pitchFamily="2" charset="2"/>
              <a:buChar char="v"/>
            </a:pPr>
            <a:r>
              <a:rPr lang="en-SG" dirty="0"/>
              <a:t>	Exhaust Fans</a:t>
            </a:r>
          </a:p>
          <a:p>
            <a:pPr>
              <a:buFont typeface="Wingdings" panose="05000000000000000000" pitchFamily="2" charset="2"/>
              <a:buChar char="v"/>
            </a:pPr>
            <a:r>
              <a:rPr lang="en-SG" dirty="0"/>
              <a:t>Switched Socket Outlets</a:t>
            </a:r>
          </a:p>
          <a:p>
            <a:pPr>
              <a:buFont typeface="Wingdings" panose="05000000000000000000" pitchFamily="2" charset="2"/>
              <a:buChar char="v"/>
            </a:pPr>
            <a:r>
              <a:rPr lang="en-SG" dirty="0"/>
              <a:t>Television Connectivity</a:t>
            </a:r>
          </a:p>
          <a:p>
            <a:pPr>
              <a:buFont typeface="Wingdings" panose="05000000000000000000" pitchFamily="2" charset="2"/>
              <a:buChar char="v"/>
            </a:pPr>
            <a:r>
              <a:rPr lang="en-SG" dirty="0"/>
              <a:t>Calling Bell set up</a:t>
            </a:r>
          </a:p>
          <a:p>
            <a:pPr>
              <a:buFont typeface="Wingdings" panose="05000000000000000000" pitchFamily="2" charset="2"/>
              <a:buChar char="v"/>
            </a:pPr>
            <a:r>
              <a:rPr lang="en-SG" dirty="0"/>
              <a:t>	SDB and MDB positioning</a:t>
            </a:r>
          </a:p>
          <a:p>
            <a:pPr>
              <a:buFont typeface="Wingdings" panose="05000000000000000000" pitchFamily="2" charset="2"/>
              <a:buChar char="v"/>
            </a:pPr>
            <a:endParaRPr lang="en-SG" dirty="0"/>
          </a:p>
          <a:p>
            <a:pPr>
              <a:buFont typeface="Wingdings" panose="05000000000000000000" pitchFamily="2" charset="2"/>
              <a:buChar char="v"/>
            </a:pPr>
            <a:endParaRPr lang="en-SG" dirty="0"/>
          </a:p>
        </p:txBody>
      </p:sp>
      <p:sp>
        <p:nvSpPr>
          <p:cNvPr id="3" name="Slide Number Placeholder 2">
            <a:extLst>
              <a:ext uri="{FF2B5EF4-FFF2-40B4-BE49-F238E27FC236}">
                <a16:creationId xmlns:a16="http://schemas.microsoft.com/office/drawing/2014/main" id="{71B5C5D8-466F-B81A-9BBE-ACDA1EAF2D3A}"/>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18304513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 calcmode="lin" valueType="num">
                                      <p:cBhvr additive="base">
                                        <p:cTn id="1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
                                            <p:txEl>
                                              <p:pRg st="1" end="1"/>
                                            </p:txEl>
                                          </p:spTgt>
                                        </p:tgtEl>
                                        <p:attrNameLst>
                                          <p:attrName>style.visibility</p:attrName>
                                        </p:attrNameLst>
                                      </p:cBhvr>
                                      <p:to>
                                        <p:strVal val="visible"/>
                                      </p:to>
                                    </p:set>
                                    <p:anim calcmode="lin" valueType="num">
                                      <p:cBhvr additive="base">
                                        <p:cTn id="18"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5">
                                            <p:txEl>
                                              <p:pRg st="2" end="2"/>
                                            </p:txEl>
                                          </p:spTgt>
                                        </p:tgtEl>
                                        <p:attrNameLst>
                                          <p:attrName>style.visibility</p:attrName>
                                        </p:attrNameLst>
                                      </p:cBhvr>
                                      <p:to>
                                        <p:strVal val="visible"/>
                                      </p:to>
                                    </p:set>
                                    <p:anim calcmode="lin" valueType="num">
                                      <p:cBhvr additive="base">
                                        <p:cTn id="24"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5">
                                            <p:txEl>
                                              <p:pRg st="3" end="3"/>
                                            </p:txEl>
                                          </p:spTgt>
                                        </p:tgtEl>
                                        <p:attrNameLst>
                                          <p:attrName>style.visibility</p:attrName>
                                        </p:attrNameLst>
                                      </p:cBhvr>
                                      <p:to>
                                        <p:strVal val="visible"/>
                                      </p:to>
                                    </p:set>
                                    <p:anim calcmode="lin" valueType="num">
                                      <p:cBhvr additive="base">
                                        <p:cTn id="30"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5">
                                            <p:txEl>
                                              <p:pRg st="4" end="4"/>
                                            </p:txEl>
                                          </p:spTgt>
                                        </p:tgtEl>
                                        <p:attrNameLst>
                                          <p:attrName>style.visibility</p:attrName>
                                        </p:attrNameLst>
                                      </p:cBhvr>
                                      <p:to>
                                        <p:strVal val="visible"/>
                                      </p:to>
                                    </p:set>
                                    <p:anim calcmode="lin" valueType="num">
                                      <p:cBhvr additive="base">
                                        <p:cTn id="36"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5">
                                            <p:txEl>
                                              <p:pRg st="5" end="5"/>
                                            </p:txEl>
                                          </p:spTgt>
                                        </p:tgtEl>
                                        <p:attrNameLst>
                                          <p:attrName>style.visibility</p:attrName>
                                        </p:attrNameLst>
                                      </p:cBhvr>
                                      <p:to>
                                        <p:strVal val="visible"/>
                                      </p:to>
                                    </p:set>
                                    <p:anim calcmode="lin" valueType="num">
                                      <p:cBhvr additive="base">
                                        <p:cTn id="42"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5">
                                            <p:txEl>
                                              <p:pRg st="6" end="6"/>
                                            </p:txEl>
                                          </p:spTgt>
                                        </p:tgtEl>
                                        <p:attrNameLst>
                                          <p:attrName>style.visibility</p:attrName>
                                        </p:attrNameLst>
                                      </p:cBhvr>
                                      <p:to>
                                        <p:strVal val="visible"/>
                                      </p:to>
                                    </p:set>
                                    <p:anim calcmode="lin" valueType="num">
                                      <p:cBhvr additive="base">
                                        <p:cTn id="48"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A86DE38-0DE5-9E8D-A3DE-66EA7734A2FA}"/>
              </a:ext>
            </a:extLst>
          </p:cNvPr>
          <p:cNvSpPr>
            <a:spLocks noGrp="1"/>
          </p:cNvSpPr>
          <p:nvPr>
            <p:ph type="title"/>
          </p:nvPr>
        </p:nvSpPr>
        <p:spPr>
          <a:xfrm>
            <a:off x="1850209" y="364745"/>
            <a:ext cx="6751092" cy="1644926"/>
          </a:xfrm>
        </p:spPr>
        <p:txBody>
          <a:bodyPr>
            <a:normAutofit/>
          </a:bodyPr>
          <a:lstStyle/>
          <a:p>
            <a:r>
              <a:rPr lang="en-SG" sz="4800" b="1" dirty="0"/>
              <a:t>Important tools</a:t>
            </a:r>
            <a:br>
              <a:rPr lang="en-SG" dirty="0"/>
            </a:br>
            <a:endParaRPr lang="en-SG" dirty="0"/>
          </a:p>
        </p:txBody>
      </p:sp>
      <p:sp>
        <p:nvSpPr>
          <p:cNvPr id="4" name="Footer Placeholder 3">
            <a:extLst>
              <a:ext uri="{FF2B5EF4-FFF2-40B4-BE49-F238E27FC236}">
                <a16:creationId xmlns:a16="http://schemas.microsoft.com/office/drawing/2014/main" id="{63CB9CE1-5577-C259-A5D1-A4209D4AE201}"/>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074C639-B6A3-A41B-DAAF-65880A987848}"/>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9" name="TextBox 8">
            <a:extLst>
              <a:ext uri="{FF2B5EF4-FFF2-40B4-BE49-F238E27FC236}">
                <a16:creationId xmlns:a16="http://schemas.microsoft.com/office/drawing/2014/main" id="{FE3A170B-CE0C-F6CC-853D-1CC62E973E3D}"/>
              </a:ext>
            </a:extLst>
          </p:cNvPr>
          <p:cNvSpPr txBox="1"/>
          <p:nvPr/>
        </p:nvSpPr>
        <p:spPr>
          <a:xfrm>
            <a:off x="4375217" y="1416817"/>
            <a:ext cx="8711921" cy="6740307"/>
          </a:xfrm>
          <a:prstGeom prst="rect">
            <a:avLst/>
          </a:prstGeom>
          <a:noFill/>
        </p:spPr>
        <p:txBody>
          <a:bodyPr wrap="square" rtlCol="0">
            <a:spAutoFit/>
          </a:bodyPr>
          <a:lstStyle/>
          <a:p>
            <a:r>
              <a:rPr lang="en-SG" b="1" i="1" dirty="0"/>
              <a:t>Drawing Toolbar</a:t>
            </a:r>
          </a:p>
          <a:p>
            <a:endParaRPr lang="en-SG" b="1" i="1" dirty="0"/>
          </a:p>
          <a:p>
            <a:r>
              <a:rPr lang="en-SG" b="1" dirty="0"/>
              <a:t>  1.Line </a:t>
            </a:r>
          </a:p>
          <a:p>
            <a:r>
              <a:rPr lang="en-SG" b="1" dirty="0"/>
              <a:t>  2. Text</a:t>
            </a:r>
          </a:p>
          <a:p>
            <a:r>
              <a:rPr lang="en-SG" b="1" dirty="0"/>
              <a:t>  3.Circle </a:t>
            </a:r>
          </a:p>
          <a:p>
            <a:r>
              <a:rPr lang="en-SG" b="1" dirty="0"/>
              <a:t>  4.Text</a:t>
            </a:r>
          </a:p>
          <a:p>
            <a:r>
              <a:rPr lang="en-SG" b="1" dirty="0"/>
              <a:t>  5.Arc</a:t>
            </a:r>
          </a:p>
          <a:p>
            <a:r>
              <a:rPr lang="en-SG" b="1" dirty="0"/>
              <a:t>  6. Rectangle</a:t>
            </a:r>
          </a:p>
          <a:p>
            <a:r>
              <a:rPr lang="en-SG" b="1" dirty="0"/>
              <a:t>  7. Hatch</a:t>
            </a:r>
          </a:p>
          <a:p>
            <a:r>
              <a:rPr lang="en-SG" b="1" dirty="0"/>
              <a:t> </a:t>
            </a:r>
            <a:endParaRPr lang="en-SG" dirty="0"/>
          </a:p>
          <a:p>
            <a:r>
              <a:rPr lang="en-SG" b="1" i="1" dirty="0"/>
              <a:t>Modify Toolbar</a:t>
            </a:r>
          </a:p>
          <a:p>
            <a:endParaRPr lang="en-SG" b="1" i="1" dirty="0"/>
          </a:p>
          <a:p>
            <a:r>
              <a:rPr lang="en-SG" b="1" dirty="0"/>
              <a:t>1.Trim</a:t>
            </a:r>
          </a:p>
          <a:p>
            <a:r>
              <a:rPr lang="en-SG" b="1" dirty="0"/>
              <a:t>2. Move</a:t>
            </a:r>
          </a:p>
          <a:p>
            <a:r>
              <a:rPr lang="en-SG" b="1" dirty="0"/>
              <a:t>3. Erase</a:t>
            </a:r>
          </a:p>
          <a:p>
            <a:r>
              <a:rPr lang="en-SG" b="1" dirty="0"/>
              <a:t>4.Mirror</a:t>
            </a:r>
          </a:p>
          <a:p>
            <a:r>
              <a:rPr lang="en-SG" b="1" dirty="0"/>
              <a:t>5.Offset</a:t>
            </a:r>
          </a:p>
          <a:p>
            <a:r>
              <a:rPr lang="en-SG" b="1" dirty="0"/>
              <a:t>6.Rotate </a:t>
            </a:r>
          </a:p>
          <a:p>
            <a:endParaRPr lang="en-SG" dirty="0"/>
          </a:p>
          <a:p>
            <a:endParaRPr lang="en-SG" dirty="0"/>
          </a:p>
          <a:p>
            <a:endParaRPr lang="en-SG" dirty="0"/>
          </a:p>
          <a:p>
            <a:r>
              <a:rPr lang="en-SG" dirty="0"/>
              <a:t> </a:t>
            </a:r>
          </a:p>
          <a:p>
            <a:endParaRPr lang="en-SG" dirty="0"/>
          </a:p>
          <a:p>
            <a:endParaRPr lang="en-SG" dirty="0"/>
          </a:p>
        </p:txBody>
      </p:sp>
    </p:spTree>
    <p:extLst>
      <p:ext uri="{BB962C8B-B14F-4D97-AF65-F5344CB8AC3E}">
        <p14:creationId xmlns:p14="http://schemas.microsoft.com/office/powerpoint/2010/main" val="601997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DBDB9A7-D459-4FE1-AF4C-3E4D0E189EDA}"/>
              </a:ext>
            </a:extLst>
          </p:cNvPr>
          <p:cNvSpPr>
            <a:spLocks noGrp="1"/>
          </p:cNvSpPr>
          <p:nvPr>
            <p:ph type="body" idx="1"/>
          </p:nvPr>
        </p:nvSpPr>
        <p:spPr/>
        <p:txBody>
          <a:bodyPr>
            <a:normAutofit/>
          </a:bodyPr>
          <a:lstStyle/>
          <a:p>
            <a:r>
              <a:rPr lang="en-US" dirty="0"/>
              <a:t> </a:t>
            </a:r>
          </a:p>
          <a:p>
            <a:endParaRPr lang="en-SG" dirty="0"/>
          </a:p>
        </p:txBody>
      </p:sp>
      <p:sp>
        <p:nvSpPr>
          <p:cNvPr id="5" name="Slide Number Placeholder 4">
            <a:extLst>
              <a:ext uri="{FF2B5EF4-FFF2-40B4-BE49-F238E27FC236}">
                <a16:creationId xmlns:a16="http://schemas.microsoft.com/office/drawing/2014/main" id="{CF7E21A6-A4F2-C8D5-7A3C-4B7A57DBA152}"/>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6" name="TextBox 5">
            <a:extLst>
              <a:ext uri="{FF2B5EF4-FFF2-40B4-BE49-F238E27FC236}">
                <a16:creationId xmlns:a16="http://schemas.microsoft.com/office/drawing/2014/main" id="{539DF90F-2307-4BA0-D003-CFF4401CDC00}"/>
              </a:ext>
            </a:extLst>
          </p:cNvPr>
          <p:cNvSpPr txBox="1"/>
          <p:nvPr/>
        </p:nvSpPr>
        <p:spPr>
          <a:xfrm>
            <a:off x="3313471" y="1720840"/>
            <a:ext cx="7865807" cy="3416320"/>
          </a:xfrm>
          <a:prstGeom prst="rect">
            <a:avLst/>
          </a:prstGeom>
          <a:noFill/>
        </p:spPr>
        <p:txBody>
          <a:bodyPr wrap="square" rtlCol="0">
            <a:spAutoFit/>
          </a:bodyPr>
          <a:lstStyle/>
          <a:p>
            <a:r>
              <a:rPr lang="en-US" b="1" i="1" dirty="0"/>
              <a:t>Useful commands</a:t>
            </a:r>
          </a:p>
          <a:p>
            <a:r>
              <a:rPr lang="en-US" b="1" dirty="0"/>
              <a:t>1.Unit</a:t>
            </a:r>
          </a:p>
          <a:p>
            <a:r>
              <a:rPr lang="en-US" b="1" dirty="0"/>
              <a:t>2.Dimensions</a:t>
            </a:r>
          </a:p>
          <a:p>
            <a:r>
              <a:rPr lang="en-US" b="1" dirty="0"/>
              <a:t>3.Limit</a:t>
            </a:r>
          </a:p>
          <a:p>
            <a:r>
              <a:rPr lang="en-US" b="1" dirty="0"/>
              <a:t>4. Drafting Setting</a:t>
            </a:r>
          </a:p>
          <a:p>
            <a:r>
              <a:rPr lang="en-US" dirty="0"/>
              <a:t>     </a:t>
            </a:r>
          </a:p>
          <a:p>
            <a:endParaRPr lang="en-US" dirty="0"/>
          </a:p>
          <a:p>
            <a:r>
              <a:rPr lang="en-US" b="1" i="1" dirty="0"/>
              <a:t>Set up</a:t>
            </a:r>
          </a:p>
          <a:p>
            <a:r>
              <a:rPr lang="en-US" b="1" dirty="0"/>
              <a:t>1.	Unit (Inches) select.</a:t>
            </a:r>
          </a:p>
          <a:p>
            <a:r>
              <a:rPr lang="en-US" b="1" dirty="0"/>
              <a:t>2.	Drawing limit </a:t>
            </a:r>
          </a:p>
          <a:p>
            <a:r>
              <a:rPr lang="en-US" b="1" dirty="0"/>
              <a:t>3.	Change dimensions. </a:t>
            </a:r>
          </a:p>
          <a:p>
            <a:r>
              <a:rPr lang="en-US" b="1" dirty="0"/>
              <a:t>4.	Layer set up</a:t>
            </a:r>
          </a:p>
        </p:txBody>
      </p:sp>
    </p:spTree>
    <p:extLst>
      <p:ext uri="{BB962C8B-B14F-4D97-AF65-F5344CB8AC3E}">
        <p14:creationId xmlns:p14="http://schemas.microsoft.com/office/powerpoint/2010/main" val="12392611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45D01F-3F09-069D-2B5A-35CF32406855}"/>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A9812CC9-346F-0D2A-FE03-32D0EDC2BE88}"/>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5" name="Picture 4" descr="A blueprint of a house">
            <a:extLst>
              <a:ext uri="{FF2B5EF4-FFF2-40B4-BE49-F238E27FC236}">
                <a16:creationId xmlns:a16="http://schemas.microsoft.com/office/drawing/2014/main" id="{9C1831D5-7661-D329-20EF-113009B19983}"/>
              </a:ext>
            </a:extLst>
          </p:cNvPr>
          <p:cNvPicPr>
            <a:picLocks noChangeAspect="1"/>
          </p:cNvPicPr>
          <p:nvPr/>
        </p:nvPicPr>
        <p:blipFill>
          <a:blip r:embed="rId2"/>
          <a:stretch>
            <a:fillRect/>
          </a:stretch>
        </p:blipFill>
        <p:spPr>
          <a:xfrm>
            <a:off x="0" y="630121"/>
            <a:ext cx="12104019" cy="5618279"/>
          </a:xfrm>
          <a:prstGeom prst="rect">
            <a:avLst/>
          </a:prstGeom>
        </p:spPr>
      </p:pic>
    </p:spTree>
    <p:extLst>
      <p:ext uri="{BB962C8B-B14F-4D97-AF65-F5344CB8AC3E}">
        <p14:creationId xmlns:p14="http://schemas.microsoft.com/office/powerpoint/2010/main" val="222330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30c5d3db-763e-47de-8b3c-434be35ed075" xsi:nil="true"/>
    <lcf76f155ced4ddcb4097134ff3c332f xmlns="fe742a3f-158b-4573-a9dc-95c7c946ff46">
      <Terms xmlns="http://schemas.microsoft.com/office/infopath/2007/PartnerControls"/>
    </lcf76f155ced4ddcb4097134ff3c332f>
    <ReferenceId xmlns="fe742a3f-158b-4573-a9dc-95c7c946ff4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4EF7D9BF36ED844BFB5F521CE90B326" ma:contentTypeVersion="11" ma:contentTypeDescription="Create a new document." ma:contentTypeScope="" ma:versionID="a1b539100d642298e16a5cdfe7e78cbb">
  <xsd:schema xmlns:xsd="http://www.w3.org/2001/XMLSchema" xmlns:xs="http://www.w3.org/2001/XMLSchema" xmlns:p="http://schemas.microsoft.com/office/2006/metadata/properties" xmlns:ns2="fe742a3f-158b-4573-a9dc-95c7c946ff46" xmlns:ns3="30c5d3db-763e-47de-8b3c-434be35ed075" targetNamespace="http://schemas.microsoft.com/office/2006/metadata/properties" ma:root="true" ma:fieldsID="4598309ba206cde6e4f42b6aee42d162" ns2:_="" ns3:_="">
    <xsd:import namespace="fe742a3f-158b-4573-a9dc-95c7c946ff46"/>
    <xsd:import namespace="30c5d3db-763e-47de-8b3c-434be35ed075"/>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742a3f-158b-4573-a9dc-95c7c946ff46"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c387e96-56ce-4293-9bf0-c5d3fd96f7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0c5d3db-763e-47de-8b3c-434be35ed07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0d7d0c5-7d99-4bb8-a4cd-3ea33a5f70f7}" ma:internalName="TaxCatchAll" ma:showField="CatchAllData" ma:web="30c5d3db-763e-47de-8b3c-434be35ed07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22bf6774-1b72-4875-971d-58d76d6473fe"/>
    <ds:schemaRef ds:uri="3c7f16c3-ff74-4088-8389-a9782a8b1fc0"/>
    <ds:schemaRef ds:uri="http://www.w3.org/XML/1998/namespace"/>
    <ds:schemaRef ds:uri="http://purl.org/dc/terms/"/>
    <ds:schemaRef ds:uri="30c5d3db-763e-47de-8b3c-434be35ed075"/>
    <ds:schemaRef ds:uri="fe742a3f-158b-4573-a9dc-95c7c946ff46"/>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9E40CEAD-D9A4-4228-9ABE-D39C9AE9E0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742a3f-158b-4573-a9dc-95c7c946ff46"/>
    <ds:schemaRef ds:uri="30c5d3db-763e-47de-8b3c-434be35ed0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Template>
  <TotalTime>375</TotalTime>
  <Words>682</Words>
  <Application>Microsoft Office PowerPoint</Application>
  <PresentationFormat>Widescreen</PresentationFormat>
  <Paragraphs>136</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Agency FB</vt:lpstr>
      <vt:lpstr>-apple-system</vt:lpstr>
      <vt:lpstr>Arial</vt:lpstr>
      <vt:lpstr>Bahnschrift SemiBold SemiConden</vt:lpstr>
      <vt:lpstr>Garamond</vt:lpstr>
      <vt:lpstr>Söhne</vt:lpstr>
      <vt:lpstr>SourceSansPro</vt:lpstr>
      <vt:lpstr>Wingdings</vt:lpstr>
      <vt:lpstr>Organic</vt:lpstr>
      <vt:lpstr> </vt:lpstr>
      <vt:lpstr>PowerPoint Presentation</vt:lpstr>
      <vt:lpstr>PowerPoint Presentation</vt:lpstr>
      <vt:lpstr>Objectives</vt:lpstr>
      <vt:lpstr>. </vt:lpstr>
      <vt:lpstr>Fittings and Fixture Layout</vt:lpstr>
      <vt:lpstr>Important tools </vt:lpstr>
      <vt:lpstr>PowerPoint Presentation</vt:lpstr>
      <vt:lpstr>PowerPoint Presentation</vt:lpstr>
      <vt:lpstr>PowerPoint Presentation</vt:lpstr>
      <vt:lpstr>PowerPoint Presentation</vt:lpstr>
      <vt:lpstr>PowerPoint Presentation</vt:lpstr>
      <vt:lpstr>            Discussion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subject/>
  <dc:creator>ANINDA CHANDRA SIKDER</dc:creator>
  <cp:lastModifiedBy>sadia tabassum</cp:lastModifiedBy>
  <cp:revision>51</cp:revision>
  <dcterms:created xsi:type="dcterms:W3CDTF">2023-12-10T15:08:56Z</dcterms:created>
  <dcterms:modified xsi:type="dcterms:W3CDTF">2025-02-18T09:07:40Z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0x010100CEF89ED8772A3043A8D71DE76472FA3F</vt:lpwstr>
  </property>
  <property fmtid="{D5CDD505-2E9C-101B-9397-08002B2CF9AE}" pid="3" name="MediaServiceImageTags">
    <vt:lpwstr/>
  </property>
</Properties>
</file>