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20"/>
  </p:notesMasterIdLst>
  <p:sldIdLst>
    <p:sldId id="256" r:id="rId2"/>
    <p:sldId id="257" r:id="rId3"/>
    <p:sldId id="263" r:id="rId4"/>
    <p:sldId id="258" r:id="rId5"/>
    <p:sldId id="259" r:id="rId6"/>
    <p:sldId id="265" r:id="rId7"/>
    <p:sldId id="260" r:id="rId8"/>
    <p:sldId id="272" r:id="rId9"/>
    <p:sldId id="273" r:id="rId10"/>
    <p:sldId id="270" r:id="rId11"/>
    <p:sldId id="274" r:id="rId12"/>
    <p:sldId id="271" r:id="rId13"/>
    <p:sldId id="278" r:id="rId14"/>
    <p:sldId id="279" r:id="rId15"/>
    <p:sldId id="277" r:id="rId16"/>
    <p:sldId id="275" r:id="rId17"/>
    <p:sldId id="276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3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175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800C-8CA9-0D45-95B8-72D6D332A641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1DE75-2672-254E-A145-0D4E334A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1DE75-2672-254E-A145-0D4E334A7B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0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1DE75-2672-254E-A145-0D4E334A7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1DE75-2672-254E-A145-0D4E334A7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1DE75-2672-254E-A145-0D4E334A7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1DE75-2672-254E-A145-0D4E334A7B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EFB0-5D9D-4A4D-9CF6-3543A2B2B367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FB20-BE57-7744-9166-5BEDB95B3B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3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EFB0-5D9D-4A4D-9CF6-3543A2B2B367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FB20-BE57-7744-9166-5BEDB95B3B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7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EFB0-5D9D-4A4D-9CF6-3543A2B2B367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FB20-BE57-7744-9166-5BEDB95B3B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EFB0-5D9D-4A4D-9CF6-3543A2B2B367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FB20-BE57-7744-9166-5BEDB95B3B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EFB0-5D9D-4A4D-9CF6-3543A2B2B367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FB20-BE57-7744-9166-5BEDB95B3B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8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EFB0-5D9D-4A4D-9CF6-3543A2B2B367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FB20-BE57-7744-9166-5BEDB95B3B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EFB0-5D9D-4A4D-9CF6-3543A2B2B367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FB20-BE57-7744-9166-5BEDB95B3B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EFB0-5D9D-4A4D-9CF6-3543A2B2B367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FB20-BE57-7744-9166-5BEDB95B3B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EFB0-5D9D-4A4D-9CF6-3543A2B2B367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FB20-BE57-7744-9166-5BEDB95B3B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1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EFB0-5D9D-4A4D-9CF6-3543A2B2B367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FB20-BE57-7744-9166-5BEDB95B3B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1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EFB0-5D9D-4A4D-9CF6-3543A2B2B367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FB20-BE57-7744-9166-5BEDB95B3B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EFB0-5D9D-4A4D-9CF6-3543A2B2B367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FB20-BE57-7744-9166-5BEDB95B3B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0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EFB0-5D9D-4A4D-9CF6-3543A2B2B367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FB20-BE57-7744-9166-5BEDB95B3B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6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EFB0-5D9D-4A4D-9CF6-3543A2B2B367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FB20-BE57-7744-9166-5BEDB95B3B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EFB0-5D9D-4A4D-9CF6-3543A2B2B367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FB20-BE57-7744-9166-5BEDB95B3B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EFB0-5D9D-4A4D-9CF6-3543A2B2B367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FB20-BE57-7744-9166-5BEDB95B3B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EFB0-5D9D-4A4D-9CF6-3543A2B2B367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FB20-BE57-7744-9166-5BEDB95B3B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26EFB0-5D9D-4A4D-9CF6-3543A2B2B367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FB20-BE57-7744-9166-5BEDB95B3B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3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Micro Aneurysms detection using </a:t>
            </a:r>
            <a:br>
              <a:rPr lang="en-US" b="1" dirty="0"/>
            </a:br>
            <a:r>
              <a:rPr lang="en-US" b="1" dirty="0"/>
              <a:t>Deep </a:t>
            </a:r>
            <a:r>
              <a:rPr lang="en-US" b="1"/>
              <a:t>Learning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9370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u="sng" dirty="0"/>
              <a:t>Team</a:t>
            </a:r>
            <a:r>
              <a:rPr lang="en-US" b="1" dirty="0"/>
              <a:t> 8</a:t>
            </a:r>
          </a:p>
          <a:p>
            <a:pPr algn="r"/>
            <a:r>
              <a:rPr lang="en-US" dirty="0" err="1"/>
              <a:t>Sadida</a:t>
            </a:r>
            <a:r>
              <a:rPr lang="en-US" dirty="0"/>
              <a:t> </a:t>
            </a:r>
          </a:p>
          <a:p>
            <a:pPr algn="r"/>
            <a:r>
              <a:rPr lang="en-US" dirty="0" err="1"/>
              <a:t>Disha</a:t>
            </a:r>
            <a:r>
              <a:rPr lang="en-US" dirty="0"/>
              <a:t> Shah</a:t>
            </a:r>
          </a:p>
          <a:p>
            <a:pPr algn="r"/>
            <a:r>
              <a:rPr lang="en-US" dirty="0" err="1"/>
              <a:t>Jesmiteja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patches and Training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divide image into the patches of size 28*28pixels to feed to our custom CNN model .</a:t>
            </a:r>
          </a:p>
          <a:p>
            <a:r>
              <a:rPr lang="en-US" dirty="0"/>
              <a:t>There are 221 MA patches and they are augmented (using rotation and reflection ) to increase the patches to 1000 patches.</a:t>
            </a:r>
          </a:p>
          <a:p>
            <a:r>
              <a:rPr lang="en-US" dirty="0"/>
              <a:t>We have feed the CNN with train data consisting of 1000 MA(Augmented) Patches and 1000 Non-MA patches.(50% from each class)</a:t>
            </a:r>
          </a:p>
          <a:p>
            <a:r>
              <a:rPr lang="en-US" dirty="0"/>
              <a:t>We have used stochastic gradient descent to optimize weights and learning rate 0.0001  and performed 100 epochs to optimize loss.</a:t>
            </a:r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conducted testing on 44 images </a:t>
            </a:r>
            <a:br>
              <a:rPr lang="en-US" dirty="0"/>
            </a:br>
            <a:r>
              <a:rPr lang="en-US" dirty="0"/>
              <a:t>22 MA patches </a:t>
            </a:r>
            <a:br>
              <a:rPr lang="en-US" dirty="0"/>
            </a:br>
            <a:r>
              <a:rPr lang="en-US" dirty="0"/>
              <a:t>22 Non-MA patches.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4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the MA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extracting MA coordinates from coordinate08.txt&amp;#39;coordinate08.txt&amp;#39;</a:t>
            </a:r>
          </a:p>
          <a:p>
            <a:r>
              <a:rPr lang="en-US" dirty="0"/>
              <a:t>MA x coordinate 1= 870.000000</a:t>
            </a:r>
          </a:p>
          <a:p>
            <a:r>
              <a:rPr lang="en-US" dirty="0"/>
              <a:t>MA y coordinate 1= 851.000000</a:t>
            </a:r>
          </a:p>
          <a:p>
            <a:r>
              <a:rPr lang="en-US" dirty="0"/>
              <a:t>MA COORDINATES NOT FOUND FLAG: 0................Generating Non MA patches for EyeImage:8Saving cropped non MA patches in MA Project/</a:t>
            </a:r>
            <a:r>
              <a:rPr lang="en-US" dirty="0" err="1"/>
              <a:t>NonMApatches</a:t>
            </a:r>
            <a:r>
              <a:rPr lang="en-US" dirty="0"/>
              <a:t> folder................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894E-882E-2343-A09B-BBD7853A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7780"/>
          </a:xfrm>
        </p:spPr>
        <p:txBody>
          <a:bodyPr/>
          <a:lstStyle/>
          <a:p>
            <a:r>
              <a:rPr lang="en-US" dirty="0"/>
              <a:t>Our custom CNN model Layers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7AED1-1CCC-274E-8990-A2EB224A5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6770" t="20602" r="36770" b="-20602"/>
          <a:stretch/>
        </p:blipFill>
        <p:spPr>
          <a:xfrm>
            <a:off x="-1806351" y="1350498"/>
            <a:ext cx="10543939" cy="700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0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6B2F-4BA6-1140-BEF0-F44AB83D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CNN model </a:t>
            </a:r>
            <a:r>
              <a:rPr lang="en-US" dirty="0" err="1"/>
              <a:t>Hyperparameters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BC7DD72-C514-7C4F-BDCB-1E66F3203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435" y="1152983"/>
            <a:ext cx="8085698" cy="5520267"/>
          </a:xfrm>
        </p:spPr>
      </p:pic>
    </p:spTree>
    <p:extLst>
      <p:ext uri="{BB962C8B-B14F-4D97-AF65-F5344CB8AC3E}">
        <p14:creationId xmlns:p14="http://schemas.microsoft.com/office/powerpoint/2010/main" val="737116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loss curve: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09" y="1152983"/>
            <a:ext cx="8168047" cy="5293222"/>
          </a:xfrm>
        </p:spPr>
      </p:pic>
    </p:spTree>
    <p:extLst>
      <p:ext uri="{BB962C8B-B14F-4D97-AF65-F5344CB8AC3E}">
        <p14:creationId xmlns:p14="http://schemas.microsoft.com/office/powerpoint/2010/main" val="24095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Validation(Reduction in MSE per epoch)</a:t>
            </a:r>
            <a:r>
              <a:rPr lang="en-US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07" y="1700661"/>
            <a:ext cx="8311827" cy="5157339"/>
          </a:xfrm>
        </p:spPr>
      </p:pic>
    </p:spTree>
    <p:extLst>
      <p:ext uri="{BB962C8B-B14F-4D97-AF65-F5344CB8AC3E}">
        <p14:creationId xmlns:p14="http://schemas.microsoft.com/office/powerpoint/2010/main" val="1242990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79909"/>
            <a:ext cx="9404723" cy="1038610"/>
          </a:xfrm>
        </p:spPr>
        <p:txBody>
          <a:bodyPr/>
          <a:lstStyle/>
          <a:p>
            <a:r>
              <a:rPr lang="en-US" dirty="0"/>
              <a:t>Histogram of testing, training </a:t>
            </a:r>
            <a:r>
              <a:rPr lang="en-US"/>
              <a:t>and validation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19" y="1491328"/>
            <a:ext cx="8247811" cy="5516197"/>
          </a:xfrm>
        </p:spPr>
      </p:pic>
    </p:spTree>
    <p:extLst>
      <p:ext uri="{BB962C8B-B14F-4D97-AF65-F5344CB8AC3E}">
        <p14:creationId xmlns:p14="http://schemas.microsoft.com/office/powerpoint/2010/main" val="6329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468" y="1946696"/>
            <a:ext cx="8977221" cy="1863304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      </a:t>
            </a:r>
            <a:r>
              <a:rPr lang="en-US" sz="7200" dirty="0"/>
              <a:t>Thank you 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88" y="990521"/>
            <a:ext cx="10515600" cy="5006495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Diabetic retinopathy, also known as diabetic eye disease, is a medical condition in which damage occurs to the retina due to diabetes and is a leading cause of blindness.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Longer a person has diabetes, higher the chance of developing Diabetic retinopathy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when high blood sugar levels cause damage to blood vessels in the retina. These blood vessels can swell or they can close, stopping blood from passing through.</a:t>
            </a:r>
          </a:p>
          <a:p>
            <a:endParaRPr lang="en-US" dirty="0"/>
          </a:p>
          <a:p>
            <a:r>
              <a:rPr lang="en-US" dirty="0" err="1"/>
              <a:t>MicroAneurysms</a:t>
            </a:r>
            <a:r>
              <a:rPr lang="en-US" dirty="0"/>
              <a:t> are the earliest clinically visible changes of diabetic retinopathy. They are </a:t>
            </a:r>
            <a:r>
              <a:rPr lang="en-US" dirty="0" err="1"/>
              <a:t>localised</a:t>
            </a:r>
            <a:r>
              <a:rPr lang="en-US" dirty="0"/>
              <a:t> capillary dilatations which are usually saccular (round).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only way to detect this problem is by fundus(the part of the eyeball opposite the pupil) photography, in which Micro Aneurysms (microscopic blood-filled bulges in the artery walls) can be seen.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Fundus images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54" y="1226916"/>
            <a:ext cx="8658052" cy="499862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312" y="6202680"/>
            <a:ext cx="63135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46341" cy="3902822"/>
          </a:xfrm>
        </p:spPr>
        <p:txBody>
          <a:bodyPr>
            <a:normAutofit/>
          </a:bodyPr>
          <a:lstStyle/>
          <a:p>
            <a:r>
              <a:rPr lang="en-US" dirty="0"/>
              <a:t>Detection of Micro Aneurysms is a difficult task as they are very small.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Blood vessels and background may have similar intensity values which tends to cause false positive.</a:t>
            </a:r>
          </a:p>
          <a:p>
            <a:pPr marL="0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 err="1"/>
              <a:t>Fundus</a:t>
            </a:r>
            <a:r>
              <a:rPr lang="en-US" sz="2800" dirty="0"/>
              <a:t> images have large variations in color, contrast and brightness.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Solution (Deep Learning model) Using MATLAB.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approaches for the detection of the Micro Aneurysms .</a:t>
            </a:r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convolutional neural network</a:t>
            </a:r>
            <a:r>
              <a:rPr lang="en-US" dirty="0"/>
              <a:t> (</a:t>
            </a:r>
            <a:r>
              <a:rPr lang="en-US" b="1" dirty="0"/>
              <a:t>CNN</a:t>
            </a:r>
            <a:r>
              <a:rPr lang="en-US" dirty="0"/>
              <a:t>, or </a:t>
            </a:r>
            <a:r>
              <a:rPr lang="en-US" b="1" dirty="0" err="1"/>
              <a:t>ConvNet</a:t>
            </a:r>
            <a:r>
              <a:rPr lang="en-US" dirty="0"/>
              <a:t>) is a class of deep, feed-forward artificial neural networks that has successfully been applied to analyzing visual imagery 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We have </a:t>
            </a:r>
            <a:r>
              <a:rPr lang="en-US"/>
              <a:t>used our </a:t>
            </a:r>
            <a:r>
              <a:rPr lang="en-US" dirty="0"/>
              <a:t>own custom convolutional model for the classification task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(Deep Learning model)Using MATLAB.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Pre Trained  model?</a:t>
            </a:r>
          </a:p>
          <a:p>
            <a:pPr marL="0" indent="0">
              <a:buNone/>
            </a:pPr>
            <a:endParaRPr lang="en-US" dirty="0"/>
          </a:p>
          <a:p>
            <a:pPr lvl="3">
              <a:buFont typeface="Wingdings" panose="05000000000000000000" pitchFamily="2" charset="2"/>
              <a:buChar char="q"/>
            </a:pPr>
            <a:endParaRPr lang="en-US" dirty="0"/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2800" u="sng" dirty="0"/>
              <a:t>Fine tuning </a:t>
            </a:r>
            <a:r>
              <a:rPr lang="en-US" sz="2800" dirty="0"/>
              <a:t>on a model with transferred learning is easy.</a:t>
            </a:r>
          </a:p>
          <a:p>
            <a:pPr lvl="3">
              <a:buFont typeface="Wingdings" panose="05000000000000000000" pitchFamily="2" charset="2"/>
              <a:buChar char="q"/>
            </a:pPr>
            <a:endParaRPr lang="en-US" sz="2800" dirty="0"/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2800" dirty="0"/>
              <a:t>Transfer of newly learned features to your dataset is possible even if </a:t>
            </a:r>
            <a:r>
              <a:rPr lang="en-US" sz="2800" u="sng" dirty="0"/>
              <a:t>the size is small</a:t>
            </a:r>
            <a:r>
              <a:rPr lang="en-US" sz="2800" dirty="0"/>
              <a:t>.</a:t>
            </a:r>
          </a:p>
          <a:p>
            <a:pPr lvl="3">
              <a:buFont typeface="Wingdings" panose="05000000000000000000" pitchFamily="2" charset="2"/>
              <a:buChar char="q"/>
            </a:pPr>
            <a:endParaRPr lang="en-US" sz="2800" dirty="0"/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u="sng" dirty="0"/>
              <a:t>The accuracy </a:t>
            </a:r>
            <a:r>
              <a:rPr lang="en-US" sz="2800" dirty="0"/>
              <a:t>of a trained model is definitely higher than a fresh model.</a:t>
            </a:r>
          </a:p>
          <a:p>
            <a:pPr lvl="3">
              <a:buFont typeface="Wingdings" panose="05000000000000000000" pitchFamily="2" charset="2"/>
              <a:buChar char="q"/>
            </a:pPr>
            <a:endParaRPr lang="en-US" sz="2800" dirty="0"/>
          </a:p>
          <a:p>
            <a:pPr lvl="3">
              <a:buFont typeface="Wingdings" panose="05000000000000000000" pitchFamily="2" charset="2"/>
              <a:buChar char="q"/>
            </a:pPr>
            <a:endParaRPr lang="en-US" sz="2800" dirty="0"/>
          </a:p>
          <a:p>
            <a:pPr lvl="3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5"/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8281"/>
          </a:xfrm>
        </p:spPr>
        <p:txBody>
          <a:bodyPr>
            <a:normAutofit/>
          </a:bodyPr>
          <a:lstStyle/>
          <a:p>
            <a:r>
              <a:rPr lang="en-US" dirty="0"/>
              <a:t>FIRE: Fundus Image Registration Dataset(129 retinal images)</a:t>
            </a:r>
          </a:p>
          <a:p>
            <a:r>
              <a:rPr lang="en-US" dirty="0"/>
              <a:t>RITE: Retinal Images vessel Tree Extraction(40 sets of images)</a:t>
            </a:r>
          </a:p>
          <a:p>
            <a:r>
              <a:rPr lang="en-US" dirty="0"/>
              <a:t>STARE: Structured Analysis of the Retina </a:t>
            </a:r>
          </a:p>
          <a:p>
            <a:r>
              <a:rPr lang="en-US" u="sng" dirty="0">
                <a:solidFill>
                  <a:schemeClr val="tx2">
                    <a:lumMod val="90000"/>
                  </a:schemeClr>
                </a:solidFill>
              </a:rPr>
              <a:t>DIARETDB: 89 images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We are using the DIARETED dataset for the MA detection.</a:t>
            </a:r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86" y="255494"/>
            <a:ext cx="10864196" cy="6145306"/>
          </a:xfrm>
        </p:spPr>
      </p:pic>
    </p:spTree>
    <p:extLst>
      <p:ext uri="{BB962C8B-B14F-4D97-AF65-F5344CB8AC3E}">
        <p14:creationId xmlns:p14="http://schemas.microsoft.com/office/powerpoint/2010/main" val="191030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" y="147917"/>
            <a:ext cx="12238318" cy="6468035"/>
          </a:xfrm>
        </p:spPr>
      </p:pic>
    </p:spTree>
    <p:extLst>
      <p:ext uri="{BB962C8B-B14F-4D97-AF65-F5344CB8AC3E}">
        <p14:creationId xmlns:p14="http://schemas.microsoft.com/office/powerpoint/2010/main" val="120306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456</TotalTime>
  <Words>376</Words>
  <Application>Microsoft Macintosh PowerPoint</Application>
  <PresentationFormat>Widescreen</PresentationFormat>
  <Paragraphs>76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</vt:lpstr>
      <vt:lpstr>Micro Aneurysms detection using  Deep Learning </vt:lpstr>
      <vt:lpstr>Background</vt:lpstr>
      <vt:lpstr>Fundus images</vt:lpstr>
      <vt:lpstr>Problem Description</vt:lpstr>
      <vt:lpstr>Proposed Solution (Deep Learning model) Using MATLAB.</vt:lpstr>
      <vt:lpstr>Proposed Solution (Deep Learning model)Using MATLAB.</vt:lpstr>
      <vt:lpstr>Dataset</vt:lpstr>
      <vt:lpstr>PowerPoint Presentation</vt:lpstr>
      <vt:lpstr>PowerPoint Presentation</vt:lpstr>
      <vt:lpstr>Generating the patches and Training </vt:lpstr>
      <vt:lpstr>Testing </vt:lpstr>
      <vt:lpstr>Example of the MA </vt:lpstr>
      <vt:lpstr>Our custom CNN model Layers</vt:lpstr>
      <vt:lpstr>Our CNN model Hyperparameters</vt:lpstr>
      <vt:lpstr>Accuracy and loss curve: </vt:lpstr>
      <vt:lpstr>Validation(Reduction in MSE per epoch):</vt:lpstr>
      <vt:lpstr>Histogram of testing, training and validation </vt:lpstr>
      <vt:lpstr>                      Thank you !!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</cp:revision>
  <dcterms:created xsi:type="dcterms:W3CDTF">2018-04-03T16:47:52Z</dcterms:created>
  <dcterms:modified xsi:type="dcterms:W3CDTF">2018-05-14T19:27:34Z</dcterms:modified>
</cp:coreProperties>
</file>